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3" r:id="rId3"/>
    <p:sldId id="314" r:id="rId4"/>
    <p:sldId id="317" r:id="rId5"/>
    <p:sldId id="315" r:id="rId6"/>
    <p:sldId id="318" r:id="rId7"/>
    <p:sldId id="319" r:id="rId8"/>
    <p:sldId id="320" r:id="rId9"/>
    <p:sldId id="323" r:id="rId10"/>
    <p:sldId id="324" r:id="rId11"/>
    <p:sldId id="321" r:id="rId12"/>
    <p:sldId id="322" r:id="rId13"/>
    <p:sldId id="325" r:id="rId14"/>
    <p:sldId id="326" r:id="rId15"/>
    <p:sldId id="327" r:id="rId16"/>
    <p:sldId id="328" r:id="rId17"/>
    <p:sldId id="329" r:id="rId18"/>
    <p:sldId id="331" r:id="rId19"/>
    <p:sldId id="332" r:id="rId20"/>
    <p:sldId id="333" r:id="rId21"/>
    <p:sldId id="334" r:id="rId22"/>
    <p:sldId id="335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0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4BFC-802A-4566-9B7B-1928616C598C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3EE72-851F-4F0E-BC7E-C0490D0B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25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2282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3EE72-851F-4F0E-BC7E-C0490D0BE95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6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2016/1/17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692697"/>
            <a:ext cx="8856984" cy="2907754"/>
          </a:xfrm>
        </p:spPr>
        <p:txBody>
          <a:bodyPr/>
          <a:lstStyle/>
          <a:p>
            <a:r>
              <a:rPr kumimoji="1" lang="en-US" altLang="ja-JP" dirty="0" smtClean="0"/>
              <a:t>First discovery of Double </a:t>
            </a:r>
            <a:r>
              <a:rPr kumimoji="1" lang="en-US" altLang="ja-JP" dirty="0" err="1" smtClean="0"/>
              <a:t>Cabbibo</a:t>
            </a:r>
            <a:r>
              <a:rPr kumimoji="1" lang="en-US" altLang="ja-JP" dirty="0" smtClean="0"/>
              <a:t>-Suppressed decay: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L</a:t>
            </a:r>
            <a:r>
              <a:rPr kumimoji="1" lang="en-US" altLang="ja-JP" baseline="-25000" dirty="0" err="1" smtClean="0"/>
              <a:t>c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pK</a:t>
            </a:r>
            <a:r>
              <a:rPr kumimoji="1" lang="en-US" altLang="ja-JP" baseline="30000" dirty="0" err="1" smtClean="0">
                <a:sym typeface="Wingdings" panose="05000000000000000000" pitchFamily="2" charset="2"/>
              </a:rPr>
              <a:t>+</a:t>
            </a:r>
            <a:r>
              <a:rPr kumimoji="1" lang="en-US" altLang="ja-JP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kumimoji="1" lang="en-US" altLang="ja-JP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br>
              <a:rPr kumimoji="1" lang="en-US" altLang="ja-JP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</a:br>
            <a:r>
              <a:rPr lang="en-US" altLang="ja-JP" sz="5400" b="1" dirty="0" smtClean="0">
                <a:solidFill>
                  <a:srgbClr val="0070C0"/>
                </a:solidFill>
              </a:rPr>
              <a:t>+ </a:t>
            </a:r>
            <a:r>
              <a:rPr lang="en-US" altLang="ja-JP" sz="5400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a</a:t>
            </a:r>
            <a:r>
              <a:rPr lang="en-US" altLang="ja-JP" dirty="0" smtClean="0"/>
              <a:t> </a:t>
            </a:r>
            <a:endParaRPr kumimoji="1" lang="ja-JP" altLang="en-US" baseline="30000" dirty="0">
              <a:latin typeface="Symbol" panose="05050102010706020507" pitchFamily="18" charset="2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/>
          <a:lstStyle/>
          <a:p>
            <a:r>
              <a:rPr lang="en-US" altLang="ja-JP" sz="4000" dirty="0">
                <a:solidFill>
                  <a:srgbClr val="FF0000"/>
                </a:solidFill>
              </a:rPr>
              <a:t>Kiyoshi Tanida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(ASRC, JAEA)</a:t>
            </a:r>
          </a:p>
          <a:p>
            <a:r>
              <a:rPr lang="en-US" altLang="ja-JP" dirty="0" err="1" smtClean="0">
                <a:solidFill>
                  <a:schemeClr val="tx1"/>
                </a:solidFill>
              </a:rPr>
              <a:t>Reimei</a:t>
            </a:r>
            <a:r>
              <a:rPr lang="en-US" altLang="ja-JP" dirty="0" smtClean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W</a:t>
            </a:r>
            <a:r>
              <a:rPr lang="en-US" altLang="ja-JP" dirty="0" smtClean="0">
                <a:solidFill>
                  <a:schemeClr val="tx1"/>
                </a:solidFill>
              </a:rPr>
              <a:t>orkshop @ASRC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asr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373216"/>
            <a:ext cx="1815237" cy="1484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jaea_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2816" y="5373217"/>
            <a:ext cx="2493854" cy="1501536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466977" y="44624"/>
            <a:ext cx="4641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arXiv:1512.07366, submitted to PRL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92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Peaking background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8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m:rPr>
                        <m:sty m:val="p"/>
                      </m:rPr>
                      <a:rPr lang="el-GR" altLang="ko-K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Λ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Λ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a singly </a:t>
                </a:r>
                <a:r>
                  <a:rPr kumimoji="1" lang="en-US" altLang="ja-JP" sz="2800" dirty="0" err="1" smtClean="0"/>
                  <a:t>Cabbibo</a:t>
                </a:r>
                <a:r>
                  <a:rPr kumimoji="1" lang="en-US" altLang="ja-JP" sz="2800" dirty="0" smtClean="0"/>
                  <a:t>-suppressed decay having the same final state as DCS</a:t>
                </a:r>
              </a:p>
              <a:p>
                <a:pPr lvl="1"/>
                <a:r>
                  <a:rPr lang="en-US" altLang="ja-JP" sz="2400" dirty="0" smtClean="0"/>
                  <a:t>Suppressed by vertex cuts</a:t>
                </a:r>
              </a:p>
              <a:p>
                <a:r>
                  <a:rPr kumimoji="1" lang="en-US" altLang="ja-JP" sz="2800" dirty="0" smtClean="0"/>
                  <a:t>Contamination estimated by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invariant mass </a:t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/>
                  <a:t>with relaxing vertex cuts – 208±78 events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  <a:blipFill rotWithShape="0">
                <a:blip r:embed="rId2"/>
                <a:stretch>
                  <a:fillRect l="-1230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87540"/>
            <a:ext cx="7623404" cy="368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Efficiency – </a:t>
            </a:r>
            <a:r>
              <a:rPr lang="en-US" altLang="ja-JP" dirty="0" err="1">
                <a:solidFill>
                  <a:srgbClr val="0070C0"/>
                </a:solidFill>
              </a:rPr>
              <a:t>D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alitz</a:t>
            </a:r>
            <a:r>
              <a:rPr kumimoji="1" lang="ja-JP" altLang="en-US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plot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008" y="894730"/>
            <a:ext cx="9036496" cy="5860628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Only significant systematic uncertainty</a:t>
            </a:r>
          </a:p>
          <a:p>
            <a:r>
              <a:rPr lang="en-US" altLang="ja-JP" sz="2800" dirty="0"/>
              <a:t>Estimate efficiency on each point of </a:t>
            </a:r>
            <a:r>
              <a:rPr lang="en-US" altLang="ja-JP" sz="2800" dirty="0" smtClean="0"/>
              <a:t>DP</a:t>
            </a:r>
          </a:p>
          <a:p>
            <a:pPr lvl="1"/>
            <a:r>
              <a:rPr lang="en-US" altLang="ja-JP" sz="2400" dirty="0" smtClean="0"/>
              <a:t>Integrate for various distribution</a:t>
            </a:r>
            <a:endParaRPr lang="ja-JP" altLang="en-US" sz="2400" dirty="0"/>
          </a:p>
          <a:p>
            <a:endParaRPr kumimoji="1" lang="en-US" altLang="ja-JP" sz="28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892" y="2930164"/>
            <a:ext cx="4643870" cy="3811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35206" y="2636912"/>
                <a:ext cx="32167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4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sz="2400" dirty="0" smtClean="0"/>
                  <a:t> Real data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06" y="2636912"/>
                <a:ext cx="3216714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379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944" y="2963853"/>
            <a:ext cx="4512142" cy="377751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636065" y="2679303"/>
            <a:ext cx="2536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Efficiency from MC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53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Sub-branches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0" y="908720"/>
                <a:ext cx="8964488" cy="583264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CF</a:t>
                </a:r>
              </a:p>
              <a:p>
                <a:pPr lvl="1"/>
                <a:r>
                  <a:rPr kumimoji="1" lang="en-US" altLang="ja-JP" sz="2400" dirty="0" smtClean="0"/>
                  <a:t>PDG branches</a:t>
                </a:r>
                <a:br>
                  <a:rPr kumimoji="1" lang="en-US" altLang="ja-JP" sz="2400" dirty="0" smtClean="0"/>
                </a:br>
                <a:r>
                  <a:rPr kumimoji="1" lang="en-US" altLang="ja-JP" sz="2400" dirty="0" smtClean="0"/>
                  <a:t>+ </a:t>
                </a:r>
                <a:r>
                  <a:rPr lang="en-US" altLang="ja-JP" sz="2400" dirty="0" smtClean="0"/>
                  <a:t>Phase space</a:t>
                </a:r>
                <a:endParaRPr kumimoji="1" lang="en-US" altLang="ja-JP" sz="2400" dirty="0" smtClean="0"/>
              </a:p>
              <a:p>
                <a:r>
                  <a:rPr lang="en-US" altLang="ja-JP" sz="2800" dirty="0" smtClean="0"/>
                  <a:t>DCS</a:t>
                </a:r>
              </a:p>
              <a:p>
                <a:pPr lvl="1"/>
                <a:r>
                  <a:rPr lang="en-US" altLang="ja-JP" sz="2400" dirty="0" smtClean="0"/>
                  <a:t>Same as CF except</a:t>
                </a:r>
                <a:br>
                  <a:rPr lang="en-US" altLang="ja-JP" sz="2400" dirty="0" smtClean="0"/>
                </a:b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𝛬</m:t>
                    </m:r>
                    <m:d>
                      <m:d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dPr>
                      <m:e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1520</m:t>
                        </m:r>
                      </m:e>
                    </m:d>
                  </m:oMath>
                </a14:m>
                <a:endParaRPr lang="en-US" altLang="ko-KR" sz="2400" dirty="0" smtClean="0">
                  <a:solidFill>
                    <a:prstClr val="black"/>
                  </a:solidFill>
                  <a:ea typeface="Cambria Math" panose="02040503050406030204" pitchFamily="18" charset="0"/>
                  <a:cs typeface="Verdana" pitchFamily="34" charset="0"/>
                </a:endParaRPr>
              </a:p>
              <a:p>
                <a:r>
                  <a:rPr kumimoji="1" lang="en-US" altLang="ja-JP" sz="2800" dirty="0" smtClean="0"/>
                  <a:t>Uncertainty</a:t>
                </a:r>
                <a:endParaRPr lang="en-US" altLang="ja-JP" dirty="0"/>
              </a:p>
              <a:p>
                <a:pPr lvl="1"/>
                <a:r>
                  <a:rPr kumimoji="1" lang="en-US" altLang="ja-JP" sz="2400" dirty="0" smtClean="0"/>
                  <a:t>CF: nominal vs </a:t>
                </a:r>
                <a:br>
                  <a:rPr kumimoji="1" lang="en-US" altLang="ja-JP" sz="2400" dirty="0" smtClean="0"/>
                </a:br>
                <a:r>
                  <a:rPr kumimoji="1" lang="en-US" altLang="ja-JP" sz="2400" dirty="0" smtClean="0"/>
                  <a:t>weight from the real data</a:t>
                </a:r>
              </a:p>
              <a:p>
                <a:pPr lvl="1"/>
                <a:r>
                  <a:rPr lang="en-US" altLang="ja-JP" sz="2400" dirty="0" smtClean="0"/>
                  <a:t>DCS: nominal vs</a:t>
                </a:r>
                <a:br>
                  <a:rPr lang="en-US" altLang="ja-JP" sz="2400" dirty="0" smtClean="0"/>
                </a:br>
                <a:r>
                  <a:rPr lang="en-US" altLang="ja-JP" sz="2400" dirty="0" smtClean="0"/>
                  <a:t>each sub-branch</a:t>
                </a:r>
                <a:br>
                  <a:rPr lang="en-US" altLang="ja-JP" sz="2400" dirty="0" smtClean="0"/>
                </a:br>
                <a:r>
                  <a:rPr lang="en-US" altLang="ja-JP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M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aximum difference</a:t>
                </a:r>
              </a:p>
              <a:p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Efficiency ratio: 1.01±0.05</a:t>
                </a:r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8720"/>
                <a:ext cx="8964488" cy="5832648"/>
              </a:xfrm>
              <a:blipFill rotWithShape="0">
                <a:blip r:embed="rId2"/>
                <a:stretch>
                  <a:fillRect l="-1224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669575"/>
                  </p:ext>
                </p:extLst>
              </p:nvPr>
            </p:nvGraphicFramePr>
            <p:xfrm>
              <a:off x="4083333" y="1268760"/>
              <a:ext cx="5025171" cy="47044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6793"/>
                    <a:gridCol w="2398378"/>
                  </a:tblGrid>
                  <a:tr h="1184536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 smtClean="0"/>
                            <a:t>Sub Channel</a:t>
                          </a:r>
                          <a:r>
                            <a:rPr lang="en-US" altLang="ko-KR" sz="2400" baseline="0" dirty="0" smtClean="0"/>
                            <a:t> of </a:t>
                          </a:r>
                          <a:br>
                            <a:rPr lang="en-US" altLang="ko-KR" sz="2400" baseline="0" dirty="0" smtClean="0"/>
                          </a:br>
                          <a:r>
                            <a:rPr lang="en-US" altLang="ko-KR" sz="2400" baseline="0" dirty="0" smtClean="0"/>
                            <a:t>CF decay,</a:t>
                          </a:r>
                        </a:p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ko-KR" sz="2400" i="1" smtClean="0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l-GR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𝛬</m:t>
                                    </m:r>
                                  </m:e>
                                  <m:sub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Verdana" pitchFamily="34" charset="0"/>
                                        <a:cs typeface="Verdana" pitchFamily="34" charset="0"/>
                                      </a:rPr>
                                      <m:t>+</m:t>
                                    </m:r>
                                  </m:sup>
                                </m:sSubSup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→</m:t>
                                </m:r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ko-KR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2400" i="1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Branching</a:t>
                          </a:r>
                          <a:r>
                            <a:rPr lang="en-US" altLang="ko-KR" sz="2400" baseline="0" dirty="0" smtClean="0"/>
                            <a:t> Ratio *PDG2012</a:t>
                          </a:r>
                        </a:p>
                        <a:p>
                          <a:pPr algn="ctr" latinLnBrk="1"/>
                          <a:r>
                            <a:rPr lang="en-US" altLang="ko-K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ko-K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altLang="ko-KR" sz="240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𝛤</m:t>
                                  </m:r>
                                  <m:r>
                                    <a:rPr lang="en-US" altLang="ko-K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ko-K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𝑠𝑢𝑏</m:t>
                                  </m:r>
                                  <m:r>
                                    <a:rPr lang="en-US" altLang="ko-K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ko-K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𝑐h𝑎𝑛𝑛𝑒𝑙</m:t>
                                  </m:r>
                                  <m:r>
                                    <a:rPr lang="en-US" altLang="ko-K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l-GR" altLang="ko-KR" sz="240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𝛤</m:t>
                                  </m:r>
                                  <m:r>
                                    <a:rPr lang="en-US" altLang="ko-K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ko-KR" sz="2400" i="1" smtClean="0">
                                          <a:latin typeface="Cambria Math" panose="02040503050406030204" pitchFamily="18" charset="0"/>
                                          <a:ea typeface="Verdana" pitchFamily="34" charset="0"/>
                                          <a:cs typeface="Verdana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l-GR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  <m:t>𝛬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Verdana" pitchFamily="34" charset="0"/>
                                          <a:cs typeface="Verdana" pitchFamily="34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Verdana" pitchFamily="34" charset="0"/>
                                          <a:cs typeface="Verdana" pitchFamily="34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→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𝑝</m:t>
                                  </m:r>
                                  <m:sSup>
                                    <m:sSup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ko-KR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ko-K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altLang="ko-KR" sz="2400" baseline="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19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(892)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ko-K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ko-KR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Verdana" pitchFamily="34" charset="0"/>
                                        </a:rPr>
                                        <m:t>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(892)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altLang="ko-K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ko-KR" alt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0.21±0.03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19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ko-KR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𝛥</m:t>
                              </m:r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(1232</m:t>
                                  </m:r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++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</a:rPr>
                            <a:t>;</a:t>
                          </a: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ko-KR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𝛥</m:t>
                                </m:r>
                                <m:sSup>
                                  <m:sSupPr>
                                    <m:ctrlPr>
                                      <a:rPr lang="en-US" altLang="ko-K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(1232</m:t>
                                    </m:r>
                                    <m:r>
                                      <a:rPr lang="en-US" altLang="ko-K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ko-K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++</m:t>
                                    </m:r>
                                  </m:sup>
                                </m:sSup>
                                <m:r>
                                  <a:rPr lang="en-US" altLang="ko-K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→</m:t>
                                </m:r>
                                <m:r>
                                  <a:rPr lang="en-US" altLang="ko-K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ko-KR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ko-KR" alt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ko-KR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0.17±0.04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19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l-GR" altLang="ko-K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𝛬</m:t>
                              </m:r>
                              <m:r>
                                <a:rPr lang="en-US" altLang="ko-K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(1520)</m:t>
                              </m:r>
                              <m:sSup>
                                <m:sSupPr>
                                  <m:ctrlPr>
                                    <a:rPr lang="en-US" altLang="ko-KR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2400" b="0" i="1" dirty="0" smtClean="0">
                              <a:solidFill>
                                <a:schemeClr val="tx1"/>
                              </a:solidFill>
                            </a:rPr>
                            <a:t>;</a:t>
                          </a:r>
                        </a:p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altLang="ko-K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𝛬</m:t>
                                </m:r>
                                <m:r>
                                  <a:rPr lang="en-US" altLang="ko-K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(1520)→</m:t>
                                </m:r>
                                <m:r>
                                  <a:rPr lang="en-US" altLang="ko-K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𝑝</m:t>
                                </m:r>
                                <m:sSup>
                                  <m:sSupPr>
                                    <m:ctrlPr>
                                      <a:rPr lang="en-US" altLang="ko-KR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en-US" altLang="ko-KR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Verdana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2400" b="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0.08±0.02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1197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 xmlns:m="http://schemas.openxmlformats.org/officeDocument/2006/math"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ko-KR" altLang="en-US" sz="2400" dirty="0" smtClean="0"/>
                            <a:t> </a:t>
                          </a:r>
                          <a:endParaRPr lang="en-US" altLang="ko-KR" sz="2400" dirty="0" smtClean="0"/>
                        </a:p>
                        <a:p>
                          <a:pPr algn="ctr" latinLnBrk="1"/>
                          <a:r>
                            <a:rPr lang="en-US" altLang="ko-KR" sz="2400" dirty="0" smtClean="0"/>
                            <a:t>(non-resonant)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0.55±0.06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2669575"/>
                  </p:ext>
                </p:extLst>
              </p:nvPr>
            </p:nvGraphicFramePr>
            <p:xfrm>
              <a:off x="4083333" y="1268760"/>
              <a:ext cx="5025171" cy="470446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26793"/>
                    <a:gridCol w="2398378"/>
                  </a:tblGrid>
                  <a:tr h="141262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1" t="-3448" r="-91667" b="-242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9898" t="-3448" r="-508" b="-242672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1" t="-177778" r="-91667" b="-3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0.21±0.03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1" t="-277778" r="-91667" b="-2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0.17±0.04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1" t="-377778" r="-91667" b="-1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0.08±0.02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31" t="-477778" r="-91667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0.55±0.06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6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Result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2276872"/>
                <a:ext cx="8928992" cy="446449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Statistical significance: 9.4</a:t>
                </a:r>
                <a:r>
                  <a:rPr kumimoji="1" lang="en-US" altLang="ja-JP" sz="2800" dirty="0" smtClean="0">
                    <a:latin typeface="Symbol" panose="05050102010706020507" pitchFamily="18" charset="2"/>
                  </a:rPr>
                  <a:t>s</a:t>
                </a:r>
              </a:p>
              <a:p>
                <a:r>
                  <a:rPr lang="en-US" altLang="ja-JP" sz="2800" dirty="0"/>
                  <a:t>C</a:t>
                </a:r>
                <a:r>
                  <a:rPr lang="en-US" altLang="ja-JP" sz="2800" dirty="0" smtClean="0"/>
                  <a:t>orresponds to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0.82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±0.12)</m:t>
                    </m:r>
                    <m:func>
                      <m:func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func>
                  </m:oMath>
                </a14:m>
                <a:endParaRPr kumimoji="1" lang="en-US" altLang="ja-JP" sz="2800" dirty="0" smtClean="0">
                  <a:latin typeface="Symbol" panose="05050102010706020507" pitchFamily="18" charset="2"/>
                </a:endParaRPr>
              </a:p>
              <a:p>
                <a:pPr lvl="1"/>
                <a:r>
                  <a:rPr lang="en-US" altLang="ja-JP" sz="2400" dirty="0" smtClean="0"/>
                  <a:t>Slightly smaller than naïve estimation</a:t>
                </a:r>
                <a:endParaRPr kumimoji="1" lang="en-US" altLang="ja-JP" sz="2400" dirty="0" smtClean="0">
                  <a:latin typeface="Symbol" panose="05050102010706020507" pitchFamily="18" charset="2"/>
                </a:endParaRPr>
              </a:p>
              <a:p>
                <a:r>
                  <a:rPr lang="en-US" altLang="ja-JP" sz="2800" dirty="0" smtClean="0"/>
                  <a:t>Together with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𝐵𝑅</m:t>
                    </m:r>
                    <m:d>
                      <m:d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ko-KR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→</m:t>
                        </m:r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=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(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6.84±</m:t>
                    </m:r>
                    <m:sSubSup>
                      <m:sSubSupPr>
                        <m:ctrlPr>
                          <a:rPr lang="en-US" altLang="ko-K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0.24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−0.27</m:t>
                        </m:r>
                      </m:sub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+0.21</m:t>
                        </m:r>
                      </m:sup>
                    </m:sSubSup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)%</m:t>
                    </m:r>
                  </m:oMath>
                </a14:m>
                <a:r>
                  <a:rPr lang="en-US" altLang="ko-KR" sz="28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itchFamily="34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en-US" altLang="ko-KR" sz="28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itchFamily="34" charset="0"/>
                  </a:rPr>
                  <a:t/>
                </a:r>
                <a:br>
                  <a:rPr lang="en-US" altLang="ko-KR" sz="2800" b="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Verdana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𝐵𝑅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c</m:t>
                              </m:r>
                            </m:sub>
                            <m:sup>
                              <m:r>
                                <a:rPr lang="en-US" altLang="ko-KR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→</m:t>
                          </m:r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ko-K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=</m:t>
                      </m:r>
                      <m:r>
                        <a:rPr lang="en-US" altLang="ko-KR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(</m:t>
                      </m:r>
                      <m:r>
                        <a:rPr lang="en-US" altLang="ko-K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1.61</m:t>
                      </m:r>
                      <m:r>
                        <a:rPr lang="en-US" altLang="ko-K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±</m:t>
                      </m:r>
                      <m:sSubSup>
                        <m:sSubSupPr>
                          <m:ctrlP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0.2</m:t>
                          </m:r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3</m:t>
                          </m:r>
                        </m:e>
                        <m:sub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−0.</m:t>
                          </m:r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08</m:t>
                          </m:r>
                        </m:sub>
                        <m: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+0.</m:t>
                          </m:r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07</m:t>
                          </m:r>
                        </m:sup>
                      </m:sSubSup>
                      <m:r>
                        <a:rPr lang="en-US" altLang="ko-KR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)</m:t>
                      </m:r>
                      <m:r>
                        <a:rPr lang="en-US" altLang="ko-KR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altLang="ko-KR" sz="2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Verdana" pitchFamily="34" charset="0"/>
                </a:endParaRPr>
              </a:p>
              <a:p>
                <a:endParaRPr lang="en-US" altLang="ja-JP" sz="2800" dirty="0" smtClean="0"/>
              </a:p>
              <a:p>
                <a:r>
                  <a:rPr lang="en-US" altLang="ja-JP" sz="2800" dirty="0" smtClean="0">
                    <a:solidFill>
                      <a:srgbClr val="FF0000"/>
                    </a:solidFill>
                  </a:rPr>
                  <a:t>The first observation of DCS decay in Baryon</a:t>
                </a:r>
                <a:endParaRPr lang="en-US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2276872"/>
                <a:ext cx="8928992" cy="4464496"/>
              </a:xfrm>
              <a:blipFill rotWithShape="0">
                <a:blip r:embed="rId2"/>
                <a:stretch>
                  <a:fillRect l="-1229" t="-1776" r="-21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516782" y="1088970"/>
                <a:ext cx="7871642" cy="102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𝐵𝑅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c</m:t>
                              </m:r>
                            </m:sub>
                            <m:sup>
                              <m:r>
                                <a:rPr lang="en-US" altLang="ko-KR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→</m:t>
                          </m:r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𝐵𝑅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c</m:t>
                              </m:r>
                            </m:sub>
                            <m:sup>
                              <m:r>
                                <a:rPr lang="en-US" altLang="ko-KR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→</m:t>
                          </m:r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2.35±0.27±0.21</m:t>
                          </m:r>
                        </m:e>
                      </m:d>
                      <m:r>
                        <a:rPr lang="en-US" altLang="ko-K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82" y="1088970"/>
                <a:ext cx="7871642" cy="1022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6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1512168"/>
          </a:xfrm>
        </p:spPr>
        <p:txBody>
          <a:bodyPr>
            <a:noAutofit/>
          </a:bodyPr>
          <a:lstStyle/>
          <a:p>
            <a:r>
              <a:rPr kumimoji="1" lang="en-US" altLang="ja-JP" sz="8000" dirty="0" smtClean="0"/>
              <a:t>+</a:t>
            </a:r>
            <a:r>
              <a:rPr kumimoji="1" lang="en-US" altLang="ja-JP" sz="8000" dirty="0" smtClean="0">
                <a:latin typeface="Symbol" panose="05050102010706020507" pitchFamily="18" charset="2"/>
              </a:rPr>
              <a:t>a</a:t>
            </a:r>
            <a:endParaRPr kumimoji="1" lang="ja-JP" altLang="en-US" sz="8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33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864096"/>
              </a:xfrm>
            </p:spPr>
            <p:txBody>
              <a:bodyPr/>
              <a:lstStyle/>
              <a:p>
                <a:r>
                  <a:rPr kumimoji="1" lang="en-US" altLang="ja-JP" dirty="0" smtClean="0">
                    <a:solidFill>
                      <a:srgbClr val="0070C0"/>
                    </a:solidFill>
                  </a:rPr>
                  <a:t>Dalitz plot: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864096"/>
              </a:xfrm>
              <a:blipFill rotWithShape="0">
                <a:blip r:embed="rId2"/>
                <a:stretch>
                  <a:fillRect t="-8451" b="-281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88632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8" y="908720"/>
            <a:ext cx="710695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Comparison with MC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808" y="5229200"/>
            <a:ext cx="9114346" cy="1584176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Quite a lot of difference – PDG sub-branches seem wrong</a:t>
            </a:r>
          </a:p>
          <a:p>
            <a:r>
              <a:rPr lang="en-US" altLang="ja-JP" sz="2400" dirty="0" smtClean="0"/>
              <a:t>Interesting structure in non-resonant region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Hint for another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*/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rgbClr val="FF0000"/>
                </a:solidFill>
              </a:rPr>
              <a:t>* resonance seen. </a:t>
            </a:r>
            <a:r>
              <a:rPr lang="en-US" altLang="ja-JP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</a:rPr>
              <a:t>(1670)?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24744"/>
            <a:ext cx="9093658" cy="41764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59632" y="8367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Real data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8367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MC </a:t>
            </a:r>
            <a:endParaRPr lang="ko-KR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3032956"/>
            <a:ext cx="1224136" cy="4616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n w="3175">
                  <a:noFill/>
                </a:ln>
                <a:solidFill>
                  <a:srgbClr val="FF0000"/>
                </a:solidFill>
              </a:rPr>
              <a:t>K*(892)</a:t>
            </a:r>
            <a:endParaRPr kumimoji="1" lang="ja-JP" altLang="en-US" sz="24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88224" y="2319263"/>
            <a:ext cx="432048" cy="4616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n w="3175">
                  <a:noFill/>
                </a:ln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endParaRPr kumimoji="1" lang="ja-JP" altLang="en-US" sz="2400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32240" y="3903439"/>
            <a:ext cx="1224136" cy="4616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n w="3175">
                  <a:noFill/>
                </a:ln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>
                <a:ln w="3175">
                  <a:noFill/>
                </a:ln>
                <a:solidFill>
                  <a:srgbClr val="FF0000"/>
                </a:solidFill>
              </a:rPr>
              <a:t>(1520)</a:t>
            </a:r>
            <a:endParaRPr kumimoji="1" lang="ja-JP" altLang="en-US" sz="2400" dirty="0">
              <a:ln w="3175">
                <a:noFill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Prediction from theory side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559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Miyahara, </a:t>
            </a:r>
            <a:r>
              <a:rPr lang="en-US" altLang="ja-JP" sz="2800" dirty="0" err="1" smtClean="0"/>
              <a:t>Hyodo</a:t>
            </a:r>
            <a:r>
              <a:rPr lang="en-US" altLang="ja-JP" sz="2800" dirty="0" smtClean="0"/>
              <a:t> &amp; </a:t>
            </a:r>
            <a:r>
              <a:rPr lang="en-US" altLang="ja-JP" sz="2800" dirty="0" err="1" smtClean="0"/>
              <a:t>Oset</a:t>
            </a:r>
            <a:r>
              <a:rPr lang="en-US" altLang="ja-JP" sz="2800" dirty="0" smtClean="0"/>
              <a:t>, PRC </a:t>
            </a:r>
            <a:r>
              <a:rPr lang="en-US" altLang="ja-JP" sz="2800" b="1" dirty="0" smtClean="0"/>
              <a:t>92</a:t>
            </a:r>
            <a:r>
              <a:rPr lang="en-US" altLang="ja-JP" sz="2800" dirty="0"/>
              <a:t>, 055204 </a:t>
            </a:r>
            <a:r>
              <a:rPr lang="en-US" altLang="ja-JP" sz="2800" dirty="0" smtClean="0"/>
              <a:t>(2015)</a:t>
            </a:r>
            <a:endParaRPr lang="en-US" altLang="ja-JP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200800" cy="489740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156176" y="3543831"/>
            <a:ext cx="120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olidFill>
                  <a:srgbClr val="FF0000"/>
                </a:solidFill>
              </a:rPr>
              <a:t>(1670</a:t>
            </a:r>
            <a:r>
              <a:rPr lang="en-US" altLang="ja-JP" sz="2400" dirty="0" smtClean="0">
                <a:solidFill>
                  <a:srgbClr val="FF0000"/>
                </a:solidFill>
              </a:rPr>
              <a:t>)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2419" y="6269534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(1670) is predicted, but …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03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Hyperon spectroscopy in </a:t>
            </a:r>
            <a:r>
              <a:rPr lang="en-US" altLang="ja-JP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ja-JP" baseline="-25000" dirty="0" err="1" smtClean="0">
                <a:solidFill>
                  <a:srgbClr val="0070C0"/>
                </a:solidFill>
              </a:rPr>
              <a:t>c</a:t>
            </a:r>
            <a:r>
              <a:rPr lang="en-US" altLang="ja-JP" dirty="0" smtClean="0">
                <a:solidFill>
                  <a:srgbClr val="0070C0"/>
                </a:solidFill>
              </a:rPr>
              <a:t> decay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/>
          <a:lstStyle/>
          <a:p>
            <a:r>
              <a:rPr kumimoji="1" lang="en-US" altLang="ja-JP" sz="2800" dirty="0" smtClean="0"/>
              <a:t>Interesting tool to study hyperon resonances </a:t>
            </a:r>
          </a:p>
          <a:p>
            <a:r>
              <a:rPr lang="en-US" altLang="ja-JP" sz="2800" dirty="0" smtClean="0"/>
              <a:t>Another example: </a:t>
            </a:r>
            <a:r>
              <a:rPr lang="en-US" altLang="ja-JP" sz="2800" dirty="0" smtClean="0">
                <a:latin typeface="Symbol" panose="05050102010706020507" pitchFamily="18" charset="2"/>
              </a:rPr>
              <a:t>X</a:t>
            </a:r>
            <a:r>
              <a:rPr lang="en-US" altLang="ja-JP" sz="2800" dirty="0" smtClean="0"/>
              <a:t>*(1690)</a:t>
            </a:r>
          </a:p>
          <a:p>
            <a:pPr lvl="1"/>
            <a:r>
              <a:rPr lang="en-US" altLang="ja-JP" sz="2400" dirty="0" smtClean="0"/>
              <a:t>Now we have ~30 times more data</a:t>
            </a:r>
          </a:p>
          <a:p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19" y="2521167"/>
            <a:ext cx="6747133" cy="422020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462673" y="2780928"/>
            <a:ext cx="1989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Belle</a:t>
            </a:r>
            <a:r>
              <a:rPr lang="en-US" altLang="ja-JP" dirty="0"/>
              <a:t> </a:t>
            </a:r>
            <a:r>
              <a:rPr lang="en-US" altLang="ja-JP" dirty="0" smtClean="0"/>
              <a:t>collaboration</a:t>
            </a:r>
          </a:p>
          <a:p>
            <a:r>
              <a:rPr lang="en-US" altLang="ja-JP" dirty="0" smtClean="0"/>
              <a:t>PLB </a:t>
            </a:r>
            <a:r>
              <a:rPr lang="en-US" altLang="ja-JP" dirty="0"/>
              <a:t>524, 33 (2002)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411760" y="2780928"/>
                <a:ext cx="20008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ko-K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ko-KR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altLang="ko-KR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altLang="ko-KR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Λ</m:t>
                      </m:r>
                      <m:sSubSup>
                        <m:sSubSupPr>
                          <m:ctrlPr>
                            <a:rPr lang="el-GR" altLang="ko-K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0</m:t>
                          </m:r>
                        </m:sup>
                      </m:sSubSup>
                      <m:sSup>
                        <m:sSupPr>
                          <m:ctrlP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80928"/>
                <a:ext cx="2000804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4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Spin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818864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With the high statistics, now we can determine </a:t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spin in model independent way.</a:t>
            </a:r>
            <a:endParaRPr lang="en-US" altLang="ja-JP" sz="2800" dirty="0" smtClean="0"/>
          </a:p>
          <a:p>
            <a:pPr lvl="1"/>
            <a:r>
              <a:rPr kumimoji="1" lang="en-US" altLang="ja-JP" sz="2400" dirty="0" smtClean="0"/>
              <a:t>Same method as for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W</a:t>
            </a:r>
            <a:r>
              <a:rPr kumimoji="1" lang="en-US" altLang="ja-JP" sz="2400" dirty="0" smtClean="0"/>
              <a:t> (Babar, </a:t>
            </a:r>
            <a:r>
              <a:rPr lang="en-US" altLang="ja-JP" sz="2400" dirty="0" smtClean="0"/>
              <a:t>PRL </a:t>
            </a:r>
            <a:r>
              <a:rPr lang="en-US" altLang="ja-JP" sz="2400" dirty="0"/>
              <a:t>97 (2006) 112001</a:t>
            </a:r>
            <a:r>
              <a:rPr kumimoji="1" lang="en-US" altLang="ja-JP" sz="2400" dirty="0" smtClean="0"/>
              <a:t>)</a:t>
            </a:r>
          </a:p>
          <a:p>
            <a:r>
              <a:rPr lang="en-US" altLang="ja-JP" sz="2800" dirty="0"/>
              <a:t>Cascade process</a:t>
            </a:r>
            <a:br>
              <a:rPr lang="en-US" altLang="ja-JP" sz="2800" dirty="0"/>
            </a:br>
            <a:r>
              <a:rPr lang="en-US" altLang="ja-JP" sz="2800" dirty="0" err="1" smtClean="0">
                <a:latin typeface="Symbol" panose="05050102010706020507" pitchFamily="18" charset="2"/>
              </a:rPr>
              <a:t>L</a:t>
            </a:r>
            <a:r>
              <a:rPr lang="en-US" altLang="ja-JP" sz="2800" baseline="-25000" dirty="0" err="1" smtClean="0"/>
              <a:t>c</a:t>
            </a:r>
            <a:r>
              <a:rPr lang="en-US" altLang="ja-JP" sz="2800" baseline="30000" dirty="0"/>
              <a:t>+</a:t>
            </a:r>
            <a:r>
              <a:rPr lang="en-US" altLang="ja-JP" sz="2800" dirty="0" smtClean="0"/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(1690)</a:t>
            </a:r>
            <a:r>
              <a:rPr lang="en-US" altLang="ja-JP" sz="2800" dirty="0" smtClean="0">
                <a:sym typeface="Wingdings" panose="05000000000000000000" pitchFamily="2" charset="2"/>
              </a:rPr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+ K</a:t>
            </a:r>
            <a:r>
              <a:rPr lang="en-US" altLang="ja-JP" sz="2800" baseline="30000" dirty="0">
                <a:sym typeface="Wingdings" panose="05000000000000000000" pitchFamily="2" charset="2"/>
              </a:rPr>
              <a:t>+</a:t>
            </a:r>
            <a:r>
              <a:rPr lang="en-US" altLang="ja-JP" sz="2800" dirty="0">
                <a:sym typeface="Wingdings" panose="05000000000000000000" pitchFamily="2" charset="2"/>
              </a:rPr>
              <a:t> (1/2  </a:t>
            </a:r>
            <a:r>
              <a:rPr lang="en-US" altLang="ja-JP" sz="2800" dirty="0" smtClean="0">
                <a:sym typeface="Wingdings" panose="05000000000000000000" pitchFamily="2" charset="2"/>
              </a:rPr>
              <a:t>J </a:t>
            </a:r>
            <a:r>
              <a:rPr lang="en-US" altLang="ja-JP" sz="2800" dirty="0">
                <a:sym typeface="Wingdings" panose="05000000000000000000" pitchFamily="2" charset="2"/>
              </a:rPr>
              <a:t>+ 0),    </a:t>
            </a:r>
            <a:r>
              <a:rPr lang="en-US" altLang="ja-JP" sz="2800" dirty="0" smtClean="0">
                <a:sym typeface="Wingdings" panose="05000000000000000000" pitchFamily="2" charset="2"/>
              </a:rPr>
              <a:t/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(1690)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altLang="ja-JP" sz="2800" dirty="0"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dirty="0">
                <a:sym typeface="Wingdings" panose="05000000000000000000" pitchFamily="2" charset="2"/>
              </a:rPr>
              <a:t> + </a:t>
            </a:r>
            <a:r>
              <a:rPr lang="en-US" altLang="ja-JP" sz="2800" dirty="0" smtClean="0">
                <a:sym typeface="Wingdings" panose="05000000000000000000" pitchFamily="2" charset="2"/>
              </a:rPr>
              <a:t>K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lang="en-US" altLang="ja-JP" sz="2800" dirty="0" smtClean="0"/>
              <a:t> (J </a:t>
            </a:r>
            <a:r>
              <a:rPr lang="en-US" altLang="ja-JP" sz="2800" dirty="0">
                <a:sym typeface="Wingdings" panose="05000000000000000000" pitchFamily="2" charset="2"/>
              </a:rPr>
              <a:t> 1/2 + 0</a:t>
            </a:r>
            <a:r>
              <a:rPr lang="en-US" altLang="ja-JP" sz="28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altLang="ja-JP" sz="2800" dirty="0"/>
              <a:t>A</a:t>
            </a:r>
            <a:r>
              <a:rPr lang="en-US" altLang="ja-JP" sz="2800" dirty="0" smtClean="0"/>
              <a:t>ngular correlation</a:t>
            </a:r>
            <a:endParaRPr lang="en-US" altLang="ja-JP" sz="2800" baseline="30000" dirty="0" smtClean="0"/>
          </a:p>
          <a:p>
            <a:pPr lvl="1"/>
            <a:r>
              <a:rPr lang="en-US" altLang="ja-JP" sz="2400" dirty="0" smtClean="0"/>
              <a:t>If J=1/2 </a:t>
            </a:r>
            <a:r>
              <a:rPr lang="en-US" altLang="ja-JP" sz="2400" dirty="0" smtClean="0">
                <a:sym typeface="Wingdings" panose="05000000000000000000" pitchFamily="2" charset="2"/>
              </a:rPr>
              <a:t> uniform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sym typeface="Wingdings" panose="05000000000000000000" pitchFamily="2" charset="2"/>
              </a:rPr>
              <a:t>       3/2  3cos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altLang="ja-JP" sz="2400" baseline="-25000" dirty="0" smtClean="0">
                <a:sym typeface="Wingdings" panose="05000000000000000000" pitchFamily="2" charset="2"/>
              </a:rPr>
              <a:t>h</a:t>
            </a:r>
            <a:r>
              <a:rPr lang="en-US" altLang="ja-JP" sz="2400" dirty="0" smtClean="0">
                <a:sym typeface="Wingdings" panose="05000000000000000000" pitchFamily="2" charset="2"/>
              </a:rPr>
              <a:t>+1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05858"/>
            <a:ext cx="4578455" cy="30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矢印コネクタ 5"/>
          <p:cNvCxnSpPr>
            <a:endCxn id="4" idx="0"/>
          </p:cNvCxnSpPr>
          <p:nvPr/>
        </p:nvCxnSpPr>
        <p:spPr>
          <a:xfrm>
            <a:off x="5940152" y="2348880"/>
            <a:ext cx="705052" cy="14569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6140053" y="3966155"/>
            <a:ext cx="1979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Symbol" panose="05050102010706020507" pitchFamily="18" charset="2"/>
              </a:rPr>
              <a:t>X</a:t>
            </a:r>
            <a:r>
              <a:rPr lang="en-US" altLang="ja-JP" sz="2400" baseline="-25000" dirty="0"/>
              <a:t>c</a:t>
            </a:r>
            <a:r>
              <a:rPr lang="en-US" altLang="ja-JP" sz="2400" baseline="30000" dirty="0"/>
              <a:t>0</a:t>
            </a:r>
            <a:r>
              <a:rPr lang="en-US" altLang="ja-JP" sz="2400" dirty="0"/>
              <a:t>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altLang="ja-JP" sz="24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400" dirty="0">
                <a:sym typeface="Wingdings" panose="05000000000000000000" pitchFamily="2" charset="2"/>
              </a:rPr>
              <a:t> + K</a:t>
            </a:r>
            <a:r>
              <a:rPr lang="en-US" altLang="ja-JP" sz="24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400" dirty="0" smtClean="0">
                <a:sym typeface="Wingdings" panose="05000000000000000000" pitchFamily="2" charset="2"/>
              </a:rPr>
              <a:t>,    </a:t>
            </a:r>
            <a:br>
              <a:rPr lang="en-US" altLang="ja-JP" sz="2400" dirty="0" smtClean="0">
                <a:sym typeface="Wingdings" panose="05000000000000000000" pitchFamily="2" charset="2"/>
              </a:rPr>
            </a:br>
            <a:r>
              <a:rPr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 </a:t>
            </a:r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 + </a:t>
            </a:r>
            <a:r>
              <a:rPr lang="en-US" altLang="ja-JP" sz="2400" dirty="0" smtClean="0">
                <a:sym typeface="Wingdings" panose="05000000000000000000" pitchFamily="2" charset="2"/>
              </a:rPr>
              <a:t>K</a:t>
            </a:r>
            <a:r>
              <a:rPr lang="en-US" altLang="ja-JP" sz="24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endParaRPr lang="en-US" altLang="ja-JP" sz="2400" dirty="0">
              <a:sym typeface="Wingdings" panose="05000000000000000000" pitchFamily="2" charset="2"/>
            </a:endParaRPr>
          </a:p>
        </p:txBody>
      </p:sp>
      <p:grpSp>
        <p:nvGrpSpPr>
          <p:cNvPr id="45" name="グループ化 44"/>
          <p:cNvGrpSpPr/>
          <p:nvPr/>
        </p:nvGrpSpPr>
        <p:grpSpPr>
          <a:xfrm>
            <a:off x="1295810" y="4869160"/>
            <a:ext cx="2916150" cy="2016224"/>
            <a:chOff x="1223802" y="4725144"/>
            <a:chExt cx="2916150" cy="2016224"/>
          </a:xfrm>
        </p:grpSpPr>
        <p:cxnSp>
          <p:nvCxnSpPr>
            <p:cNvPr id="13" name="直線矢印コネクタ 12"/>
            <p:cNvCxnSpPr/>
            <p:nvPr/>
          </p:nvCxnSpPr>
          <p:spPr>
            <a:xfrm>
              <a:off x="2518791" y="5882857"/>
              <a:ext cx="53001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H="1">
              <a:off x="1599352" y="5882857"/>
              <a:ext cx="48739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2993798" y="5618857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Symbol" panose="05050102010706020507" pitchFamily="18" charset="2"/>
                </a:rPr>
                <a:t>X</a:t>
              </a:r>
              <a:endParaRPr lang="ja-JP" altLang="en-US" sz="2400" baseline="-250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103408" y="5618857"/>
              <a:ext cx="482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 smtClean="0">
                  <a:latin typeface="Symbol" panose="05050102010706020507" pitchFamily="18" charset="2"/>
                </a:rPr>
                <a:t>L</a:t>
              </a:r>
              <a:r>
                <a:rPr lang="en-US" altLang="ja-JP" sz="2400" baseline="-25000" dirty="0" err="1" smtClean="0"/>
                <a:t>c</a:t>
              </a:r>
              <a:endParaRPr lang="ja-JP" altLang="en-US" sz="2400" baseline="-25000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1223802" y="5661248"/>
              <a:ext cx="447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ym typeface="Wingdings" panose="05000000000000000000" pitchFamily="2" charset="2"/>
                </a:rPr>
                <a:t>K</a:t>
              </a:r>
              <a:r>
                <a:rPr lang="en-US" altLang="ja-JP" sz="2400" baseline="30000" dirty="0">
                  <a:sym typeface="Wingdings" panose="05000000000000000000" pitchFamily="2" charset="2"/>
                </a:rPr>
                <a:t>+</a:t>
              </a:r>
              <a:endParaRPr lang="ja-JP" altLang="en-US" sz="2400" dirty="0"/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 flipH="1">
              <a:off x="2586232" y="5978897"/>
              <a:ext cx="462572" cy="4024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正方形/長方形 27"/>
            <p:cNvSpPr/>
            <p:nvPr/>
          </p:nvSpPr>
          <p:spPr>
            <a:xfrm>
              <a:off x="2195736" y="6279703"/>
              <a:ext cx="449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sym typeface="Wingdings" panose="05000000000000000000" pitchFamily="2" charset="2"/>
                </a:rPr>
                <a:t>K</a:t>
              </a:r>
              <a:r>
                <a:rPr lang="en-US" altLang="ja-JP" sz="2400" baseline="30000" dirty="0" smtClean="0">
                  <a:sym typeface="Wingdings" panose="05000000000000000000" pitchFamily="2" charset="2"/>
                </a:rPr>
                <a:t>0</a:t>
              </a:r>
              <a:endParaRPr lang="ja-JP" altLang="en-US" sz="2400" dirty="0"/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 flipV="1">
              <a:off x="3296371" y="5107094"/>
              <a:ext cx="553826" cy="6149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3743690" y="4725144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Symbol" panose="05050102010706020507" pitchFamily="18" charset="2"/>
                </a:rPr>
                <a:t>L</a:t>
              </a:r>
              <a:endParaRPr lang="ja-JP" altLang="en-US" sz="2400" baseline="-25000" dirty="0"/>
            </a:p>
          </p:txBody>
        </p:sp>
        <p:cxnSp>
          <p:nvCxnSpPr>
            <p:cNvPr id="37" name="直線矢印コネクタ 36"/>
            <p:cNvCxnSpPr/>
            <p:nvPr/>
          </p:nvCxnSpPr>
          <p:spPr>
            <a:xfrm>
              <a:off x="3320184" y="5849689"/>
              <a:ext cx="819768" cy="0"/>
            </a:xfrm>
            <a:prstGeom prst="straightConnector1">
              <a:avLst/>
            </a:prstGeom>
            <a:ln w="38100"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円弧 38"/>
            <p:cNvSpPr/>
            <p:nvPr/>
          </p:nvSpPr>
          <p:spPr>
            <a:xfrm>
              <a:off x="3255536" y="5618857"/>
              <a:ext cx="295392" cy="461665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543568" y="5388024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err="1" smtClean="0">
                  <a:latin typeface="Symbol" panose="05050102010706020507" pitchFamily="18" charset="2"/>
                </a:rPr>
                <a:t>q</a:t>
              </a:r>
              <a:r>
                <a:rPr lang="en-US" altLang="ja-JP" sz="2400" baseline="-25000" dirty="0" err="1"/>
                <a:t>h</a:t>
              </a:r>
              <a:endParaRPr lang="ja-JP" alt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67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36901"/>
          <a:stretch/>
        </p:blipFill>
        <p:spPr>
          <a:xfrm>
            <a:off x="4644008" y="2348880"/>
            <a:ext cx="4421180" cy="24626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Double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Cabbibo</a:t>
            </a:r>
            <a:r>
              <a:rPr kumimoji="1" lang="en-US" altLang="ja-JP" dirty="0" smtClean="0">
                <a:solidFill>
                  <a:srgbClr val="0070C0"/>
                </a:solidFill>
              </a:rPr>
              <a:t>-suppressed decay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928992" cy="576064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W</a:t>
                </a:r>
                <a:r>
                  <a:rPr kumimoji="1" lang="en-US" altLang="ja-JP" sz="2800" dirty="0" smtClean="0"/>
                  <a:t>eak decay amplitude of a charm quark</a:t>
                </a:r>
              </a:p>
              <a:p>
                <a:pPr lvl="1"/>
                <a:r>
                  <a:rPr lang="en-US" altLang="ja-JP" sz="2400" dirty="0"/>
                  <a:t>c</a:t>
                </a:r>
                <a:r>
                  <a:rPr kumimoji="1" lang="en-US" altLang="ja-JP" sz="2400" dirty="0" smtClean="0"/>
                  <a:t> 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 s: </a:t>
                </a:r>
                <a:r>
                  <a:rPr kumimoji="1" lang="en-US" altLang="ja-JP" sz="2400" dirty="0" err="1" smtClean="0">
                    <a:sym typeface="Wingdings" panose="05000000000000000000" pitchFamily="2" charset="2"/>
                  </a:rPr>
                  <a:t>cos</a:t>
                </a:r>
                <a:r>
                  <a:rPr kumimoji="1"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q</a:t>
                </a:r>
                <a:r>
                  <a:rPr kumimoji="1" lang="en-US" altLang="ja-JP" sz="2400" baseline="-25000" dirty="0" err="1" smtClean="0">
                    <a:sym typeface="Wingdings" panose="05000000000000000000" pitchFamily="2" charset="2"/>
                  </a:rPr>
                  <a:t>c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~ 1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/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:r>
                  <a:rPr lang="en-US" altLang="ja-JP" sz="2400" dirty="0" smtClean="0">
                    <a:sym typeface="Wingdings" panose="05000000000000000000" pitchFamily="2" charset="2"/>
                  </a:rPr>
                  <a:t>        d: 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sin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q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c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 ~ 0.23  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Cabbibo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 suppression</a:t>
                </a:r>
              </a:p>
              <a:p>
                <a:pPr lvl="1"/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At the same time, emitted W decays into a </a:t>
                </a:r>
                <a:r>
                  <a:rPr kumimoji="1" lang="en-US" altLang="ja-JP" sz="2400" dirty="0" err="1" smtClean="0">
                    <a:sym typeface="Wingdings" panose="05000000000000000000" pitchFamily="2" charset="2"/>
                  </a:rPr>
                  <a:t>qq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bar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 pair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acc>
                  </m:oMath>
                </a14:m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: </a:t>
                </a:r>
                <a:r>
                  <a:rPr lang="en-US" altLang="ja-JP" sz="2400" dirty="0" err="1">
                    <a:sym typeface="Wingdings" panose="05000000000000000000" pitchFamily="2" charset="2"/>
                  </a:rPr>
                  <a:t>cos</a:t>
                </a:r>
                <a:r>
                  <a:rPr lang="en-US" altLang="ja-JP" sz="240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q</a:t>
                </a:r>
                <a:r>
                  <a:rPr lang="en-US" altLang="ja-JP" sz="2400" baseline="-25000" dirty="0" err="1">
                    <a:sym typeface="Wingdings" panose="05000000000000000000" pitchFamily="2" charset="2"/>
                  </a:rPr>
                  <a:t>c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/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𝑢</m:t>
                    </m:r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ja-JP" sz="2400" dirty="0" smtClean="0">
                    <a:sym typeface="Wingdings" panose="05000000000000000000" pitchFamily="2" charset="2"/>
                  </a:rPr>
                  <a:t>: </a:t>
                </a:r>
                <a:r>
                  <a:rPr lang="en-US" altLang="ja-JP" sz="2400" dirty="0" err="1" smtClean="0">
                    <a:sym typeface="Wingdings" panose="05000000000000000000" pitchFamily="2" charset="2"/>
                  </a:rPr>
                  <a:t>sin</a:t>
                </a:r>
                <a:r>
                  <a:rPr lang="en-US" altLang="ja-JP" sz="2400" dirty="0" err="1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q</a:t>
                </a:r>
                <a:r>
                  <a:rPr lang="en-US" altLang="ja-JP" sz="2400" baseline="-25000" dirty="0" err="1" smtClean="0">
                    <a:sym typeface="Wingdings" panose="05000000000000000000" pitchFamily="2" charset="2"/>
                  </a:rPr>
                  <a:t>c</a:t>
                </a:r>
                <a:endParaRPr lang="en-US" altLang="ja-JP" sz="2400" baseline="-25000" dirty="0" smtClean="0">
                  <a:sym typeface="Wingdings" panose="05000000000000000000" pitchFamily="2" charset="2"/>
                </a:endParaRPr>
              </a:p>
              <a:p>
                <a:r>
                  <a:rPr lang="en-US" altLang="ja-JP" sz="2800" dirty="0" smtClean="0">
                    <a:sym typeface="Wingdings" panose="05000000000000000000" pitchFamily="2" charset="2"/>
                  </a:rPr>
                  <a:t>So, the decay</a:t>
                </a:r>
                <a:br>
                  <a:rPr lang="en-US" altLang="ja-JP" sz="2800" dirty="0" smtClean="0"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𝑑𝑢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  <m:acc>
                      <m:accPr>
                        <m:chr m:val="̅"/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  is twice </a:t>
                </a:r>
                <a:br>
                  <a:rPr kumimoji="1" lang="en-US" altLang="ja-JP" sz="2800" dirty="0" smtClean="0">
                    <a:sym typeface="Wingdings" panose="05000000000000000000" pitchFamily="2" charset="2"/>
                  </a:rPr>
                </a:b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suppressed</a:t>
                </a:r>
                <a:r>
                  <a:rPr lang="en-US" altLang="ja-JP" sz="2800" dirty="0">
                    <a:sym typeface="Wingdings" panose="05000000000000000000" pitchFamily="2" charset="2"/>
                  </a:rPr>
                  <a:t/>
                </a:r>
                <a:br>
                  <a:rPr lang="en-US" altLang="ja-JP" sz="2800" dirty="0">
                    <a:sym typeface="Wingdings" panose="05000000000000000000" pitchFamily="2" charset="2"/>
                  </a:rPr>
                </a:br>
                <a:r>
                  <a:rPr lang="en-US" altLang="ja-JP" sz="2800" dirty="0" smtClean="0">
                    <a:sym typeface="Wingdings" panose="05000000000000000000" pitchFamily="2" charset="2"/>
                  </a:rPr>
                  <a:t> Double </a:t>
                </a:r>
                <a:r>
                  <a:rPr lang="en-US" altLang="ja-JP" sz="2800" dirty="0" err="1" smtClean="0">
                    <a:sym typeface="Wingdings" panose="05000000000000000000" pitchFamily="2" charset="2"/>
                  </a:rPr>
                  <a:t>Cabbibo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-suppressed decay</a:t>
                </a:r>
                <a:endParaRPr lang="en-US" altLang="ja-JP" sz="2800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altLang="ja-JP" sz="2400" dirty="0" smtClean="0">
                    <a:sym typeface="Wingdings" panose="05000000000000000000" pitchFamily="2" charset="2"/>
                  </a:rPr>
                  <a:t>Naively, decay branch is O(tan</a:t>
                </a:r>
                <a:r>
                  <a:rPr lang="en-US" altLang="ja-JP" sz="2400" baseline="30000" dirty="0" smtClean="0">
                    <a:sym typeface="Wingdings" panose="05000000000000000000" pitchFamily="2" charset="2"/>
                  </a:rPr>
                  <a:t>4</a:t>
                </a:r>
                <a:r>
                  <a:rPr lang="en-US" altLang="ja-JP" sz="24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q</a:t>
                </a:r>
                <a:r>
                  <a:rPr lang="en-US" altLang="ja-JP" sz="2400" baseline="-25000" dirty="0" smtClean="0">
                    <a:sym typeface="Wingdings" panose="05000000000000000000" pitchFamily="2" charset="2"/>
                  </a:rPr>
                  <a:t>c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) ~ 0.28% smaller compared to </a:t>
                </a:r>
                <a:br>
                  <a:rPr lang="en-US" altLang="ja-JP" sz="2400" dirty="0" smtClean="0">
                    <a:sym typeface="Wingdings" panose="05000000000000000000" pitchFamily="2" charset="2"/>
                  </a:rPr>
                </a:br>
                <a:r>
                  <a:rPr lang="en-US" altLang="ja-JP" sz="2400" dirty="0" smtClean="0">
                    <a:sym typeface="Wingdings" panose="05000000000000000000" pitchFamily="2" charset="2"/>
                  </a:rPr>
                  <a:t>counterpart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e>
                        </m:acc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𝑠</m:t>
                    </m:r>
                  </m:oMath>
                </a14:m>
                <a:r>
                  <a:rPr lang="en-US" altLang="ja-JP" sz="2400" dirty="0" smtClean="0">
                    <a:sym typeface="Wingdings" panose="05000000000000000000" pitchFamily="2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928992" cy="5760640"/>
              </a:xfrm>
              <a:blipFill rotWithShape="0">
                <a:blip r:embed="rId3"/>
                <a:stretch>
                  <a:fillRect l="-1230" t="-10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0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Parity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8928992" cy="602128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 smtClean="0"/>
                  <a:t>In general, </a:t>
                </a:r>
                <a:r>
                  <a:rPr lang="en-US" altLang="ja-JP" sz="28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X</a:t>
                </a:r>
                <a:r>
                  <a:rPr lang="en-US" altLang="ja-JP" sz="2800" baseline="300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0</a:t>
                </a:r>
                <a:r>
                  <a:rPr lang="en-US" altLang="ja-JP" sz="28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(1690</a:t>
                </a:r>
                <a:r>
                  <a:rPr lang="en-US" altLang="ja-JP" sz="28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) </a:t>
                </a:r>
                <a:r>
                  <a:rPr lang="en-US" altLang="ja-JP" sz="2800" dirty="0" smtClean="0"/>
                  <a:t>produced by </a:t>
                </a:r>
                <a:r>
                  <a:rPr lang="en-US" altLang="ja-JP" sz="2800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sz="2800" baseline="-25000" dirty="0" err="1" smtClean="0"/>
                  <a:t>c</a:t>
                </a:r>
                <a:r>
                  <a:rPr lang="en-US" altLang="ja-JP" sz="2800" dirty="0" smtClean="0"/>
                  <a:t> weak decay is polarized</a:t>
                </a:r>
              </a:p>
              <a:p>
                <a:pPr lvl="1"/>
                <a:r>
                  <a:rPr lang="en-US" altLang="ja-JP" sz="2400" dirty="0" smtClean="0"/>
                  <a:t>To the direction of </a:t>
                </a:r>
                <a:r>
                  <a:rPr lang="en-US" altLang="ja-JP" sz="24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X</a:t>
                </a:r>
                <a:r>
                  <a:rPr lang="en-US" altLang="ja-JP" sz="2400" baseline="300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0</a:t>
                </a:r>
                <a:r>
                  <a:rPr lang="en-US" altLang="ja-JP" sz="24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(1690</a:t>
                </a:r>
                <a:r>
                  <a:rPr lang="en-US" altLang="ja-JP" sz="2400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) (</a:t>
                </a:r>
                <a:r>
                  <a:rPr lang="en-US" altLang="ja-JP" sz="2400" dirty="0" smtClean="0"/>
                  <a:t>or opposite) in </a:t>
                </a:r>
                <a:r>
                  <a:rPr lang="en-US" altLang="ja-JP" sz="2400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sz="2400" baseline="-25000" dirty="0" err="1" smtClean="0"/>
                  <a:t>c</a:t>
                </a:r>
                <a:r>
                  <a:rPr lang="en-US" altLang="ja-JP" sz="2400" dirty="0" smtClean="0"/>
                  <a:t> rest frame</a:t>
                </a:r>
              </a:p>
              <a:p>
                <a:pPr lvl="1"/>
                <a:r>
                  <a:rPr lang="en-US" altLang="ja-JP" sz="2400" dirty="0" smtClean="0"/>
                  <a:t>Polarization can be induced by other methods.</a:t>
                </a:r>
              </a:p>
              <a:p>
                <a:r>
                  <a:rPr lang="en-US" altLang="ja-JP" sz="2800" dirty="0" smtClean="0"/>
                  <a:t>For the case J=1/2, decay is either S-wave (P = </a:t>
                </a:r>
                <a:r>
                  <a:rPr lang="en-US" altLang="ja-JP" sz="2800" dirty="0" smtClean="0">
                    <a:latin typeface="Symbol" panose="05050102010706020507" pitchFamily="18" charset="2"/>
                  </a:rPr>
                  <a:t>-</a:t>
                </a:r>
                <a:r>
                  <a:rPr lang="en-US" altLang="ja-JP" sz="2800" dirty="0" smtClean="0"/>
                  <a:t>) </a:t>
                </a:r>
                <a:br>
                  <a:rPr lang="en-US" altLang="ja-JP" sz="2800" dirty="0" smtClean="0"/>
                </a:br>
                <a:r>
                  <a:rPr lang="en-US" altLang="ja-JP" sz="2800" dirty="0" smtClean="0"/>
                  <a:t>or P-wave (P = +)</a:t>
                </a:r>
              </a:p>
              <a:p>
                <a:r>
                  <a:rPr lang="en-US" altLang="ja-JP" sz="2800" dirty="0" smtClean="0"/>
                  <a:t>You can distinguish those two cases by measuring polarization of </a:t>
                </a:r>
                <a:r>
                  <a:rPr lang="en-US" altLang="ja-JP" sz="2800" dirty="0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sz="2800" dirty="0" smtClean="0"/>
                  <a:t> in the final state</a:t>
                </a:r>
              </a:p>
              <a:p>
                <a:pPr lvl="1"/>
                <a:r>
                  <a:rPr lang="en-US" altLang="ja-JP" sz="2400" dirty="0" smtClean="0"/>
                  <a:t>S-wave: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Λ</m:t>
                            </m:r>
                          </m:sub>
                        </m:sSub>
                      </m:e>
                    </m:acc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Ξ</m:t>
                            </m:r>
                            <m:r>
                              <a:rPr lang="en-US" altLang="ja-JP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, independent of decay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angle</a:t>
                </a:r>
              </a:p>
              <a:p>
                <a:pPr lvl="1"/>
                <a:r>
                  <a:rPr lang="en-US" altLang="ja-JP" sz="2400" dirty="0" smtClean="0">
                    <a:sym typeface="Wingdings" panose="05000000000000000000" pitchFamily="2" charset="2"/>
                  </a:rPr>
                  <a:t>P-wave: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  <a:sym typeface="Wingdings" panose="05000000000000000000" pitchFamily="2" charset="2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altLang="ja-JP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Λ</m:t>
                            </m:r>
                          </m:sub>
                        </m:sSub>
                      </m:e>
                    </m:acc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ja-JP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Ξ</m:t>
                        </m:r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anose="05000000000000000000" pitchFamily="2" charset="2"/>
                      </a:rPr>
                      <m:t>∙</m:t>
                    </m:r>
                    <m:acc>
                      <m:accPr>
                        <m:chr m:val="̂"/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sym typeface="Wingdings" panose="05000000000000000000" pitchFamily="2" charset="2"/>
                          </a:rPr>
                          <m:t>𝑛</m:t>
                        </m:r>
                      </m:e>
                    </m:acc>
                    <m:d>
                      <m:dPr>
                        <m:ctrlP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, depends on decay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angle</a:t>
                </a:r>
              </a:p>
              <a:p>
                <a:r>
                  <a:rPr lang="en-US" altLang="ja-JP" sz="2800" dirty="0">
                    <a:sym typeface="Wingdings" panose="05000000000000000000" pitchFamily="2" charset="2"/>
                  </a:rPr>
                  <a:t>Parity of </a:t>
                </a:r>
                <a:r>
                  <a:rPr lang="en-US" altLang="ja-JP" sz="2800" dirty="0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sz="2800" dirty="0">
                    <a:sym typeface="Wingdings" panose="05000000000000000000" pitchFamily="2" charset="2"/>
                  </a:rPr>
                  <a:t>(1405) was determined 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recently,</a:t>
                </a:r>
                <a:br>
                  <a:rPr lang="en-US" altLang="ja-JP" sz="2800" dirty="0" smtClean="0">
                    <a:sym typeface="Wingdings" panose="05000000000000000000" pitchFamily="2" charset="2"/>
                  </a:rPr>
                </a:br>
                <a:r>
                  <a:rPr lang="en-US" altLang="ja-JP" sz="2800" dirty="0" smtClean="0">
                    <a:sym typeface="Wingdings" panose="05000000000000000000" pitchFamily="2" charset="2"/>
                  </a:rPr>
                  <a:t>using this method by CLAS at </a:t>
                </a:r>
                <a:r>
                  <a:rPr lang="en-US" altLang="ja-JP" sz="2800" dirty="0" err="1" smtClean="0">
                    <a:sym typeface="Wingdings" panose="05000000000000000000" pitchFamily="2" charset="2"/>
                  </a:rPr>
                  <a:t>Jlab</a:t>
                </a:r>
                <a:r>
                  <a:rPr lang="en-US" altLang="ja-JP" sz="2800" dirty="0" smtClean="0">
                    <a:sym typeface="Wingdings" panose="05000000000000000000" pitchFamily="2" charset="2"/>
                  </a:rPr>
                  <a:t>. </a:t>
                </a:r>
                <a:br>
                  <a:rPr lang="en-US" altLang="ja-JP" sz="2800" dirty="0" smtClean="0">
                    <a:sym typeface="Wingdings" panose="05000000000000000000" pitchFamily="2" charset="2"/>
                  </a:rPr>
                </a:br>
                <a:r>
                  <a:rPr lang="en-US" altLang="ja-JP" sz="2000" dirty="0" smtClean="0">
                    <a:sym typeface="Wingdings" panose="05000000000000000000" pitchFamily="2" charset="2"/>
                  </a:rPr>
                  <a:t>(Moriya et al., </a:t>
                </a:r>
                <a:r>
                  <a:rPr lang="en-US" altLang="ja-JP" sz="2000" dirty="0"/>
                  <a:t>PRL 112 (2014) </a:t>
                </a:r>
                <a:r>
                  <a:rPr lang="en-US" altLang="ja-JP" sz="2000" dirty="0" smtClean="0"/>
                  <a:t>082004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)</a:t>
                </a:r>
                <a:endParaRPr lang="en-US" altLang="ja-JP" sz="2400" dirty="0" smtClean="0"/>
              </a:p>
              <a:p>
                <a:endParaRPr lang="en-US" altLang="ja-JP" sz="2800" dirty="0" smtClean="0"/>
              </a:p>
              <a:p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8928992" cy="6021288"/>
              </a:xfrm>
              <a:blipFill rotWithShape="0">
                <a:blip r:embed="rId2"/>
                <a:stretch>
                  <a:fillRect l="-1230" t="-1215" b="-2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2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"/>
            <a:ext cx="9147609" cy="685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97536" y="19496"/>
            <a:ext cx="219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K. Moriya </a:t>
            </a:r>
            <a:r>
              <a:rPr kumimoji="1" lang="en-US" altLang="ja-JP" sz="2400" dirty="0" err="1" smtClean="0"/>
              <a:t>Hyp</a:t>
            </a:r>
            <a:r>
              <a:rPr lang="en-US" altLang="ja-JP" sz="2400" dirty="0" smtClean="0"/>
              <a:t>-X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32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kumimoji="1" lang="en-US" altLang="ja-JP" smtClean="0">
                <a:solidFill>
                  <a:srgbClr val="0070C0"/>
                </a:solidFill>
              </a:rPr>
              <a:t>Summary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64704"/>
                <a:ext cx="8928992" cy="6093296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The first observation of doubly </a:t>
                </a:r>
                <a:r>
                  <a:rPr kumimoji="1" lang="en-US" altLang="ja-JP" sz="2800" dirty="0" err="1" smtClean="0"/>
                  <a:t>Cabbibo</a:t>
                </a:r>
                <a:r>
                  <a:rPr kumimoji="1" lang="en-US" altLang="ja-JP" sz="2800" dirty="0" smtClean="0"/>
                  <a:t>-suppressed decay of charmed baryon,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𝑐</m:t>
                        </m:r>
                      </m:sub>
                      <m:sup>
                        <m: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kumimoji="1" lang="en-US" altLang="ja-JP" sz="2800" dirty="0" smtClean="0"/>
              </a:p>
              <a:p>
                <a:r>
                  <a:rPr lang="en-US" altLang="ja-JP" sz="2800" dirty="0" smtClean="0"/>
                  <a:t>Obtained Branching ratio:</a:t>
                </a:r>
                <a:br>
                  <a:rPr lang="en-US" altLang="ja-JP" sz="2800" dirty="0" smtClean="0"/>
                </a:br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:r>
                  <a:rPr lang="en-US" altLang="ja-JP" sz="2800" dirty="0" smtClean="0"/>
                  <a:t/>
                </a:r>
                <a:br>
                  <a:rPr lang="en-US" altLang="ja-JP" sz="2800" dirty="0" smtClean="0"/>
                </a:br>
                <a:r>
                  <a:rPr lang="en-US" altLang="ja-JP" sz="2800" dirty="0" smtClean="0"/>
                  <a:t>corresponding to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0.82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±0.12)</m:t>
                    </m:r>
                    <m:func>
                      <m:funcPr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ja-JP" sz="2800" dirty="0" smtClean="0"/>
                  <a:t>, is slightly smaller than naïve estimation.</a:t>
                </a:r>
              </a:p>
              <a:p>
                <a:r>
                  <a:rPr lang="en-US" altLang="ja-JP" sz="2800" dirty="0" smtClean="0"/>
                  <a:t>In the process, a hint of a narrow hyperon resonance is found in the </a:t>
                </a:r>
                <a:r>
                  <a:rPr lang="en-US" altLang="ja-JP" sz="2800" dirty="0" err="1" smtClean="0"/>
                  <a:t>Dalitz</a:t>
                </a:r>
                <a:r>
                  <a:rPr lang="en-US" altLang="ja-JP" sz="2800" dirty="0" smtClean="0"/>
                  <a:t> plot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altLang="ja-JP" sz="2800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US" altLang="ja-JP" sz="2800" dirty="0" smtClean="0">
                    <a:solidFill>
                      <a:schemeClr val="tx1"/>
                    </a:solidFill>
                  </a:rPr>
                  <a:t>(1670)?</a:t>
                </a:r>
              </a:p>
              <a:p>
                <a:r>
                  <a:rPr lang="en-US" altLang="ja-JP" sz="2800" dirty="0" smtClean="0"/>
                  <a:t>We now have enough data to determine J</a:t>
                </a:r>
                <a:r>
                  <a:rPr lang="en-US" altLang="ja-JP" sz="2800" baseline="30000" dirty="0" smtClean="0"/>
                  <a:t>P</a:t>
                </a:r>
              </a:p>
              <a:p>
                <a:pPr lvl="1"/>
                <a:r>
                  <a:rPr lang="en-US" altLang="ja-JP" sz="2400" dirty="0" smtClean="0"/>
                  <a:t> </a:t>
                </a:r>
                <a:r>
                  <a:rPr lang="en-US" altLang="ja-JP" sz="2400" dirty="0" smtClean="0">
                    <a:latin typeface="Symbol" panose="05050102010706020507" pitchFamily="18" charset="2"/>
                  </a:rPr>
                  <a:t>X</a:t>
                </a:r>
                <a:r>
                  <a:rPr lang="en-US" altLang="ja-JP" sz="2400" dirty="0" smtClean="0"/>
                  <a:t>(1690), </a:t>
                </a:r>
                <a:r>
                  <a:rPr lang="en-US" altLang="ja-JP" sz="2400" dirty="0" err="1" smtClean="0">
                    <a:latin typeface="Symbol" panose="05050102010706020507" pitchFamily="18" charset="2"/>
                  </a:rPr>
                  <a:t>L</a:t>
                </a:r>
                <a:r>
                  <a:rPr lang="en-US" altLang="ja-JP" sz="2400" baseline="-25000" dirty="0" err="1" smtClean="0"/>
                  <a:t>c</a:t>
                </a:r>
                <a:r>
                  <a:rPr lang="en-US" altLang="ja-JP" sz="2400" dirty="0" smtClean="0"/>
                  <a:t>(2765): J</a:t>
                </a:r>
                <a:r>
                  <a:rPr lang="en-US" altLang="ja-JP" sz="2400" baseline="30000" dirty="0" smtClean="0"/>
                  <a:t>P</a:t>
                </a:r>
                <a:r>
                  <a:rPr lang="en-US" altLang="ja-JP" sz="2400" dirty="0" smtClean="0"/>
                  <a:t> will be determined soon. </a:t>
                </a:r>
              </a:p>
              <a:p>
                <a:pPr lvl="1"/>
                <a:r>
                  <a:rPr lang="en-US" altLang="ja-JP" sz="2400" dirty="0" smtClean="0"/>
                  <a:t>What else are interesting?</a:t>
                </a:r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64704"/>
                <a:ext cx="8928992" cy="6093296"/>
              </a:xfrm>
              <a:blipFill rotWithShape="0">
                <a:blip r:embed="rId2"/>
                <a:stretch>
                  <a:fillRect l="-1230" t="-900" r="-17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11560" y="2276872"/>
                <a:ext cx="7871642" cy="102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𝐵𝑅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c</m:t>
                              </m:r>
                            </m:sub>
                            <m:sup>
                              <m:r>
                                <a:rPr lang="en-US" altLang="ko-KR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→</m:t>
                          </m:r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𝐵𝑅</m:t>
                          </m:r>
                          <m: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c</m:t>
                              </m:r>
                            </m:sub>
                            <m:sup>
                              <m:r>
                                <a:rPr lang="en-US" altLang="ko-KR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Verdana" pitchFamily="34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→</m:t>
                          </m:r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−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ko-KR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ko-KR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)</m:t>
                          </m:r>
                        </m:den>
                      </m:f>
                      <m:r>
                        <a:rPr lang="en-US" altLang="ko-KR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dPr>
                        <m:e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2.35±0.27±0.21</m:t>
                          </m:r>
                        </m:e>
                      </m:d>
                      <m:r>
                        <a:rPr lang="en-US" altLang="ko-K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76872"/>
                <a:ext cx="7871642" cy="10224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15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Example DCS decays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Several decays are observed for D mesons</a:t>
            </a:r>
          </a:p>
          <a:p>
            <a:r>
              <a:rPr lang="en-US" altLang="ja-JP" sz="2800" dirty="0" smtClean="0"/>
              <a:t>D</a:t>
            </a:r>
            <a:r>
              <a:rPr lang="en-US" altLang="ja-JP" sz="2800" baseline="30000" dirty="0" smtClean="0"/>
              <a:t>+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ym typeface="Wingdings" panose="05000000000000000000" pitchFamily="2" charset="2"/>
              </a:rPr>
              <a:t>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8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800" dirty="0" smtClean="0">
                <a:sym typeface="Wingdings" panose="05000000000000000000" pitchFamily="2" charset="2"/>
              </a:rPr>
              <a:t/>
            </a:r>
            <a:br>
              <a:rPr lang="en-US" altLang="ja-JP" sz="2800" dirty="0" smtClean="0"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BR(</a:t>
            </a:r>
            <a:r>
              <a:rPr lang="en-US" altLang="ja-JP" sz="2800" dirty="0" err="1">
                <a:sym typeface="Wingdings" panose="05000000000000000000" pitchFamily="2" charset="2"/>
              </a:rPr>
              <a:t>K</a:t>
            </a:r>
            <a:r>
              <a:rPr lang="en-US" altLang="ja-JP" sz="2800" baseline="30000" dirty="0" err="1">
                <a:sym typeface="Wingdings" panose="05000000000000000000" pitchFamily="2" charset="2"/>
              </a:rPr>
              <a:t>+</a:t>
            </a:r>
            <a:r>
              <a:rPr lang="en-US" altLang="ja-JP" sz="28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err="1">
                <a:sym typeface="Wingdings" panose="05000000000000000000" pitchFamily="2" charset="2"/>
              </a:rPr>
              <a:t>+</a:t>
            </a:r>
            <a:r>
              <a:rPr lang="en-US" altLang="ja-JP" sz="280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800" dirty="0" smtClean="0">
                <a:sym typeface="Wingdings" panose="05000000000000000000" pitchFamily="2" charset="2"/>
              </a:rPr>
              <a:t>)/BR(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800" baseline="30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800" dirty="0" smtClean="0">
                <a:sym typeface="Wingdings" panose="05000000000000000000" pitchFamily="2" charset="2"/>
              </a:rPr>
              <a:t>) =(5.77±0.22)×10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-3 </a:t>
            </a:r>
            <a:r>
              <a:rPr lang="ja-JP" altLang="en-US" sz="2800" dirty="0" smtClean="0">
                <a:sym typeface="Wingdings" panose="05000000000000000000" pitchFamily="2" charset="2"/>
              </a:rPr>
              <a:t>～ </a:t>
            </a:r>
            <a:r>
              <a:rPr lang="en-US" altLang="ja-JP" sz="2800" dirty="0" smtClean="0">
                <a:sym typeface="Wingdings" panose="05000000000000000000" pitchFamily="2" charset="2"/>
              </a:rPr>
              <a:t>2tan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4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altLang="ja-JP" sz="2800" baseline="-25000" dirty="0" smtClean="0">
                <a:sym typeface="Wingdings" panose="05000000000000000000" pitchFamily="2" charset="2"/>
              </a:rPr>
              <a:t>c</a:t>
            </a:r>
          </a:p>
          <a:p>
            <a:r>
              <a:rPr lang="en-US" altLang="ja-JP" sz="2800" dirty="0" smtClean="0"/>
              <a:t>D</a:t>
            </a:r>
            <a:r>
              <a:rPr lang="en-US" altLang="ja-JP" sz="2800" baseline="30000" dirty="0" smtClean="0"/>
              <a:t>0</a:t>
            </a:r>
            <a:r>
              <a:rPr lang="en-US" altLang="ja-JP" sz="2800" dirty="0" smtClean="0"/>
              <a:t> </a:t>
            </a:r>
            <a:r>
              <a:rPr lang="en-US" altLang="ja-JP" sz="2800" dirty="0" smtClean="0">
                <a:sym typeface="Wingdings" panose="05000000000000000000" pitchFamily="2" charset="2"/>
              </a:rPr>
              <a:t> 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8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b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</a:br>
            <a:r>
              <a:rPr lang="en-US" altLang="ja-JP" sz="2800" dirty="0" smtClean="0">
                <a:sym typeface="Wingdings" panose="05000000000000000000" pitchFamily="2" charset="2"/>
              </a:rPr>
              <a:t>BR(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K</a:t>
            </a:r>
            <a:r>
              <a:rPr lang="en-US" altLang="ja-JP" sz="28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800" dirty="0">
                <a:sym typeface="Wingdings" panose="05000000000000000000" pitchFamily="2" charset="2"/>
              </a:rPr>
              <a:t>)/</a:t>
            </a:r>
            <a:r>
              <a:rPr lang="en-US" altLang="ja-JP" sz="2800" dirty="0" smtClean="0">
                <a:sym typeface="Wingdings" panose="05000000000000000000" pitchFamily="2" charset="2"/>
              </a:rPr>
              <a:t>BR(K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>
                <a:sym typeface="Wingdings" panose="05000000000000000000" pitchFamily="2" charset="2"/>
              </a:rPr>
              <a:t>+</a:t>
            </a:r>
            <a:r>
              <a:rPr lang="en-US" altLang="ja-JP" sz="2800" dirty="0">
                <a:sym typeface="Wingdings" panose="05000000000000000000" pitchFamily="2" charset="2"/>
              </a:rPr>
              <a:t>) </a:t>
            </a:r>
            <a:r>
              <a:rPr lang="en-US" altLang="ja-JP" sz="2800" dirty="0" smtClean="0">
                <a:sym typeface="Wingdings" panose="05000000000000000000" pitchFamily="2" charset="2"/>
              </a:rPr>
              <a:t>=(3.37±0.21)×</a:t>
            </a:r>
            <a:r>
              <a:rPr lang="en-US" altLang="ja-JP" sz="2800" dirty="0">
                <a:sym typeface="Wingdings" panose="05000000000000000000" pitchFamily="2" charset="2"/>
              </a:rPr>
              <a:t>10</a:t>
            </a:r>
            <a:r>
              <a:rPr lang="en-US" altLang="ja-JP" sz="2800" baseline="30000" dirty="0">
                <a:sym typeface="Wingdings" panose="05000000000000000000" pitchFamily="2" charset="2"/>
              </a:rPr>
              <a:t>-3 </a:t>
            </a:r>
            <a:r>
              <a:rPr lang="ja-JP" altLang="en-US" sz="2800" dirty="0">
                <a:sym typeface="Wingdings" panose="05000000000000000000" pitchFamily="2" charset="2"/>
              </a:rPr>
              <a:t>～ </a:t>
            </a:r>
            <a:r>
              <a:rPr lang="en-US" altLang="ja-JP" sz="2800" dirty="0" smtClean="0">
                <a:sym typeface="Wingdings" panose="05000000000000000000" pitchFamily="2" charset="2"/>
              </a:rPr>
              <a:t>1.2tan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4</a:t>
            </a:r>
            <a:r>
              <a:rPr lang="en-US" altLang="ja-JP" sz="2800" dirty="0" smtClean="0">
                <a:latin typeface="Symbol" panose="05050102010706020507" pitchFamily="18" charset="2"/>
                <a:sym typeface="Wingdings" panose="05000000000000000000" pitchFamily="2" charset="2"/>
              </a:rPr>
              <a:t>q</a:t>
            </a:r>
            <a:r>
              <a:rPr lang="en-US" altLang="ja-JP" sz="2800" baseline="-25000" dirty="0" smtClean="0">
                <a:sym typeface="Wingdings" panose="05000000000000000000" pitchFamily="2" charset="2"/>
              </a:rPr>
              <a:t>c</a:t>
            </a: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Can be quite different from naïve expectation, reflecting structure and/or decay dynamics</a:t>
            </a:r>
          </a:p>
          <a:p>
            <a:endParaRPr lang="en-US" altLang="ja-JP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NEVER observed for baryons</a:t>
            </a:r>
          </a:p>
          <a:p>
            <a:r>
              <a:rPr lang="en-US" altLang="ja-JP" sz="2800" dirty="0" smtClean="0">
                <a:sym typeface="Wingdings" panose="05000000000000000000" pitchFamily="2" charset="2"/>
              </a:rPr>
              <a:t>BR(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baseline="-25000" dirty="0" err="1" smtClean="0">
                <a:sym typeface="Wingdings" panose="05000000000000000000" pitchFamily="2" charset="2"/>
              </a:rPr>
              <a:t>c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pK</a:t>
            </a:r>
            <a:r>
              <a:rPr lang="en-US" altLang="ja-JP" sz="28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800" dirty="0" smtClean="0">
                <a:sym typeface="Wingdings" panose="05000000000000000000" pitchFamily="2" charset="2"/>
              </a:rPr>
              <a:t>)/</a:t>
            </a:r>
            <a:r>
              <a:rPr lang="en-US" altLang="ja-JP" sz="2800" dirty="0">
                <a:sym typeface="Wingdings" panose="05000000000000000000" pitchFamily="2" charset="2"/>
              </a:rPr>
              <a:t>BR(</a:t>
            </a:r>
            <a:r>
              <a:rPr lang="en-US" altLang="ja-JP" sz="2800" dirty="0" err="1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lang="en-US" altLang="ja-JP" sz="2800" baseline="-25000" dirty="0" err="1">
                <a:sym typeface="Wingdings" panose="05000000000000000000" pitchFamily="2" charset="2"/>
              </a:rPr>
              <a:t>c</a:t>
            </a:r>
            <a:r>
              <a:rPr lang="en-US" altLang="ja-JP" sz="2800" dirty="0" err="1">
                <a:sym typeface="Wingdings" panose="05000000000000000000" pitchFamily="2" charset="2"/>
              </a:rPr>
              <a:t></a:t>
            </a:r>
            <a:r>
              <a:rPr lang="en-US" altLang="ja-JP" sz="2800" dirty="0" err="1" smtClean="0">
                <a:sym typeface="Wingdings" panose="05000000000000000000" pitchFamily="2" charset="2"/>
              </a:rPr>
              <a:t>pK</a:t>
            </a:r>
            <a:r>
              <a:rPr lang="en-US" altLang="ja-JP" sz="2800" baseline="30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-</a:t>
            </a:r>
            <a:r>
              <a:rPr lang="en-US" altLang="ja-JP" sz="28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+</a:t>
            </a:r>
            <a:r>
              <a:rPr lang="en-US" altLang="ja-JP" sz="2800" dirty="0" smtClean="0">
                <a:sym typeface="Wingdings" panose="05000000000000000000" pitchFamily="2" charset="2"/>
              </a:rPr>
              <a:t>) &lt; 0.46% (90%CL) by FOCUS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07146" y="992917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400" dirty="0">
              <a:ea typeface="Verdana" pitchFamily="34" charset="0"/>
              <a:cs typeface="Verdana" pitchFamily="34" charset="0"/>
            </a:endParaRPr>
          </a:p>
          <a:p>
            <a:endParaRPr lang="en-US" altLang="ko-KR" sz="2400" dirty="0">
              <a:ea typeface="Verdana" pitchFamily="34" charset="0"/>
              <a:cs typeface="Verdana" pitchFamily="34" charset="0"/>
            </a:endParaRPr>
          </a:p>
          <a:p>
            <a:endParaRPr lang="en-US" altLang="ko-KR" sz="2400" dirty="0" smtClean="0">
              <a:ea typeface="Verdana" pitchFamily="34" charset="0"/>
              <a:cs typeface="Verdana" pitchFamily="34" charset="0"/>
            </a:endParaRPr>
          </a:p>
          <a:p>
            <a:endParaRPr lang="en-US" altLang="ko-KR" sz="2400" dirty="0">
              <a:ea typeface="Verdana" pitchFamily="34" charset="0"/>
              <a:cs typeface="Verdana" pitchFamily="34" charset="0"/>
            </a:endParaRPr>
          </a:p>
          <a:p>
            <a:endParaRPr lang="en-US" altLang="ko-KR" sz="2400" dirty="0" smtClean="0">
              <a:ea typeface="Verdana" pitchFamily="34" charset="0"/>
              <a:cs typeface="Verdana" pitchFamily="34" charset="0"/>
            </a:endParaRPr>
          </a:p>
          <a:p>
            <a:endParaRPr lang="en-US" altLang="ko-KR" sz="2400" dirty="0">
              <a:ea typeface="Verdana" pitchFamily="34" charset="0"/>
              <a:cs typeface="Verdana" pitchFamily="34" charset="0"/>
            </a:endParaRPr>
          </a:p>
          <a:p>
            <a:endParaRPr lang="en-US" altLang="ko-KR" sz="2400" dirty="0" smtClean="0">
              <a:ea typeface="Verdana" pitchFamily="34" charset="0"/>
              <a:cs typeface="Verdana" pitchFamily="34" charset="0"/>
            </a:endParaRPr>
          </a:p>
          <a:p>
            <a:endParaRPr lang="en-US" altLang="ko-KR" sz="24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573" y="1909859"/>
            <a:ext cx="320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</a:t>
            </a:r>
            <a:endParaRPr lang="en-US" altLang="ko-KR" dirty="0"/>
          </a:p>
          <a:p>
            <a:r>
              <a:rPr lang="en-US" altLang="ko-KR" dirty="0" smtClean="0"/>
              <a:t>d</a:t>
            </a:r>
            <a:endParaRPr lang="en-US" altLang="ko-KR" dirty="0"/>
          </a:p>
          <a:p>
            <a:r>
              <a:rPr lang="en-US" altLang="ko-KR" dirty="0" smtClean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타원 2"/>
              <p:cNvSpPr/>
              <p:nvPr/>
            </p:nvSpPr>
            <p:spPr>
              <a:xfrm>
                <a:off x="467544" y="2083492"/>
                <a:ext cx="432000" cy="43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Λ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타원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083492"/>
                <a:ext cx="432000" cy="432000"/>
              </a:xfrm>
              <a:prstGeom prst="ellipse">
                <a:avLst/>
              </a:prstGeom>
              <a:blipFill rotWithShape="0">
                <a:blip r:embed="rId3"/>
                <a:stretch>
                  <a:fillRect l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화살표 연결선 4"/>
          <p:cNvCxnSpPr/>
          <p:nvPr/>
        </p:nvCxnSpPr>
        <p:spPr>
          <a:xfrm flipV="1">
            <a:off x="1246573" y="1516242"/>
            <a:ext cx="1363413" cy="57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1259632" y="1771119"/>
            <a:ext cx="1386370" cy="60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1245889" y="2673624"/>
            <a:ext cx="1371267" cy="15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09986" y="1243318"/>
                <a:ext cx="72008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 smtClean="0"/>
                  <a:t>u</a:t>
                </a:r>
                <a:endParaRPr lang="en-US" altLang="ko-KR" dirty="0"/>
              </a:p>
              <a:p>
                <a:r>
                  <a:rPr lang="en-US" altLang="ko-KR" dirty="0" smtClean="0"/>
                  <a:t>d</a:t>
                </a:r>
              </a:p>
              <a:p>
                <a:r>
                  <a:rPr lang="en-US" altLang="ko-KR" dirty="0" smtClean="0"/>
                  <a:t>u</a:t>
                </a:r>
              </a:p>
              <a:p>
                <a:endParaRPr lang="en-US" altLang="ko-KR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ko-KR" dirty="0"/>
                  <a:t> </a:t>
                </a:r>
              </a:p>
              <a:p>
                <a:r>
                  <a:rPr lang="en-US" altLang="ko-KR" dirty="0" smtClean="0"/>
                  <a:t>d</a:t>
                </a:r>
              </a:p>
              <a:p>
                <a:endParaRPr lang="en-US" altLang="ko-KR" dirty="0"/>
              </a:p>
              <a:p>
                <a:r>
                  <a:rPr lang="en-US" altLang="ko-KR" dirty="0" smtClean="0"/>
                  <a:t>u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altLang="ko-KR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986" y="1243318"/>
                <a:ext cx="720080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6780" t="-14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구부러진 연결선 10"/>
          <p:cNvCxnSpPr/>
          <p:nvPr/>
        </p:nvCxnSpPr>
        <p:spPr>
          <a:xfrm rot="16200000" flipH="1">
            <a:off x="1566158" y="2915330"/>
            <a:ext cx="679957" cy="32270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1395379" y="2868375"/>
            <a:ext cx="57606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W+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9" name="직선 화살표 연결선 18"/>
          <p:cNvCxnSpPr/>
          <p:nvPr/>
        </p:nvCxnSpPr>
        <p:spPr>
          <a:xfrm flipV="1">
            <a:off x="2061459" y="3372431"/>
            <a:ext cx="584543" cy="41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>
            <a:off x="2061459" y="3419757"/>
            <a:ext cx="596967" cy="225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원호 38"/>
          <p:cNvSpPr/>
          <p:nvPr/>
        </p:nvSpPr>
        <p:spPr>
          <a:xfrm>
            <a:off x="2339632" y="2004500"/>
            <a:ext cx="576064" cy="532464"/>
          </a:xfrm>
          <a:prstGeom prst="arc">
            <a:avLst>
              <a:gd name="adj1" fmla="val 4944007"/>
              <a:gd name="adj2" fmla="val 16833773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1020021" y="1831524"/>
            <a:ext cx="216000" cy="1080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/>
          <p:cNvSpPr/>
          <p:nvPr/>
        </p:nvSpPr>
        <p:spPr>
          <a:xfrm>
            <a:off x="2658426" y="1192242"/>
            <a:ext cx="216000" cy="1080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/>
          <p:cNvSpPr/>
          <p:nvPr/>
        </p:nvSpPr>
        <p:spPr>
          <a:xfrm>
            <a:off x="2658426" y="2335659"/>
            <a:ext cx="216000" cy="720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2646002" y="3141048"/>
            <a:ext cx="216000" cy="7200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타원 43"/>
              <p:cNvSpPr/>
              <p:nvPr/>
            </p:nvSpPr>
            <p:spPr>
              <a:xfrm>
                <a:off x="2987872" y="1516242"/>
                <a:ext cx="432000" cy="43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  <a:ea typeface="Verdana" pitchFamily="34" charset="0"/>
                          <a:cs typeface="Verdana" pitchFamily="34" charset="0"/>
                        </a:rPr>
                        <m:t>𝑝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4" name="타원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72" y="1516242"/>
                <a:ext cx="432000" cy="4320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타원 44"/>
              <p:cNvSpPr/>
              <p:nvPr/>
            </p:nvSpPr>
            <p:spPr>
              <a:xfrm>
                <a:off x="2987872" y="2500574"/>
                <a:ext cx="432000" cy="43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ko-KR" altLang="en-US" b="0" i="1" smtClean="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5" name="타원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72" y="2500574"/>
                <a:ext cx="432000" cy="4320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타원 46"/>
              <p:cNvSpPr/>
              <p:nvPr/>
            </p:nvSpPr>
            <p:spPr>
              <a:xfrm>
                <a:off x="2984744" y="3270294"/>
                <a:ext cx="432000" cy="43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7" name="타원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744" y="3270294"/>
                <a:ext cx="432000" cy="432000"/>
              </a:xfrm>
              <a:prstGeom prst="ellipse">
                <a:avLst/>
              </a:prstGeom>
              <a:blipFill rotWithShape="0">
                <a:blip r:embed="rId7"/>
                <a:stretch>
                  <a:fillRect l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5453" y="1259468"/>
            <a:ext cx="5193051" cy="2133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427984" y="33477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FOCUS group, PLB 624 (2005) 166-172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09414" y="1718483"/>
                <a:ext cx="18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1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a:rPr lang="el-GR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𝜦</m:t>
                          </m:r>
                        </m:e>
                        <m:sub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→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𝒑</m:t>
                      </m:r>
                      <m:sSup>
                        <m:sSupPr>
                          <m:ctrlP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ko-KR" alt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14" y="1718483"/>
                <a:ext cx="1800200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588224" y="1442062"/>
                <a:ext cx="18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a:rPr lang="el-GR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𝜦</m:t>
                          </m:r>
                        </m:e>
                        <m:sub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𝒄</m:t>
                          </m:r>
                        </m:sub>
                        <m:sup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→</m:t>
                      </m:r>
                      <m:r>
                        <a:rPr lang="en-US" altLang="ko-KR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𝒑</m:t>
                      </m:r>
                      <m:sSup>
                        <m:sSupPr>
                          <m:ctrlP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𝑲</m:t>
                          </m:r>
                        </m:e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ko-K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ko-KR" alt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𝝅</m:t>
                          </m:r>
                        </m:e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442062"/>
                <a:ext cx="1800200" cy="338554"/>
              </a:xfrm>
              <a:prstGeom prst="rect">
                <a:avLst/>
              </a:prstGeom>
              <a:blipFill rotWithShape="0">
                <a:blip r:embed="rId10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53C18-04DC-40B8-80D1-EC6245B28A22}" type="slidenum">
              <a:rPr lang="ko-KR" altLang="en-US" smtClean="0"/>
              <a:t>4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5331290"/>
                  </p:ext>
                </p:extLst>
              </p:nvPr>
            </p:nvGraphicFramePr>
            <p:xfrm>
              <a:off x="323530" y="4400012"/>
              <a:ext cx="8363270" cy="23094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5516"/>
                    <a:gridCol w="4018895"/>
                    <a:gridCol w="2868859"/>
                  </a:tblGrid>
                  <a:tr h="743247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Yield</a:t>
                          </a:r>
                          <a:r>
                            <a:rPr lang="en-US" altLang="ko-KR" sz="2400" baseline="0" dirty="0" smtClean="0"/>
                            <a:t> of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2400" i="1"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  <m:t>c</m:t>
                                  </m:r>
                                </m:sub>
                                <m:sup>
                                  <m:r>
                                    <a:rPr lang="en-US" altLang="ko-KR" sz="2400"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→</m:t>
                              </m:r>
                              <m:r>
                                <a:rPr lang="en-US" altLang="ko-K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Yield of</a:t>
                          </a:r>
                          <a:br>
                            <a:rPr lang="en-US" altLang="ko-KR" sz="2400" dirty="0" smtClean="0"/>
                          </a:br>
                          <a:r>
                            <a:rPr lang="en-US" altLang="ko-K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ko-KR" sz="2400" i="1" smtClean="0"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Verdana" pitchFamily="34" charset="0"/>
                                      <a:cs typeface="Verdana" pitchFamily="34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→</m:t>
                              </m:r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Verdana" pitchFamily="34" charset="0"/>
                                </a:rPr>
                                <m:t>𝑝</m:t>
                              </m:r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Verdana" pitchFamily="34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32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FOCUS</a:t>
                          </a:r>
                          <a:endParaRPr lang="ko-KR" alt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~ 3000 (after event selection)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 smtClean="0">
                              <a:ea typeface="Verdana" pitchFamily="34" charset="0"/>
                              <a:cs typeface="Verdana" pitchFamily="34" charset="0"/>
                            </a:rPr>
                            <a:t>~ 10 (expected)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32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BELLE</a:t>
                          </a:r>
                          <a:endParaRPr lang="ko-KR" alt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~ 800,000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~ 2000 (expected)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5331290"/>
                  </p:ext>
                </p:extLst>
              </p:nvPr>
            </p:nvGraphicFramePr>
            <p:xfrm>
              <a:off x="323530" y="4400012"/>
              <a:ext cx="8363270" cy="230945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75516"/>
                    <a:gridCol w="4018895"/>
                    <a:gridCol w="2868859"/>
                  </a:tblGrid>
                  <a:tr h="82296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36722" t="-5185" r="-71775" b="-1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1"/>
                          <a:stretch>
                            <a:fillRect l="-191295" t="-5185" r="-425" b="-182222"/>
                          </a:stretch>
                        </a:blipFill>
                      </a:tcPr>
                    </a:tc>
                  </a:tr>
                  <a:tr h="7432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FOCUS</a:t>
                          </a:r>
                          <a:endParaRPr lang="ko-KR" alt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~ 3000 (after event selection)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2400" dirty="0" smtClean="0">
                              <a:ea typeface="Verdana" pitchFamily="34" charset="0"/>
                              <a:cs typeface="Verdana" pitchFamily="34" charset="0"/>
                            </a:rPr>
                            <a:t>~ 10 (expected)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43247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BELLE</a:t>
                          </a:r>
                          <a:endParaRPr lang="ko-KR" altLang="en-US" sz="24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~ 800,000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400" dirty="0" smtClean="0"/>
                            <a:t>~ 2000 (expected)</a:t>
                          </a:r>
                          <a:endParaRPr lang="ko-KR" alt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タイトル 31"/>
              <p:cNvSpPr>
                <a:spLocks noGrp="1"/>
              </p:cNvSpPr>
              <p:nvPr>
                <p:ph type="title"/>
              </p:nvPr>
            </p:nvSpPr>
            <p:spPr>
              <a:xfrm>
                <a:off x="2820943" y="55811"/>
                <a:ext cx="350211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𝑐</m:t>
                        </m:r>
                      </m:sub>
                      <m:sup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ko-KR" dirty="0">
                    <a:ea typeface="Verdana" pitchFamily="34" charset="0"/>
                    <a:cs typeface="Verdan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タイトル 3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20943" y="55811"/>
                <a:ext cx="3502113" cy="7694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2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Possible diagrams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Spectator</a:t>
            </a:r>
            <a:endParaRPr kumimoji="1" lang="ja-JP" altLang="en-US" sz="2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132" y="2276872"/>
            <a:ext cx="4412364" cy="2139161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716016" y="1495325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Exchange</a:t>
            </a:r>
            <a:endParaRPr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b="370"/>
          <a:stretch/>
        </p:blipFill>
        <p:spPr>
          <a:xfrm>
            <a:off x="0" y="2348880"/>
            <a:ext cx="4421180" cy="38884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68144" y="4614227"/>
            <a:ext cx="221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Not available 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kumimoji="1" lang="en-US" altLang="ja-JP" sz="2400" dirty="0" smtClean="0"/>
              <a:t>in DCS decays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7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85010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Belle experiment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/>
              <a:t>Almost 4</a:t>
            </a:r>
            <a:r>
              <a:rPr lang="en-US" altLang="ja-JP" sz="2800" dirty="0" smtClean="0">
                <a:latin typeface="Symbol" pitchFamily="18" charset="2"/>
              </a:rPr>
              <a:t>p</a:t>
            </a:r>
            <a:r>
              <a:rPr lang="en-US" altLang="ja-JP" sz="2800" dirty="0" smtClean="0"/>
              <a:t>, good momentum resolution (</a:t>
            </a:r>
            <a:r>
              <a:rPr lang="en-US" altLang="ja-JP" sz="2800" dirty="0" err="1" smtClean="0">
                <a:latin typeface="Symbol" pitchFamily="18" charset="2"/>
              </a:rPr>
              <a:t>D</a:t>
            </a:r>
            <a:r>
              <a:rPr lang="en-US" altLang="ja-JP" sz="2800" dirty="0" err="1" smtClean="0"/>
              <a:t>p</a:t>
            </a:r>
            <a:r>
              <a:rPr lang="en-US" altLang="ja-JP" sz="2800" dirty="0" smtClean="0"/>
              <a:t>/p</a:t>
            </a:r>
            <a:r>
              <a:rPr lang="ja-JP" altLang="en-US" sz="2800" dirty="0" smtClean="0"/>
              <a:t>～</a:t>
            </a:r>
            <a:r>
              <a:rPr lang="en-US" altLang="ja-JP" sz="2800" dirty="0" smtClean="0"/>
              <a:t>0.1%), </a:t>
            </a:r>
            <a:br>
              <a:rPr lang="en-US" altLang="ja-JP" sz="2800" dirty="0" smtClean="0"/>
            </a:br>
            <a:r>
              <a:rPr lang="en-US" altLang="ja-JP" sz="2800" dirty="0" smtClean="0"/>
              <a:t>EM calorimeter, PID &amp; Si Vertex detector </a:t>
            </a:r>
            <a:endParaRPr kumimoji="1" lang="ja-JP" alt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20880" cy="488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Huge statistics, good quality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73" y="969650"/>
            <a:ext cx="6164527" cy="582039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69077" y="2928399"/>
            <a:ext cx="2217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1.5 M events </a:t>
            </a:r>
            <a:br>
              <a:rPr kumimoji="1" lang="en-US" altLang="ja-JP" sz="2800" dirty="0" smtClean="0">
                <a:solidFill>
                  <a:srgbClr val="FF0000"/>
                </a:solidFill>
              </a:rPr>
            </a:br>
            <a:r>
              <a:rPr kumimoji="1" lang="en-US" altLang="ja-JP" sz="2800" dirty="0" smtClean="0">
                <a:solidFill>
                  <a:srgbClr val="FF0000"/>
                </a:solidFill>
              </a:rPr>
              <a:t>reconstructed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707904" y="1597288"/>
                <a:ext cx="2296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2800" i="1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ko-KR" sz="2800">
                              <a:latin typeface="Cambria Math" panose="02040503050406030204" pitchFamily="18" charset="0"/>
                              <a:ea typeface="Verdana" pitchFamily="34" charset="0"/>
                              <a:cs typeface="Verdana" pitchFamily="34" charset="0"/>
                            </a:rPr>
                            <m:t>+</m:t>
                          </m:r>
                        </m:sup>
                      </m:sSubSup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→</m:t>
                      </m:r>
                      <m:r>
                        <a:rPr lang="en-US" altLang="ko-K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itchFamily="34" charset="0"/>
                        </a:rPr>
                        <m:t>𝑝</m:t>
                      </m:r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</m:ctrlPr>
                        </m:sSupPr>
                        <m:e>
                          <m:r>
                            <a:rPr lang="ko-KR" alt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ko-K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Verdana" pitchFamily="34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597288"/>
                <a:ext cx="2296719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0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Analysis strategy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Get the branching ratio </a:t>
                </a:r>
                <a:r>
                  <a:rPr kumimoji="1" lang="en-US" altLang="ja-JP" sz="2800" dirty="0" err="1" smtClean="0"/>
                  <a:t>wrt</a:t>
                </a:r>
                <a:r>
                  <a:rPr kumimoji="1" lang="en-US" altLang="ja-JP" sz="2800" dirty="0" smtClean="0"/>
                  <a:t> the CF counterpart, </a:t>
                </a:r>
                <a:br>
                  <a:rPr kumimoji="1" lang="en-US" altLang="ja-JP" sz="28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8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/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/>
                  <a:t/>
                </a:r>
                <a:br>
                  <a:rPr kumimoji="1" lang="en-US" altLang="ja-JP" sz="2800" dirty="0" smtClean="0"/>
                </a:b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𝐵𝑅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8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ko-KR" sz="280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→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𝐵𝑅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800" i="1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c</m:t>
                            </m:r>
                          </m:sub>
                          <m:sup>
                            <m:r>
                              <a:rPr lang="en-US" altLang="ko-KR" sz="2800">
                                <a:latin typeface="Cambria Math" panose="02040503050406030204" pitchFamily="18" charset="0"/>
                                <a:ea typeface="Verdana" pitchFamily="34" charset="0"/>
                                <a:cs typeface="Verdana" pitchFamily="34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→</m:t>
                        </m:r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</m:ctrlPr>
                          </m:sSupPr>
                          <m:e>
                            <m:r>
                              <a:rPr lang="ko-KR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)</m:t>
                        </m:r>
                      </m:den>
                    </m:f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8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c</m:t>
                                </m:r>
                              </m:sub>
                              <m:sup>
                                <m:r>
                                  <a:rPr lang="en-US" altLang="ko-KR" sz="28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→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ko-K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𝐶𝐶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ko-KR" sz="2800" i="1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c</m:t>
                                </m:r>
                              </m:sub>
                              <m:sup>
                                <m:r>
                                  <a:rPr lang="en-US" altLang="ko-KR" sz="2800">
                                    <a:latin typeface="Cambria Math" panose="02040503050406030204" pitchFamily="18" charset="0"/>
                                    <a:ea typeface="Verdana" pitchFamily="34" charset="0"/>
                                    <a:cs typeface="Verdana" pitchFamily="34" charset="0"/>
                                  </a:rPr>
                                  <m:t>+</m:t>
                                </m:r>
                              </m:sup>
                            </m:sSubSup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→</m:t>
                            </m:r>
                            <m:r>
                              <a:rPr lang="en-US" altLang="ko-K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Verdana" pitchFamily="34" charset="0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ko-KR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lang="en-US" altLang="ko-K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Verdana" pitchFamily="34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𝐶𝐶</m:t>
                        </m:r>
                      </m:den>
                    </m:f>
                  </m:oMath>
                </a14:m>
                <a:r>
                  <a:rPr kumimoji="1" lang="en-US" altLang="ja-JP" sz="2800" dirty="0" smtClean="0"/>
                  <a:t/>
                </a:r>
                <a:br>
                  <a:rPr kumimoji="1" lang="en-US" altLang="ja-JP" sz="2800" dirty="0" smtClean="0"/>
                </a:br>
                <a:endParaRPr kumimoji="1" lang="en-US" altLang="ja-JP" sz="2800" dirty="0" smtClean="0"/>
              </a:p>
              <a:p>
                <a:endParaRPr kumimoji="1" lang="en-US" altLang="ja-JP" sz="2800" dirty="0" smtClean="0"/>
              </a:p>
              <a:p>
                <a:r>
                  <a:rPr kumimoji="1" lang="en-US" altLang="ja-JP" sz="2800" dirty="0" smtClean="0"/>
                  <a:t>Strong </a:t>
                </a:r>
                <a:r>
                  <a:rPr lang="en-US" altLang="ja-JP" sz="2800" dirty="0" smtClean="0"/>
                  <a:t>cancelation in </a:t>
                </a:r>
                <a:r>
                  <a:rPr lang="en-US" altLang="ja-JP" sz="2800" dirty="0"/>
                  <a:t>a</a:t>
                </a:r>
                <a:r>
                  <a:rPr kumimoji="1" lang="en-US" altLang="ja-JP" sz="2800" dirty="0" smtClean="0"/>
                  <a:t>cceptance &amp; efficiencies</a:t>
                </a:r>
                <a:br>
                  <a:rPr kumimoji="1" lang="en-US" altLang="ja-JP" sz="2800" dirty="0" smtClean="0"/>
                </a:b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 </a:t>
                </a:r>
                <a:r>
                  <a:rPr kumimoji="1" lang="en-US" altLang="ja-JP" sz="2800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Small systematic error</a:t>
                </a:r>
              </a:p>
              <a:p>
                <a:pPr lvl="1"/>
                <a:r>
                  <a:rPr lang="en-US" altLang="ja-JP" sz="2400" dirty="0"/>
                  <a:t>Each single particle (p, </a:t>
                </a:r>
                <a:r>
                  <a:rPr lang="en-US" altLang="ja-JP" sz="2400" dirty="0" err="1"/>
                  <a:t>pbar</a:t>
                </a:r>
                <a:r>
                  <a:rPr lang="en-US" altLang="ja-JP" sz="2400" dirty="0"/>
                  <a:t>, K</a:t>
                </a:r>
                <a:r>
                  <a:rPr lang="en-US" altLang="ja-JP" sz="2400" baseline="30000" dirty="0">
                    <a:latin typeface="Symbol" panose="05050102010706020507" pitchFamily="18" charset="2"/>
                  </a:rPr>
                  <a:t>+</a:t>
                </a:r>
                <a:r>
                  <a:rPr lang="en-US" altLang="ja-JP" sz="2400" dirty="0"/>
                  <a:t>, K</a:t>
                </a:r>
                <a:r>
                  <a:rPr lang="en-US" altLang="ja-JP" sz="2400" baseline="30000" dirty="0">
                    <a:latin typeface="Symbol" panose="05050102010706020507" pitchFamily="18" charset="2"/>
                  </a:rPr>
                  <a:t>-</a:t>
                </a:r>
                <a:r>
                  <a:rPr lang="en-US" altLang="ja-JP" sz="2400" dirty="0"/>
                  <a:t>,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p</a:t>
                </a:r>
                <a:r>
                  <a:rPr lang="en-US" altLang="ja-JP" sz="2400" baseline="30000" dirty="0">
                    <a:latin typeface="Symbol" panose="05050102010706020507" pitchFamily="18" charset="2"/>
                  </a:rPr>
                  <a:t>+</a:t>
                </a:r>
                <a:r>
                  <a:rPr lang="en-US" altLang="ja-JP" sz="2400" dirty="0"/>
                  <a:t>,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p</a:t>
                </a:r>
                <a:r>
                  <a:rPr lang="en-US" altLang="ja-JP" sz="2400" baseline="30000" dirty="0">
                    <a:latin typeface="Symbol" panose="05050102010706020507" pitchFamily="18" charset="2"/>
                  </a:rPr>
                  <a:t>-</a:t>
                </a:r>
                <a:r>
                  <a:rPr lang="en-US" altLang="ja-JP" sz="2400" dirty="0"/>
                  <a:t>) appears once both in denominator and </a:t>
                </a:r>
                <a:r>
                  <a:rPr lang="en-US" altLang="ja-JP" sz="2400" dirty="0" err="1"/>
                  <a:t>deliminator</a:t>
                </a:r>
                <a:r>
                  <a:rPr lang="en-US" altLang="ja-JP" sz="2400" dirty="0"/>
                  <a:t/>
                </a:r>
                <a:br>
                  <a:rPr lang="en-US" altLang="ja-JP" sz="2400" dirty="0"/>
                </a:br>
                <a:r>
                  <a:rPr lang="en-US" altLang="ja-JP" sz="2400" dirty="0">
                    <a:sym typeface="Wingdings" panose="05000000000000000000" pitchFamily="2" charset="2"/>
                  </a:rPr>
                  <a:t> Single particle efficiencies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cancel exactly</a:t>
                </a:r>
              </a:p>
              <a:p>
                <a:r>
                  <a:rPr lang="en-US" altLang="ja-JP" sz="2800" dirty="0" smtClean="0">
                    <a:sym typeface="Wingdings" panose="05000000000000000000" pitchFamily="2" charset="2"/>
                  </a:rPr>
                  <a:t>Phase space is also the same 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kumimoji="1"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8928992" cy="5832648"/>
              </a:xfrm>
              <a:blipFill rotWithShape="0">
                <a:blip r:embed="rId2"/>
                <a:stretch>
                  <a:fillRect l="-1230" t="-9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0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Number of Events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86880"/>
            <a:ext cx="4220311" cy="3984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899592" y="835668"/>
                <a:ext cx="27487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dirty="0" smtClean="0">
                    <a:ea typeface="Verdana" pitchFamily="34" charset="0"/>
                    <a:cs typeface="Verdana" pitchFamily="34" charset="0"/>
                  </a:rPr>
                  <a:t>CF: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8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835668"/>
                <a:ext cx="2748766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667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500688" y="5343599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MR10"/>
              </a:rPr>
              <a:t>(1</a:t>
            </a:r>
            <a:r>
              <a:rPr lang="en-US" altLang="ja-JP" sz="2400" dirty="0">
                <a:latin typeface="CMMI10"/>
              </a:rPr>
              <a:t>.</a:t>
            </a:r>
            <a:r>
              <a:rPr lang="en-US" altLang="ja-JP" sz="2400" dirty="0">
                <a:latin typeface="CMR10"/>
              </a:rPr>
              <a:t>452</a:t>
            </a:r>
            <a:r>
              <a:rPr lang="en-US" altLang="ja-JP" sz="2400" dirty="0">
                <a:latin typeface="CMSY10"/>
              </a:rPr>
              <a:t>±</a:t>
            </a:r>
            <a:r>
              <a:rPr lang="en-US" altLang="ja-JP" sz="2400" dirty="0">
                <a:latin typeface="CMR10"/>
              </a:rPr>
              <a:t>0</a:t>
            </a:r>
            <a:r>
              <a:rPr lang="en-US" altLang="ja-JP" sz="2400" dirty="0">
                <a:latin typeface="CMMI10"/>
              </a:rPr>
              <a:t>.</a:t>
            </a:r>
            <a:r>
              <a:rPr lang="en-US" altLang="ja-JP" sz="2400" dirty="0">
                <a:latin typeface="CMR10"/>
              </a:rPr>
              <a:t>015)</a:t>
            </a:r>
            <a:r>
              <a:rPr lang="en-US" altLang="ja-JP" sz="2400" dirty="0">
                <a:latin typeface="CMSY10"/>
              </a:rPr>
              <a:t>×</a:t>
            </a:r>
            <a:r>
              <a:rPr lang="en-US" altLang="ja-JP" sz="2400" dirty="0" smtClean="0">
                <a:latin typeface="CMR10"/>
              </a:rPr>
              <a:t>10</a:t>
            </a:r>
            <a:r>
              <a:rPr lang="en-US" altLang="ja-JP" sz="2400" baseline="30000" dirty="0" smtClean="0">
                <a:latin typeface="CMR10"/>
              </a:rPr>
              <a:t>6</a:t>
            </a:r>
            <a:r>
              <a:rPr lang="en-US" altLang="ja-JP" sz="2400" dirty="0" smtClean="0">
                <a:latin typeface="CMR10"/>
              </a:rPr>
              <a:t> events</a:t>
            </a:r>
            <a:endParaRPr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1165823"/>
            <a:ext cx="5006274" cy="4855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346436" y="817548"/>
                <a:ext cx="29699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2800" dirty="0" smtClean="0">
                    <a:ea typeface="Verdana" pitchFamily="34" charset="0"/>
                    <a:cs typeface="Verdana" pitchFamily="34" charset="0"/>
                  </a:rPr>
                  <a:t>DCS: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800" i="1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c</m:t>
                        </m:r>
                      </m:sub>
                      <m:sup>
                        <m:r>
                          <a:rPr lang="en-US" altLang="ko-KR" sz="2800">
                            <a:latin typeface="Cambria Math" panose="02040503050406030204" pitchFamily="18" charset="0"/>
                            <a:ea typeface="Verdana" pitchFamily="34" charset="0"/>
                            <a:cs typeface="Verdana" pitchFamily="34" charset="0"/>
                          </a:rPr>
                          <m:t>+</m:t>
                        </m:r>
                      </m:sup>
                    </m:sSubSup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→</m:t>
                    </m:r>
                    <m:r>
                      <a:rPr lang="en-US" altLang="ko-K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itchFamily="34" charset="0"/>
                      </a:rPr>
                      <m:t>𝑝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𝐾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</m:ctrlPr>
                      </m:sSup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Verdana" pitchFamily="34" charset="0"/>
                          </a:rPr>
                          <m:t>−</m:t>
                        </m:r>
                      </m:sup>
                    </m:sSup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36" y="817548"/>
                <a:ext cx="296998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4107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652120" y="6021288"/>
            <a:ext cx="247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3587±380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events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6079820"/>
            <a:ext cx="4151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Significant signal observed!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15263</TotalTime>
  <Words>408</Words>
  <Application>Microsoft Office PowerPoint</Application>
  <PresentationFormat>画面に合わせる (4:3)</PresentationFormat>
  <Paragraphs>173</Paragraphs>
  <Slides>22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4" baseType="lpstr">
      <vt:lpstr>CMMI10</vt:lpstr>
      <vt:lpstr>CMR10</vt:lpstr>
      <vt:lpstr>CMSY10</vt:lpstr>
      <vt:lpstr>맑은 고딕</vt:lpstr>
      <vt:lpstr>ＭＳ Ｐゴシック</vt:lpstr>
      <vt:lpstr>Arial</vt:lpstr>
      <vt:lpstr>Calibri</vt:lpstr>
      <vt:lpstr>Cambria Math</vt:lpstr>
      <vt:lpstr>Symbol</vt:lpstr>
      <vt:lpstr>Verdana</vt:lpstr>
      <vt:lpstr>Wingdings</vt:lpstr>
      <vt:lpstr>Office テーマ</vt:lpstr>
      <vt:lpstr>First discovery of Double Cabbibo-Suppressed decay: Lc  pK+p- + a </vt:lpstr>
      <vt:lpstr>Double Cabbibo-suppressed decay</vt:lpstr>
      <vt:lpstr>Example DCS decays</vt:lpstr>
      <vt:lpstr>Λ_c^+→pK^+ π^- </vt:lpstr>
      <vt:lpstr>Possible diagrams</vt:lpstr>
      <vt:lpstr>Belle experiment</vt:lpstr>
      <vt:lpstr>Huge statistics, good quality</vt:lpstr>
      <vt:lpstr>Analysis strategy</vt:lpstr>
      <vt:lpstr>Number of Events</vt:lpstr>
      <vt:lpstr>Peaking background</vt:lpstr>
      <vt:lpstr>Efficiency – Dalitz plot</vt:lpstr>
      <vt:lpstr>Sub-branches</vt:lpstr>
      <vt:lpstr>Result</vt:lpstr>
      <vt:lpstr>+a</vt:lpstr>
      <vt:lpstr>Dalitz plot: Λ_c^+→pK^- π^+ </vt:lpstr>
      <vt:lpstr>Comparison with MC</vt:lpstr>
      <vt:lpstr>Prediction from theory side</vt:lpstr>
      <vt:lpstr>Hyperon spectroscopy in Lc decay</vt:lpstr>
      <vt:lpstr>Spin</vt:lpstr>
      <vt:lpstr>Parity</vt:lpstr>
      <vt:lpstr>PowerPoint プレゼンテーション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チャームバリオンにおけるΛ(1405)アナログについて</dc:title>
  <dc:creator>tanida</dc:creator>
  <cp:lastModifiedBy>tanida</cp:lastModifiedBy>
  <cp:revision>289</cp:revision>
  <dcterms:created xsi:type="dcterms:W3CDTF">2010-12-02T06:22:42Z</dcterms:created>
  <dcterms:modified xsi:type="dcterms:W3CDTF">2016-01-17T05:40:00Z</dcterms:modified>
</cp:coreProperties>
</file>