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6" r:id="rId3"/>
    <p:sldId id="293" r:id="rId4"/>
    <p:sldId id="257" r:id="rId5"/>
    <p:sldId id="282" r:id="rId6"/>
    <p:sldId id="264" r:id="rId7"/>
    <p:sldId id="267" r:id="rId8"/>
    <p:sldId id="258" r:id="rId9"/>
    <p:sldId id="262" r:id="rId10"/>
    <p:sldId id="305" r:id="rId11"/>
    <p:sldId id="306" r:id="rId12"/>
    <p:sldId id="307" r:id="rId13"/>
    <p:sldId id="308" r:id="rId14"/>
    <p:sldId id="259" r:id="rId15"/>
    <p:sldId id="311" r:id="rId16"/>
    <p:sldId id="275" r:id="rId17"/>
    <p:sldId id="265" r:id="rId18"/>
    <p:sldId id="290" r:id="rId19"/>
    <p:sldId id="303" r:id="rId20"/>
    <p:sldId id="278" r:id="rId21"/>
    <p:sldId id="292" r:id="rId22"/>
    <p:sldId id="261" r:id="rId23"/>
    <p:sldId id="309" r:id="rId24"/>
    <p:sldId id="310" r:id="rId25"/>
    <p:sldId id="274" r:id="rId26"/>
    <p:sldId id="291" r:id="rId27"/>
    <p:sldId id="294" r:id="rId28"/>
    <p:sldId id="295" r:id="rId29"/>
    <p:sldId id="296" r:id="rId30"/>
    <p:sldId id="297" r:id="rId31"/>
    <p:sldId id="298" r:id="rId32"/>
    <p:sldId id="299" r:id="rId33"/>
    <p:sldId id="300" r:id="rId34"/>
    <p:sldId id="301" r:id="rId35"/>
    <p:sldId id="302" r:id="rId36"/>
    <p:sldId id="304" r:id="rId37"/>
    <p:sldId id="312" r:id="rId38"/>
    <p:sldId id="315" r:id="rId39"/>
    <p:sldId id="314" r:id="rId40"/>
    <p:sldId id="313"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p:scale>
          <a:sx n="100" d="100"/>
          <a:sy n="100" d="100"/>
        </p:scale>
        <p:origin x="-516" y="1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075250577567699"/>
          <c:y val="2.0289855072463767E-2"/>
          <c:w val="0.54016985788605321"/>
          <c:h val="0.89550245349766067"/>
        </c:manualLayout>
      </c:layout>
      <c:barChart>
        <c:barDir val="bar"/>
        <c:grouping val="stacked"/>
        <c:varyColors val="0"/>
        <c:ser>
          <c:idx val="0"/>
          <c:order val="0"/>
          <c:tx>
            <c:v>secured</c:v>
          </c:tx>
          <c:spPr>
            <a:solidFill>
              <a:srgbClr val="009900"/>
            </a:solidFill>
            <a:effectLst>
              <a:outerShdw blurRad="50800" dist="38100" dir="2700000" algn="tl" rotWithShape="0">
                <a:prstClr val="black">
                  <a:alpha val="40000"/>
                </a:prstClr>
              </a:outerShdw>
            </a:effectLst>
            <a:scene3d>
              <a:camera prst="orthographicFront"/>
              <a:lightRig rig="threePt" dir="t"/>
            </a:scene3d>
            <a:sp3d>
              <a:bevelT/>
            </a:sp3d>
          </c:spPr>
          <c:invertIfNegative val="0"/>
          <c:cat>
            <c:strRef>
              <c:f>Tabelle1!$A$3:$A$13</c:f>
              <c:strCache>
                <c:ptCount val="11"/>
                <c:pt idx="0">
                  <c:v>Infrastructure</c:v>
                </c:pt>
                <c:pt idx="1">
                  <c:v>Online Systems (DAQ and FLES)</c:v>
                </c:pt>
                <c:pt idx="2">
                  <c:v>Projectile Spectator Detector (PSD)</c:v>
                </c:pt>
                <c:pt idx="3">
                  <c:v>Electromagnetic Calorimeter (ECAL)</c:v>
                </c:pt>
                <c:pt idx="4">
                  <c:v>Time of Flight System (TOF)</c:v>
                </c:pt>
                <c:pt idx="5">
                  <c:v>Transition Radiation Detector (TRD)</c:v>
                </c:pt>
                <c:pt idx="6">
                  <c:v>Muon Detector (MUCH) </c:v>
                </c:pt>
                <c:pt idx="7">
                  <c:v>Ring Image Cherenkov Detector (RICH)</c:v>
                </c:pt>
                <c:pt idx="8">
                  <c:v>Silicon Tracking System (STS)</c:v>
                </c:pt>
                <c:pt idx="9">
                  <c:v>Micro Vertex Detector (MVD)</c:v>
                </c:pt>
                <c:pt idx="10">
                  <c:v>Dipol MAGNET</c:v>
                </c:pt>
              </c:strCache>
            </c:strRef>
          </c:cat>
          <c:val>
            <c:numRef>
              <c:f>Tabelle1!$B$3:$B$13</c:f>
              <c:numCache>
                <c:formatCode>General</c:formatCode>
                <c:ptCount val="11"/>
                <c:pt idx="0">
                  <c:v>4.46</c:v>
                </c:pt>
                <c:pt idx="1">
                  <c:v>2.05260563664672</c:v>
                </c:pt>
                <c:pt idx="2">
                  <c:v>0.981645266683003</c:v>
                </c:pt>
                <c:pt idx="3">
                  <c:v>0</c:v>
                </c:pt>
                <c:pt idx="4">
                  <c:v>5.8769999999999998</c:v>
                </c:pt>
                <c:pt idx="5">
                  <c:v>1.55667210798322</c:v>
                </c:pt>
                <c:pt idx="6">
                  <c:v>9.6229999999999993</c:v>
                </c:pt>
                <c:pt idx="7">
                  <c:v>3.4289999999999998</c:v>
                </c:pt>
                <c:pt idx="8">
                  <c:v>10.776477829999999</c:v>
                </c:pt>
                <c:pt idx="9">
                  <c:v>0</c:v>
                </c:pt>
                <c:pt idx="10">
                  <c:v>4.7392138000000008</c:v>
                </c:pt>
              </c:numCache>
            </c:numRef>
          </c:val>
        </c:ser>
        <c:ser>
          <c:idx val="1"/>
          <c:order val="1"/>
          <c:tx>
            <c:v>Expression of Interest</c:v>
          </c:tx>
          <c:spPr>
            <a:solidFill>
              <a:srgbClr val="0070C0"/>
            </a:solidFill>
            <a:effectLst>
              <a:outerShdw blurRad="50800" dist="38100" dir="2700000" algn="tl" rotWithShape="0">
                <a:prstClr val="black">
                  <a:alpha val="40000"/>
                </a:prstClr>
              </a:outerShdw>
            </a:effectLst>
            <a:scene3d>
              <a:camera prst="orthographicFront"/>
              <a:lightRig rig="threePt" dir="t"/>
            </a:scene3d>
            <a:sp3d>
              <a:bevelT/>
            </a:sp3d>
          </c:spPr>
          <c:invertIfNegative val="0"/>
          <c:cat>
            <c:strRef>
              <c:f>Tabelle1!$A$3:$A$13</c:f>
              <c:strCache>
                <c:ptCount val="11"/>
                <c:pt idx="0">
                  <c:v>Infrastructure</c:v>
                </c:pt>
                <c:pt idx="1">
                  <c:v>Online Systems (DAQ and FLES)</c:v>
                </c:pt>
                <c:pt idx="2">
                  <c:v>Projectile Spectator Detector (PSD)</c:v>
                </c:pt>
                <c:pt idx="3">
                  <c:v>Electromagnetic Calorimeter (ECAL)</c:v>
                </c:pt>
                <c:pt idx="4">
                  <c:v>Time of Flight System (TOF)</c:v>
                </c:pt>
                <c:pt idx="5">
                  <c:v>Transition Radiation Detector (TRD)</c:v>
                </c:pt>
                <c:pt idx="6">
                  <c:v>Muon Detector (MUCH) </c:v>
                </c:pt>
                <c:pt idx="7">
                  <c:v>Ring Image Cherenkov Detector (RICH)</c:v>
                </c:pt>
                <c:pt idx="8">
                  <c:v>Silicon Tracking System (STS)</c:v>
                </c:pt>
                <c:pt idx="9">
                  <c:v>Micro Vertex Detector (MVD)</c:v>
                </c:pt>
                <c:pt idx="10">
                  <c:v>Dipol MAGNET</c:v>
                </c:pt>
              </c:strCache>
            </c:strRef>
          </c:cat>
          <c:val>
            <c:numRef>
              <c:f>Tabelle1!$C$3:$C$13</c:f>
              <c:numCache>
                <c:formatCode>General</c:formatCode>
                <c:ptCount val="11"/>
                <c:pt idx="0">
                  <c:v>0</c:v>
                </c:pt>
                <c:pt idx="1">
                  <c:v>4.8635389701012102</c:v>
                </c:pt>
                <c:pt idx="2">
                  <c:v>0.228672874295516</c:v>
                </c:pt>
                <c:pt idx="3">
                  <c:v>3.5378911545073102</c:v>
                </c:pt>
                <c:pt idx="4">
                  <c:v>2.1320000000000001</c:v>
                </c:pt>
                <c:pt idx="5">
                  <c:v>3.1619312544883402</c:v>
                </c:pt>
                <c:pt idx="6">
                  <c:v>0</c:v>
                </c:pt>
                <c:pt idx="7">
                  <c:v>1.6738442375234799</c:v>
                </c:pt>
                <c:pt idx="8">
                  <c:v>2.2583538536271699</c:v>
                </c:pt>
                <c:pt idx="9">
                  <c:v>1.1948672710936901</c:v>
                </c:pt>
                <c:pt idx="10">
                  <c:v>0</c:v>
                </c:pt>
              </c:numCache>
            </c:numRef>
          </c:val>
        </c:ser>
        <c:ser>
          <c:idx val="2"/>
          <c:order val="2"/>
          <c:tx>
            <c:v>to be assigned</c:v>
          </c:tx>
          <c:spPr>
            <a:solidFill>
              <a:srgbClr val="FFFF00"/>
            </a:solidFill>
            <a:effectLst>
              <a:outerShdw blurRad="50800" dist="38100" dir="2700000" algn="tl" rotWithShape="0">
                <a:prstClr val="black">
                  <a:alpha val="40000"/>
                </a:prstClr>
              </a:outerShdw>
            </a:effectLst>
            <a:scene3d>
              <a:camera prst="orthographicFront"/>
              <a:lightRig rig="threePt" dir="t"/>
            </a:scene3d>
            <a:sp3d>
              <a:bevelT/>
            </a:sp3d>
          </c:spPr>
          <c:invertIfNegative val="0"/>
          <c:cat>
            <c:strRef>
              <c:f>Tabelle1!$A$3:$A$13</c:f>
              <c:strCache>
                <c:ptCount val="11"/>
                <c:pt idx="0">
                  <c:v>Infrastructure</c:v>
                </c:pt>
                <c:pt idx="1">
                  <c:v>Online Systems (DAQ and FLES)</c:v>
                </c:pt>
                <c:pt idx="2">
                  <c:v>Projectile Spectator Detector (PSD)</c:v>
                </c:pt>
                <c:pt idx="3">
                  <c:v>Electromagnetic Calorimeter (ECAL)</c:v>
                </c:pt>
                <c:pt idx="4">
                  <c:v>Time of Flight System (TOF)</c:v>
                </c:pt>
                <c:pt idx="5">
                  <c:v>Transition Radiation Detector (TRD)</c:v>
                </c:pt>
                <c:pt idx="6">
                  <c:v>Muon Detector (MUCH) </c:v>
                </c:pt>
                <c:pt idx="7">
                  <c:v>Ring Image Cherenkov Detector (RICH)</c:v>
                </c:pt>
                <c:pt idx="8">
                  <c:v>Silicon Tracking System (STS)</c:v>
                </c:pt>
                <c:pt idx="9">
                  <c:v>Micro Vertex Detector (MVD)</c:v>
                </c:pt>
                <c:pt idx="10">
                  <c:v>Dipol MAGNET</c:v>
                </c:pt>
              </c:strCache>
            </c:strRef>
          </c:cat>
          <c:val>
            <c:numRef>
              <c:f>Tabelle1!$D$3:$D$13</c:f>
              <c:numCache>
                <c:formatCode>General</c:formatCode>
                <c:ptCount val="11"/>
                <c:pt idx="0">
                  <c:v>0.56999999999999995</c:v>
                </c:pt>
                <c:pt idx="1">
                  <c:v>0</c:v>
                </c:pt>
                <c:pt idx="2">
                  <c:v>0</c:v>
                </c:pt>
                <c:pt idx="3">
                  <c:v>0</c:v>
                </c:pt>
                <c:pt idx="4">
                  <c:v>0</c:v>
                </c:pt>
                <c:pt idx="5">
                  <c:v>0</c:v>
                </c:pt>
                <c:pt idx="6">
                  <c:v>0</c:v>
                </c:pt>
                <c:pt idx="7">
                  <c:v>0</c:v>
                </c:pt>
                <c:pt idx="8">
                  <c:v>0</c:v>
                </c:pt>
                <c:pt idx="9">
                  <c:v>0</c:v>
                </c:pt>
                <c:pt idx="10">
                  <c:v>0</c:v>
                </c:pt>
              </c:numCache>
            </c:numRef>
          </c:val>
        </c:ser>
        <c:dLbls>
          <c:showLegendKey val="0"/>
          <c:showVal val="0"/>
          <c:showCatName val="0"/>
          <c:showSerName val="0"/>
          <c:showPercent val="0"/>
          <c:showBubbleSize val="0"/>
        </c:dLbls>
        <c:gapWidth val="150"/>
        <c:overlap val="100"/>
        <c:axId val="281916928"/>
        <c:axId val="281918464"/>
      </c:barChart>
      <c:catAx>
        <c:axId val="281916928"/>
        <c:scaling>
          <c:orientation val="minMax"/>
        </c:scaling>
        <c:delete val="0"/>
        <c:axPos val="l"/>
        <c:majorTickMark val="out"/>
        <c:minorTickMark val="none"/>
        <c:tickLblPos val="nextTo"/>
        <c:spPr>
          <a:ln w="12700"/>
        </c:spPr>
        <c:crossAx val="281918464"/>
        <c:crossesAt val="0"/>
        <c:auto val="0"/>
        <c:lblAlgn val="ctr"/>
        <c:lblOffset val="100"/>
        <c:noMultiLvlLbl val="0"/>
      </c:catAx>
      <c:valAx>
        <c:axId val="281918464"/>
        <c:scaling>
          <c:orientation val="minMax"/>
        </c:scaling>
        <c:delete val="0"/>
        <c:axPos val="b"/>
        <c:majorGridlines/>
        <c:numFmt formatCode="General" sourceLinked="1"/>
        <c:majorTickMark val="out"/>
        <c:minorTickMark val="in"/>
        <c:tickLblPos val="nextTo"/>
        <c:crossAx val="281916928"/>
        <c:crosses val="autoZero"/>
        <c:crossBetween val="between"/>
      </c:valAx>
      <c:spPr>
        <a:effectLst>
          <a:outerShdw blurRad="50800" dist="38100" dir="2700000" algn="tl" rotWithShape="0">
            <a:prstClr val="black">
              <a:alpha val="40000"/>
            </a:prstClr>
          </a:outerShdw>
        </a:effectLst>
      </c:spPr>
    </c:plotArea>
    <c:legend>
      <c:legendPos val="r"/>
      <c:layout>
        <c:manualLayout>
          <c:xMode val="edge"/>
          <c:yMode val="edge"/>
          <c:x val="0.6800266563254812"/>
          <c:y val="0.66737054328385936"/>
          <c:w val="0.23652903551576526"/>
          <c:h val="0.24130069610863861"/>
        </c:manualLayout>
      </c:layout>
      <c:overlay val="0"/>
      <c:spPr>
        <a:solidFill>
          <a:schemeClr val="bg1"/>
        </a:solidFill>
      </c:spPr>
    </c:legend>
    <c:plotVisOnly val="1"/>
    <c:dispBlanksAs val="gap"/>
    <c:showDLblsOverMax val="0"/>
  </c:chart>
  <c:txPr>
    <a:bodyPr/>
    <a:lstStyle/>
    <a:p>
      <a:pPr>
        <a:defRPr sz="1500" b="1" i="0" baseline="0"/>
      </a:pPr>
      <a:endParaRPr lang="ja-JP"/>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3BA262-2E72-4611-86CD-11E9D7F23A46}" type="datetimeFigureOut">
              <a:rPr kumimoji="1" lang="ja-JP" altLang="en-US" smtClean="0"/>
              <a:t>2016/8/10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BFC1C-3EC3-4A15-8C90-DD076B8F7F12}" type="slidenum">
              <a:rPr kumimoji="1" lang="ja-JP" altLang="en-US" smtClean="0"/>
              <a:t>‹#›</a:t>
            </a:fld>
            <a:endParaRPr kumimoji="1" lang="ja-JP" altLang="en-US"/>
          </a:p>
        </p:txBody>
      </p:sp>
    </p:spTree>
    <p:extLst>
      <p:ext uri="{BB962C8B-B14F-4D97-AF65-F5344CB8AC3E}">
        <p14:creationId xmlns:p14="http://schemas.microsoft.com/office/powerpoint/2010/main" val="2844047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0A59470-A8AE-45FE-BCBC-04E3B3BE75C6}" type="slidenum">
              <a:rPr kumimoji="1" lang="ja-JP" altLang="en-US" smtClean="0"/>
              <a:pPr/>
              <a:t>10</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2014/8/8</a:t>
            </a:r>
            <a:endParaRPr kumimoji="1" lang="ja-JP" altLang="en-US"/>
          </a:p>
        </p:txBody>
      </p:sp>
    </p:spTree>
    <p:extLst>
      <p:ext uri="{BB962C8B-B14F-4D97-AF65-F5344CB8AC3E}">
        <p14:creationId xmlns:p14="http://schemas.microsoft.com/office/powerpoint/2010/main" val="427334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DE34C5-2603-496A-8AB6-67394CD34155}" type="slidenum">
              <a:rPr kumimoji="1" lang="ja-JP" altLang="en-US" smtClean="0"/>
              <a:t>12</a:t>
            </a:fld>
            <a:endParaRPr kumimoji="1" lang="ja-JP" altLang="en-US"/>
          </a:p>
        </p:txBody>
      </p:sp>
    </p:spTree>
    <p:extLst>
      <p:ext uri="{BB962C8B-B14F-4D97-AF65-F5344CB8AC3E}">
        <p14:creationId xmlns:p14="http://schemas.microsoft.com/office/powerpoint/2010/main" val="221053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collaborator</a:t>
            </a:r>
            <a:r>
              <a:rPr kumimoji="1" lang="en-US" altLang="ja-JP" baseline="0" dirty="0" smtClean="0"/>
              <a:t> list of this work.</a:t>
            </a:r>
          </a:p>
          <a:p>
            <a:r>
              <a:rPr kumimoji="1" lang="en-US" altLang="ja-JP" baseline="0" dirty="0" smtClean="0"/>
              <a:t>It mainly consists of experimentalists working for RHIC, LHC and J-PARC, and accelerator physicists at J-PARC.</a:t>
            </a:r>
          </a:p>
          <a:p>
            <a:r>
              <a:rPr kumimoji="1" lang="en-US" altLang="ja-JP" baseline="0" dirty="0" smtClean="0"/>
              <a:t>Especially in this work, Nara-san helped for JAM model and Saito-san helped for </a:t>
            </a:r>
            <a:r>
              <a:rPr kumimoji="1" lang="en-US" altLang="ja-JP" baseline="0" dirty="0" err="1" smtClean="0"/>
              <a:t>Hypernuclear</a:t>
            </a:r>
            <a:r>
              <a:rPr kumimoji="1" lang="en-US" altLang="ja-JP" baseline="0" dirty="0" smtClean="0"/>
              <a:t> design.. </a:t>
            </a:r>
            <a:endParaRPr kumimoji="1" lang="ja-JP" altLang="en-US" dirty="0"/>
          </a:p>
        </p:txBody>
      </p:sp>
      <p:sp>
        <p:nvSpPr>
          <p:cNvPr id="4" name="スライド番号プレースホルダー 3"/>
          <p:cNvSpPr>
            <a:spLocks noGrp="1"/>
          </p:cNvSpPr>
          <p:nvPr>
            <p:ph type="sldNum" sz="quarter" idx="10"/>
          </p:nvPr>
        </p:nvSpPr>
        <p:spPr/>
        <p:txBody>
          <a:bodyPr/>
          <a:lstStyle/>
          <a:p>
            <a:fld id="{C0A59470-A8AE-45FE-BCBC-04E3B3BE75C6}" type="slidenum">
              <a:rPr kumimoji="1" lang="ja-JP" altLang="en-US" smtClean="0"/>
              <a:t>16</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2014/8/8</a:t>
            </a:r>
            <a:endParaRPr kumimoji="1" lang="ja-JP" altLang="en-US"/>
          </a:p>
        </p:txBody>
      </p:sp>
    </p:spTree>
    <p:extLst>
      <p:ext uri="{BB962C8B-B14F-4D97-AF65-F5344CB8AC3E}">
        <p14:creationId xmlns:p14="http://schemas.microsoft.com/office/powerpoint/2010/main" val="320835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0A59470-A8AE-45FE-BCBC-04E3B3BE75C6}" type="slidenum">
              <a:rPr kumimoji="1" lang="ja-JP" altLang="en-US" smtClean="0"/>
              <a:pPr/>
              <a:t>25</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2014/8/8</a:t>
            </a:r>
            <a:endParaRPr kumimoji="1" lang="ja-JP" altLang="en-US"/>
          </a:p>
        </p:txBody>
      </p:sp>
    </p:spTree>
    <p:extLst>
      <p:ext uri="{BB962C8B-B14F-4D97-AF65-F5344CB8AC3E}">
        <p14:creationId xmlns:p14="http://schemas.microsoft.com/office/powerpoint/2010/main" val="427334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ru-RU" dirty="0">
              <a:latin typeface="Calibri" charset="0"/>
              <a:ea typeface="MS PGothic" charset="0"/>
            </a:endParaRPr>
          </a:p>
        </p:txBody>
      </p:sp>
      <p:sp>
        <p:nvSpPr>
          <p:cNvPr id="19459"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2B9F51F-4AD0-5549-821C-D6FE95925B93}" type="slidenum">
              <a:rPr lang="de-DE" sz="1200">
                <a:latin typeface="Calibri" charset="0"/>
              </a:rPr>
              <a:pPr eaLnBrk="1" hangingPunct="1"/>
              <a:t>35</a:t>
            </a:fld>
            <a:endParaRPr lang="de-DE"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DE34C5-2603-496A-8AB6-67394CD34155}" type="slidenum">
              <a:rPr kumimoji="1" lang="ja-JP" altLang="en-US" smtClean="0"/>
              <a:t>36</a:t>
            </a:fld>
            <a:endParaRPr kumimoji="1" lang="ja-JP" altLang="en-US"/>
          </a:p>
        </p:txBody>
      </p:sp>
    </p:spTree>
    <p:extLst>
      <p:ext uri="{BB962C8B-B14F-4D97-AF65-F5344CB8AC3E}">
        <p14:creationId xmlns:p14="http://schemas.microsoft.com/office/powerpoint/2010/main" val="221053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A57BCB8-C69F-43E9-8176-3EF21E96D1BA}" type="datetime1">
              <a:rPr kumimoji="1" lang="ja-JP" altLang="en-US" smtClean="0"/>
              <a:t>2016/8/10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6367440-4E54-459D-BCB9-CB16FB77E88B}" type="datetime1">
              <a:rPr kumimoji="1" lang="ja-JP" altLang="en-US" smtClean="0"/>
              <a:t>2016/8/10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4EA512C-8934-4C9B-A177-6E701CDE05AB}" type="datetime1">
              <a:rPr kumimoji="1" lang="ja-JP" altLang="en-US" smtClean="0"/>
              <a:t>2016/8/10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Date Placeholder 3"/>
          <p:cNvSpPr>
            <a:spLocks noGrp="1"/>
          </p:cNvSpPr>
          <p:nvPr>
            <p:ph type="dt" sz="half" idx="10"/>
          </p:nvPr>
        </p:nvSpPr>
        <p:spPr>
          <a:xfrm>
            <a:off x="457200" y="6356350"/>
            <a:ext cx="3429000" cy="365125"/>
          </a:xfrm>
        </p:spPr>
        <p:txBody>
          <a:bodyPr/>
          <a:lstStyle/>
          <a:p>
            <a:fld id="{9DCC38D4-7DF6-4976-9567-475D1429C6FD}" type="datetime1">
              <a:rPr lang="ja-JP" altLang="en-US" smtClean="0"/>
              <a:t>2016/8/10</a:t>
            </a:fld>
            <a:endParaRPr lang="de-DE" dirty="0"/>
          </a:p>
        </p:txBody>
      </p:sp>
      <p:sp>
        <p:nvSpPr>
          <p:cNvPr id="12" name="Footer Placeholder 4"/>
          <p:cNvSpPr>
            <a:spLocks noGrp="1"/>
          </p:cNvSpPr>
          <p:nvPr>
            <p:ph type="ftr" sz="quarter" idx="11"/>
          </p:nvPr>
        </p:nvSpPr>
        <p:spPr>
          <a:xfrm>
            <a:off x="4267200" y="6356350"/>
            <a:ext cx="3581400" cy="365125"/>
          </a:xfrm>
        </p:spPr>
        <p:txBody>
          <a:bodyPr/>
          <a:lstStyle/>
          <a:p>
            <a:endParaRPr lang="de-DE" dirty="0"/>
          </a:p>
        </p:txBody>
      </p:sp>
      <p:sp>
        <p:nvSpPr>
          <p:cNvPr id="13" name="Slide Number Placeholder 5"/>
          <p:cNvSpPr>
            <a:spLocks noGrp="1"/>
          </p:cNvSpPr>
          <p:nvPr>
            <p:ph type="sldNum" sz="quarter" idx="12"/>
          </p:nvPr>
        </p:nvSpPr>
        <p:spPr>
          <a:xfrm>
            <a:off x="7924800" y="6356350"/>
            <a:ext cx="762000" cy="365125"/>
          </a:xfrm>
        </p:spPr>
        <p:txBody>
          <a:bodyPr/>
          <a:lstStyle/>
          <a:p>
            <a:fld id="{6C6AE60A-B69C-4790-82F7-3882EDF23186}" type="slidenum">
              <a:rPr lang="de-DE" smtClean="0"/>
              <a:pPr/>
              <a:t>‹#›</a:t>
            </a:fld>
            <a:endParaRPr lang="de-DE"/>
          </a:p>
        </p:txBody>
      </p:sp>
    </p:spTree>
    <p:extLst>
      <p:ext uri="{BB962C8B-B14F-4D97-AF65-F5344CB8AC3E}">
        <p14:creationId xmlns:p14="http://schemas.microsoft.com/office/powerpoint/2010/main" val="3874401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BA3F312-8E3A-4447-8863-0E25E6B1DCCF}" type="datetime1">
              <a:rPr kumimoji="1" lang="ja-JP" altLang="en-US" smtClean="0"/>
              <a:t>2016/8/10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13D9B6C-4A2F-4347-B349-50286896259B}" type="datetime1">
              <a:rPr kumimoji="1" lang="ja-JP" altLang="en-US" smtClean="0"/>
              <a:t>2016/8/10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CF3D3DA-6534-4F3E-82C8-53A62BA531E3}" type="datetime1">
              <a:rPr kumimoji="1" lang="ja-JP" altLang="en-US" smtClean="0"/>
              <a:t>2016/8/10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74B4E86-15A6-489E-94C4-880371E91BBB}" type="datetime1">
              <a:rPr kumimoji="1" lang="ja-JP" altLang="en-US" smtClean="0"/>
              <a:t>2016/8/10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9429D9C-EBC5-4D9C-9C0C-A9B04DB695D4}" type="datetime1">
              <a:rPr kumimoji="1" lang="ja-JP" altLang="en-US" smtClean="0"/>
              <a:t>2016/8/10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31932E2-FBCD-4CE1-8DCF-0F93472D7C0D}" type="datetime1">
              <a:rPr kumimoji="1" lang="ja-JP" altLang="en-US" smtClean="0"/>
              <a:t>2016/8/10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D4C8DC7-DE06-4EA2-B6A6-44A7A2C5362B}" type="datetime1">
              <a:rPr kumimoji="1" lang="ja-JP" altLang="en-US" smtClean="0"/>
              <a:t>2016/8/10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0342604-3B99-46D1-91CC-27CDF0C8F318}" type="datetime1">
              <a:rPr kumimoji="1" lang="ja-JP" altLang="en-US" smtClean="0"/>
              <a:t>2016/8/10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F3E7E-F8E3-450D-83F4-752D01737CD7}" type="datetime1">
              <a:rPr kumimoji="1" lang="ja-JP" altLang="en-US" smtClean="0"/>
              <a:t>2016/8/10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src.jaea.go.jp/soshiki/gr/hadron/jparc-hi/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dirty="0" smtClean="0"/>
              <a:t>J-PARC-HI</a:t>
            </a:r>
            <a:br>
              <a:rPr kumimoji="1" lang="en-US" altLang="ja-JP" dirty="0" smtClean="0"/>
            </a:br>
            <a:r>
              <a:rPr kumimoji="1" lang="ja-JP" altLang="en-US" dirty="0" smtClean="0"/>
              <a:t>インフォーマルワークショップ</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dirty="0"/>
              <a:t>趣旨</a:t>
            </a:r>
            <a:r>
              <a:rPr lang="ja-JP" altLang="en-US" dirty="0" smtClean="0"/>
              <a:t>説明・</a:t>
            </a:r>
            <a:r>
              <a:rPr lang="en-US" altLang="ja-JP" dirty="0" smtClean="0"/>
              <a:t>J-PARC-HI</a:t>
            </a:r>
            <a:r>
              <a:rPr lang="ja-JP" altLang="en-US" dirty="0" smtClean="0"/>
              <a:t>の</a:t>
            </a:r>
            <a:r>
              <a:rPr lang="ja-JP" altLang="en-US" dirty="0" smtClean="0"/>
              <a:t>現状と課題</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solidFill>
                  <a:schemeClr val="tx1"/>
                </a:solidFill>
              </a:rPr>
              <a:t>2016/8/10</a:t>
            </a:r>
          </a:p>
          <a:p>
            <a:r>
              <a:rPr kumimoji="1" lang="ja-JP" altLang="en-US" dirty="0" smtClean="0">
                <a:solidFill>
                  <a:schemeClr val="tx1"/>
                </a:solidFill>
              </a:rPr>
              <a:t>佐甲博之</a:t>
            </a:r>
            <a:endParaRPr kumimoji="1" lang="en-US" altLang="ja-JP" dirty="0" smtClean="0">
              <a:solidFill>
                <a:schemeClr val="tx1"/>
              </a:solidFill>
            </a:endParaRPr>
          </a:p>
          <a:p>
            <a:endParaRPr lang="en-US" altLang="ja-JP" dirty="0">
              <a:solidFill>
                <a:schemeClr val="tx1"/>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3060644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正方形/長方形 239"/>
          <p:cNvSpPr/>
          <p:nvPr/>
        </p:nvSpPr>
        <p:spPr>
          <a:xfrm flipH="1">
            <a:off x="2998565" y="2132856"/>
            <a:ext cx="45719" cy="2567483"/>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flipH="1">
            <a:off x="3070574" y="2204864"/>
            <a:ext cx="45719" cy="2495475"/>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台形 101"/>
          <p:cNvSpPr/>
          <p:nvPr/>
        </p:nvSpPr>
        <p:spPr>
          <a:xfrm rot="5400000" flipV="1">
            <a:off x="1336634" y="3092581"/>
            <a:ext cx="2232549" cy="579039"/>
          </a:xfrm>
          <a:prstGeom prst="trapezoid">
            <a:avLst>
              <a:gd name="adj" fmla="val 58255"/>
            </a:avLst>
          </a:prstGeom>
          <a:solidFill>
            <a:srgbClr val="9EF3F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台形 2"/>
          <p:cNvSpPr/>
          <p:nvPr/>
        </p:nvSpPr>
        <p:spPr>
          <a:xfrm rot="1800000" flipV="1">
            <a:off x="206124" y="1590159"/>
            <a:ext cx="2565487" cy="568018"/>
          </a:xfrm>
          <a:prstGeom prst="trapezoid">
            <a:avLst>
              <a:gd name="adj" fmla="val 62898"/>
            </a:avLst>
          </a:prstGeom>
          <a:solidFill>
            <a:srgbClr val="9EF3F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台形 100"/>
          <p:cNvSpPr/>
          <p:nvPr/>
        </p:nvSpPr>
        <p:spPr>
          <a:xfrm rot="19780462">
            <a:off x="257488" y="4656105"/>
            <a:ext cx="2519506" cy="529917"/>
          </a:xfrm>
          <a:prstGeom prst="trapezoid">
            <a:avLst>
              <a:gd name="adj" fmla="val 58255"/>
            </a:avLst>
          </a:prstGeom>
          <a:solidFill>
            <a:srgbClr val="9EF3F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608685" y="908720"/>
            <a:ext cx="45719" cy="5040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p:cNvCxnSpPr/>
          <p:nvPr/>
        </p:nvCxnSpPr>
        <p:spPr>
          <a:xfrm flipV="1">
            <a:off x="613450" y="3306538"/>
            <a:ext cx="395058" cy="16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正方形/長方形 74"/>
          <p:cNvSpPr/>
          <p:nvPr/>
        </p:nvSpPr>
        <p:spPr>
          <a:xfrm>
            <a:off x="910334" y="3330127"/>
            <a:ext cx="45719" cy="79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613450" y="3271277"/>
            <a:ext cx="4636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592046" y="3226646"/>
            <a:ext cx="5604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207765" y="3186933"/>
            <a:ext cx="0" cy="3640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1008508" y="3308195"/>
            <a:ext cx="0" cy="1329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1077085" y="3271515"/>
            <a:ext cx="0" cy="210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590020" y="836712"/>
            <a:ext cx="6064383"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6799210" y="760631"/>
            <a:ext cx="133507" cy="5318104"/>
          </a:xfrm>
          <a:prstGeom prst="rect">
            <a:avLst/>
          </a:prstGeom>
          <a:solidFill>
            <a:srgbClr val="E92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4" name="直線コネクタ 83"/>
          <p:cNvCxnSpPr/>
          <p:nvPr/>
        </p:nvCxnSpPr>
        <p:spPr>
          <a:xfrm>
            <a:off x="590021" y="3186933"/>
            <a:ext cx="60642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152524" y="3229052"/>
            <a:ext cx="0" cy="2889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620268" y="3441183"/>
            <a:ext cx="388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620268" y="3481579"/>
            <a:ext cx="460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620268" y="3518039"/>
            <a:ext cx="5322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613450" y="3550935"/>
            <a:ext cx="58445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1244085" y="3481579"/>
            <a:ext cx="0" cy="127799"/>
          </a:xfrm>
          <a:prstGeom prst="line">
            <a:avLst/>
          </a:prstGeom>
          <a:ln w="28575">
            <a:solidFill>
              <a:srgbClr val="E923D1"/>
            </a:solidFill>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rot="10800000">
            <a:off x="7371441" y="-20500"/>
            <a:ext cx="778767" cy="68785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5" name="正方形/長方形 154"/>
          <p:cNvSpPr/>
          <p:nvPr/>
        </p:nvSpPr>
        <p:spPr>
          <a:xfrm rot="10800000">
            <a:off x="7657008" y="-20499"/>
            <a:ext cx="36000" cy="6905883"/>
          </a:xfrm>
          <a:prstGeom prst="rect">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44316" y="726959"/>
            <a:ext cx="6398120" cy="109753"/>
          </a:xfrm>
          <a:prstGeom prst="rect">
            <a:avLst/>
          </a:prstGeom>
          <a:solidFill>
            <a:srgbClr val="E92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8" name="正方形/長方形 187"/>
          <p:cNvSpPr/>
          <p:nvPr/>
        </p:nvSpPr>
        <p:spPr>
          <a:xfrm>
            <a:off x="580310" y="5949280"/>
            <a:ext cx="6362126" cy="148884"/>
          </a:xfrm>
          <a:prstGeom prst="rect">
            <a:avLst/>
          </a:prstGeom>
          <a:solidFill>
            <a:srgbClr val="E92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9" name="正方形/長方形 188"/>
          <p:cNvSpPr/>
          <p:nvPr/>
        </p:nvSpPr>
        <p:spPr>
          <a:xfrm flipV="1">
            <a:off x="620268" y="5903561"/>
            <a:ext cx="6034136"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rot="16200000" flipH="1">
            <a:off x="3941922" y="3452439"/>
            <a:ext cx="36000" cy="67773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3" name="正方形/長方形 202"/>
          <p:cNvSpPr/>
          <p:nvPr/>
        </p:nvSpPr>
        <p:spPr>
          <a:xfrm rot="16200000" flipH="1">
            <a:off x="3947720" y="3314221"/>
            <a:ext cx="36000" cy="67657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4" name="正方形/長方形 203"/>
          <p:cNvSpPr/>
          <p:nvPr/>
        </p:nvSpPr>
        <p:spPr>
          <a:xfrm rot="16200000" flipH="1">
            <a:off x="3949537" y="3355269"/>
            <a:ext cx="72005" cy="6805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5" name="正方形/長方形 204"/>
          <p:cNvSpPr/>
          <p:nvPr/>
        </p:nvSpPr>
        <p:spPr>
          <a:xfrm rot="16200000" flipH="1">
            <a:off x="3941151" y="3219641"/>
            <a:ext cx="72005" cy="678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6" name="正方形/長方形 205"/>
          <p:cNvSpPr/>
          <p:nvPr/>
        </p:nvSpPr>
        <p:spPr>
          <a:xfrm rot="16200000" flipH="1">
            <a:off x="3930919" y="3165690"/>
            <a:ext cx="36000" cy="6755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2" name="正方形/長方形 221"/>
          <p:cNvSpPr/>
          <p:nvPr/>
        </p:nvSpPr>
        <p:spPr>
          <a:xfrm rot="16200000">
            <a:off x="3917367" y="-3026032"/>
            <a:ext cx="45719" cy="677766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4" name="正方形/長方形 223"/>
          <p:cNvSpPr/>
          <p:nvPr/>
        </p:nvSpPr>
        <p:spPr>
          <a:xfrm rot="16200000" flipH="1">
            <a:off x="3899064" y="-3186308"/>
            <a:ext cx="144000" cy="68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5" name="正方形/長方形 224"/>
          <p:cNvSpPr/>
          <p:nvPr/>
        </p:nvSpPr>
        <p:spPr>
          <a:xfrm rot="16200000">
            <a:off x="3944405" y="-3214800"/>
            <a:ext cx="36000" cy="68271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6" name="正方形/長方形 225"/>
          <p:cNvSpPr/>
          <p:nvPr/>
        </p:nvSpPr>
        <p:spPr>
          <a:xfrm rot="16200000">
            <a:off x="3907289" y="-3374661"/>
            <a:ext cx="36000" cy="6802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7" name="正方形/長方形 226"/>
          <p:cNvSpPr/>
          <p:nvPr/>
        </p:nvSpPr>
        <p:spPr>
          <a:xfrm rot="16200000" flipH="1">
            <a:off x="3903972" y="-3315028"/>
            <a:ext cx="124587" cy="6843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1" name="正方形/長方形 230"/>
          <p:cNvSpPr/>
          <p:nvPr/>
        </p:nvSpPr>
        <p:spPr>
          <a:xfrm>
            <a:off x="544317" y="385235"/>
            <a:ext cx="6398119" cy="3408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2" name="正方形/長方形 231"/>
          <p:cNvSpPr/>
          <p:nvPr/>
        </p:nvSpPr>
        <p:spPr>
          <a:xfrm>
            <a:off x="590021" y="6145875"/>
            <a:ext cx="6352415" cy="3408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3" name="正方形/長方形 232"/>
          <p:cNvSpPr/>
          <p:nvPr/>
        </p:nvSpPr>
        <p:spPr>
          <a:xfrm rot="5400000">
            <a:off x="4071697" y="3255976"/>
            <a:ext cx="6101519"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38" name="直線コネクタ 237"/>
          <p:cNvCxnSpPr/>
          <p:nvPr/>
        </p:nvCxnSpPr>
        <p:spPr>
          <a:xfrm>
            <a:off x="1244085" y="3137756"/>
            <a:ext cx="0" cy="127799"/>
          </a:xfrm>
          <a:prstGeom prst="line">
            <a:avLst/>
          </a:prstGeom>
          <a:ln w="28575">
            <a:solidFill>
              <a:srgbClr val="E923D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1893829" y="375943"/>
            <a:ext cx="1750159" cy="369332"/>
          </a:xfrm>
          <a:prstGeom prst="rect">
            <a:avLst/>
          </a:prstGeom>
          <a:noFill/>
        </p:spPr>
        <p:txBody>
          <a:bodyPr wrap="none" rtlCol="0">
            <a:spAutoFit/>
          </a:bodyPr>
          <a:lstStyle/>
          <a:p>
            <a:r>
              <a:rPr lang="en-US" altLang="ja-JP" dirty="0" smtClean="0"/>
              <a:t>Neutron counter</a:t>
            </a:r>
            <a:endParaRPr kumimoji="1" lang="ja-JP" altLang="en-US" dirty="0"/>
          </a:p>
        </p:txBody>
      </p:sp>
      <p:sp>
        <p:nvSpPr>
          <p:cNvPr id="9" name="テキスト ボックス 8"/>
          <p:cNvSpPr txBox="1"/>
          <p:nvPr/>
        </p:nvSpPr>
        <p:spPr>
          <a:xfrm>
            <a:off x="-70318" y="3309854"/>
            <a:ext cx="720069" cy="369332"/>
          </a:xfrm>
          <a:prstGeom prst="rect">
            <a:avLst/>
          </a:prstGeom>
          <a:noFill/>
        </p:spPr>
        <p:txBody>
          <a:bodyPr wrap="none" rtlCol="0">
            <a:spAutoFit/>
          </a:bodyPr>
          <a:lstStyle/>
          <a:p>
            <a:r>
              <a:rPr kumimoji="1" lang="en-US" altLang="ja-JP" dirty="0" smtClean="0">
                <a:solidFill>
                  <a:srgbClr val="FF0000"/>
                </a:solidFill>
              </a:rPr>
              <a:t>Beam</a:t>
            </a:r>
            <a:endParaRPr kumimoji="1" lang="ja-JP" altLang="en-US" dirty="0">
              <a:solidFill>
                <a:srgbClr val="FF0000"/>
              </a:solidFill>
            </a:endParaRPr>
          </a:p>
        </p:txBody>
      </p:sp>
      <p:sp>
        <p:nvSpPr>
          <p:cNvPr id="140" name="アーチ 139"/>
          <p:cNvSpPr>
            <a:spLocks noChangeAspect="1"/>
          </p:cNvSpPr>
          <p:nvPr/>
        </p:nvSpPr>
        <p:spPr>
          <a:xfrm>
            <a:off x="-772139" y="2093739"/>
            <a:ext cx="2782287" cy="2559397"/>
          </a:xfrm>
          <a:prstGeom prst="blockArc">
            <a:avLst>
              <a:gd name="adj1" fmla="val 16130008"/>
              <a:gd name="adj2" fmla="val 5441725"/>
              <a:gd name="adj3" fmla="val 25007"/>
            </a:avLst>
          </a:prstGeom>
          <a:solidFill>
            <a:srgbClr val="30FE70"/>
          </a:solidFill>
          <a:ln w="9525">
            <a:solidFill>
              <a:srgbClr val="30FE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9" name="正方形/長方形 168"/>
          <p:cNvSpPr/>
          <p:nvPr/>
        </p:nvSpPr>
        <p:spPr>
          <a:xfrm rot="10800000">
            <a:off x="7328765" y="0"/>
            <a:ext cx="36000" cy="688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rot="10800000">
            <a:off x="7487838" y="-27384"/>
            <a:ext cx="36000" cy="688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flipH="1">
            <a:off x="3569038" y="1023754"/>
            <a:ext cx="51311" cy="4817351"/>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テキスト ボックス 259"/>
          <p:cNvSpPr txBox="1"/>
          <p:nvPr/>
        </p:nvSpPr>
        <p:spPr>
          <a:xfrm>
            <a:off x="697097" y="2230972"/>
            <a:ext cx="635110" cy="369332"/>
          </a:xfrm>
          <a:prstGeom prst="rect">
            <a:avLst/>
          </a:prstGeom>
          <a:noFill/>
        </p:spPr>
        <p:txBody>
          <a:bodyPr wrap="none" rtlCol="0">
            <a:spAutoFit/>
          </a:bodyPr>
          <a:lstStyle/>
          <a:p>
            <a:r>
              <a:rPr lang="en-US" altLang="ja-JP" dirty="0" smtClean="0"/>
              <a:t>RICH</a:t>
            </a:r>
            <a:endParaRPr kumimoji="1" lang="ja-JP" altLang="en-US" dirty="0"/>
          </a:p>
        </p:txBody>
      </p:sp>
      <p:sp>
        <p:nvSpPr>
          <p:cNvPr id="153" name="正方形/長方形 152"/>
          <p:cNvSpPr/>
          <p:nvPr/>
        </p:nvSpPr>
        <p:spPr>
          <a:xfrm flipH="1">
            <a:off x="2828255" y="2230973"/>
            <a:ext cx="45719" cy="2367056"/>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p:cNvSpPr/>
          <p:nvPr/>
        </p:nvSpPr>
        <p:spPr>
          <a:xfrm flipH="1">
            <a:off x="5734870" y="1033307"/>
            <a:ext cx="45719" cy="4784938"/>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flipH="1">
            <a:off x="6428659" y="1023588"/>
            <a:ext cx="45719" cy="4817518"/>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テキスト ボックス 264"/>
          <p:cNvSpPr txBox="1"/>
          <p:nvPr/>
        </p:nvSpPr>
        <p:spPr>
          <a:xfrm>
            <a:off x="1769261" y="-44740"/>
            <a:ext cx="1499962" cy="369332"/>
          </a:xfrm>
          <a:prstGeom prst="rect">
            <a:avLst/>
          </a:prstGeom>
          <a:noFill/>
        </p:spPr>
        <p:txBody>
          <a:bodyPr wrap="none" rtlCol="0">
            <a:spAutoFit/>
          </a:bodyPr>
          <a:lstStyle/>
          <a:p>
            <a:r>
              <a:rPr kumimoji="1" lang="en-US" altLang="ja-JP" b="1" dirty="0" err="1" smtClean="0">
                <a:solidFill>
                  <a:srgbClr val="FF0000"/>
                </a:solidFill>
                <a:effectLst>
                  <a:outerShdw blurRad="38100" dist="38100" dir="2700000" algn="tl">
                    <a:srgbClr val="000000">
                      <a:alpha val="43137"/>
                    </a:srgbClr>
                  </a:outerShdw>
                </a:effectLst>
              </a:rPr>
              <a:t>Muon</a:t>
            </a:r>
            <a:r>
              <a:rPr kumimoji="1" lang="en-US" altLang="ja-JP" b="1" dirty="0" smtClean="0">
                <a:solidFill>
                  <a:srgbClr val="FF0000"/>
                </a:solidFill>
                <a:effectLst>
                  <a:outerShdw blurRad="38100" dist="38100" dir="2700000" algn="tl">
                    <a:srgbClr val="000000">
                      <a:alpha val="43137"/>
                    </a:srgbClr>
                  </a:outerShdw>
                </a:effectLst>
              </a:rPr>
              <a:t> Tracker</a:t>
            </a:r>
            <a:endParaRPr kumimoji="1" lang="ja-JP" altLang="en-US" b="1" dirty="0">
              <a:solidFill>
                <a:srgbClr val="FF0000"/>
              </a:solidFill>
              <a:effectLst>
                <a:outerShdw blurRad="38100" dist="38100" dir="2700000" algn="tl">
                  <a:srgbClr val="000000">
                    <a:alpha val="43137"/>
                  </a:srgbClr>
                </a:outerShdw>
              </a:effectLst>
            </a:endParaRPr>
          </a:p>
        </p:txBody>
      </p:sp>
      <p:sp>
        <p:nvSpPr>
          <p:cNvPr id="176" name="正方形/長方形 175"/>
          <p:cNvSpPr/>
          <p:nvPr/>
        </p:nvSpPr>
        <p:spPr>
          <a:xfrm rot="7200000" flipH="1">
            <a:off x="1497726" y="630437"/>
            <a:ext cx="45719" cy="2279901"/>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flipH="1">
            <a:off x="2468221" y="2348880"/>
            <a:ext cx="45719" cy="941826"/>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flipH="1">
            <a:off x="2468221" y="3409571"/>
            <a:ext cx="45719" cy="941826"/>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flipH="1">
            <a:off x="2350494" y="3409571"/>
            <a:ext cx="45719" cy="941826"/>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正方形/長方形 206"/>
          <p:cNvSpPr/>
          <p:nvPr/>
        </p:nvSpPr>
        <p:spPr>
          <a:xfrm flipH="1">
            <a:off x="2252197" y="3337563"/>
            <a:ext cx="45719" cy="872508"/>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rot="7200000" flipH="1">
            <a:off x="1460986" y="787635"/>
            <a:ext cx="36000" cy="2158164"/>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rot="7200000" flipH="1">
            <a:off x="1374085" y="987308"/>
            <a:ext cx="36000" cy="1974547"/>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flipH="1">
            <a:off x="2350494" y="2401459"/>
            <a:ext cx="45719" cy="854495"/>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flipH="1">
            <a:off x="2252878" y="2502002"/>
            <a:ext cx="45719" cy="797465"/>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rot="14400000" flipH="1" flipV="1">
            <a:off x="1547303" y="3836381"/>
            <a:ext cx="45719" cy="2232466"/>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正方形/長方形 212"/>
          <p:cNvSpPr/>
          <p:nvPr/>
        </p:nvSpPr>
        <p:spPr>
          <a:xfrm rot="14400000" flipH="1" flipV="1">
            <a:off x="1462394" y="3803091"/>
            <a:ext cx="45719" cy="2084371"/>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正方形/長方形 213"/>
          <p:cNvSpPr/>
          <p:nvPr/>
        </p:nvSpPr>
        <p:spPr>
          <a:xfrm rot="14400000" flipH="1" flipV="1">
            <a:off x="1396196" y="3768352"/>
            <a:ext cx="45719" cy="1904707"/>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正方形/長方形 215"/>
          <p:cNvSpPr/>
          <p:nvPr/>
        </p:nvSpPr>
        <p:spPr>
          <a:xfrm rot="7200000" flipH="1">
            <a:off x="1746402" y="363746"/>
            <a:ext cx="45719" cy="2463239"/>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正方形/長方形 216"/>
          <p:cNvSpPr/>
          <p:nvPr/>
        </p:nvSpPr>
        <p:spPr>
          <a:xfrm rot="14400000" flipH="1" flipV="1">
            <a:off x="1695751" y="3987266"/>
            <a:ext cx="45719" cy="2522237"/>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p:cNvSpPr/>
          <p:nvPr/>
        </p:nvSpPr>
        <p:spPr>
          <a:xfrm rot="7200000" flipH="1">
            <a:off x="1319609" y="1280483"/>
            <a:ext cx="25200" cy="1796374"/>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正方形/長方形 218"/>
          <p:cNvSpPr/>
          <p:nvPr/>
        </p:nvSpPr>
        <p:spPr>
          <a:xfrm rot="14400000" flipH="1" flipV="1">
            <a:off x="1249719" y="3716505"/>
            <a:ext cx="18000" cy="1718502"/>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flipH="1">
            <a:off x="2612237" y="2329451"/>
            <a:ext cx="45719" cy="941826"/>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flipH="1">
            <a:off x="2612237" y="3481579"/>
            <a:ext cx="45719" cy="941826"/>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184551" y="3216844"/>
            <a:ext cx="525984" cy="29472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flipH="1">
            <a:off x="2007352" y="2668473"/>
            <a:ext cx="18000" cy="1455813"/>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flipH="1">
            <a:off x="2900267" y="2174896"/>
            <a:ext cx="45719" cy="2495475"/>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rot="14400000" flipH="1" flipV="1">
            <a:off x="1612625" y="3849819"/>
            <a:ext cx="36000" cy="2368548"/>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rot="7200000" flipH="1">
            <a:off x="1845947" y="404772"/>
            <a:ext cx="45719" cy="2351200"/>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rot="14400000" flipH="1" flipV="1">
            <a:off x="1846143" y="4076492"/>
            <a:ext cx="45719" cy="2365434"/>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rot="7200000" flipH="1">
            <a:off x="1574654" y="465499"/>
            <a:ext cx="45719" cy="2458874"/>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台形 3"/>
          <p:cNvSpPr/>
          <p:nvPr/>
        </p:nvSpPr>
        <p:spPr>
          <a:xfrm rot="-5400000">
            <a:off x="1630280" y="3033415"/>
            <a:ext cx="127860" cy="659964"/>
          </a:xfrm>
          <a:prstGeom prst="trapezoid">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flipH="1">
            <a:off x="5014790" y="1033306"/>
            <a:ext cx="45719" cy="4784939"/>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flipH="1">
            <a:off x="4294710" y="1033307"/>
            <a:ext cx="45719" cy="4807799"/>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アーチ 14"/>
          <p:cNvSpPr>
            <a:spLocks noChangeAspect="1"/>
          </p:cNvSpPr>
          <p:nvPr/>
        </p:nvSpPr>
        <p:spPr>
          <a:xfrm rot="5400000">
            <a:off x="-87540" y="2597446"/>
            <a:ext cx="1369578" cy="1589672"/>
          </a:xfrm>
          <a:prstGeom prst="blockArc">
            <a:avLst>
              <a:gd name="adj1" fmla="val 10800000"/>
              <a:gd name="adj2" fmla="val 57152"/>
              <a:gd name="adj3" fmla="val 357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9" name="アーチ 128"/>
          <p:cNvSpPr>
            <a:spLocks noChangeAspect="1"/>
          </p:cNvSpPr>
          <p:nvPr/>
        </p:nvSpPr>
        <p:spPr>
          <a:xfrm rot="5400000">
            <a:off x="-671295" y="1971689"/>
            <a:ext cx="2580603" cy="2782290"/>
          </a:xfrm>
          <a:prstGeom prst="blockArc">
            <a:avLst>
              <a:gd name="adj1" fmla="val 10701562"/>
              <a:gd name="adj2" fmla="val 33655"/>
              <a:gd name="adj3" fmla="val 428"/>
            </a:avLst>
          </a:prstGeom>
          <a:solidFill>
            <a:srgbClr val="FF66CC"/>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8262270" y="44624"/>
            <a:ext cx="825995" cy="830997"/>
          </a:xfrm>
          <a:prstGeom prst="rect">
            <a:avLst/>
          </a:prstGeom>
          <a:noFill/>
        </p:spPr>
        <p:txBody>
          <a:bodyPr wrap="none" rtlCol="0">
            <a:spAutoFit/>
          </a:bodyPr>
          <a:lstStyle/>
          <a:p>
            <a:r>
              <a:rPr kumimoji="1" lang="en-US" altLang="ja-JP" sz="2400" b="1" dirty="0" smtClean="0"/>
              <a:t>Top </a:t>
            </a:r>
          </a:p>
          <a:p>
            <a:r>
              <a:rPr kumimoji="1" lang="en-US" altLang="ja-JP" sz="2400" b="1" dirty="0" smtClean="0"/>
              <a:t>View</a:t>
            </a:r>
            <a:endParaRPr kumimoji="1" lang="ja-JP" altLang="en-US" sz="2400" b="1" dirty="0"/>
          </a:p>
        </p:txBody>
      </p:sp>
      <p:sp>
        <p:nvSpPr>
          <p:cNvPr id="17" name="スライド番号プレースホルダー 16"/>
          <p:cNvSpPr>
            <a:spLocks noGrp="1"/>
          </p:cNvSpPr>
          <p:nvPr>
            <p:ph type="sldNum" sz="quarter" idx="12"/>
          </p:nvPr>
        </p:nvSpPr>
        <p:spPr>
          <a:xfrm>
            <a:off x="6913007" y="6467369"/>
            <a:ext cx="2133600" cy="365125"/>
          </a:xfrm>
        </p:spPr>
        <p:txBody>
          <a:bodyPr/>
          <a:lstStyle/>
          <a:p>
            <a:fld id="{D2D8002D-B5B0-4BAC-B1F6-782DDCCE6D9C}" type="slidenum">
              <a:rPr kumimoji="1" lang="ja-JP" altLang="en-US" smtClean="0"/>
              <a:t>10</a:t>
            </a:fld>
            <a:endParaRPr kumimoji="1" lang="ja-JP" altLang="en-US" dirty="0"/>
          </a:p>
        </p:txBody>
      </p:sp>
      <p:sp>
        <p:nvSpPr>
          <p:cNvPr id="174" name="正方形/長方形 173"/>
          <p:cNvSpPr/>
          <p:nvPr/>
        </p:nvSpPr>
        <p:spPr>
          <a:xfrm>
            <a:off x="8408961" y="3119306"/>
            <a:ext cx="755576" cy="741742"/>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82" name="正方形/長方形 181"/>
          <p:cNvSpPr/>
          <p:nvPr/>
        </p:nvSpPr>
        <p:spPr>
          <a:xfrm>
            <a:off x="618270" y="5759545"/>
            <a:ext cx="5969954" cy="45719"/>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83" name="正方形/長方形 182"/>
          <p:cNvSpPr/>
          <p:nvPr/>
        </p:nvSpPr>
        <p:spPr>
          <a:xfrm>
            <a:off x="548843" y="5831553"/>
            <a:ext cx="6064383" cy="45719"/>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36" name="正方形/長方形 235"/>
          <p:cNvSpPr/>
          <p:nvPr/>
        </p:nvSpPr>
        <p:spPr>
          <a:xfrm rot="14400000" flipH="1" flipV="1">
            <a:off x="2033722" y="4155640"/>
            <a:ext cx="45719" cy="2203307"/>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rot="14400000" flipH="1" flipV="1">
            <a:off x="2186610" y="4232871"/>
            <a:ext cx="45719" cy="2048282"/>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rot="7200000" flipH="1">
            <a:off x="1295558" y="1334635"/>
            <a:ext cx="25200" cy="1796374"/>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rot="7200000" flipH="1">
            <a:off x="1295558" y="1306677"/>
            <a:ext cx="25200" cy="1796374"/>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flipH="1">
            <a:off x="2063138" y="2668473"/>
            <a:ext cx="18000" cy="1455813"/>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p:cNvSpPr/>
          <p:nvPr/>
        </p:nvSpPr>
        <p:spPr>
          <a:xfrm flipH="1">
            <a:off x="2109535" y="2681663"/>
            <a:ext cx="18000" cy="1455813"/>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p:cNvSpPr/>
          <p:nvPr/>
        </p:nvSpPr>
        <p:spPr>
          <a:xfrm rot="14400000" flipH="1" flipV="1">
            <a:off x="1260992" y="3760765"/>
            <a:ext cx="18000" cy="1718502"/>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rot="14400000" flipH="1" flipV="1">
            <a:off x="1283950" y="3793885"/>
            <a:ext cx="18000" cy="1718502"/>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アーチ 280"/>
          <p:cNvSpPr>
            <a:spLocks noChangeAspect="1"/>
          </p:cNvSpPr>
          <p:nvPr/>
        </p:nvSpPr>
        <p:spPr>
          <a:xfrm rot="5400000">
            <a:off x="-125972" y="2551398"/>
            <a:ext cx="1500565" cy="1671596"/>
          </a:xfrm>
          <a:prstGeom prst="blockArc">
            <a:avLst>
              <a:gd name="adj1" fmla="val 10638997"/>
              <a:gd name="adj2" fmla="val 57152"/>
              <a:gd name="adj3" fmla="val 3575"/>
            </a:avLst>
          </a:prstGeom>
          <a:solidFill>
            <a:srgbClr val="B7F6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2" name="正方形/長方形 151"/>
          <p:cNvSpPr/>
          <p:nvPr/>
        </p:nvSpPr>
        <p:spPr>
          <a:xfrm rot="10800000">
            <a:off x="7809408" y="-27384"/>
            <a:ext cx="36000" cy="6905883"/>
          </a:xfrm>
          <a:prstGeom prst="rect">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rot="10800000">
            <a:off x="7961808" y="-20499"/>
            <a:ext cx="36000" cy="6905883"/>
          </a:xfrm>
          <a:prstGeom prst="rect">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rot="10800000">
            <a:off x="8114208" y="-27384"/>
            <a:ext cx="36000" cy="6905883"/>
          </a:xfrm>
          <a:prstGeom prst="rect">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3417797" y="3252465"/>
            <a:ext cx="4910926" cy="229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タイトル 1"/>
          <p:cNvSpPr txBox="1">
            <a:spLocks/>
          </p:cNvSpPr>
          <p:nvPr/>
        </p:nvSpPr>
        <p:spPr>
          <a:xfrm>
            <a:off x="7452320" y="1188019"/>
            <a:ext cx="2227328" cy="7729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i="1" dirty="0" smtClean="0">
                <a:solidFill>
                  <a:srgbClr val="FFFF00"/>
                </a:solidFill>
                <a:effectLst>
                  <a:outerShdw blurRad="38100" dist="38100" dir="2700000" algn="tl">
                    <a:srgbClr val="000000">
                      <a:alpha val="43137"/>
                    </a:srgbClr>
                  </a:outerShdw>
                </a:effectLst>
              </a:rPr>
              <a:t>JHITS</a:t>
            </a:r>
            <a:endParaRPr lang="ja-JP" altLang="en-US" sz="3600" i="1" dirty="0">
              <a:solidFill>
                <a:srgbClr val="FFFF00"/>
              </a:solidFill>
              <a:effectLst>
                <a:outerShdw blurRad="38100" dist="38100" dir="2700000" algn="tl">
                  <a:srgbClr val="000000">
                    <a:alpha val="43137"/>
                  </a:srgbClr>
                </a:outerShdw>
              </a:effectLst>
            </a:endParaRPr>
          </a:p>
        </p:txBody>
      </p:sp>
      <p:cxnSp>
        <p:nvCxnSpPr>
          <p:cNvPr id="18" name="直線矢印コネクタ 17"/>
          <p:cNvCxnSpPr>
            <a:endCxn id="75" idx="1"/>
          </p:cNvCxnSpPr>
          <p:nvPr/>
        </p:nvCxnSpPr>
        <p:spPr>
          <a:xfrm>
            <a:off x="179513" y="3363530"/>
            <a:ext cx="730821" cy="631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1" name="正方形/長方形 180"/>
          <p:cNvSpPr/>
          <p:nvPr/>
        </p:nvSpPr>
        <p:spPr>
          <a:xfrm>
            <a:off x="684224" y="980729"/>
            <a:ext cx="5904000" cy="45719"/>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49" name="正方形/長方形 148"/>
          <p:cNvSpPr/>
          <p:nvPr/>
        </p:nvSpPr>
        <p:spPr>
          <a:xfrm>
            <a:off x="539552" y="908720"/>
            <a:ext cx="6064383" cy="45719"/>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50" name="正方形/長方形 149"/>
          <p:cNvSpPr/>
          <p:nvPr/>
        </p:nvSpPr>
        <p:spPr>
          <a:xfrm rot="7200000" flipH="1">
            <a:off x="1978270" y="412725"/>
            <a:ext cx="45719" cy="2351200"/>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rot="7200000" flipH="1">
            <a:off x="2086662" y="421667"/>
            <a:ext cx="45719" cy="2351200"/>
          </a:xfrm>
          <a:prstGeom prst="rect">
            <a:avLst/>
          </a:prstGeom>
          <a:solidFill>
            <a:srgbClr val="FFFF0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テキスト ボックス 265"/>
          <p:cNvSpPr txBox="1"/>
          <p:nvPr/>
        </p:nvSpPr>
        <p:spPr>
          <a:xfrm>
            <a:off x="8464995" y="3295928"/>
            <a:ext cx="643509" cy="369332"/>
          </a:xfrm>
          <a:prstGeom prst="rect">
            <a:avLst/>
          </a:prstGeom>
          <a:noFill/>
        </p:spPr>
        <p:txBody>
          <a:bodyPr wrap="none" rtlCol="0">
            <a:spAutoFit/>
          </a:bodyPr>
          <a:lstStyle/>
          <a:p>
            <a:r>
              <a:rPr kumimoji="1" lang="en-US" altLang="ja-JP" dirty="0" smtClean="0"/>
              <a:t>ZCAL</a:t>
            </a:r>
            <a:endParaRPr kumimoji="1" lang="ja-JP" altLang="en-US" dirty="0"/>
          </a:p>
        </p:txBody>
      </p:sp>
      <p:pic>
        <p:nvPicPr>
          <p:cNvPr id="1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891" y="4855039"/>
            <a:ext cx="5499773" cy="173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 name="テキスト ボックス 167"/>
          <p:cNvSpPr txBox="1"/>
          <p:nvPr/>
        </p:nvSpPr>
        <p:spPr>
          <a:xfrm>
            <a:off x="5589300" y="4509120"/>
            <a:ext cx="1783950" cy="369332"/>
          </a:xfrm>
          <a:prstGeom prst="rect">
            <a:avLst/>
          </a:prstGeom>
          <a:noFill/>
        </p:spPr>
        <p:txBody>
          <a:bodyPr wrap="none" rtlCol="0">
            <a:spAutoFit/>
          </a:bodyPr>
          <a:lstStyle/>
          <a:p>
            <a:r>
              <a:rPr lang="en-US" altLang="ja-JP" dirty="0" smtClean="0"/>
              <a:t>Staging </a:t>
            </a:r>
            <a:r>
              <a:rPr lang="en-US" altLang="ja-JP" dirty="0" err="1" smtClean="0"/>
              <a:t>strategey</a:t>
            </a:r>
            <a:endParaRPr kumimoji="1" lang="ja-JP" altLang="en-US" dirty="0"/>
          </a:p>
        </p:txBody>
      </p:sp>
      <p:pic>
        <p:nvPicPr>
          <p:cNvPr id="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899" y="6594218"/>
            <a:ext cx="4312149" cy="301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9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5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2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4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5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2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7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0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0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1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3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3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2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1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1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1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1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5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4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19"/>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8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78"/>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77"/>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41"/>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48"/>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51"/>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60"/>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8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82"/>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83"/>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43"/>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4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10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89"/>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87"/>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88"/>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231"/>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41"/>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32"/>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22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24"/>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25"/>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26"/>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27"/>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02"/>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03"/>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0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205"/>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41" grpId="0" animBg="1"/>
      <p:bldP spid="102" grpId="0" animBg="1"/>
      <p:bldP spid="3" grpId="0" animBg="1"/>
      <p:bldP spid="101" grpId="0" animBg="1"/>
      <p:bldP spid="37" grpId="0" animBg="1"/>
      <p:bldP spid="100" grpId="0" animBg="1"/>
      <p:bldP spid="123" grpId="0" animBg="1"/>
      <p:bldP spid="70" grpId="0" animBg="1"/>
      <p:bldP spid="155" grpId="0" animBg="1"/>
      <p:bldP spid="187" grpId="0" animBg="1"/>
      <p:bldP spid="188" grpId="0" animBg="1"/>
      <p:bldP spid="189" grpId="0" animBg="1"/>
      <p:bldP spid="202" grpId="0" animBg="1"/>
      <p:bldP spid="203" grpId="0" animBg="1"/>
      <p:bldP spid="204" grpId="0" animBg="1"/>
      <p:bldP spid="205" grpId="0" animBg="1"/>
      <p:bldP spid="206" grpId="0" animBg="1"/>
      <p:bldP spid="222" grpId="0" animBg="1"/>
      <p:bldP spid="224" grpId="0" animBg="1"/>
      <p:bldP spid="225" grpId="0" animBg="1"/>
      <p:bldP spid="226" grpId="0" animBg="1"/>
      <p:bldP spid="227" grpId="0" animBg="1"/>
      <p:bldP spid="231" grpId="0" animBg="1"/>
      <p:bldP spid="232" grpId="0" animBg="1"/>
      <p:bldP spid="233" grpId="0" animBg="1"/>
      <p:bldP spid="41" grpId="0"/>
      <p:bldP spid="140" grpId="0" animBg="1"/>
      <p:bldP spid="169" grpId="0" animBg="1"/>
      <p:bldP spid="159" grpId="0" animBg="1"/>
      <p:bldP spid="144" grpId="0" animBg="1"/>
      <p:bldP spid="260" grpId="0"/>
      <p:bldP spid="153" grpId="0" animBg="1"/>
      <p:bldP spid="156" grpId="0" animBg="1"/>
      <p:bldP spid="157" grpId="0" animBg="1"/>
      <p:bldP spid="265" grpId="0"/>
      <p:bldP spid="176" grpId="0" animBg="1"/>
      <p:bldP spid="199" grpId="0" animBg="1"/>
      <p:bldP spid="200" grpId="0" animBg="1"/>
      <p:bldP spid="201" grpId="0" animBg="1"/>
      <p:bldP spid="207" grpId="0" animBg="1"/>
      <p:bldP spid="208" grpId="0" animBg="1"/>
      <p:bldP spid="209" grpId="0" animBg="1"/>
      <p:bldP spid="210" grpId="0" animBg="1"/>
      <p:bldP spid="211" grpId="0" animBg="1"/>
      <p:bldP spid="212" grpId="0" animBg="1"/>
      <p:bldP spid="213" grpId="0" animBg="1"/>
      <p:bldP spid="214" grpId="0" animBg="1"/>
      <p:bldP spid="216" grpId="0" animBg="1"/>
      <p:bldP spid="217" grpId="0" animBg="1"/>
      <p:bldP spid="218" grpId="0" animBg="1"/>
      <p:bldP spid="219" grpId="0" animBg="1"/>
      <p:bldP spid="104" grpId="0" animBg="1"/>
      <p:bldP spid="105" grpId="0" animBg="1"/>
      <p:bldP spid="7" grpId="0" animBg="1"/>
      <p:bldP spid="112" grpId="0" animBg="1"/>
      <p:bldP spid="113" grpId="0" animBg="1"/>
      <p:bldP spid="122" grpId="0" animBg="1"/>
      <p:bldP spid="127" grpId="0" animBg="1"/>
      <p:bldP spid="128" grpId="0" animBg="1"/>
      <p:bldP spid="147" grpId="0" animBg="1"/>
      <p:bldP spid="4" grpId="0" animBg="1"/>
      <p:bldP spid="117" grpId="0" animBg="1"/>
      <p:bldP spid="119" grpId="0" animBg="1"/>
      <p:bldP spid="15" grpId="0" animBg="1"/>
      <p:bldP spid="129" grpId="0" animBg="1"/>
      <p:bldP spid="174" grpId="0" animBg="1"/>
      <p:bldP spid="182" grpId="0" animBg="1"/>
      <p:bldP spid="183" grpId="0" animBg="1"/>
      <p:bldP spid="236" grpId="0" animBg="1"/>
      <p:bldP spid="237" grpId="0" animBg="1"/>
      <p:bldP spid="242" grpId="0" animBg="1"/>
      <p:bldP spid="243" grpId="0" animBg="1"/>
      <p:bldP spid="246" grpId="0" animBg="1"/>
      <p:bldP spid="248" grpId="0" animBg="1"/>
      <p:bldP spid="249" grpId="0" animBg="1"/>
      <p:bldP spid="250" grpId="0" animBg="1"/>
      <p:bldP spid="281" grpId="0" animBg="1"/>
      <p:bldP spid="152" grpId="0" animBg="1"/>
      <p:bldP spid="158" grpId="0" animBg="1"/>
      <p:bldP spid="161" grpId="0" animBg="1"/>
      <p:bldP spid="181" grpId="0" animBg="1"/>
      <p:bldP spid="149" grpId="0" animBg="1"/>
      <p:bldP spid="150" grpId="0" animBg="1"/>
      <p:bldP spid="162" grpId="0" animBg="1"/>
      <p:bldP spid="2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他の</a:t>
            </a:r>
            <a:r>
              <a:rPr lang="en-US" altLang="ja-JP" dirty="0" smtClean="0"/>
              <a:t>spectrometer</a:t>
            </a:r>
            <a:r>
              <a:rPr lang="ja-JP" altLang="en-US" dirty="0" smtClean="0"/>
              <a:t>オプション</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514350" indent="-514350">
              <a:buFont typeface="+mj-lt"/>
              <a:buAutoNum type="arabicPeriod"/>
            </a:pPr>
            <a:r>
              <a:rPr kumimoji="1" lang="ja-JP" altLang="en-US" dirty="0" smtClean="0"/>
              <a:t>ビーム</a:t>
            </a:r>
            <a:r>
              <a:rPr lang="en-US" altLang="ja-JP" dirty="0" smtClean="0"/>
              <a:t>fragment</a:t>
            </a:r>
            <a:r>
              <a:rPr lang="ja-JP" altLang="en-US" dirty="0" smtClean="0"/>
              <a:t>中の</a:t>
            </a:r>
            <a:r>
              <a:rPr kumimoji="1" lang="ja-JP" altLang="en-US" dirty="0" smtClean="0"/>
              <a:t>ハイパー核、</a:t>
            </a:r>
            <a:r>
              <a:rPr kumimoji="1" lang="en-US" altLang="ja-JP" dirty="0" err="1" smtClean="0"/>
              <a:t>strangelet</a:t>
            </a:r>
            <a:r>
              <a:rPr kumimoji="1" lang="en-US" altLang="ja-JP" dirty="0" smtClean="0"/>
              <a:t> : Closed geometry</a:t>
            </a:r>
          </a:p>
          <a:p>
            <a:pPr lvl="1"/>
            <a:r>
              <a:rPr lang="en-US" altLang="ja-JP" dirty="0" smtClean="0"/>
              <a:t>JHF</a:t>
            </a:r>
            <a:r>
              <a:rPr lang="ja-JP" altLang="en-US" dirty="0" smtClean="0"/>
              <a:t>でも設計された</a:t>
            </a:r>
            <a:r>
              <a:rPr lang="en-US" altLang="ja-JP" dirty="0" smtClean="0"/>
              <a:t>spectrometer</a:t>
            </a:r>
            <a:r>
              <a:rPr lang="ja-JP" altLang="en-US" dirty="0" smtClean="0"/>
              <a:t>の</a:t>
            </a:r>
            <a:r>
              <a:rPr lang="en-US" altLang="ja-JP" dirty="0" smtClean="0"/>
              <a:t>modern version</a:t>
            </a:r>
          </a:p>
          <a:p>
            <a:pPr marL="514350" indent="-514350">
              <a:buFont typeface="+mj-lt"/>
              <a:buAutoNum type="arabicPeriod"/>
            </a:pPr>
            <a:r>
              <a:rPr kumimoji="1" lang="en-US" altLang="ja-JP" dirty="0" smtClean="0"/>
              <a:t>Muon</a:t>
            </a:r>
            <a:r>
              <a:rPr kumimoji="1" lang="ja-JP" altLang="en-US" dirty="0" smtClean="0"/>
              <a:t>専用</a:t>
            </a:r>
            <a:r>
              <a:rPr kumimoji="1" lang="en-US" altLang="ja-JP" dirty="0" smtClean="0"/>
              <a:t>spectrometer</a:t>
            </a:r>
          </a:p>
          <a:p>
            <a:pPr lvl="1"/>
            <a:r>
              <a:rPr lang="en-US" altLang="ja-JP" dirty="0" smtClean="0"/>
              <a:t>Dipole magnet + silicon vertex + muon absorber/tracker</a:t>
            </a:r>
          </a:p>
          <a:p>
            <a:pPr marL="514350" indent="-514350">
              <a:buFont typeface="+mj-lt"/>
              <a:buAutoNum type="arabicPeriod"/>
            </a:pPr>
            <a:r>
              <a:rPr kumimoji="1" lang="en-US" altLang="ja-JP" dirty="0" smtClean="0"/>
              <a:t>Combination of 1 + 2</a:t>
            </a:r>
          </a:p>
          <a:p>
            <a:pPr marL="514350" indent="-514350">
              <a:buFont typeface="+mj-lt"/>
              <a:buAutoNum type="arabicPeriod"/>
            </a:pPr>
            <a:r>
              <a:rPr lang="en-US" altLang="ja-JP" dirty="0" smtClean="0"/>
              <a:t>E16</a:t>
            </a:r>
            <a:r>
              <a:rPr lang="ja-JP" altLang="en-US" dirty="0" smtClean="0"/>
              <a:t>のアップグレード</a:t>
            </a:r>
            <a:endParaRPr kumimoji="1" lang="en-US" altLang="ja-JP" dirty="0" smtClean="0"/>
          </a:p>
          <a:p>
            <a:pPr marL="857250" lvl="1" indent="-457200"/>
            <a:r>
              <a:rPr lang="en-US" altLang="ja-JP" dirty="0"/>
              <a:t>Silicon vertex tracker</a:t>
            </a:r>
            <a:r>
              <a:rPr lang="ja-JP" altLang="en-US" dirty="0" smtClean="0"/>
              <a:t>追加</a:t>
            </a:r>
            <a:endParaRPr lang="en-US" altLang="ja-JP" dirty="0"/>
          </a:p>
          <a:p>
            <a:pPr marL="857250" lvl="1" indent="-457200"/>
            <a:r>
              <a:rPr kumimoji="1" lang="en-US" altLang="ja-JP" dirty="0" smtClean="0"/>
              <a:t>Muon absorber/tracker</a:t>
            </a:r>
            <a:r>
              <a:rPr kumimoji="1" lang="ja-JP" altLang="en-US" dirty="0" smtClean="0"/>
              <a:t>追加</a:t>
            </a:r>
            <a:endParaRPr kumimoji="1" lang="en-US" altLang="ja-JP" dirty="0" smtClean="0"/>
          </a:p>
          <a:p>
            <a:pPr marL="857250" lvl="1" indent="-457200"/>
            <a:r>
              <a:rPr lang="ja-JP" altLang="en-US" dirty="0" smtClean="0"/>
              <a:t>レートに限界</a:t>
            </a:r>
            <a:r>
              <a:rPr lang="ja-JP" altLang="en-US" dirty="0"/>
              <a:t>あり</a:t>
            </a:r>
            <a:r>
              <a:rPr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383929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正方形/長方形 113"/>
          <p:cNvSpPr/>
          <p:nvPr/>
        </p:nvSpPr>
        <p:spPr>
          <a:xfrm>
            <a:off x="664475" y="3881660"/>
            <a:ext cx="1819294" cy="1059507"/>
          </a:xfrm>
          <a:prstGeom prst="rect">
            <a:avLst/>
          </a:prstGeom>
          <a:solidFill>
            <a:srgbClr val="40F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1390" y="-243408"/>
            <a:ext cx="9042609" cy="1143000"/>
          </a:xfrm>
        </p:spPr>
        <p:txBody>
          <a:bodyPr>
            <a:normAutofit/>
          </a:bodyPr>
          <a:lstStyle/>
          <a:p>
            <a:r>
              <a:rPr lang="en-US" altLang="ja-JP" dirty="0" err="1" smtClean="0"/>
              <a:t>Hypernuclear</a:t>
            </a:r>
            <a:r>
              <a:rPr lang="en-US" altLang="ja-JP" smtClean="0"/>
              <a:t>/muon </a:t>
            </a:r>
            <a:r>
              <a:rPr lang="en-US" altLang="ja-JP" dirty="0" smtClean="0"/>
              <a:t>spectrometer</a:t>
            </a:r>
            <a:endParaRPr kumimoji="1" lang="ja-JP" altLang="en-US" dirty="0"/>
          </a:p>
        </p:txBody>
      </p:sp>
      <p:sp>
        <p:nvSpPr>
          <p:cNvPr id="3" name="コンテンツ プレースホルダー 2"/>
          <p:cNvSpPr>
            <a:spLocks noGrp="1"/>
          </p:cNvSpPr>
          <p:nvPr>
            <p:ph idx="1"/>
          </p:nvPr>
        </p:nvSpPr>
        <p:spPr>
          <a:xfrm>
            <a:off x="1115452" y="915385"/>
            <a:ext cx="6145263" cy="1857644"/>
          </a:xfrm>
          <a:ln w="19050">
            <a:solidFill>
              <a:srgbClr val="0DFF0D"/>
            </a:solidFill>
          </a:ln>
        </p:spPr>
        <p:txBody>
          <a:bodyPr>
            <a:noAutofit/>
          </a:bodyPr>
          <a:lstStyle/>
          <a:p>
            <a:r>
              <a:rPr kumimoji="1" lang="en-US" altLang="ja-JP" sz="1800" dirty="0" smtClean="0"/>
              <a:t>Can we combine </a:t>
            </a:r>
            <a:r>
              <a:rPr kumimoji="1" lang="en-US" altLang="ja-JP" sz="1800" dirty="0" err="1" smtClean="0"/>
              <a:t>hypernuclear</a:t>
            </a:r>
            <a:r>
              <a:rPr kumimoji="1" lang="en-US" altLang="ja-JP" sz="1800" dirty="0" smtClean="0"/>
              <a:t> and muon spectrometers?</a:t>
            </a:r>
          </a:p>
          <a:p>
            <a:r>
              <a:rPr lang="en-US" altLang="ja-JP" sz="1800" dirty="0" smtClean="0"/>
              <a:t>Measurements of charged hadrons, muons, and beam rapidity </a:t>
            </a:r>
            <a:r>
              <a:rPr lang="en-US" altLang="ja-JP" sz="1800" dirty="0" err="1" smtClean="0"/>
              <a:t>hypernuclei</a:t>
            </a:r>
            <a:r>
              <a:rPr lang="en-US" altLang="ja-JP" sz="1800" dirty="0" smtClean="0"/>
              <a:t>.</a:t>
            </a:r>
          </a:p>
          <a:p>
            <a:r>
              <a:rPr lang="en-US" altLang="ja-JP" sz="1800" dirty="0" smtClean="0"/>
              <a:t>No electron measurement</a:t>
            </a:r>
          </a:p>
          <a:p>
            <a:r>
              <a:rPr kumimoji="1" lang="en-US" altLang="ja-JP" sz="1800" dirty="0" smtClean="0"/>
              <a:t>Start hadron measurements at low beam </a:t>
            </a:r>
            <a:r>
              <a:rPr lang="en-US" altLang="ja-JP" sz="1800" dirty="0" smtClean="0"/>
              <a:t>intensity, and then muon and </a:t>
            </a:r>
            <a:r>
              <a:rPr lang="en-US" altLang="ja-JP" sz="1800" dirty="0" err="1" smtClean="0"/>
              <a:t>hypernucler</a:t>
            </a:r>
            <a:r>
              <a:rPr lang="en-US" altLang="ja-JP" sz="1800" dirty="0" smtClean="0"/>
              <a:t> measurements at full intensity</a:t>
            </a:r>
            <a:endParaRPr kumimoji="1" lang="en-US" altLang="ja-JP" sz="1800" dirty="0" smtClean="0"/>
          </a:p>
        </p:txBody>
      </p:sp>
      <p:sp>
        <p:nvSpPr>
          <p:cNvPr id="11" name="スライド番号プレースホルダー 10"/>
          <p:cNvSpPr>
            <a:spLocks noGrp="1"/>
          </p:cNvSpPr>
          <p:nvPr>
            <p:ph type="sldNum" sz="quarter" idx="12"/>
          </p:nvPr>
        </p:nvSpPr>
        <p:spPr>
          <a:xfrm>
            <a:off x="6912260" y="6553145"/>
            <a:ext cx="2133600" cy="365125"/>
          </a:xfrm>
        </p:spPr>
        <p:txBody>
          <a:bodyPr/>
          <a:lstStyle/>
          <a:p>
            <a:fld id="{D2D8002D-B5B0-4BAC-B1F6-782DDCCE6D9C}" type="slidenum">
              <a:rPr kumimoji="1" lang="ja-JP" altLang="en-US" smtClean="0"/>
              <a:t>12</a:t>
            </a:fld>
            <a:endParaRPr kumimoji="1" lang="ja-JP" altLang="en-US" dirty="0"/>
          </a:p>
        </p:txBody>
      </p:sp>
      <p:sp>
        <p:nvSpPr>
          <p:cNvPr id="4" name="正方形/長方形 3"/>
          <p:cNvSpPr/>
          <p:nvPr/>
        </p:nvSpPr>
        <p:spPr>
          <a:xfrm>
            <a:off x="761978" y="4356269"/>
            <a:ext cx="72008" cy="144016"/>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8088" y="3804696"/>
            <a:ext cx="764697" cy="646331"/>
          </a:xfrm>
          <a:prstGeom prst="rect">
            <a:avLst/>
          </a:prstGeom>
          <a:noFill/>
        </p:spPr>
        <p:txBody>
          <a:bodyPr wrap="none" rtlCol="0">
            <a:spAutoFit/>
          </a:bodyPr>
          <a:lstStyle/>
          <a:p>
            <a:r>
              <a:rPr kumimoji="1" lang="en-US" altLang="ja-JP" dirty="0" smtClean="0"/>
              <a:t>Target</a:t>
            </a:r>
          </a:p>
          <a:p>
            <a:r>
              <a:rPr lang="en-US" altLang="ja-JP" dirty="0" smtClean="0"/>
              <a:t>SVT</a:t>
            </a:r>
            <a:endParaRPr kumimoji="1" lang="ja-JP" altLang="en-US" dirty="0"/>
          </a:p>
        </p:txBody>
      </p:sp>
      <p:cxnSp>
        <p:nvCxnSpPr>
          <p:cNvPr id="7" name="直線矢印コネクタ 6"/>
          <p:cNvCxnSpPr/>
          <p:nvPr/>
        </p:nvCxnSpPr>
        <p:spPr>
          <a:xfrm>
            <a:off x="-468560" y="4419709"/>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9886" y="4489420"/>
            <a:ext cx="720069" cy="369332"/>
          </a:xfrm>
          <a:prstGeom prst="rect">
            <a:avLst/>
          </a:prstGeom>
          <a:noFill/>
        </p:spPr>
        <p:txBody>
          <a:bodyPr wrap="none" rtlCol="0">
            <a:spAutoFit/>
          </a:bodyPr>
          <a:lstStyle/>
          <a:p>
            <a:r>
              <a:rPr kumimoji="1" lang="en-US" altLang="ja-JP" dirty="0" smtClean="0"/>
              <a:t>Beam</a:t>
            </a:r>
          </a:p>
        </p:txBody>
      </p:sp>
      <p:sp>
        <p:nvSpPr>
          <p:cNvPr id="9" name="正方形/長方形 8"/>
          <p:cNvSpPr/>
          <p:nvPr/>
        </p:nvSpPr>
        <p:spPr>
          <a:xfrm>
            <a:off x="1429070" y="4254903"/>
            <a:ext cx="1077936" cy="346667"/>
          </a:xfrm>
          <a:prstGeom prst="rect">
            <a:avLst/>
          </a:prstGeom>
          <a:solidFill>
            <a:srgbClr val="40FA5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088153" y="3378478"/>
            <a:ext cx="1049583" cy="338554"/>
          </a:xfrm>
          <a:prstGeom prst="rect">
            <a:avLst/>
          </a:prstGeom>
          <a:noFill/>
        </p:spPr>
        <p:txBody>
          <a:bodyPr wrap="none" rtlCol="0">
            <a:spAutoFit/>
          </a:bodyPr>
          <a:lstStyle/>
          <a:p>
            <a:r>
              <a:rPr kumimoji="1" lang="en-US" altLang="ja-JP" sz="1600" dirty="0" smtClean="0"/>
              <a:t>Collimator</a:t>
            </a:r>
            <a:endParaRPr kumimoji="1" lang="ja-JP" altLang="en-US" sz="1600" dirty="0"/>
          </a:p>
        </p:txBody>
      </p:sp>
      <p:cxnSp>
        <p:nvCxnSpPr>
          <p:cNvPr id="12" name="直線矢印コネクタ 11"/>
          <p:cNvCxnSpPr/>
          <p:nvPr/>
        </p:nvCxnSpPr>
        <p:spPr>
          <a:xfrm>
            <a:off x="630169" y="3837657"/>
            <a:ext cx="188904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338716" y="3532443"/>
            <a:ext cx="660758" cy="369332"/>
          </a:xfrm>
          <a:prstGeom prst="rect">
            <a:avLst/>
          </a:prstGeom>
          <a:noFill/>
        </p:spPr>
        <p:txBody>
          <a:bodyPr wrap="none" rtlCol="0">
            <a:spAutoFit/>
          </a:bodyPr>
          <a:lstStyle/>
          <a:p>
            <a:r>
              <a:rPr lang="en-US" altLang="ja-JP" dirty="0" smtClean="0"/>
              <a:t>1.5</a:t>
            </a:r>
            <a:r>
              <a:rPr kumimoji="1" lang="en-US" altLang="ja-JP" dirty="0" smtClean="0"/>
              <a:t>m</a:t>
            </a:r>
            <a:endParaRPr kumimoji="1" lang="ja-JP" altLang="en-US" dirty="0"/>
          </a:p>
        </p:txBody>
      </p:sp>
      <p:sp>
        <p:nvSpPr>
          <p:cNvPr id="19" name="正方形/長方形 18"/>
          <p:cNvSpPr/>
          <p:nvPr/>
        </p:nvSpPr>
        <p:spPr>
          <a:xfrm>
            <a:off x="2507006" y="3996229"/>
            <a:ext cx="565536" cy="862523"/>
          </a:xfrm>
          <a:prstGeom prst="rect">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41784" y="5026902"/>
            <a:ext cx="1562031" cy="369332"/>
          </a:xfrm>
          <a:prstGeom prst="rect">
            <a:avLst/>
          </a:prstGeom>
          <a:noFill/>
        </p:spPr>
        <p:txBody>
          <a:bodyPr wrap="none" rtlCol="0">
            <a:spAutoFit/>
          </a:bodyPr>
          <a:lstStyle/>
          <a:p>
            <a:r>
              <a:rPr kumimoji="1" lang="en-US" altLang="ja-JP" dirty="0" smtClean="0"/>
              <a:t>Dipole magnet</a:t>
            </a:r>
          </a:p>
        </p:txBody>
      </p:sp>
      <p:sp>
        <p:nvSpPr>
          <p:cNvPr id="21" name="テキスト ボックス 20"/>
          <p:cNvSpPr txBox="1"/>
          <p:nvPr/>
        </p:nvSpPr>
        <p:spPr>
          <a:xfrm>
            <a:off x="2522293" y="4703452"/>
            <a:ext cx="660758" cy="369332"/>
          </a:xfrm>
          <a:prstGeom prst="rect">
            <a:avLst/>
          </a:prstGeom>
          <a:noFill/>
        </p:spPr>
        <p:txBody>
          <a:bodyPr wrap="none" rtlCol="0">
            <a:spAutoFit/>
          </a:bodyPr>
          <a:lstStyle/>
          <a:p>
            <a:r>
              <a:rPr lang="en-US" altLang="ja-JP" dirty="0" smtClean="0"/>
              <a:t>0.5</a:t>
            </a:r>
            <a:r>
              <a:rPr kumimoji="1" lang="en-US" altLang="ja-JP" dirty="0" smtClean="0"/>
              <a:t>m</a:t>
            </a:r>
            <a:endParaRPr kumimoji="1" lang="ja-JP" altLang="en-US" dirty="0"/>
          </a:p>
        </p:txBody>
      </p:sp>
      <p:cxnSp>
        <p:nvCxnSpPr>
          <p:cNvPr id="22" name="直線矢印コネクタ 21"/>
          <p:cNvCxnSpPr/>
          <p:nvPr/>
        </p:nvCxnSpPr>
        <p:spPr>
          <a:xfrm>
            <a:off x="3465310" y="4068237"/>
            <a:ext cx="170500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507006" y="4419709"/>
            <a:ext cx="548579" cy="8057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3347864" y="5144998"/>
            <a:ext cx="2007857" cy="369332"/>
          </a:xfrm>
          <a:prstGeom prst="rect">
            <a:avLst/>
          </a:prstGeom>
          <a:noFill/>
        </p:spPr>
        <p:txBody>
          <a:bodyPr wrap="none" rtlCol="0">
            <a:spAutoFit/>
          </a:bodyPr>
          <a:lstStyle/>
          <a:p>
            <a:r>
              <a:rPr kumimoji="1" lang="en-US" altLang="ja-JP" dirty="0" smtClean="0"/>
              <a:t>Precession magnet </a:t>
            </a:r>
          </a:p>
        </p:txBody>
      </p:sp>
      <p:sp>
        <p:nvSpPr>
          <p:cNvPr id="42" name="正方形/長方形 41"/>
          <p:cNvSpPr/>
          <p:nvPr/>
        </p:nvSpPr>
        <p:spPr>
          <a:xfrm>
            <a:off x="3422245" y="3567015"/>
            <a:ext cx="1733363" cy="1657606"/>
          </a:xfrm>
          <a:prstGeom prst="rect">
            <a:avLst/>
          </a:prstGeom>
          <a:solidFill>
            <a:srgbClr val="40F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3413759" y="3837657"/>
            <a:ext cx="1728192" cy="1202289"/>
          </a:xfrm>
          <a:prstGeom prst="rect">
            <a:avLst/>
          </a:prstGeom>
          <a:solidFill>
            <a:srgbClr val="B7F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 name="正方形/長方形 27"/>
          <p:cNvSpPr/>
          <p:nvPr/>
        </p:nvSpPr>
        <p:spPr>
          <a:xfrm flipH="1">
            <a:off x="5528279" y="3906628"/>
            <a:ext cx="45719" cy="1255309"/>
          </a:xfrm>
          <a:prstGeom prst="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591308" y="4799152"/>
            <a:ext cx="548420" cy="369332"/>
          </a:xfrm>
          <a:prstGeom prst="rect">
            <a:avLst/>
          </a:prstGeom>
          <a:noFill/>
        </p:spPr>
        <p:txBody>
          <a:bodyPr wrap="none" rtlCol="0">
            <a:spAutoFit/>
          </a:bodyPr>
          <a:lstStyle/>
          <a:p>
            <a:r>
              <a:rPr kumimoji="1" lang="en-US" altLang="ja-JP" dirty="0" smtClean="0"/>
              <a:t>TOF</a:t>
            </a:r>
            <a:endParaRPr kumimoji="1" lang="ja-JP" altLang="en-US" dirty="0"/>
          </a:p>
        </p:txBody>
      </p:sp>
      <p:sp>
        <p:nvSpPr>
          <p:cNvPr id="46" name="正方形/長方形 45"/>
          <p:cNvSpPr/>
          <p:nvPr/>
        </p:nvSpPr>
        <p:spPr>
          <a:xfrm flipH="1">
            <a:off x="3137736" y="3567015"/>
            <a:ext cx="45719" cy="1657606"/>
          </a:xfrm>
          <a:prstGeom prst="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600521" y="4947214"/>
            <a:ext cx="428772" cy="276999"/>
          </a:xfrm>
          <a:prstGeom prst="rect">
            <a:avLst/>
          </a:prstGeom>
          <a:noFill/>
        </p:spPr>
        <p:txBody>
          <a:bodyPr wrap="none" rtlCol="0">
            <a:spAutoFit/>
          </a:bodyPr>
          <a:lstStyle/>
          <a:p>
            <a:r>
              <a:rPr lang="en-US" altLang="ja-JP" sz="1200" dirty="0" smtClean="0"/>
              <a:t>TOF</a:t>
            </a:r>
            <a:endParaRPr kumimoji="1" lang="en-US" altLang="ja-JP" sz="1200" dirty="0" smtClean="0"/>
          </a:p>
        </p:txBody>
      </p:sp>
      <p:cxnSp>
        <p:nvCxnSpPr>
          <p:cNvPr id="49" name="直線矢印コネクタ 48"/>
          <p:cNvCxnSpPr/>
          <p:nvPr/>
        </p:nvCxnSpPr>
        <p:spPr>
          <a:xfrm>
            <a:off x="2507005" y="4742027"/>
            <a:ext cx="565537"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6399244" y="4241860"/>
            <a:ext cx="2607429" cy="593227"/>
          </a:xfrm>
          <a:prstGeom prst="rect">
            <a:avLst/>
          </a:prstGeom>
          <a:solidFill>
            <a:srgbClr val="FED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ZCAL</a:t>
            </a:r>
            <a:endParaRPr kumimoji="1" lang="ja-JP" altLang="en-US" dirty="0">
              <a:solidFill>
                <a:schemeClr val="tx1"/>
              </a:solidFill>
            </a:endParaRPr>
          </a:p>
        </p:txBody>
      </p:sp>
      <p:sp>
        <p:nvSpPr>
          <p:cNvPr id="60" name="テキスト ボックス 59"/>
          <p:cNvSpPr txBox="1"/>
          <p:nvPr/>
        </p:nvSpPr>
        <p:spPr>
          <a:xfrm>
            <a:off x="3958548" y="3347700"/>
            <a:ext cx="660758" cy="369332"/>
          </a:xfrm>
          <a:prstGeom prst="rect">
            <a:avLst/>
          </a:prstGeom>
          <a:noFill/>
        </p:spPr>
        <p:txBody>
          <a:bodyPr wrap="none" rtlCol="0">
            <a:spAutoFit/>
          </a:bodyPr>
          <a:lstStyle/>
          <a:p>
            <a:r>
              <a:rPr lang="en-US" altLang="ja-JP" dirty="0" smtClean="0"/>
              <a:t>1.5</a:t>
            </a:r>
            <a:r>
              <a:rPr kumimoji="1" lang="en-US" altLang="ja-JP" dirty="0" smtClean="0"/>
              <a:t>m</a:t>
            </a:r>
            <a:endParaRPr kumimoji="1" lang="ja-JP" altLang="en-US" dirty="0"/>
          </a:p>
        </p:txBody>
      </p:sp>
      <p:cxnSp>
        <p:nvCxnSpPr>
          <p:cNvPr id="62" name="直線矢印コネクタ 61"/>
          <p:cNvCxnSpPr/>
          <p:nvPr/>
        </p:nvCxnSpPr>
        <p:spPr>
          <a:xfrm>
            <a:off x="3109439" y="5517232"/>
            <a:ext cx="51156" cy="1585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H="1">
            <a:off x="2699792" y="3740949"/>
            <a:ext cx="11152" cy="255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3422245" y="3643962"/>
            <a:ext cx="1730554" cy="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flipH="1">
            <a:off x="3361775" y="3956685"/>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8840" y="6149690"/>
            <a:ext cx="4315377" cy="646331"/>
          </a:xfrm>
          <a:prstGeom prst="rect">
            <a:avLst/>
          </a:prstGeom>
          <a:ln>
            <a:noFill/>
          </a:ln>
        </p:spPr>
        <p:txBody>
          <a:bodyPr wrap="square">
            <a:spAutoFit/>
          </a:bodyPr>
          <a:lstStyle/>
          <a:p>
            <a:r>
              <a:rPr lang="en-US" altLang="ja-JP" dirty="0" err="1" smtClean="0">
                <a:solidFill>
                  <a:srgbClr val="2203DB"/>
                </a:solidFill>
              </a:rPr>
              <a:t>BdL</a:t>
            </a:r>
            <a:r>
              <a:rPr lang="en-US" altLang="ja-JP" dirty="0" smtClean="0">
                <a:solidFill>
                  <a:srgbClr val="2203DB"/>
                </a:solidFill>
              </a:rPr>
              <a:t> = 6Tm </a:t>
            </a:r>
            <a:r>
              <a:rPr lang="en-US" altLang="ja-JP" dirty="0" smtClean="0">
                <a:solidFill>
                  <a:srgbClr val="2203DB"/>
                </a:solidFill>
                <a:sym typeface="Wingdings" panose="05000000000000000000" pitchFamily="2" charset="2"/>
              </a:rPr>
              <a:t></a:t>
            </a:r>
            <a:r>
              <a:rPr lang="en-US" altLang="ja-JP" dirty="0" smtClean="0">
                <a:solidFill>
                  <a:srgbClr val="2203DB"/>
                </a:solidFill>
              </a:rPr>
              <a:t>Precession angle ~ 68</a:t>
            </a:r>
            <a:r>
              <a:rPr lang="en-US" altLang="ja-JP" baseline="30000" dirty="0" smtClean="0">
                <a:solidFill>
                  <a:srgbClr val="2203DB"/>
                </a:solidFill>
              </a:rPr>
              <a:t>o</a:t>
            </a:r>
            <a:r>
              <a:rPr lang="en-US" altLang="ja-JP" dirty="0">
                <a:solidFill>
                  <a:srgbClr val="2203DB"/>
                </a:solidFill>
              </a:rPr>
              <a:t> </a:t>
            </a:r>
            <a:r>
              <a:rPr lang="en-US" altLang="ja-JP" dirty="0" smtClean="0">
                <a:solidFill>
                  <a:srgbClr val="2203DB"/>
                </a:solidFill>
              </a:rPr>
              <a:t>(assuming </a:t>
            </a:r>
            <a:r>
              <a:rPr lang="en-US" altLang="ja-JP" dirty="0" smtClean="0">
                <a:solidFill>
                  <a:srgbClr val="2203DB"/>
                </a:solidFill>
                <a:latin typeface="Symbol" panose="05050102010706020507" pitchFamily="18" charset="2"/>
              </a:rPr>
              <a:t>m</a:t>
            </a:r>
            <a:r>
              <a:rPr lang="en-US" altLang="ja-JP" baseline="-25000" dirty="0" smtClean="0">
                <a:solidFill>
                  <a:srgbClr val="2203DB"/>
                </a:solidFill>
                <a:latin typeface="Symbol" panose="05050102010706020507" pitchFamily="18" charset="2"/>
              </a:rPr>
              <a:t>L</a:t>
            </a:r>
            <a:r>
              <a:rPr lang="en-US" altLang="ja-JP" dirty="0" smtClean="0">
                <a:solidFill>
                  <a:srgbClr val="2203DB"/>
                </a:solidFill>
              </a:rPr>
              <a:t>)</a:t>
            </a:r>
          </a:p>
        </p:txBody>
      </p:sp>
      <p:sp>
        <p:nvSpPr>
          <p:cNvPr id="58" name="正方形/長方形 57"/>
          <p:cNvSpPr/>
          <p:nvPr/>
        </p:nvSpPr>
        <p:spPr>
          <a:xfrm flipH="1">
            <a:off x="3314751" y="3967162"/>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flipH="1">
            <a:off x="3269743" y="3967162"/>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flipH="1">
            <a:off x="5213959" y="3996229"/>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flipH="1">
            <a:off x="5267967" y="3996229"/>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flipH="1">
            <a:off x="5315959" y="3983455"/>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413760" y="4442376"/>
            <a:ext cx="1728192" cy="86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rot="5400000">
            <a:off x="4405868" y="4297578"/>
            <a:ext cx="486030" cy="369332"/>
          </a:xfrm>
          <a:prstGeom prst="rect">
            <a:avLst/>
          </a:prstGeom>
          <a:noFill/>
        </p:spPr>
        <p:txBody>
          <a:bodyPr wrap="none" rtlCol="0">
            <a:spAutoFit/>
          </a:bodyPr>
          <a:lstStyle/>
          <a:p>
            <a:r>
              <a:rPr lang="en-US" altLang="ja-JP" dirty="0"/>
              <a:t>1</a:t>
            </a:r>
            <a:r>
              <a:rPr kumimoji="1" lang="en-US" altLang="ja-JP" dirty="0" smtClean="0"/>
              <a:t>m</a:t>
            </a:r>
            <a:endParaRPr kumimoji="1" lang="ja-JP" altLang="en-US" dirty="0"/>
          </a:p>
        </p:txBody>
      </p:sp>
      <p:cxnSp>
        <p:nvCxnSpPr>
          <p:cNvPr id="57" name="直線矢印コネクタ 56"/>
          <p:cNvCxnSpPr/>
          <p:nvPr/>
        </p:nvCxnSpPr>
        <p:spPr>
          <a:xfrm flipH="1" flipV="1">
            <a:off x="4833549" y="3984013"/>
            <a:ext cx="1" cy="109233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384264" y="3679577"/>
            <a:ext cx="45719" cy="690631"/>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552236" y="3140968"/>
            <a:ext cx="2778646" cy="369332"/>
          </a:xfrm>
          <a:prstGeom prst="rect">
            <a:avLst/>
          </a:prstGeom>
          <a:noFill/>
        </p:spPr>
        <p:txBody>
          <a:bodyPr wrap="none" rtlCol="0">
            <a:spAutoFit/>
          </a:bodyPr>
          <a:lstStyle/>
          <a:p>
            <a:r>
              <a:rPr kumimoji="1" lang="en-US" altLang="ja-JP" dirty="0" smtClean="0"/>
              <a:t>Trigger counter </a:t>
            </a:r>
            <a:r>
              <a:rPr lang="en-US" altLang="ja-JP" dirty="0" smtClean="0"/>
              <a:t>for</a:t>
            </a:r>
            <a:r>
              <a:rPr kumimoji="1" lang="en-US" altLang="ja-JP" dirty="0" smtClean="0"/>
              <a:t> decay </a:t>
            </a:r>
            <a:r>
              <a:rPr kumimoji="1" lang="en-US" altLang="ja-JP" dirty="0" smtClean="0">
                <a:latin typeface="Symbol" panose="05050102010706020507" pitchFamily="18" charset="2"/>
              </a:rPr>
              <a:t>p</a:t>
            </a:r>
            <a:r>
              <a:rPr kumimoji="1" lang="en-US" altLang="ja-JP" baseline="30000" dirty="0" smtClean="0"/>
              <a:t>-</a:t>
            </a:r>
            <a:endParaRPr kumimoji="1" lang="ja-JP" altLang="en-US" baseline="30000" dirty="0"/>
          </a:p>
        </p:txBody>
      </p:sp>
      <p:cxnSp>
        <p:nvCxnSpPr>
          <p:cNvPr id="48" name="直線矢印コネクタ 47"/>
          <p:cNvCxnSpPr/>
          <p:nvPr/>
        </p:nvCxnSpPr>
        <p:spPr>
          <a:xfrm>
            <a:off x="5382338" y="3468198"/>
            <a:ext cx="17508" cy="1704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1574691" y="4915686"/>
            <a:ext cx="155309" cy="2224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008390" y="3968317"/>
            <a:ext cx="538930" cy="369332"/>
          </a:xfrm>
          <a:prstGeom prst="rect">
            <a:avLst/>
          </a:prstGeom>
          <a:noFill/>
        </p:spPr>
        <p:txBody>
          <a:bodyPr wrap="none" rtlCol="0">
            <a:spAutoFit/>
          </a:bodyPr>
          <a:lstStyle/>
          <a:p>
            <a:r>
              <a:rPr kumimoji="1" lang="en-US" altLang="ja-JP" dirty="0" smtClean="0"/>
              <a:t>TPC</a:t>
            </a:r>
            <a:endParaRPr kumimoji="1" lang="ja-JP" altLang="en-US" dirty="0"/>
          </a:p>
        </p:txBody>
      </p:sp>
      <p:cxnSp>
        <p:nvCxnSpPr>
          <p:cNvPr id="74" name="直線矢印コネクタ 73"/>
          <p:cNvCxnSpPr>
            <a:endCxn id="4" idx="0"/>
          </p:cNvCxnSpPr>
          <p:nvPr/>
        </p:nvCxnSpPr>
        <p:spPr>
          <a:xfrm>
            <a:off x="617962" y="4077529"/>
            <a:ext cx="18002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円弧 80"/>
          <p:cNvSpPr/>
          <p:nvPr/>
        </p:nvSpPr>
        <p:spPr>
          <a:xfrm>
            <a:off x="2699792" y="4437112"/>
            <a:ext cx="4032448" cy="787509"/>
          </a:xfrm>
          <a:prstGeom prst="arc">
            <a:avLst>
              <a:gd name="adj1" fmla="val 16200000"/>
              <a:gd name="adj2" fmla="val 20349241"/>
            </a:avLst>
          </a:prstGeom>
          <a:ln w="19050">
            <a:solidFill>
              <a:srgbClr val="FF33CC"/>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2" name="円弧 81"/>
          <p:cNvSpPr/>
          <p:nvPr/>
        </p:nvSpPr>
        <p:spPr>
          <a:xfrm flipV="1">
            <a:off x="3206555" y="3458855"/>
            <a:ext cx="2583467" cy="969385"/>
          </a:xfrm>
          <a:prstGeom prst="arc">
            <a:avLst>
              <a:gd name="adj1" fmla="val 16200000"/>
              <a:gd name="adj2" fmla="val 20814244"/>
            </a:avLst>
          </a:prstGeom>
          <a:ln w="19050">
            <a:solidFill>
              <a:srgbClr val="0070C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5" name="直線コネクタ 84"/>
          <p:cNvCxnSpPr>
            <a:stCxn id="4" idx="3"/>
          </p:cNvCxnSpPr>
          <p:nvPr/>
        </p:nvCxnSpPr>
        <p:spPr>
          <a:xfrm>
            <a:off x="833986" y="4428277"/>
            <a:ext cx="3384376" cy="457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336914" y="4143155"/>
            <a:ext cx="1301382" cy="338554"/>
          </a:xfrm>
          <a:prstGeom prst="rect">
            <a:avLst/>
          </a:prstGeom>
          <a:noFill/>
        </p:spPr>
        <p:txBody>
          <a:bodyPr wrap="none" rtlCol="0">
            <a:spAutoFit/>
          </a:bodyPr>
          <a:lstStyle/>
          <a:p>
            <a:r>
              <a:rPr kumimoji="1" lang="en-US" altLang="ja-JP" sz="1600" dirty="0" err="1" smtClean="0">
                <a:solidFill>
                  <a:srgbClr val="FF0000"/>
                </a:solidFill>
              </a:rPr>
              <a:t>hypernucleus</a:t>
            </a:r>
            <a:endParaRPr kumimoji="1" lang="ja-JP" altLang="en-US" sz="1600" dirty="0">
              <a:solidFill>
                <a:srgbClr val="FF0000"/>
              </a:solidFill>
            </a:endParaRPr>
          </a:p>
        </p:txBody>
      </p:sp>
      <p:sp>
        <p:nvSpPr>
          <p:cNvPr id="89" name="テキスト ボックス 88"/>
          <p:cNvSpPr txBox="1"/>
          <p:nvPr/>
        </p:nvSpPr>
        <p:spPr>
          <a:xfrm>
            <a:off x="5558316" y="3842884"/>
            <a:ext cx="381836" cy="369332"/>
          </a:xfrm>
          <a:prstGeom prst="rect">
            <a:avLst/>
          </a:prstGeom>
          <a:noFill/>
        </p:spPr>
        <p:txBody>
          <a:bodyPr wrap="none" rtlCol="0">
            <a:spAutoFit/>
          </a:bodyPr>
          <a:lstStyle/>
          <a:p>
            <a:r>
              <a:rPr kumimoji="1" lang="en-US" altLang="ja-JP" dirty="0" smtClean="0">
                <a:solidFill>
                  <a:srgbClr val="002060"/>
                </a:solidFill>
                <a:latin typeface="Symbol" panose="05050102010706020507" pitchFamily="18" charset="2"/>
              </a:rPr>
              <a:t>p</a:t>
            </a:r>
            <a:r>
              <a:rPr kumimoji="1" lang="en-US" altLang="ja-JP" dirty="0" smtClean="0">
                <a:solidFill>
                  <a:srgbClr val="002060"/>
                </a:solidFill>
              </a:rPr>
              <a:t>-</a:t>
            </a:r>
            <a:endParaRPr kumimoji="1" lang="ja-JP" altLang="en-US" dirty="0">
              <a:solidFill>
                <a:srgbClr val="002060"/>
              </a:solidFill>
            </a:endParaRPr>
          </a:p>
        </p:txBody>
      </p:sp>
      <p:sp>
        <p:nvSpPr>
          <p:cNvPr id="63" name="テキスト ボックス 62"/>
          <p:cNvSpPr txBox="1"/>
          <p:nvPr/>
        </p:nvSpPr>
        <p:spPr>
          <a:xfrm>
            <a:off x="5508104" y="4450430"/>
            <a:ext cx="822661" cy="338554"/>
          </a:xfrm>
          <a:prstGeom prst="rect">
            <a:avLst/>
          </a:prstGeom>
          <a:noFill/>
        </p:spPr>
        <p:txBody>
          <a:bodyPr wrap="none" rtlCol="0">
            <a:spAutoFit/>
          </a:bodyPr>
          <a:lstStyle/>
          <a:p>
            <a:r>
              <a:rPr kumimoji="1" lang="en-US" altLang="ja-JP" sz="1600" dirty="0" smtClean="0">
                <a:solidFill>
                  <a:srgbClr val="E923D1"/>
                </a:solidFill>
              </a:rPr>
              <a:t>nucleus</a:t>
            </a:r>
            <a:endParaRPr kumimoji="1" lang="ja-JP" altLang="en-US" sz="1600" dirty="0">
              <a:solidFill>
                <a:srgbClr val="E923D1"/>
              </a:solidFill>
            </a:endParaRPr>
          </a:p>
        </p:txBody>
      </p:sp>
      <p:cxnSp>
        <p:nvCxnSpPr>
          <p:cNvPr id="69" name="直線コネクタ 68"/>
          <p:cNvCxnSpPr/>
          <p:nvPr/>
        </p:nvCxnSpPr>
        <p:spPr>
          <a:xfrm>
            <a:off x="1403648" y="4428240"/>
            <a:ext cx="4312096" cy="78083"/>
          </a:xfrm>
          <a:prstGeom prst="line">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679175" y="4337611"/>
            <a:ext cx="720069" cy="369332"/>
          </a:xfrm>
          <a:prstGeom prst="rect">
            <a:avLst/>
          </a:prstGeom>
          <a:noFill/>
        </p:spPr>
        <p:txBody>
          <a:bodyPr wrap="none" rtlCol="0">
            <a:spAutoFit/>
          </a:bodyPr>
          <a:lstStyle/>
          <a:p>
            <a:r>
              <a:rPr kumimoji="1" lang="en-US" altLang="ja-JP" dirty="0" smtClean="0">
                <a:solidFill>
                  <a:srgbClr val="FF0000"/>
                </a:solidFill>
              </a:rPr>
              <a:t>Beam</a:t>
            </a:r>
            <a:endParaRPr kumimoji="1" lang="ja-JP" altLang="en-US" dirty="0">
              <a:solidFill>
                <a:srgbClr val="FF0000"/>
              </a:solidFill>
            </a:endParaRPr>
          </a:p>
        </p:txBody>
      </p:sp>
      <p:sp>
        <p:nvSpPr>
          <p:cNvPr id="17" name="テキスト ボックス 16"/>
          <p:cNvSpPr txBox="1"/>
          <p:nvPr/>
        </p:nvSpPr>
        <p:spPr>
          <a:xfrm>
            <a:off x="293254" y="3181624"/>
            <a:ext cx="1027845" cy="461665"/>
          </a:xfrm>
          <a:prstGeom prst="rect">
            <a:avLst/>
          </a:prstGeom>
          <a:noFill/>
        </p:spPr>
        <p:txBody>
          <a:bodyPr wrap="none" rtlCol="0">
            <a:spAutoFit/>
          </a:bodyPr>
          <a:lstStyle/>
          <a:p>
            <a:r>
              <a:rPr kumimoji="1" lang="en-US" altLang="ja-JP" sz="2400" i="1" dirty="0" smtClean="0">
                <a:effectLst>
                  <a:outerShdw blurRad="38100" dist="38100" dir="2700000" algn="tl">
                    <a:srgbClr val="000000">
                      <a:alpha val="43137"/>
                    </a:srgbClr>
                  </a:outerShdw>
                </a:effectLst>
              </a:rPr>
              <a:t>JHIPER</a:t>
            </a:r>
            <a:endParaRPr kumimoji="1" lang="ja-JP" altLang="en-US" sz="2400" i="1" dirty="0">
              <a:effectLst>
                <a:outerShdw blurRad="38100" dist="38100" dir="2700000" algn="tl">
                  <a:srgbClr val="000000">
                    <a:alpha val="43137"/>
                  </a:srgbClr>
                </a:outerShdw>
              </a:effectLst>
            </a:endParaRPr>
          </a:p>
        </p:txBody>
      </p:sp>
      <p:sp>
        <p:nvSpPr>
          <p:cNvPr id="33" name="テキスト ボックス 32"/>
          <p:cNvSpPr txBox="1"/>
          <p:nvPr/>
        </p:nvSpPr>
        <p:spPr>
          <a:xfrm>
            <a:off x="3453148" y="4130953"/>
            <a:ext cx="716863" cy="369332"/>
          </a:xfrm>
          <a:prstGeom prst="rect">
            <a:avLst/>
          </a:prstGeom>
          <a:noFill/>
        </p:spPr>
        <p:txBody>
          <a:bodyPr wrap="none" rtlCol="0">
            <a:spAutoFit/>
          </a:bodyPr>
          <a:lstStyle/>
          <a:p>
            <a:r>
              <a:rPr kumimoji="1" lang="en-US" altLang="ja-JP" dirty="0" smtClean="0"/>
              <a:t>beam</a:t>
            </a:r>
            <a:endParaRPr kumimoji="1" lang="ja-JP" altLang="en-US" dirty="0"/>
          </a:p>
        </p:txBody>
      </p:sp>
      <p:cxnSp>
        <p:nvCxnSpPr>
          <p:cNvPr id="84" name="直線矢印コネクタ 83"/>
          <p:cNvCxnSpPr/>
          <p:nvPr/>
        </p:nvCxnSpPr>
        <p:spPr>
          <a:xfrm flipV="1">
            <a:off x="131146" y="5911531"/>
            <a:ext cx="1122373" cy="1559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1259632" y="5811067"/>
            <a:ext cx="72008"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矢印コネクタ 90"/>
          <p:cNvCxnSpPr/>
          <p:nvPr/>
        </p:nvCxnSpPr>
        <p:spPr>
          <a:xfrm>
            <a:off x="1331640" y="5882227"/>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950" y="5650243"/>
            <a:ext cx="580608" cy="369332"/>
          </a:xfrm>
          <a:prstGeom prst="rect">
            <a:avLst/>
          </a:prstGeom>
          <a:noFill/>
        </p:spPr>
        <p:txBody>
          <a:bodyPr wrap="none" rtlCol="0">
            <a:spAutoFit/>
          </a:bodyPr>
          <a:lstStyle/>
          <a:p>
            <a:r>
              <a:rPr kumimoji="1" lang="en-US" altLang="ja-JP" dirty="0" smtClean="0"/>
              <a:t>Side</a:t>
            </a:r>
            <a:endParaRPr kumimoji="1" lang="ja-JP" altLang="en-US" dirty="0"/>
          </a:p>
        </p:txBody>
      </p:sp>
      <p:sp>
        <p:nvSpPr>
          <p:cNvPr id="92" name="テキスト ボックス 91"/>
          <p:cNvSpPr txBox="1"/>
          <p:nvPr/>
        </p:nvSpPr>
        <p:spPr>
          <a:xfrm>
            <a:off x="329337" y="3479522"/>
            <a:ext cx="1009379" cy="369332"/>
          </a:xfrm>
          <a:prstGeom prst="rect">
            <a:avLst/>
          </a:prstGeom>
          <a:noFill/>
        </p:spPr>
        <p:txBody>
          <a:bodyPr wrap="none" rtlCol="0">
            <a:spAutoFit/>
          </a:bodyPr>
          <a:lstStyle/>
          <a:p>
            <a:r>
              <a:rPr kumimoji="1" lang="en-US" altLang="ja-JP" dirty="0" smtClean="0"/>
              <a:t>Top </a:t>
            </a:r>
            <a:r>
              <a:rPr lang="en-US" altLang="ja-JP" dirty="0" smtClean="0"/>
              <a:t>view</a:t>
            </a:r>
            <a:endParaRPr kumimoji="1" lang="ja-JP" altLang="en-US" dirty="0"/>
          </a:p>
        </p:txBody>
      </p:sp>
      <p:sp>
        <p:nvSpPr>
          <p:cNvPr id="40" name="正方形/長方形 39"/>
          <p:cNvSpPr/>
          <p:nvPr/>
        </p:nvSpPr>
        <p:spPr>
          <a:xfrm>
            <a:off x="2950" y="5618552"/>
            <a:ext cx="2597571" cy="56589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コネクタ 93"/>
          <p:cNvCxnSpPr/>
          <p:nvPr/>
        </p:nvCxnSpPr>
        <p:spPr>
          <a:xfrm flipV="1">
            <a:off x="677806" y="4372145"/>
            <a:ext cx="190515" cy="122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正方形/長方形 94"/>
          <p:cNvSpPr/>
          <p:nvPr/>
        </p:nvSpPr>
        <p:spPr>
          <a:xfrm>
            <a:off x="711620" y="4389540"/>
            <a:ext cx="22048" cy="58583"/>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6" name="直線コネクタ 95"/>
          <p:cNvCxnSpPr/>
          <p:nvPr/>
        </p:nvCxnSpPr>
        <p:spPr>
          <a:xfrm>
            <a:off x="677806" y="4346143"/>
            <a:ext cx="22358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676895" y="4313231"/>
            <a:ext cx="2604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988252" y="4552799"/>
            <a:ext cx="0" cy="51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68321" y="4373367"/>
            <a:ext cx="0" cy="9806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901392" y="4346318"/>
            <a:ext cx="0" cy="1549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V="1">
            <a:off x="676925" y="4280027"/>
            <a:ext cx="311327" cy="39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937772" y="4315005"/>
            <a:ext cx="0" cy="2131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681094" y="4471434"/>
            <a:ext cx="18722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681094" y="4501223"/>
            <a:ext cx="22195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681094" y="4528109"/>
            <a:ext cx="25667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677806" y="4568650"/>
            <a:ext cx="31044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1024150" y="4465749"/>
            <a:ext cx="0" cy="148932"/>
          </a:xfrm>
          <a:prstGeom prst="line">
            <a:avLst/>
          </a:prstGeom>
          <a:ln w="28575">
            <a:solidFill>
              <a:srgbClr val="E923D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1024150" y="4196950"/>
            <a:ext cx="0" cy="146484"/>
          </a:xfrm>
          <a:prstGeom prst="line">
            <a:avLst/>
          </a:prstGeom>
          <a:ln w="28575">
            <a:solidFill>
              <a:srgbClr val="E923D1"/>
            </a:solidFill>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V="1">
            <a:off x="1396988" y="4143851"/>
            <a:ext cx="0" cy="55131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664475" y="4628602"/>
            <a:ext cx="32753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a:stCxn id="95" idx="3"/>
          </p:cNvCxnSpPr>
          <p:nvPr/>
        </p:nvCxnSpPr>
        <p:spPr>
          <a:xfrm>
            <a:off x="733668" y="4418831"/>
            <a:ext cx="348701" cy="703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989424" y="4283946"/>
            <a:ext cx="0" cy="2847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1429068" y="4119548"/>
            <a:ext cx="1077933" cy="258588"/>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1429068" y="4467532"/>
            <a:ext cx="1077935" cy="257727"/>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a:spLocks/>
          </p:cNvSpPr>
          <p:nvPr/>
        </p:nvSpPr>
        <p:spPr>
          <a:xfrm>
            <a:off x="1623546" y="4466213"/>
            <a:ext cx="28800" cy="250299"/>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2770633" y="4013332"/>
            <a:ext cx="45719" cy="377811"/>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2771799" y="4509120"/>
            <a:ext cx="45719" cy="349632"/>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a:spLocks/>
          </p:cNvSpPr>
          <p:nvPr/>
        </p:nvSpPr>
        <p:spPr>
          <a:xfrm>
            <a:off x="1835696" y="4474845"/>
            <a:ext cx="28800" cy="250299"/>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p:cNvSpPr>
            <a:spLocks/>
          </p:cNvSpPr>
          <p:nvPr/>
        </p:nvSpPr>
        <p:spPr>
          <a:xfrm>
            <a:off x="2051720" y="4474845"/>
            <a:ext cx="28800" cy="250299"/>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a:spLocks/>
          </p:cNvSpPr>
          <p:nvPr/>
        </p:nvSpPr>
        <p:spPr>
          <a:xfrm>
            <a:off x="2279285" y="4468435"/>
            <a:ext cx="28800" cy="250299"/>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a:spLocks/>
          </p:cNvSpPr>
          <p:nvPr/>
        </p:nvSpPr>
        <p:spPr>
          <a:xfrm>
            <a:off x="1623546" y="4132590"/>
            <a:ext cx="28800" cy="250299"/>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a:spLocks/>
          </p:cNvSpPr>
          <p:nvPr/>
        </p:nvSpPr>
        <p:spPr>
          <a:xfrm>
            <a:off x="1835696" y="4135097"/>
            <a:ext cx="28800" cy="250299"/>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a:spLocks/>
          </p:cNvSpPr>
          <p:nvPr/>
        </p:nvSpPr>
        <p:spPr>
          <a:xfrm>
            <a:off x="2047616" y="4140845"/>
            <a:ext cx="28800" cy="250299"/>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a:spLocks/>
          </p:cNvSpPr>
          <p:nvPr/>
        </p:nvSpPr>
        <p:spPr>
          <a:xfrm>
            <a:off x="2279285" y="4136486"/>
            <a:ext cx="28800" cy="250299"/>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73171" y="2773029"/>
            <a:ext cx="5332101" cy="369332"/>
          </a:xfrm>
          <a:prstGeom prst="rect">
            <a:avLst/>
          </a:prstGeom>
          <a:noFill/>
        </p:spPr>
        <p:txBody>
          <a:bodyPr wrap="none" rtlCol="0">
            <a:spAutoFit/>
          </a:bodyPr>
          <a:lstStyle/>
          <a:p>
            <a:r>
              <a:rPr lang="en-US" altLang="ja-JP" dirty="0" smtClean="0">
                <a:solidFill>
                  <a:srgbClr val="FF0000"/>
                </a:solidFill>
              </a:rPr>
              <a:t>Replace absorber</a:t>
            </a:r>
            <a:r>
              <a:rPr lang="ja-JP" altLang="en-US" dirty="0">
                <a:solidFill>
                  <a:srgbClr val="FF0000"/>
                </a:solidFill>
              </a:rPr>
              <a:t> </a:t>
            </a:r>
            <a:r>
              <a:rPr lang="en-US" altLang="ja-JP" dirty="0" smtClean="0">
                <a:solidFill>
                  <a:srgbClr val="FF0000"/>
                </a:solidFill>
              </a:rPr>
              <a:t>by trackers for hadron measurements</a:t>
            </a:r>
            <a:endParaRPr kumimoji="1" lang="ja-JP" altLang="en-US" dirty="0">
              <a:solidFill>
                <a:srgbClr val="FF0000"/>
              </a:solidFill>
            </a:endParaRPr>
          </a:p>
        </p:txBody>
      </p:sp>
      <p:sp>
        <p:nvSpPr>
          <p:cNvPr id="119" name="正方形/長方形 118"/>
          <p:cNvSpPr/>
          <p:nvPr/>
        </p:nvSpPr>
        <p:spPr>
          <a:xfrm>
            <a:off x="3084955" y="4005064"/>
            <a:ext cx="45719" cy="377811"/>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3086121" y="4500852"/>
            <a:ext cx="45719" cy="349632"/>
          </a:xfrm>
          <a:prstGeom prst="rect">
            <a:avLst/>
          </a:prstGeom>
          <a:solidFill>
            <a:srgbClr val="FF0D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p:cNvCxnSpPr/>
          <p:nvPr/>
        </p:nvCxnSpPr>
        <p:spPr>
          <a:xfrm flipH="1">
            <a:off x="2421354" y="3031534"/>
            <a:ext cx="81666" cy="806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1115616" y="4293096"/>
            <a:ext cx="0" cy="2847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1187624" y="4260246"/>
            <a:ext cx="0" cy="3683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1259632" y="4200138"/>
            <a:ext cx="0" cy="45299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1331640" y="4170187"/>
            <a:ext cx="0" cy="48294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8" grpId="0"/>
      <p:bldP spid="89" grpId="0"/>
      <p:bldP spid="63" grpId="0"/>
      <p:bldP spid="25"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oki-sp"/>
          <p:cNvPicPr>
            <a:picLocks noChangeAspect="1" noChangeArrowheads="1"/>
          </p:cNvPicPr>
          <p:nvPr/>
        </p:nvPicPr>
        <p:blipFill>
          <a:blip r:embed="rId2" cstate="print"/>
          <a:srcRect/>
          <a:stretch>
            <a:fillRect/>
          </a:stretch>
        </p:blipFill>
        <p:spPr bwMode="auto">
          <a:xfrm>
            <a:off x="2123728" y="2799687"/>
            <a:ext cx="3816424" cy="3143367"/>
          </a:xfrm>
          <a:prstGeom prst="rect">
            <a:avLst/>
          </a:prstGeom>
          <a:noFill/>
          <a:ln w="9525">
            <a:noFill/>
            <a:miter lim="800000"/>
            <a:headEnd/>
            <a:tailEnd/>
          </a:ln>
        </p:spPr>
      </p:pic>
      <p:sp>
        <p:nvSpPr>
          <p:cNvPr id="2" name="タイトル 1"/>
          <p:cNvSpPr>
            <a:spLocks noGrp="1"/>
          </p:cNvSpPr>
          <p:nvPr>
            <p:ph type="title"/>
          </p:nvPr>
        </p:nvSpPr>
        <p:spPr>
          <a:xfrm>
            <a:off x="529208" y="0"/>
            <a:ext cx="8229600" cy="1143000"/>
          </a:xfrm>
        </p:spPr>
        <p:txBody>
          <a:bodyPr>
            <a:normAutofit/>
          </a:bodyPr>
          <a:lstStyle/>
          <a:p>
            <a:r>
              <a:rPr lang="en-US" altLang="ja-JP" dirty="0" smtClean="0"/>
              <a:t>E16</a:t>
            </a:r>
            <a:r>
              <a:rPr lang="ja-JP" altLang="en-US" dirty="0" smtClean="0"/>
              <a:t>を重イオン実験用に改造</a:t>
            </a:r>
            <a:r>
              <a:rPr lang="en-US" altLang="ja-JP" dirty="0" smtClean="0"/>
              <a:t>?</a:t>
            </a:r>
            <a:endParaRPr kumimoji="1" lang="ja-JP" altLang="en-US" dirty="0"/>
          </a:p>
        </p:txBody>
      </p:sp>
      <p:sp>
        <p:nvSpPr>
          <p:cNvPr id="3" name="コンテンツ プレースホルダー 2"/>
          <p:cNvSpPr>
            <a:spLocks noGrp="1"/>
          </p:cNvSpPr>
          <p:nvPr>
            <p:ph idx="1"/>
          </p:nvPr>
        </p:nvSpPr>
        <p:spPr>
          <a:xfrm>
            <a:off x="-324544" y="827137"/>
            <a:ext cx="8229600" cy="4525963"/>
          </a:xfrm>
        </p:spPr>
        <p:txBody>
          <a:bodyPr>
            <a:normAutofit/>
          </a:bodyPr>
          <a:lstStyle/>
          <a:p>
            <a:pPr marL="457200" lvl="1" indent="0">
              <a:buNone/>
            </a:pPr>
            <a:r>
              <a:rPr lang="ja-JP" altLang="en-US" dirty="0" smtClean="0"/>
              <a:t>追加検出器</a:t>
            </a:r>
            <a:endParaRPr lang="en-US" altLang="ja-JP" dirty="0" smtClean="0"/>
          </a:p>
          <a:p>
            <a:pPr lvl="1"/>
            <a:r>
              <a:rPr lang="en-US" altLang="ja-JP" dirty="0" smtClean="0"/>
              <a:t>SVT</a:t>
            </a:r>
          </a:p>
          <a:p>
            <a:pPr lvl="1"/>
            <a:r>
              <a:rPr lang="en-US" altLang="ja-JP" dirty="0" smtClean="0"/>
              <a:t>Muon tracker/absorber</a:t>
            </a:r>
          </a:p>
          <a:p>
            <a:pPr lvl="1"/>
            <a:r>
              <a:rPr lang="en-US" altLang="ja-JP" dirty="0" smtClean="0"/>
              <a:t>ZCAL</a:t>
            </a:r>
          </a:p>
          <a:p>
            <a:pPr lvl="1"/>
            <a:r>
              <a:rPr lang="en-US" altLang="ja-JP" dirty="0" smtClean="0"/>
              <a:t>TOF</a:t>
            </a:r>
          </a:p>
          <a:p>
            <a:endParaRPr kumimoji="1" lang="ja-JP" altLang="en-US" dirty="0"/>
          </a:p>
        </p:txBody>
      </p:sp>
      <p:sp>
        <p:nvSpPr>
          <p:cNvPr id="5" name="スライド番号プレースホルダー 4"/>
          <p:cNvSpPr>
            <a:spLocks noGrp="1"/>
          </p:cNvSpPr>
          <p:nvPr>
            <p:ph type="sldNum" sz="quarter" idx="12"/>
          </p:nvPr>
        </p:nvSpPr>
        <p:spPr>
          <a:xfrm>
            <a:off x="3384848" y="5441405"/>
            <a:ext cx="2133600" cy="365125"/>
          </a:xfrm>
        </p:spPr>
        <p:txBody>
          <a:bodyPr/>
          <a:lstStyle/>
          <a:p>
            <a:fld id="{D2D8002D-B5B0-4BAC-B1F6-782DDCCE6D9C}" type="slidenum">
              <a:rPr kumimoji="1" lang="ja-JP" altLang="en-US" smtClean="0"/>
              <a:t>13</a:t>
            </a:fld>
            <a:endParaRPr kumimoji="1" lang="ja-JP" altLang="en-US"/>
          </a:p>
        </p:txBody>
      </p:sp>
      <p:sp>
        <p:nvSpPr>
          <p:cNvPr id="7" name="正方形/長方形 6"/>
          <p:cNvSpPr/>
          <p:nvPr/>
        </p:nvSpPr>
        <p:spPr>
          <a:xfrm rot="1713115">
            <a:off x="4327577" y="3797773"/>
            <a:ext cx="512321" cy="49922"/>
          </a:xfrm>
          <a:prstGeom prst="rect">
            <a:avLst/>
          </a:prstGeom>
          <a:solidFill>
            <a:srgbClr val="0DFF0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19654382">
            <a:off x="3399644" y="3807915"/>
            <a:ext cx="512321" cy="45719"/>
          </a:xfrm>
          <a:prstGeom prst="rect">
            <a:avLst/>
          </a:prstGeom>
          <a:solidFill>
            <a:srgbClr val="0DFF0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516216" y="2538077"/>
            <a:ext cx="1658787" cy="523220"/>
          </a:xfrm>
          <a:prstGeom prst="rect">
            <a:avLst/>
          </a:prstGeom>
          <a:noFill/>
        </p:spPr>
        <p:txBody>
          <a:bodyPr wrap="none" rtlCol="0">
            <a:spAutoFit/>
          </a:bodyPr>
          <a:lstStyle/>
          <a:p>
            <a:r>
              <a:rPr lang="en-US" altLang="ja-JP" sz="1400" b="1" dirty="0" smtClean="0"/>
              <a:t>Candidate positions</a:t>
            </a:r>
          </a:p>
          <a:p>
            <a:r>
              <a:rPr kumimoji="1" lang="en-US" altLang="ja-JP" sz="1400" b="1" dirty="0" smtClean="0"/>
              <a:t>For MRPC-TOF</a:t>
            </a:r>
            <a:endParaRPr kumimoji="1" lang="ja-JP" altLang="en-US" sz="1400" b="1" dirty="0"/>
          </a:p>
        </p:txBody>
      </p:sp>
      <p:cxnSp>
        <p:nvCxnSpPr>
          <p:cNvPr id="11" name="直線矢印コネクタ 10"/>
          <p:cNvCxnSpPr/>
          <p:nvPr/>
        </p:nvCxnSpPr>
        <p:spPr>
          <a:xfrm>
            <a:off x="3655804" y="3090119"/>
            <a:ext cx="0" cy="732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583737" y="2999741"/>
            <a:ext cx="60271" cy="822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十二角形 11"/>
          <p:cNvSpPr/>
          <p:nvPr/>
        </p:nvSpPr>
        <p:spPr>
          <a:xfrm>
            <a:off x="4031183" y="4509120"/>
            <a:ext cx="216024" cy="216024"/>
          </a:xfrm>
          <a:prstGeom prst="dodecagon">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039603" y="1620813"/>
            <a:ext cx="207604" cy="79208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851920" y="3671313"/>
            <a:ext cx="512321" cy="45719"/>
          </a:xfrm>
          <a:prstGeom prst="rect">
            <a:avLst/>
          </a:prstGeom>
          <a:solidFill>
            <a:srgbClr val="0DFF0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915816" y="2492896"/>
            <a:ext cx="2376264" cy="568401"/>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915816" y="2519185"/>
            <a:ext cx="2376264" cy="45719"/>
          </a:xfrm>
          <a:prstGeom prst="rect">
            <a:avLst/>
          </a:prstGeom>
          <a:solidFill>
            <a:srgbClr val="FF0D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915816" y="2636912"/>
            <a:ext cx="2376264" cy="45719"/>
          </a:xfrm>
          <a:prstGeom prst="rect">
            <a:avLst/>
          </a:prstGeom>
          <a:solidFill>
            <a:srgbClr val="FF0D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915816" y="2735209"/>
            <a:ext cx="2376264" cy="45719"/>
          </a:xfrm>
          <a:prstGeom prst="rect">
            <a:avLst/>
          </a:prstGeom>
          <a:solidFill>
            <a:srgbClr val="FF0D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915816" y="2852936"/>
            <a:ext cx="2376264" cy="45719"/>
          </a:xfrm>
          <a:prstGeom prst="rect">
            <a:avLst/>
          </a:prstGeom>
          <a:solidFill>
            <a:srgbClr val="FF0D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915816" y="2951233"/>
            <a:ext cx="2376264" cy="45719"/>
          </a:xfrm>
          <a:prstGeom prst="rect">
            <a:avLst/>
          </a:prstGeom>
          <a:solidFill>
            <a:srgbClr val="FF0D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6725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4142"/>
            <a:ext cx="8229600" cy="1143000"/>
          </a:xfrm>
        </p:spPr>
        <p:txBody>
          <a:bodyPr>
            <a:normAutofit/>
          </a:bodyPr>
          <a:lstStyle/>
          <a:p>
            <a:r>
              <a:rPr kumimoji="1" lang="en-US" altLang="ja-JP" dirty="0" smtClean="0"/>
              <a:t>FAIR</a:t>
            </a:r>
            <a:r>
              <a:rPr kumimoji="1" lang="ja-JP" altLang="en-US" dirty="0" smtClean="0"/>
              <a:t>との競争</a:t>
            </a:r>
            <a:endParaRPr kumimoji="1" lang="ja-JP" altLang="en-US" dirty="0"/>
          </a:p>
        </p:txBody>
      </p:sp>
      <p:sp>
        <p:nvSpPr>
          <p:cNvPr id="3" name="コンテンツ プレースホルダー 2"/>
          <p:cNvSpPr>
            <a:spLocks noGrp="1"/>
          </p:cNvSpPr>
          <p:nvPr>
            <p:ph idx="1"/>
          </p:nvPr>
        </p:nvSpPr>
        <p:spPr>
          <a:xfrm>
            <a:off x="467544" y="1052736"/>
            <a:ext cx="8352928" cy="5805264"/>
          </a:xfrm>
        </p:spPr>
        <p:txBody>
          <a:bodyPr>
            <a:normAutofit fontScale="70000" lnSpcReduction="20000"/>
          </a:bodyPr>
          <a:lstStyle/>
          <a:p>
            <a:r>
              <a:rPr lang="en-US" altLang="ja-JP" dirty="0" smtClean="0"/>
              <a:t>STAR-BES, NICA, FAIR,SPS</a:t>
            </a:r>
            <a:r>
              <a:rPr lang="ja-JP" altLang="en-US" dirty="0" smtClean="0"/>
              <a:t>があるが、エネルギー領域、ビーム強度から実際上</a:t>
            </a:r>
            <a:r>
              <a:rPr lang="en-US" altLang="ja-JP" dirty="0" smtClean="0"/>
              <a:t>FAIR</a:t>
            </a:r>
            <a:r>
              <a:rPr lang="ja-JP" altLang="en-US" dirty="0" smtClean="0"/>
              <a:t>との競争になる</a:t>
            </a:r>
            <a:endParaRPr lang="en-US" altLang="ja-JP" dirty="0" smtClean="0"/>
          </a:p>
          <a:p>
            <a:r>
              <a:rPr lang="en-US" altLang="ja-JP" dirty="0" smtClean="0"/>
              <a:t>FAIR</a:t>
            </a:r>
            <a:r>
              <a:rPr lang="ja-JP" altLang="en-US" dirty="0" smtClean="0"/>
              <a:t>は</a:t>
            </a:r>
            <a:r>
              <a:rPr lang="en-US" altLang="ja-JP" dirty="0" smtClean="0"/>
              <a:t>2022-2025</a:t>
            </a:r>
            <a:r>
              <a:rPr lang="ja-JP" altLang="en-US" dirty="0" smtClean="0"/>
              <a:t>に</a:t>
            </a:r>
            <a:r>
              <a:rPr lang="ja-JP" altLang="en-US" dirty="0"/>
              <a:t>ビーム供給</a:t>
            </a:r>
            <a:r>
              <a:rPr lang="ja-JP" altLang="en-US" dirty="0" smtClean="0"/>
              <a:t>開始</a:t>
            </a:r>
            <a:r>
              <a:rPr lang="ja-JP" altLang="en-US" dirty="0"/>
              <a:t>？</a:t>
            </a:r>
            <a:endParaRPr lang="en-US" altLang="ja-JP" dirty="0" smtClean="0"/>
          </a:p>
          <a:p>
            <a:r>
              <a:rPr lang="en-US" altLang="ja-JP" dirty="0"/>
              <a:t>FAIR director</a:t>
            </a:r>
            <a:r>
              <a:rPr lang="en-US" altLang="ja-JP" dirty="0">
                <a:sym typeface="Wingdings" panose="05000000000000000000" pitchFamily="2" charset="2"/>
              </a:rPr>
              <a:t> Paolo </a:t>
            </a:r>
            <a:r>
              <a:rPr lang="en-US" altLang="ja-JP" dirty="0" err="1">
                <a:sym typeface="Wingdings" panose="05000000000000000000" pitchFamily="2" charset="2"/>
              </a:rPr>
              <a:t>Giubellino</a:t>
            </a:r>
            <a:r>
              <a:rPr lang="en-US" altLang="ja-JP" dirty="0">
                <a:sym typeface="Wingdings" panose="05000000000000000000" pitchFamily="2" charset="2"/>
              </a:rPr>
              <a:t> (ALICE spokesperson)</a:t>
            </a:r>
            <a:r>
              <a:rPr lang="ja-JP" altLang="en-US" dirty="0">
                <a:sym typeface="Wingdings" panose="05000000000000000000" pitchFamily="2" charset="2"/>
              </a:rPr>
              <a:t>：</a:t>
            </a:r>
            <a:r>
              <a:rPr lang="en-US" altLang="ja-JP" dirty="0">
                <a:sym typeface="Wingdings" panose="05000000000000000000" pitchFamily="2" charset="2"/>
              </a:rPr>
              <a:t>2017</a:t>
            </a:r>
            <a:r>
              <a:rPr lang="ja-JP" altLang="en-US" dirty="0">
                <a:sym typeface="Wingdings" panose="05000000000000000000" pitchFamily="2" charset="2"/>
              </a:rPr>
              <a:t>年１月より。</a:t>
            </a:r>
            <a:r>
              <a:rPr lang="en-US" altLang="ja-JP" dirty="0">
                <a:sym typeface="Wingdings" panose="05000000000000000000" pitchFamily="2" charset="2"/>
              </a:rPr>
              <a:t>FAIR</a:t>
            </a:r>
            <a:r>
              <a:rPr lang="ja-JP" altLang="en-US" dirty="0">
                <a:sym typeface="Wingdings" panose="05000000000000000000" pitchFamily="2" charset="2"/>
              </a:rPr>
              <a:t>の</a:t>
            </a:r>
            <a:r>
              <a:rPr lang="ja-JP" altLang="en-US" dirty="0" smtClean="0">
                <a:sym typeface="Wingdings" panose="05000000000000000000" pitchFamily="2" charset="2"/>
              </a:rPr>
              <a:t>推進を強化</a:t>
            </a:r>
            <a:endParaRPr lang="en-US" altLang="ja-JP" dirty="0" smtClean="0"/>
          </a:p>
          <a:p>
            <a:r>
              <a:rPr lang="ja-JP" altLang="en-US" dirty="0" smtClean="0"/>
              <a:t>重イオン実験</a:t>
            </a:r>
            <a:r>
              <a:rPr lang="en-US" altLang="ja-JP" dirty="0" smtClean="0"/>
              <a:t>(CBM)</a:t>
            </a:r>
            <a:r>
              <a:rPr lang="ja-JP" altLang="en-US" dirty="0" smtClean="0"/>
              <a:t>が</a:t>
            </a:r>
            <a:r>
              <a:rPr lang="en-US" altLang="ja-JP" dirty="0" smtClean="0"/>
              <a:t>Day-1</a:t>
            </a:r>
            <a:r>
              <a:rPr lang="ja-JP" altLang="en-US" dirty="0" smtClean="0">
                <a:sym typeface="Wingdings" panose="05000000000000000000" pitchFamily="2" charset="2"/>
              </a:rPr>
              <a:t>実験</a:t>
            </a:r>
            <a:endParaRPr lang="en-US" altLang="ja-JP" dirty="0">
              <a:sym typeface="Wingdings" panose="05000000000000000000" pitchFamily="2" charset="2"/>
            </a:endParaRPr>
          </a:p>
          <a:p>
            <a:pPr lvl="1"/>
            <a:r>
              <a:rPr lang="en-US" altLang="ja-JP" dirty="0" smtClean="0"/>
              <a:t>2021</a:t>
            </a:r>
            <a:r>
              <a:rPr lang="ja-JP" altLang="en-US" dirty="0" err="1" smtClean="0"/>
              <a:t>には</a:t>
            </a:r>
            <a:r>
              <a:rPr lang="en-US" altLang="ja-JP" dirty="0" smtClean="0"/>
              <a:t>ready</a:t>
            </a:r>
            <a:r>
              <a:rPr lang="ja-JP" altLang="en-US" dirty="0" smtClean="0"/>
              <a:t>になる予定</a:t>
            </a:r>
            <a:endParaRPr lang="en-US" altLang="ja-JP" dirty="0" smtClean="0"/>
          </a:p>
          <a:p>
            <a:r>
              <a:rPr lang="en-US" altLang="ja-JP" dirty="0" smtClean="0"/>
              <a:t>J-PARC-HI</a:t>
            </a:r>
            <a:r>
              <a:rPr lang="ja-JP" altLang="en-US" dirty="0" smtClean="0"/>
              <a:t>の</a:t>
            </a:r>
            <a:r>
              <a:rPr lang="ja-JP" altLang="en-US" dirty="0"/>
              <a:t>方が</a:t>
            </a:r>
            <a:r>
              <a:rPr lang="en-US" altLang="ja-JP" dirty="0"/>
              <a:t>SIS-100</a:t>
            </a:r>
            <a:r>
              <a:rPr lang="ja-JP" altLang="en-US" dirty="0"/>
              <a:t>よりも大強度化できる可能性</a:t>
            </a:r>
            <a:r>
              <a:rPr lang="ja-JP" altLang="en-US" dirty="0" smtClean="0"/>
              <a:t>大</a:t>
            </a:r>
            <a:endParaRPr lang="en-US" altLang="ja-JP" dirty="0" smtClean="0"/>
          </a:p>
          <a:p>
            <a:r>
              <a:rPr lang="en-US" altLang="ja-JP" dirty="0">
                <a:sym typeface="Wingdings" panose="05000000000000000000" pitchFamily="2" charset="2"/>
              </a:rPr>
              <a:t>SIS-100</a:t>
            </a:r>
            <a:r>
              <a:rPr lang="ja-JP" altLang="en-US" dirty="0">
                <a:sym typeface="Wingdings" panose="05000000000000000000" pitchFamily="2" charset="2"/>
              </a:rPr>
              <a:t>の大強度化に</a:t>
            </a:r>
            <a:r>
              <a:rPr lang="ja-JP" altLang="en-US" dirty="0" smtClean="0">
                <a:sym typeface="Wingdings" panose="05000000000000000000" pitchFamily="2" charset="2"/>
              </a:rPr>
              <a:t>はおそらく時間</a:t>
            </a:r>
            <a:r>
              <a:rPr lang="ja-JP" altLang="en-US" dirty="0">
                <a:sym typeface="Wingdings" panose="05000000000000000000" pitchFamily="2" charset="2"/>
              </a:rPr>
              <a:t>がかかる。（</a:t>
            </a:r>
            <a:r>
              <a:rPr lang="en-US" altLang="ja-JP" dirty="0">
                <a:sym typeface="Wingdings" panose="05000000000000000000" pitchFamily="2" charset="2"/>
              </a:rPr>
              <a:t>J-PARC</a:t>
            </a:r>
            <a:r>
              <a:rPr lang="ja-JP" altLang="en-US" dirty="0" smtClean="0">
                <a:sym typeface="Wingdings" panose="05000000000000000000" pitchFamily="2" charset="2"/>
              </a:rPr>
              <a:t>では</a:t>
            </a:r>
            <a:r>
              <a:rPr lang="en-US" altLang="ja-JP" dirty="0" smtClean="0">
                <a:sym typeface="Wingdings" panose="05000000000000000000" pitchFamily="2" charset="2"/>
              </a:rPr>
              <a:t>10</a:t>
            </a:r>
            <a:r>
              <a:rPr lang="ja-JP" altLang="en-US" dirty="0" smtClean="0">
                <a:sym typeface="Wingdings" panose="05000000000000000000" pitchFamily="2" charset="2"/>
              </a:rPr>
              <a:t>年</a:t>
            </a:r>
            <a:r>
              <a:rPr lang="ja-JP" altLang="en-US" dirty="0" smtClean="0">
                <a:sym typeface="Wingdings" panose="05000000000000000000" pitchFamily="2" charset="2"/>
              </a:rPr>
              <a:t>）</a:t>
            </a:r>
            <a:endParaRPr lang="en-US" altLang="ja-JP" dirty="0" smtClean="0">
              <a:sym typeface="Wingdings" panose="05000000000000000000" pitchFamily="2" charset="2"/>
            </a:endParaRPr>
          </a:p>
          <a:p>
            <a:pPr marL="457200" lvl="1" indent="0">
              <a:buNone/>
            </a:pPr>
            <a:r>
              <a:rPr lang="en-US" altLang="ja-JP" dirty="0" smtClean="0">
                <a:sym typeface="Wingdings" panose="05000000000000000000" pitchFamily="2" charset="2"/>
              </a:rPr>
              <a:t></a:t>
            </a:r>
            <a:r>
              <a:rPr lang="ja-JP" altLang="en-US" dirty="0" smtClean="0">
                <a:sym typeface="Wingdings" panose="05000000000000000000" pitchFamily="2" charset="2"/>
              </a:rPr>
              <a:t>数年遅れても、</a:t>
            </a:r>
            <a:r>
              <a:rPr lang="en-US" altLang="ja-JP" dirty="0" smtClean="0">
                <a:sym typeface="Wingdings" panose="05000000000000000000" pitchFamily="2" charset="2"/>
              </a:rPr>
              <a:t>J-PARC-HI</a:t>
            </a:r>
            <a:r>
              <a:rPr lang="ja-JP" altLang="en-US" dirty="0" smtClean="0">
                <a:sym typeface="Wingdings" panose="05000000000000000000" pitchFamily="2" charset="2"/>
              </a:rPr>
              <a:t>が最終的に衝突数で追い越せる？</a:t>
            </a:r>
            <a:endParaRPr lang="en-US" altLang="ja-JP" dirty="0" smtClean="0"/>
          </a:p>
          <a:p>
            <a:pPr marL="0" indent="0">
              <a:buNone/>
            </a:pPr>
            <a:r>
              <a:rPr kumimoji="1" lang="en-US" altLang="ja-JP" dirty="0" smtClean="0"/>
              <a:t>FAIR-CBM</a:t>
            </a:r>
            <a:r>
              <a:rPr kumimoji="1" lang="ja-JP" altLang="en-US" dirty="0" smtClean="0"/>
              <a:t>と</a:t>
            </a:r>
            <a:r>
              <a:rPr kumimoji="1" lang="en-US" altLang="ja-JP" dirty="0" smtClean="0"/>
              <a:t>J-PARC</a:t>
            </a:r>
            <a:r>
              <a:rPr lang="en-US" altLang="ja-JP" dirty="0" smtClean="0"/>
              <a:t>-</a:t>
            </a:r>
            <a:r>
              <a:rPr kumimoji="1" lang="en-US" altLang="ja-JP" dirty="0" smtClean="0"/>
              <a:t>HI</a:t>
            </a:r>
            <a:r>
              <a:rPr kumimoji="1" lang="ja-JP" altLang="en-US" dirty="0" smtClean="0"/>
              <a:t>で物理のすみわけが必要か？</a:t>
            </a:r>
            <a:endParaRPr kumimoji="1" lang="en-US" altLang="ja-JP" dirty="0" smtClean="0"/>
          </a:p>
          <a:p>
            <a:r>
              <a:rPr lang="ja-JP" altLang="en-US" dirty="0"/>
              <a:t>測定量</a:t>
            </a:r>
            <a:r>
              <a:rPr lang="ja-JP" altLang="en-US" dirty="0" smtClean="0"/>
              <a:t>は限定し、</a:t>
            </a:r>
            <a:r>
              <a:rPr kumimoji="1" lang="en-US" altLang="ja-JP" dirty="0" smtClean="0"/>
              <a:t>CBM</a:t>
            </a:r>
            <a:r>
              <a:rPr kumimoji="1" lang="ja-JP" altLang="en-US" dirty="0" smtClean="0"/>
              <a:t>よりよい測定をすべき（</a:t>
            </a:r>
            <a:r>
              <a:rPr kumimoji="1" lang="en-US" altLang="ja-JP" dirty="0" smtClean="0"/>
              <a:t>PBM</a:t>
            </a:r>
            <a:r>
              <a:rPr kumimoji="1" lang="ja-JP" altLang="en-US" dirty="0" smtClean="0"/>
              <a:t>等）</a:t>
            </a:r>
            <a:endParaRPr kumimoji="1" lang="en-US" altLang="ja-JP" dirty="0" smtClean="0"/>
          </a:p>
          <a:p>
            <a:pPr lvl="1"/>
            <a:r>
              <a:rPr lang="ja-JP" altLang="en-US" dirty="0" smtClean="0"/>
              <a:t>ミューオン対</a:t>
            </a:r>
            <a:r>
              <a:rPr lang="ja-JP" altLang="en-US" dirty="0" smtClean="0"/>
              <a:t>、ハイパー核、ハイペロン（相関）、ビームスキャンを効率的に（特に低エネルギー</a:t>
            </a:r>
            <a:r>
              <a:rPr lang="ja-JP" altLang="en-US" dirty="0" smtClean="0"/>
              <a:t>）</a:t>
            </a:r>
            <a:endParaRPr lang="en-US" altLang="ja-JP" dirty="0" smtClean="0"/>
          </a:p>
          <a:p>
            <a:pPr lvl="1"/>
            <a:r>
              <a:rPr kumimoji="1" lang="ja-JP" altLang="en-US" dirty="0" smtClean="0"/>
              <a:t>大立体角でハドロンのみを測る？</a:t>
            </a:r>
            <a:endParaRPr kumimoji="1" lang="en-US" altLang="ja-JP" dirty="0" smtClean="0"/>
          </a:p>
          <a:p>
            <a:r>
              <a:rPr kumimoji="1" lang="en-US" altLang="ja-JP" dirty="0" smtClean="0"/>
              <a:t>FAIR</a:t>
            </a:r>
            <a:r>
              <a:rPr kumimoji="1" lang="ja-JP" altLang="en-US" dirty="0" err="1" smtClean="0"/>
              <a:t>での</a:t>
            </a:r>
            <a:r>
              <a:rPr kumimoji="1" lang="ja-JP" altLang="en-US" dirty="0" smtClean="0"/>
              <a:t>ハイパー核物理</a:t>
            </a:r>
            <a:r>
              <a:rPr lang="ja-JP" altLang="en-US" dirty="0" smtClean="0"/>
              <a:t>（</a:t>
            </a:r>
            <a:r>
              <a:rPr lang="en-US" altLang="ja-JP" dirty="0" smtClean="0"/>
              <a:t>T. Saito</a:t>
            </a:r>
            <a:r>
              <a:rPr lang="ja-JP" altLang="en-US" dirty="0" smtClean="0"/>
              <a:t>）</a:t>
            </a:r>
            <a:r>
              <a:rPr kumimoji="1" lang="en-US" altLang="ja-JP" dirty="0" smtClean="0"/>
              <a:t> </a:t>
            </a:r>
            <a:r>
              <a:rPr kumimoji="1" lang="en-US" altLang="ja-JP" dirty="0" smtClean="0"/>
              <a:t>: </a:t>
            </a:r>
            <a:r>
              <a:rPr kumimoji="1" lang="en-US" altLang="ja-JP" dirty="0" err="1" smtClean="0"/>
              <a:t>SuperFRS</a:t>
            </a:r>
            <a:r>
              <a:rPr kumimoji="1" lang="en-US" altLang="ja-JP" dirty="0" smtClean="0"/>
              <a:t> </a:t>
            </a:r>
            <a:r>
              <a:rPr lang="en-US" altLang="ja-JP" dirty="0" smtClean="0"/>
              <a:t>(</a:t>
            </a:r>
            <a:r>
              <a:rPr kumimoji="1" lang="en-US" altLang="ja-JP" dirty="0" smtClean="0"/>
              <a:t>CBM</a:t>
            </a:r>
            <a:r>
              <a:rPr kumimoji="1" lang="ja-JP" altLang="en-US" dirty="0" smtClean="0"/>
              <a:t>より後にできる</a:t>
            </a:r>
            <a:r>
              <a:rPr kumimoji="1" lang="en-US" altLang="ja-JP" dirty="0" smtClean="0"/>
              <a:t>)</a:t>
            </a:r>
            <a:endParaRPr kumimoji="1" lang="en-US" altLang="ja-JP" dirty="0" smtClean="0"/>
          </a:p>
          <a:p>
            <a:pPr lvl="1"/>
            <a:r>
              <a:rPr lang="en-US" altLang="ja-JP" dirty="0" smtClean="0"/>
              <a:t>J-PARC-HI</a:t>
            </a:r>
            <a:r>
              <a:rPr lang="ja-JP" altLang="en-US" dirty="0"/>
              <a:t>が</a:t>
            </a:r>
            <a:r>
              <a:rPr lang="ja-JP" altLang="en-US" dirty="0" smtClean="0"/>
              <a:t>先に測定できる可能性</a:t>
            </a:r>
            <a:endParaRPr lang="en-US" altLang="ja-JP"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Tree>
    <p:extLst>
      <p:ext uri="{BB962C8B-B14F-4D97-AF65-F5344CB8AC3E}">
        <p14:creationId xmlns:p14="http://schemas.microsoft.com/office/powerpoint/2010/main" val="3388184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r>
              <a:rPr kumimoji="1" lang="en-US" altLang="ja-JP" dirty="0" smtClean="0"/>
              <a:t>J-PARC-HI</a:t>
            </a:r>
            <a:r>
              <a:rPr kumimoji="1" lang="ja-JP" altLang="en-US" dirty="0" err="1" smtClean="0"/>
              <a:t>での</a:t>
            </a:r>
            <a:r>
              <a:rPr kumimoji="1" lang="ja-JP" altLang="en-US" dirty="0" smtClean="0"/>
              <a:t>研究</a:t>
            </a:r>
            <a:endParaRPr kumimoji="1" lang="ja-JP" altLang="en-US" dirty="0"/>
          </a:p>
        </p:txBody>
      </p:sp>
      <p:sp>
        <p:nvSpPr>
          <p:cNvPr id="3" name="コンテンツ プレースホルダー 2"/>
          <p:cNvSpPr>
            <a:spLocks noGrp="1"/>
          </p:cNvSpPr>
          <p:nvPr>
            <p:ph idx="1"/>
          </p:nvPr>
        </p:nvSpPr>
        <p:spPr>
          <a:xfrm>
            <a:off x="467544" y="1268760"/>
            <a:ext cx="8280920" cy="4968552"/>
          </a:xfrm>
        </p:spPr>
        <p:txBody>
          <a:bodyPr>
            <a:normAutofit fontScale="62500" lnSpcReduction="20000"/>
          </a:bodyPr>
          <a:lstStyle/>
          <a:p>
            <a:pPr marL="0" indent="0">
              <a:buNone/>
            </a:pPr>
            <a:r>
              <a:rPr kumimoji="1" lang="ja-JP" altLang="en-US" sz="3600" dirty="0" smtClean="0"/>
              <a:t>なぜ</a:t>
            </a:r>
            <a:r>
              <a:rPr kumimoji="1" lang="en-US" altLang="ja-JP" sz="3600" dirty="0" smtClean="0"/>
              <a:t>J-PARC-HI</a:t>
            </a:r>
            <a:r>
              <a:rPr kumimoji="1" lang="ja-JP" altLang="en-US" sz="3600" dirty="0" smtClean="0"/>
              <a:t>を行うのか？</a:t>
            </a:r>
            <a:endParaRPr lang="en-US" altLang="ja-JP" sz="3600" dirty="0" smtClean="0"/>
          </a:p>
          <a:p>
            <a:pPr marL="0" indent="0">
              <a:buNone/>
            </a:pPr>
            <a:r>
              <a:rPr lang="en-US" altLang="ja-JP" dirty="0" smtClean="0"/>
              <a:t>QGP</a:t>
            </a:r>
            <a:r>
              <a:rPr kumimoji="1" lang="ja-JP" altLang="en-US" dirty="0" smtClean="0"/>
              <a:t>物理</a:t>
            </a:r>
            <a:endParaRPr kumimoji="1" lang="en-US" altLang="ja-JP" dirty="0" smtClean="0"/>
          </a:p>
          <a:p>
            <a:pPr marL="457200" lvl="1" indent="-457200"/>
            <a:r>
              <a:rPr lang="en-US" altLang="ja-JP" sz="2900" dirty="0">
                <a:solidFill>
                  <a:srgbClr val="FF0000"/>
                </a:solidFill>
              </a:rPr>
              <a:t>J-PARC-HI</a:t>
            </a:r>
            <a:r>
              <a:rPr lang="ja-JP" altLang="en-US" sz="2900" dirty="0">
                <a:solidFill>
                  <a:srgbClr val="FF0000"/>
                </a:solidFill>
              </a:rPr>
              <a:t>では、ゆらぎによる臨界点発見</a:t>
            </a:r>
            <a:r>
              <a:rPr lang="ja-JP" altLang="en-US" sz="2900" dirty="0" smtClean="0">
                <a:solidFill>
                  <a:srgbClr val="FF0000"/>
                </a:solidFill>
              </a:rPr>
              <a:t>の可能性</a:t>
            </a:r>
            <a:r>
              <a:rPr lang="ja-JP" altLang="en-US" sz="2900" dirty="0">
                <a:solidFill>
                  <a:srgbClr val="FF0000"/>
                </a:solidFill>
              </a:rPr>
              <a:t>がある</a:t>
            </a:r>
            <a:r>
              <a:rPr lang="ja-JP" altLang="en-US" sz="2900" dirty="0" smtClean="0">
                <a:solidFill>
                  <a:srgbClr val="FF0000"/>
                </a:solidFill>
              </a:rPr>
              <a:t>。</a:t>
            </a:r>
            <a:r>
              <a:rPr lang="en-US" altLang="ja-JP" sz="2900" dirty="0" smtClean="0">
                <a:solidFill>
                  <a:srgbClr val="FF0000"/>
                </a:solidFill>
              </a:rPr>
              <a:t>FAIR</a:t>
            </a:r>
            <a:r>
              <a:rPr lang="ja-JP" altLang="en-US" sz="2900" dirty="0" smtClean="0">
                <a:solidFill>
                  <a:srgbClr val="FF0000"/>
                </a:solidFill>
              </a:rPr>
              <a:t>より先に発見</a:t>
            </a:r>
            <a:r>
              <a:rPr lang="ja-JP" altLang="en-US" sz="2900" dirty="0" smtClean="0">
                <a:solidFill>
                  <a:srgbClr val="FF0000"/>
                </a:solidFill>
              </a:rPr>
              <a:t>したい</a:t>
            </a:r>
            <a:endParaRPr lang="en-US" altLang="ja-JP" sz="2900" dirty="0" smtClean="0">
              <a:solidFill>
                <a:srgbClr val="FF0000"/>
              </a:solidFill>
            </a:endParaRPr>
          </a:p>
          <a:p>
            <a:pPr marL="457200" lvl="1" indent="-457200"/>
            <a:r>
              <a:rPr lang="ja-JP" altLang="en-US" sz="2900" dirty="0" smtClean="0">
                <a:solidFill>
                  <a:srgbClr val="FF0000"/>
                </a:solidFill>
              </a:rPr>
              <a:t>どの物理量を狙うか（坂口）</a:t>
            </a:r>
            <a:endParaRPr lang="en-US" altLang="ja-JP" sz="2900" dirty="0" smtClean="0">
              <a:solidFill>
                <a:srgbClr val="FF0000"/>
              </a:solidFill>
            </a:endParaRPr>
          </a:p>
          <a:p>
            <a:pPr marL="0" lvl="1" indent="0">
              <a:buNone/>
            </a:pPr>
            <a:r>
              <a:rPr lang="ja-JP" altLang="en-US" sz="3200" dirty="0" smtClean="0">
                <a:latin typeface="+mn-ea"/>
              </a:rPr>
              <a:t>ハドロン物理</a:t>
            </a:r>
            <a:endParaRPr lang="en-US" altLang="ja-JP" sz="3200" dirty="0">
              <a:latin typeface="+mn-ea"/>
            </a:endParaRPr>
          </a:p>
          <a:p>
            <a:pPr marL="457200" lvl="1" indent="-457200"/>
            <a:r>
              <a:rPr kumimoji="1" lang="ja-JP" altLang="en-US" sz="2900" dirty="0" smtClean="0"/>
              <a:t>ハドロン原子核研究（特にストレンジネス</a:t>
            </a:r>
            <a:r>
              <a:rPr lang="ja-JP" altLang="en-US" sz="2900" dirty="0" smtClean="0"/>
              <a:t>研究</a:t>
            </a:r>
            <a:r>
              <a:rPr lang="ja-JP" altLang="en-US" sz="2900" dirty="0"/>
              <a:t>）</a:t>
            </a:r>
            <a:r>
              <a:rPr kumimoji="1" lang="ja-JP" altLang="en-US" sz="2900" dirty="0" smtClean="0"/>
              <a:t>のベースがある。これを高密度側に発展させるのは</a:t>
            </a:r>
            <a:r>
              <a:rPr kumimoji="1" lang="ja-JP" altLang="en-US" sz="2900" dirty="0" smtClean="0"/>
              <a:t>重要</a:t>
            </a:r>
            <a:endParaRPr kumimoji="1" lang="en-US" altLang="ja-JP" sz="2900" dirty="0" smtClean="0"/>
          </a:p>
          <a:p>
            <a:pPr marL="457200" lvl="1" indent="-457200"/>
            <a:r>
              <a:rPr lang="ja-JP" altLang="en-US" sz="2900" dirty="0"/>
              <a:t>どのよう</a:t>
            </a:r>
            <a:r>
              <a:rPr lang="ja-JP" altLang="en-US" sz="2900" dirty="0" smtClean="0"/>
              <a:t>な物理を狙うか（田村）</a:t>
            </a:r>
            <a:endParaRPr lang="en-US" altLang="ja-JP" sz="2900" dirty="0"/>
          </a:p>
          <a:p>
            <a:pPr marL="0" lvl="1" indent="0">
              <a:buNone/>
            </a:pPr>
            <a:r>
              <a:rPr lang="ja-JP" altLang="en-US" sz="2900" dirty="0" smtClean="0"/>
              <a:t>キャッチフレーズ（北沢）</a:t>
            </a:r>
            <a:endParaRPr lang="en-US" altLang="ja-JP" dirty="0"/>
          </a:p>
          <a:p>
            <a:r>
              <a:rPr lang="ja-JP" altLang="en-US" dirty="0" smtClean="0"/>
              <a:t>その他の研究</a:t>
            </a:r>
            <a:endParaRPr lang="en-US" altLang="ja-JP" dirty="0" smtClean="0"/>
          </a:p>
          <a:p>
            <a:pPr lvl="1"/>
            <a:r>
              <a:rPr lang="en-US" altLang="ja-JP" dirty="0" smtClean="0"/>
              <a:t>HI</a:t>
            </a:r>
            <a:r>
              <a:rPr lang="ja-JP" altLang="en-US" dirty="0" smtClean="0"/>
              <a:t>リニアック、ブースターを使用した数</a:t>
            </a:r>
            <a:r>
              <a:rPr lang="en-US" altLang="ja-JP" dirty="0" smtClean="0"/>
              <a:t>MeV-</a:t>
            </a:r>
            <a:r>
              <a:rPr lang="ja-JP" altLang="en-US" dirty="0" smtClean="0"/>
              <a:t>数１０</a:t>
            </a:r>
            <a:r>
              <a:rPr lang="en-US" altLang="ja-JP" dirty="0" smtClean="0"/>
              <a:t>MeV</a:t>
            </a:r>
            <a:r>
              <a:rPr lang="ja-JP" altLang="en-US" dirty="0" smtClean="0"/>
              <a:t>の低エネルギー</a:t>
            </a:r>
            <a:r>
              <a:rPr lang="ja-JP" altLang="en-US" dirty="0" smtClean="0"/>
              <a:t>物理</a:t>
            </a:r>
            <a:endParaRPr lang="en-US" altLang="ja-JP" dirty="0" smtClean="0"/>
          </a:p>
          <a:p>
            <a:pPr lvl="2"/>
            <a:r>
              <a:rPr lang="ja-JP" altLang="en-US" dirty="0" smtClean="0"/>
              <a:t>理研との競合</a:t>
            </a:r>
            <a:endParaRPr lang="en-US" altLang="ja-JP" dirty="0" smtClean="0"/>
          </a:p>
          <a:p>
            <a:pPr lvl="1"/>
            <a:r>
              <a:rPr lang="ja-JP" altLang="en-US" dirty="0" smtClean="0"/>
              <a:t>医療応用</a:t>
            </a:r>
            <a:endParaRPr lang="en-US" altLang="ja-JP" dirty="0" smtClean="0"/>
          </a:p>
          <a:p>
            <a:pPr lvl="1"/>
            <a:r>
              <a:rPr lang="ja-JP" altLang="en-US" dirty="0"/>
              <a:t>宇宙</a:t>
            </a:r>
            <a:r>
              <a:rPr lang="ja-JP" altLang="en-US" dirty="0" smtClean="0"/>
              <a:t>工学</a:t>
            </a:r>
            <a:r>
              <a:rPr lang="ja-JP" altLang="en-US" dirty="0" smtClean="0"/>
              <a:t>応用（放射線の人体への影響、例：</a:t>
            </a:r>
            <a:r>
              <a:rPr lang="en-US" altLang="ja-JP" dirty="0" smtClean="0"/>
              <a:t>Nasa Space Radiation Lab</a:t>
            </a:r>
            <a:r>
              <a:rPr lang="ja-JP" altLang="en-US" dirty="0" smtClean="0"/>
              <a:t>）</a:t>
            </a:r>
            <a:endParaRPr lang="en-US" altLang="ja-JP"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Tree>
    <p:extLst>
      <p:ext uri="{BB962C8B-B14F-4D97-AF65-F5344CB8AC3E}">
        <p14:creationId xmlns:p14="http://schemas.microsoft.com/office/powerpoint/2010/main" val="4183553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43408"/>
            <a:ext cx="8229600" cy="1143000"/>
          </a:xfrm>
        </p:spPr>
        <p:txBody>
          <a:bodyPr/>
          <a:lstStyle/>
          <a:p>
            <a:r>
              <a:rPr kumimoji="1" lang="en-US" altLang="ja-JP" i="1" dirty="0" smtClean="0"/>
              <a:t>J-PARC HI Collaboration</a:t>
            </a:r>
            <a:endParaRPr kumimoji="1" lang="ja-JP" altLang="en-US" i="1" dirty="0"/>
          </a:p>
        </p:txBody>
      </p:sp>
      <p:sp>
        <p:nvSpPr>
          <p:cNvPr id="3" name="コンテンツ プレースホルダー 2"/>
          <p:cNvSpPr>
            <a:spLocks noGrp="1"/>
          </p:cNvSpPr>
          <p:nvPr>
            <p:ph idx="1"/>
          </p:nvPr>
        </p:nvSpPr>
        <p:spPr>
          <a:xfrm>
            <a:off x="0" y="692696"/>
            <a:ext cx="9144000" cy="6165304"/>
          </a:xfrm>
        </p:spPr>
        <p:txBody>
          <a:bodyPr>
            <a:noAutofit/>
          </a:bodyPr>
          <a:lstStyle/>
          <a:p>
            <a:pPr marL="0" indent="0">
              <a:buNone/>
            </a:pPr>
            <a:r>
              <a:rPr kumimoji="1" lang="en-US" altLang="ja-JP" sz="2000" b="1" dirty="0" smtClean="0">
                <a:solidFill>
                  <a:srgbClr val="FF0000"/>
                </a:solidFill>
              </a:rPr>
              <a:t>76 members : </a:t>
            </a:r>
            <a:r>
              <a:rPr kumimoji="1" lang="en-US" altLang="ja-JP" sz="2000" b="1" dirty="0" smtClean="0">
                <a:solidFill>
                  <a:srgbClr val="0070C0"/>
                </a:solidFill>
              </a:rPr>
              <a:t>Experimental </a:t>
            </a:r>
            <a:r>
              <a:rPr kumimoji="1" lang="en-US" altLang="ja-JP" sz="2000" b="1" dirty="0" smtClean="0"/>
              <a:t>and</a:t>
            </a:r>
            <a:r>
              <a:rPr kumimoji="1" lang="en-US" altLang="ja-JP" sz="2000" b="1" dirty="0" smtClean="0">
                <a:solidFill>
                  <a:srgbClr val="0070C0"/>
                </a:solidFill>
              </a:rPr>
              <a:t> </a:t>
            </a:r>
            <a:r>
              <a:rPr kumimoji="1" lang="en-US" altLang="ja-JP" sz="2000" b="1" dirty="0" smtClean="0">
                <a:solidFill>
                  <a:srgbClr val="00B050"/>
                </a:solidFill>
              </a:rPr>
              <a:t>Theoretical</a:t>
            </a:r>
            <a:r>
              <a:rPr kumimoji="1" lang="en-US" altLang="ja-JP" sz="2000" b="1" dirty="0" smtClean="0">
                <a:solidFill>
                  <a:srgbClr val="0070C0"/>
                </a:solidFill>
              </a:rPr>
              <a:t> </a:t>
            </a:r>
            <a:r>
              <a:rPr lang="en-US" altLang="ja-JP" sz="2000" b="1" dirty="0"/>
              <a:t>Nuclear Physicists </a:t>
            </a:r>
            <a:r>
              <a:rPr kumimoji="1" lang="en-US" altLang="ja-JP" sz="2000" b="1" dirty="0" smtClean="0"/>
              <a:t>and </a:t>
            </a:r>
            <a:r>
              <a:rPr kumimoji="1" lang="en-US" altLang="ja-JP" sz="2000" b="1" dirty="0" smtClean="0">
                <a:solidFill>
                  <a:srgbClr val="E923D1"/>
                </a:solidFill>
              </a:rPr>
              <a:t>Accelerator Physicists </a:t>
            </a:r>
          </a:p>
          <a:p>
            <a:pPr marL="0" indent="0">
              <a:buNone/>
            </a:pPr>
            <a:endParaRPr kumimoji="1" lang="en-US" altLang="ja-JP" sz="1600" dirty="0" smtClean="0">
              <a:solidFill>
                <a:srgbClr val="0070C0"/>
              </a:solidFill>
            </a:endParaRPr>
          </a:p>
          <a:p>
            <a:pPr marL="0" indent="0">
              <a:buNone/>
            </a:pPr>
            <a:r>
              <a:rPr lang="en-US" altLang="ja-JP" sz="1800" b="1" u="sng" dirty="0">
                <a:solidFill>
                  <a:srgbClr val="FF0000"/>
                </a:solidFill>
              </a:rPr>
              <a:t>H. </a:t>
            </a:r>
            <a:r>
              <a:rPr lang="en-US" altLang="ja-JP" sz="1800" b="1" u="sng" dirty="0" err="1">
                <a:solidFill>
                  <a:srgbClr val="FF0000"/>
                </a:solidFill>
              </a:rPr>
              <a:t>Sako</a:t>
            </a:r>
            <a:r>
              <a:rPr lang="en-US" altLang="ja-JP" sz="1800" dirty="0">
                <a:solidFill>
                  <a:srgbClr val="0070C0"/>
                </a:solidFill>
              </a:rPr>
              <a:t>, </a:t>
            </a:r>
            <a:r>
              <a:rPr kumimoji="1" lang="en-US" altLang="ja-JP" sz="1800" dirty="0" smtClean="0">
                <a:solidFill>
                  <a:srgbClr val="0070C0"/>
                </a:solidFill>
              </a:rPr>
              <a:t>S. </a:t>
            </a:r>
            <a:r>
              <a:rPr kumimoji="1" lang="en-US" altLang="ja-JP" sz="1800" dirty="0" err="1" smtClean="0">
                <a:solidFill>
                  <a:srgbClr val="0070C0"/>
                </a:solidFill>
              </a:rPr>
              <a:t>Nagamiya</a:t>
            </a:r>
            <a:r>
              <a:rPr kumimoji="1" lang="en-US" altLang="ja-JP" sz="1800" dirty="0" smtClean="0">
                <a:solidFill>
                  <a:srgbClr val="0070C0"/>
                </a:solidFill>
              </a:rPr>
              <a:t>, </a:t>
            </a:r>
            <a:r>
              <a:rPr lang="en-US" altLang="ja-JP" sz="1800" dirty="0" smtClean="0">
                <a:solidFill>
                  <a:srgbClr val="0070C0"/>
                </a:solidFill>
              </a:rPr>
              <a:t>K. Imai, K. </a:t>
            </a:r>
            <a:r>
              <a:rPr lang="en-US" altLang="ja-JP" sz="1800" dirty="0" err="1" smtClean="0">
                <a:solidFill>
                  <a:srgbClr val="0070C0"/>
                </a:solidFill>
              </a:rPr>
              <a:t>Nishio</a:t>
            </a:r>
            <a:r>
              <a:rPr lang="en-US" altLang="ja-JP" sz="1800" dirty="0" smtClean="0">
                <a:solidFill>
                  <a:srgbClr val="0070C0"/>
                </a:solidFill>
              </a:rPr>
              <a:t>, S. Sato, S. Hasegawa, K. Tanida, S. H. Hwang, </a:t>
            </a:r>
          </a:p>
          <a:p>
            <a:pPr marL="0" indent="0">
              <a:buNone/>
            </a:pPr>
            <a:r>
              <a:rPr lang="en-US" altLang="ja-JP" sz="1800" dirty="0" smtClean="0">
                <a:solidFill>
                  <a:srgbClr val="0070C0"/>
                </a:solidFill>
              </a:rPr>
              <a:t>H. Sugimura, Y. Ichikawa </a:t>
            </a:r>
            <a:r>
              <a:rPr kumimoji="1" lang="en-US" altLang="ja-JP" sz="1800" dirty="0" smtClean="0">
                <a:solidFill>
                  <a:srgbClr val="0070C0"/>
                </a:solidFill>
              </a:rPr>
              <a:t>K. Ozawa, K. H. Tanaka, S. Sawada, </a:t>
            </a:r>
            <a:r>
              <a:rPr lang="en-US" altLang="ja-JP" sz="1800" dirty="0" smtClean="0">
                <a:solidFill>
                  <a:srgbClr val="0070C0"/>
                </a:solidFill>
              </a:rPr>
              <a:t>T. </a:t>
            </a:r>
            <a:r>
              <a:rPr lang="en-US" altLang="ja-JP" sz="1800" dirty="0" err="1" smtClean="0">
                <a:solidFill>
                  <a:srgbClr val="0070C0"/>
                </a:solidFill>
              </a:rPr>
              <a:t>Sakaguchi</a:t>
            </a:r>
            <a:r>
              <a:rPr lang="en-US" altLang="ja-JP" sz="1800" dirty="0" smtClean="0">
                <a:solidFill>
                  <a:srgbClr val="0070C0"/>
                </a:solidFill>
              </a:rPr>
              <a:t>, D. </a:t>
            </a:r>
            <a:r>
              <a:rPr lang="en-US" altLang="ja-JP" sz="1800" dirty="0" err="1" smtClean="0">
                <a:solidFill>
                  <a:srgbClr val="0070C0"/>
                </a:solidFill>
              </a:rPr>
              <a:t>Gavor</a:t>
            </a:r>
            <a:r>
              <a:rPr lang="en-US" altLang="ja-JP" sz="1800" dirty="0" smtClean="0">
                <a:solidFill>
                  <a:srgbClr val="0070C0"/>
                </a:solidFill>
              </a:rPr>
              <a:t>, </a:t>
            </a:r>
            <a:r>
              <a:rPr kumimoji="1" lang="en-US" altLang="ja-JP" sz="1800" dirty="0" smtClean="0">
                <a:solidFill>
                  <a:srgbClr val="0070C0"/>
                </a:solidFill>
              </a:rPr>
              <a:t>K. </a:t>
            </a:r>
            <a:r>
              <a:rPr kumimoji="1" lang="en-US" altLang="ja-JP" sz="1800" dirty="0" err="1" smtClean="0">
                <a:solidFill>
                  <a:srgbClr val="0070C0"/>
                </a:solidFill>
              </a:rPr>
              <a:t>Shigaki</a:t>
            </a:r>
            <a:r>
              <a:rPr kumimoji="1" lang="en-US" altLang="ja-JP" sz="1800" dirty="0" smtClean="0">
                <a:solidFill>
                  <a:srgbClr val="0070C0"/>
                </a:solidFill>
              </a:rPr>
              <a:t>,</a:t>
            </a:r>
            <a:r>
              <a:rPr lang="en-US" altLang="ja-JP" sz="1800" dirty="0" smtClean="0">
                <a:solidFill>
                  <a:srgbClr val="0070C0"/>
                </a:solidFill>
              </a:rPr>
              <a:t> </a:t>
            </a:r>
          </a:p>
          <a:p>
            <a:pPr marL="0" indent="0">
              <a:buNone/>
            </a:pPr>
            <a:r>
              <a:rPr lang="en-US" altLang="ja-JP" sz="1800" dirty="0" smtClean="0">
                <a:solidFill>
                  <a:srgbClr val="0070C0"/>
                </a:solidFill>
              </a:rPr>
              <a:t>A. </a:t>
            </a:r>
            <a:r>
              <a:rPr lang="en-US" altLang="ja-JP" sz="1800" dirty="0" err="1" smtClean="0">
                <a:solidFill>
                  <a:srgbClr val="0070C0"/>
                </a:solidFill>
              </a:rPr>
              <a:t>Sakaguchi</a:t>
            </a:r>
            <a:r>
              <a:rPr lang="en-US" altLang="ja-JP" sz="1800" dirty="0" smtClean="0">
                <a:solidFill>
                  <a:srgbClr val="0070C0"/>
                </a:solidFill>
              </a:rPr>
              <a:t>, </a:t>
            </a:r>
            <a:r>
              <a:rPr kumimoji="1" lang="en-US" altLang="ja-JP" sz="1800" dirty="0" smtClean="0">
                <a:solidFill>
                  <a:srgbClr val="0070C0"/>
                </a:solidFill>
              </a:rPr>
              <a:t>T. </a:t>
            </a:r>
            <a:r>
              <a:rPr kumimoji="1" lang="en-US" altLang="ja-JP" sz="1800" dirty="0" err="1" smtClean="0">
                <a:solidFill>
                  <a:srgbClr val="0070C0"/>
                </a:solidFill>
              </a:rPr>
              <a:t>Chujo</a:t>
            </a:r>
            <a:r>
              <a:rPr kumimoji="1" lang="en-US" altLang="ja-JP" sz="1800" dirty="0" smtClean="0">
                <a:solidFill>
                  <a:srgbClr val="0070C0"/>
                </a:solidFill>
              </a:rPr>
              <a:t>, S. </a:t>
            </a:r>
            <a:r>
              <a:rPr kumimoji="1" lang="en-US" altLang="ja-JP" sz="1800" dirty="0" err="1" smtClean="0">
                <a:solidFill>
                  <a:srgbClr val="0070C0"/>
                </a:solidFill>
              </a:rPr>
              <a:t>Esumi</a:t>
            </a:r>
            <a:r>
              <a:rPr kumimoji="1" lang="en-US" altLang="ja-JP" sz="1800" dirty="0" smtClean="0">
                <a:solidFill>
                  <a:srgbClr val="0070C0"/>
                </a:solidFill>
              </a:rPr>
              <a:t>, Y. </a:t>
            </a:r>
            <a:r>
              <a:rPr kumimoji="1" lang="en-US" altLang="ja-JP" sz="1800" dirty="0" err="1" smtClean="0">
                <a:solidFill>
                  <a:srgbClr val="0070C0"/>
                </a:solidFill>
              </a:rPr>
              <a:t>Miake</a:t>
            </a:r>
            <a:r>
              <a:rPr kumimoji="1" lang="en-US" altLang="ja-JP" sz="1800" dirty="0" smtClean="0">
                <a:solidFill>
                  <a:srgbClr val="0070C0"/>
                </a:solidFill>
              </a:rPr>
              <a:t>, O. Busch, T. Nonaka, B. C. Kim, H. Masui, K. Sato</a:t>
            </a:r>
            <a:r>
              <a:rPr kumimoji="1" lang="en-US" altLang="ja-JP" sz="1800" dirty="0" smtClean="0"/>
              <a:t>, </a:t>
            </a:r>
          </a:p>
          <a:p>
            <a:pPr marL="0" indent="0">
              <a:buNone/>
            </a:pPr>
            <a:r>
              <a:rPr lang="en-US" altLang="ja-JP" sz="1800" dirty="0" smtClean="0">
                <a:solidFill>
                  <a:srgbClr val="0070C0"/>
                </a:solidFill>
              </a:rPr>
              <a:t>M. </a:t>
            </a:r>
            <a:r>
              <a:rPr lang="en-US" altLang="ja-JP" sz="1800" dirty="0" err="1" smtClean="0">
                <a:solidFill>
                  <a:srgbClr val="0070C0"/>
                </a:solidFill>
              </a:rPr>
              <a:t>Inaba</a:t>
            </a:r>
            <a:r>
              <a:rPr lang="en-US" altLang="ja-JP" sz="1800" dirty="0" smtClean="0">
                <a:solidFill>
                  <a:srgbClr val="0070C0"/>
                </a:solidFill>
              </a:rPr>
              <a:t>, T. </a:t>
            </a:r>
            <a:r>
              <a:rPr lang="en-US" altLang="ja-JP" sz="1800" dirty="0" err="1" smtClean="0">
                <a:solidFill>
                  <a:srgbClr val="0070C0"/>
                </a:solidFill>
              </a:rPr>
              <a:t>Gunji</a:t>
            </a:r>
            <a:r>
              <a:rPr lang="en-US" altLang="ja-JP" sz="1800" dirty="0" smtClean="0">
                <a:solidFill>
                  <a:srgbClr val="0070C0"/>
                </a:solidFill>
              </a:rPr>
              <a:t>, </a:t>
            </a:r>
            <a:r>
              <a:rPr kumimoji="1" lang="en-US" altLang="ja-JP" sz="1800" dirty="0" smtClean="0">
                <a:solidFill>
                  <a:srgbClr val="0070C0"/>
                </a:solidFill>
              </a:rPr>
              <a:t>H. Tamura, M. </a:t>
            </a:r>
            <a:r>
              <a:rPr kumimoji="1" lang="en-US" altLang="ja-JP" sz="1800" dirty="0" err="1" smtClean="0">
                <a:solidFill>
                  <a:srgbClr val="0070C0"/>
                </a:solidFill>
              </a:rPr>
              <a:t>Kaneta</a:t>
            </a:r>
            <a:r>
              <a:rPr kumimoji="1" lang="en-US" altLang="ja-JP" sz="1800" dirty="0" smtClean="0">
                <a:solidFill>
                  <a:srgbClr val="0070C0"/>
                </a:solidFill>
              </a:rPr>
              <a:t>, </a:t>
            </a:r>
            <a:r>
              <a:rPr lang="en-US" altLang="ja-JP" sz="1800" dirty="0" smtClean="0">
                <a:solidFill>
                  <a:srgbClr val="0070C0"/>
                </a:solidFill>
              </a:rPr>
              <a:t>K. </a:t>
            </a:r>
            <a:r>
              <a:rPr lang="en-US" altLang="ja-JP" sz="1800" dirty="0" err="1" smtClean="0">
                <a:solidFill>
                  <a:srgbClr val="0070C0"/>
                </a:solidFill>
              </a:rPr>
              <a:t>Oyama</a:t>
            </a:r>
            <a:r>
              <a:rPr lang="en-US" altLang="ja-JP" sz="1800" dirty="0" smtClean="0">
                <a:solidFill>
                  <a:srgbClr val="0070C0"/>
                </a:solidFill>
              </a:rPr>
              <a:t>, Y. Tanaka, H. </a:t>
            </a:r>
            <a:r>
              <a:rPr lang="en-US" altLang="ja-JP" sz="1800" dirty="0" err="1" smtClean="0">
                <a:solidFill>
                  <a:srgbClr val="0070C0"/>
                </a:solidFill>
              </a:rPr>
              <a:t>Hamagaki</a:t>
            </a:r>
            <a:r>
              <a:rPr lang="en-US" altLang="ja-JP" sz="1800" dirty="0" smtClean="0"/>
              <a:t>, </a:t>
            </a:r>
            <a:r>
              <a:rPr lang="en-US" altLang="ja-JP" sz="1800" dirty="0" smtClean="0">
                <a:solidFill>
                  <a:srgbClr val="0070C0"/>
                </a:solidFill>
              </a:rPr>
              <a:t>M. </a:t>
            </a:r>
            <a:r>
              <a:rPr lang="en-US" altLang="ja-JP" sz="1800" dirty="0" err="1" smtClean="0">
                <a:solidFill>
                  <a:srgbClr val="0070C0"/>
                </a:solidFill>
              </a:rPr>
              <a:t>Naruki</a:t>
            </a:r>
            <a:r>
              <a:rPr lang="en-US" altLang="ja-JP" sz="1800" dirty="0" smtClean="0">
                <a:solidFill>
                  <a:srgbClr val="00B050"/>
                </a:solidFill>
              </a:rPr>
              <a:t>,</a:t>
            </a:r>
          </a:p>
          <a:p>
            <a:pPr marL="0" indent="0">
              <a:buNone/>
            </a:pPr>
            <a:r>
              <a:rPr lang="en-US" altLang="ja-JP" sz="1800" dirty="0" smtClean="0">
                <a:solidFill>
                  <a:srgbClr val="0070C0"/>
                </a:solidFill>
              </a:rPr>
              <a:t>S. Yokkaichi, T. </a:t>
            </a:r>
            <a:r>
              <a:rPr lang="en-US" altLang="ja-JP" sz="1800" dirty="0" err="1" smtClean="0">
                <a:solidFill>
                  <a:srgbClr val="0070C0"/>
                </a:solidFill>
              </a:rPr>
              <a:t>Hachiya</a:t>
            </a:r>
            <a:r>
              <a:rPr lang="en-US" altLang="ja-JP" sz="1800" dirty="0" smtClean="0">
                <a:solidFill>
                  <a:srgbClr val="0070C0"/>
                </a:solidFill>
              </a:rPr>
              <a:t>, </a:t>
            </a:r>
            <a:r>
              <a:rPr kumimoji="1" lang="en-US" altLang="ja-JP" sz="1800" dirty="0" smtClean="0">
                <a:solidFill>
                  <a:srgbClr val="0070C0"/>
                </a:solidFill>
              </a:rPr>
              <a:t>T. R. Saito, </a:t>
            </a:r>
            <a:r>
              <a:rPr lang="en-US" altLang="ja-JP" sz="1800" dirty="0" smtClean="0">
                <a:solidFill>
                  <a:srgbClr val="0070C0"/>
                </a:solidFill>
              </a:rPr>
              <a:t>X. Luo, N. Xu, B. S. Hong, J. K. </a:t>
            </a:r>
            <a:r>
              <a:rPr lang="en-US" altLang="ja-JP" sz="1800" dirty="0" err="1" smtClean="0">
                <a:solidFill>
                  <a:srgbClr val="0070C0"/>
                </a:solidFill>
              </a:rPr>
              <a:t>Ahn</a:t>
            </a:r>
            <a:r>
              <a:rPr lang="en-US" altLang="ja-JP" sz="1800" dirty="0" smtClean="0"/>
              <a:t>, </a:t>
            </a:r>
            <a:r>
              <a:rPr lang="en-US" altLang="ja-JP" sz="1800" dirty="0" smtClean="0">
                <a:solidFill>
                  <a:srgbClr val="0070C0"/>
                </a:solidFill>
              </a:rPr>
              <a:t>E. J. Kim,</a:t>
            </a:r>
            <a:r>
              <a:rPr lang="en-US" altLang="ja-JP" sz="1800" dirty="0">
                <a:solidFill>
                  <a:srgbClr val="0070C0"/>
                </a:solidFill>
              </a:rPr>
              <a:t> </a:t>
            </a:r>
            <a:r>
              <a:rPr lang="en-US" altLang="ja-JP" sz="1800" dirty="0" smtClean="0">
                <a:solidFill>
                  <a:srgbClr val="0070C0"/>
                </a:solidFill>
              </a:rPr>
              <a:t>I. K. </a:t>
            </a:r>
            <a:r>
              <a:rPr lang="en-US" altLang="ja-JP" sz="1800" dirty="0" err="1" smtClean="0">
                <a:solidFill>
                  <a:srgbClr val="0070C0"/>
                </a:solidFill>
              </a:rPr>
              <a:t>Yoo</a:t>
            </a:r>
            <a:r>
              <a:rPr lang="en-US" altLang="ja-JP" sz="1800" dirty="0" smtClean="0"/>
              <a:t>,</a:t>
            </a:r>
          </a:p>
          <a:p>
            <a:pPr marL="0" indent="0">
              <a:buNone/>
            </a:pPr>
            <a:r>
              <a:rPr lang="en-US" altLang="ja-JP" sz="1800" dirty="0" smtClean="0">
                <a:solidFill>
                  <a:srgbClr val="0070C0"/>
                </a:solidFill>
              </a:rPr>
              <a:t>M. Shimomura,</a:t>
            </a:r>
            <a:r>
              <a:rPr lang="en-US" altLang="ja-JP" sz="1800" dirty="0" smtClean="0"/>
              <a:t> </a:t>
            </a:r>
            <a:r>
              <a:rPr lang="en-US" altLang="ja-JP" sz="1800" dirty="0" smtClean="0">
                <a:solidFill>
                  <a:srgbClr val="0070C0"/>
                </a:solidFill>
              </a:rPr>
              <a:t>T. Nakamura,</a:t>
            </a:r>
            <a:r>
              <a:rPr lang="en-US" altLang="ja-JP" sz="1800" dirty="0" smtClean="0"/>
              <a:t> </a:t>
            </a:r>
            <a:r>
              <a:rPr lang="en-US" altLang="ja-JP" sz="1800" dirty="0" smtClean="0">
                <a:solidFill>
                  <a:srgbClr val="0070C0"/>
                </a:solidFill>
              </a:rPr>
              <a:t>S. </a:t>
            </a:r>
            <a:r>
              <a:rPr lang="en-US" altLang="ja-JP" sz="1800" dirty="0" err="1" smtClean="0">
                <a:solidFill>
                  <a:srgbClr val="0070C0"/>
                </a:solidFill>
              </a:rPr>
              <a:t>Shimansky</a:t>
            </a:r>
            <a:r>
              <a:rPr lang="en-US" altLang="ja-JP" sz="1800" dirty="0" smtClean="0">
                <a:solidFill>
                  <a:srgbClr val="0070C0"/>
                </a:solidFill>
              </a:rPr>
              <a:t>,</a:t>
            </a:r>
            <a:r>
              <a:rPr lang="en-US" altLang="ja-JP" sz="1800" dirty="0" smtClean="0"/>
              <a:t> </a:t>
            </a:r>
            <a:r>
              <a:rPr lang="en-US" altLang="ja-JP" sz="1800" dirty="0" smtClean="0">
                <a:solidFill>
                  <a:srgbClr val="0070C0"/>
                </a:solidFill>
              </a:rPr>
              <a:t>J. Milosevic, M</a:t>
            </a:r>
            <a:r>
              <a:rPr lang="en-US" altLang="ja-JP" sz="1800" dirty="0">
                <a:solidFill>
                  <a:srgbClr val="0070C0"/>
                </a:solidFill>
              </a:rPr>
              <a:t>. </a:t>
            </a:r>
            <a:r>
              <a:rPr lang="en-US" altLang="ja-JP" sz="1800" dirty="0" err="1" smtClean="0">
                <a:solidFill>
                  <a:srgbClr val="0070C0"/>
                </a:solidFill>
              </a:rPr>
              <a:t>Djordjevic</a:t>
            </a:r>
            <a:r>
              <a:rPr lang="en-US" altLang="ja-JP" sz="1800" dirty="0" smtClean="0">
                <a:solidFill>
                  <a:srgbClr val="0070C0"/>
                </a:solidFill>
              </a:rPr>
              <a:t>, </a:t>
            </a:r>
            <a:r>
              <a:rPr lang="en-US" altLang="ja-JP" sz="1800" dirty="0">
                <a:solidFill>
                  <a:srgbClr val="0070C0"/>
                </a:solidFill>
              </a:rPr>
              <a:t>L. </a:t>
            </a:r>
            <a:r>
              <a:rPr lang="en-US" altLang="ja-JP" sz="1800" dirty="0" err="1" smtClean="0">
                <a:solidFill>
                  <a:srgbClr val="0070C0"/>
                </a:solidFill>
              </a:rPr>
              <a:t>Nadjdjerdj</a:t>
            </a:r>
            <a:r>
              <a:rPr lang="en-US" altLang="ja-JP" sz="1800" dirty="0" smtClean="0">
                <a:solidFill>
                  <a:srgbClr val="0070C0"/>
                </a:solidFill>
              </a:rPr>
              <a:t>, </a:t>
            </a:r>
            <a:r>
              <a:rPr lang="en-US" altLang="ja-JP" sz="1800" dirty="0">
                <a:solidFill>
                  <a:srgbClr val="0070C0"/>
                </a:solidFill>
              </a:rPr>
              <a:t>D. </a:t>
            </a:r>
            <a:r>
              <a:rPr lang="en-US" altLang="ja-JP" sz="1800" dirty="0" err="1" smtClean="0">
                <a:solidFill>
                  <a:srgbClr val="0070C0"/>
                </a:solidFill>
              </a:rPr>
              <a:t>Devetak</a:t>
            </a:r>
            <a:r>
              <a:rPr lang="en-US" altLang="ja-JP" sz="1800" dirty="0" smtClean="0">
                <a:solidFill>
                  <a:srgbClr val="0070C0"/>
                </a:solidFill>
              </a:rPr>
              <a:t>, M</a:t>
            </a:r>
            <a:r>
              <a:rPr lang="en-US" altLang="ja-JP" sz="1800" dirty="0">
                <a:solidFill>
                  <a:srgbClr val="0070C0"/>
                </a:solidFill>
              </a:rPr>
              <a:t>. </a:t>
            </a:r>
            <a:r>
              <a:rPr lang="en-US" altLang="ja-JP" sz="1800" dirty="0" err="1" smtClean="0">
                <a:solidFill>
                  <a:srgbClr val="0070C0"/>
                </a:solidFill>
              </a:rPr>
              <a:t>Stojanovic</a:t>
            </a:r>
            <a:r>
              <a:rPr lang="en-US" altLang="ja-JP" sz="1800" dirty="0" smtClean="0">
                <a:solidFill>
                  <a:srgbClr val="0070C0"/>
                </a:solidFill>
              </a:rPr>
              <a:t>, P</a:t>
            </a:r>
            <a:r>
              <a:rPr lang="en-US" altLang="ja-JP" sz="1800" dirty="0">
                <a:solidFill>
                  <a:srgbClr val="0070C0"/>
                </a:solidFill>
              </a:rPr>
              <a:t>. </a:t>
            </a:r>
            <a:r>
              <a:rPr lang="en-US" altLang="ja-JP" sz="1800" dirty="0" err="1" smtClean="0">
                <a:solidFill>
                  <a:srgbClr val="0070C0"/>
                </a:solidFill>
              </a:rPr>
              <a:t>Cirkovic</a:t>
            </a:r>
            <a:r>
              <a:rPr lang="en-US" altLang="ja-JP" sz="1800" dirty="0" smtClean="0">
                <a:solidFill>
                  <a:srgbClr val="0070C0"/>
                </a:solidFill>
              </a:rPr>
              <a:t>, T</a:t>
            </a:r>
            <a:r>
              <a:rPr lang="en-US" altLang="ja-JP" sz="1800" dirty="0">
                <a:solidFill>
                  <a:srgbClr val="0070C0"/>
                </a:solidFill>
              </a:rPr>
              <a:t>. </a:t>
            </a:r>
            <a:r>
              <a:rPr lang="en-US" altLang="ja-JP" sz="1800" dirty="0" err="1" smtClean="0">
                <a:solidFill>
                  <a:srgbClr val="0070C0"/>
                </a:solidFill>
              </a:rPr>
              <a:t>Csorgo</a:t>
            </a:r>
            <a:r>
              <a:rPr lang="en-US" altLang="ja-JP" sz="1800" dirty="0" smtClean="0">
                <a:solidFill>
                  <a:srgbClr val="0070C0"/>
                </a:solidFill>
              </a:rPr>
              <a:t>, P. Garg</a:t>
            </a:r>
            <a:r>
              <a:rPr lang="en-US" altLang="ja-JP" sz="1800" dirty="0" smtClean="0"/>
              <a:t>, </a:t>
            </a:r>
            <a:r>
              <a:rPr lang="en-US" altLang="ja-JP" sz="1800" dirty="0" smtClean="0">
                <a:solidFill>
                  <a:srgbClr val="0070C0"/>
                </a:solidFill>
              </a:rPr>
              <a:t>D. Mishra</a:t>
            </a:r>
            <a:endParaRPr lang="en-US" altLang="ja-JP" sz="1800" dirty="0" smtClean="0"/>
          </a:p>
          <a:p>
            <a:pPr marL="0" indent="0">
              <a:buNone/>
            </a:pPr>
            <a:r>
              <a:rPr lang="en-US" altLang="ja-JP" sz="1800" b="1" dirty="0">
                <a:solidFill>
                  <a:srgbClr val="00B050"/>
                </a:solidFill>
              </a:rPr>
              <a:t>M. Kitazawa</a:t>
            </a:r>
            <a:r>
              <a:rPr lang="en-US" altLang="ja-JP" sz="1800" dirty="0">
                <a:solidFill>
                  <a:srgbClr val="0070C0"/>
                </a:solidFill>
              </a:rPr>
              <a:t>, </a:t>
            </a:r>
            <a:r>
              <a:rPr lang="en-US" altLang="ja-JP" sz="1800" dirty="0" smtClean="0">
                <a:solidFill>
                  <a:srgbClr val="00B050"/>
                </a:solidFill>
              </a:rPr>
              <a:t>T</a:t>
            </a:r>
            <a:r>
              <a:rPr lang="en-US" altLang="ja-JP" sz="1800" dirty="0">
                <a:solidFill>
                  <a:srgbClr val="00B050"/>
                </a:solidFill>
              </a:rPr>
              <a:t>. Maruyama</a:t>
            </a:r>
            <a:r>
              <a:rPr lang="en-US" altLang="ja-JP" sz="1800" dirty="0" smtClean="0">
                <a:solidFill>
                  <a:srgbClr val="0070C0"/>
                </a:solidFill>
              </a:rPr>
              <a:t>, </a:t>
            </a:r>
            <a:r>
              <a:rPr lang="en-US" altLang="ja-JP" sz="1800" dirty="0">
                <a:solidFill>
                  <a:srgbClr val="00B050"/>
                </a:solidFill>
              </a:rPr>
              <a:t>M. </a:t>
            </a:r>
            <a:r>
              <a:rPr lang="en-US" altLang="ja-JP" sz="1800" dirty="0" smtClean="0">
                <a:solidFill>
                  <a:srgbClr val="00B050"/>
                </a:solidFill>
              </a:rPr>
              <a:t>Oka, </a:t>
            </a:r>
            <a:r>
              <a:rPr lang="en-US" altLang="ja-JP" sz="1800" dirty="0">
                <a:solidFill>
                  <a:srgbClr val="00B050"/>
                </a:solidFill>
              </a:rPr>
              <a:t>K. </a:t>
            </a:r>
            <a:r>
              <a:rPr lang="en-US" altLang="ja-JP" sz="1800" dirty="0" err="1" smtClean="0">
                <a:solidFill>
                  <a:srgbClr val="00B050"/>
                </a:solidFill>
              </a:rPr>
              <a:t>Itakura</a:t>
            </a:r>
            <a:r>
              <a:rPr lang="en-US" altLang="ja-JP" sz="1800" dirty="0" smtClean="0">
                <a:solidFill>
                  <a:srgbClr val="0070C0"/>
                </a:solidFill>
              </a:rPr>
              <a:t>, </a:t>
            </a:r>
            <a:r>
              <a:rPr lang="en-US" altLang="ja-JP" sz="1800" dirty="0">
                <a:solidFill>
                  <a:srgbClr val="00B050"/>
                </a:solidFill>
              </a:rPr>
              <a:t>Y. Nara, T. </a:t>
            </a:r>
            <a:r>
              <a:rPr lang="en-US" altLang="ja-JP" sz="1800" dirty="0" err="1" smtClean="0">
                <a:solidFill>
                  <a:srgbClr val="00B050"/>
                </a:solidFill>
              </a:rPr>
              <a:t>Hatsuda</a:t>
            </a:r>
            <a:r>
              <a:rPr lang="en-US" altLang="ja-JP" sz="1800" dirty="0" smtClean="0">
                <a:solidFill>
                  <a:srgbClr val="00B050"/>
                </a:solidFill>
              </a:rPr>
              <a:t>, </a:t>
            </a:r>
            <a:r>
              <a:rPr lang="en-US" altLang="ja-JP" sz="1800" dirty="0">
                <a:solidFill>
                  <a:srgbClr val="00B050"/>
                </a:solidFill>
              </a:rPr>
              <a:t>C. Nonaka,</a:t>
            </a:r>
            <a:r>
              <a:rPr lang="en-US" altLang="ja-JP" sz="1800" dirty="0"/>
              <a:t> </a:t>
            </a:r>
            <a:r>
              <a:rPr lang="en-US" altLang="ja-JP" sz="1800" dirty="0" smtClean="0">
                <a:solidFill>
                  <a:srgbClr val="00B050"/>
                </a:solidFill>
              </a:rPr>
              <a:t>T</a:t>
            </a:r>
            <a:r>
              <a:rPr lang="en-US" altLang="ja-JP" sz="1800" dirty="0">
                <a:solidFill>
                  <a:srgbClr val="00B050"/>
                </a:solidFill>
              </a:rPr>
              <a:t>. </a:t>
            </a:r>
            <a:r>
              <a:rPr lang="en-US" altLang="ja-JP" sz="1800" dirty="0" smtClean="0">
                <a:solidFill>
                  <a:srgbClr val="00B050"/>
                </a:solidFill>
              </a:rPr>
              <a:t>Hirano,</a:t>
            </a:r>
          </a:p>
          <a:p>
            <a:pPr marL="0" indent="0">
              <a:buNone/>
            </a:pPr>
            <a:r>
              <a:rPr lang="en-US" altLang="ja-JP" sz="1800" dirty="0" smtClean="0">
                <a:solidFill>
                  <a:srgbClr val="00B050"/>
                </a:solidFill>
              </a:rPr>
              <a:t>K</a:t>
            </a:r>
            <a:r>
              <a:rPr lang="en-US" altLang="ja-JP" sz="1800" dirty="0">
                <a:solidFill>
                  <a:srgbClr val="00B050"/>
                </a:solidFill>
              </a:rPr>
              <a:t>. </a:t>
            </a:r>
            <a:r>
              <a:rPr lang="en-US" altLang="ja-JP" sz="1800" dirty="0" err="1">
                <a:solidFill>
                  <a:srgbClr val="00B050"/>
                </a:solidFill>
              </a:rPr>
              <a:t>Murase</a:t>
            </a:r>
            <a:r>
              <a:rPr lang="en-US" altLang="ja-JP" sz="1800" dirty="0">
                <a:solidFill>
                  <a:srgbClr val="00B050"/>
                </a:solidFill>
              </a:rPr>
              <a:t>,</a:t>
            </a:r>
            <a:r>
              <a:rPr lang="en-US" altLang="ja-JP" sz="1800" dirty="0"/>
              <a:t> </a:t>
            </a:r>
            <a:r>
              <a:rPr lang="en-US" altLang="ja-JP" sz="1800" dirty="0">
                <a:solidFill>
                  <a:srgbClr val="00B050"/>
                </a:solidFill>
              </a:rPr>
              <a:t>K. Fukushima, H. </a:t>
            </a:r>
            <a:r>
              <a:rPr lang="en-US" altLang="ja-JP" sz="1800" dirty="0" err="1">
                <a:solidFill>
                  <a:srgbClr val="00B050"/>
                </a:solidFill>
              </a:rPr>
              <a:t>Fujii</a:t>
            </a:r>
            <a:r>
              <a:rPr lang="en-US" altLang="ja-JP" sz="1800" dirty="0">
                <a:solidFill>
                  <a:srgbClr val="00B050"/>
                </a:solidFill>
              </a:rPr>
              <a:t>, A. Ohnishi, K. Morita,</a:t>
            </a:r>
            <a:r>
              <a:rPr lang="en-US" altLang="ja-JP" sz="1800" dirty="0"/>
              <a:t> </a:t>
            </a:r>
            <a:r>
              <a:rPr lang="en-US" altLang="ja-JP" sz="1800" dirty="0" smtClean="0">
                <a:solidFill>
                  <a:srgbClr val="00B050"/>
                </a:solidFill>
              </a:rPr>
              <a:t>A. Nakamura</a:t>
            </a:r>
            <a:endParaRPr lang="en-US" altLang="ja-JP" sz="1800" dirty="0" smtClean="0"/>
          </a:p>
          <a:p>
            <a:pPr marL="0" indent="0">
              <a:buNone/>
            </a:pPr>
            <a:r>
              <a:rPr lang="en-US" altLang="ja-JP" sz="1800" b="1" dirty="0">
                <a:solidFill>
                  <a:srgbClr val="E923D1"/>
                </a:solidFill>
              </a:rPr>
              <a:t>H. Harada</a:t>
            </a:r>
            <a:r>
              <a:rPr lang="en-US" altLang="ja-JP" sz="1800" dirty="0">
                <a:solidFill>
                  <a:srgbClr val="E923D1"/>
                </a:solidFill>
              </a:rPr>
              <a:t>, P. K. </a:t>
            </a:r>
            <a:r>
              <a:rPr lang="en-US" altLang="ja-JP" sz="1800" dirty="0" err="1">
                <a:solidFill>
                  <a:srgbClr val="E923D1"/>
                </a:solidFill>
              </a:rPr>
              <a:t>Saha</a:t>
            </a:r>
            <a:r>
              <a:rPr lang="en-US" altLang="ja-JP" sz="1800" dirty="0">
                <a:solidFill>
                  <a:srgbClr val="E923D1"/>
                </a:solidFill>
              </a:rPr>
              <a:t>, M. </a:t>
            </a:r>
            <a:r>
              <a:rPr lang="en-US" altLang="ja-JP" sz="1800" dirty="0" err="1">
                <a:solidFill>
                  <a:srgbClr val="E923D1"/>
                </a:solidFill>
              </a:rPr>
              <a:t>Kinsho</a:t>
            </a:r>
            <a:r>
              <a:rPr lang="en-US" altLang="ja-JP" sz="1800" dirty="0">
                <a:solidFill>
                  <a:srgbClr val="E923D1"/>
                </a:solidFill>
              </a:rPr>
              <a:t>, Y. </a:t>
            </a:r>
            <a:r>
              <a:rPr lang="en-US" altLang="ja-JP" sz="1800" dirty="0" smtClean="0">
                <a:solidFill>
                  <a:srgbClr val="E923D1"/>
                </a:solidFill>
              </a:rPr>
              <a:t>Liu</a:t>
            </a:r>
            <a:r>
              <a:rPr lang="en-US" altLang="ja-JP" sz="1800" dirty="0" smtClean="0">
                <a:solidFill>
                  <a:srgbClr val="FF66FF"/>
                </a:solidFill>
              </a:rPr>
              <a:t>, </a:t>
            </a:r>
            <a:r>
              <a:rPr lang="en-US" altLang="ja-JP" sz="1800" dirty="0" smtClean="0">
                <a:solidFill>
                  <a:srgbClr val="E923D1"/>
                </a:solidFill>
              </a:rPr>
              <a:t>J</a:t>
            </a:r>
            <a:r>
              <a:rPr lang="en-US" altLang="ja-JP" sz="1800" dirty="0">
                <a:solidFill>
                  <a:srgbClr val="E923D1"/>
                </a:solidFill>
              </a:rPr>
              <a:t>. </a:t>
            </a:r>
            <a:r>
              <a:rPr lang="en-US" altLang="ja-JP" sz="1800" dirty="0" smtClean="0">
                <a:solidFill>
                  <a:srgbClr val="E923D1"/>
                </a:solidFill>
              </a:rPr>
              <a:t>Tamura, </a:t>
            </a:r>
            <a:r>
              <a:rPr lang="en-US" altLang="ja-JP" sz="1800" dirty="0">
                <a:solidFill>
                  <a:srgbClr val="E923D1"/>
                </a:solidFill>
              </a:rPr>
              <a:t>M. </a:t>
            </a:r>
            <a:r>
              <a:rPr lang="en-US" altLang="ja-JP" sz="1800" dirty="0" smtClean="0">
                <a:solidFill>
                  <a:srgbClr val="E923D1"/>
                </a:solidFill>
              </a:rPr>
              <a:t>Yoshii, </a:t>
            </a:r>
            <a:r>
              <a:rPr lang="en-US" altLang="ja-JP" sz="1800" dirty="0">
                <a:solidFill>
                  <a:srgbClr val="E923D1"/>
                </a:solidFill>
              </a:rPr>
              <a:t>M. </a:t>
            </a:r>
            <a:r>
              <a:rPr lang="en-US" altLang="ja-JP" sz="1800" dirty="0" smtClean="0">
                <a:solidFill>
                  <a:srgbClr val="E923D1"/>
                </a:solidFill>
              </a:rPr>
              <a:t>Okamura, </a:t>
            </a:r>
            <a:r>
              <a:rPr lang="en-US" altLang="ja-JP" sz="1800" dirty="0">
                <a:solidFill>
                  <a:srgbClr val="E923D1"/>
                </a:solidFill>
              </a:rPr>
              <a:t>A. </a:t>
            </a:r>
            <a:r>
              <a:rPr lang="en-US" altLang="ja-JP" sz="1800" dirty="0" err="1">
                <a:solidFill>
                  <a:srgbClr val="E923D1"/>
                </a:solidFill>
              </a:rPr>
              <a:t>Kovalenko</a:t>
            </a:r>
            <a:endParaRPr lang="en-US" altLang="ja-JP" sz="1800" dirty="0" smtClean="0">
              <a:solidFill>
                <a:srgbClr val="E923D1"/>
              </a:solidFill>
            </a:endParaRPr>
          </a:p>
          <a:p>
            <a:pPr marL="0" indent="0">
              <a:buNone/>
            </a:pPr>
            <a:endParaRPr lang="en-US" altLang="ja-JP" sz="1800" dirty="0" smtClean="0"/>
          </a:p>
          <a:p>
            <a:pPr marL="0" indent="0">
              <a:buNone/>
            </a:pPr>
            <a:r>
              <a:rPr lang="en-US" altLang="ja-JP" sz="1800" dirty="0" smtClean="0"/>
              <a:t>ASRC/JAEA, J-PARC/JAEA, J-PARC/KEK, Tokyo Inst. Tech, Hiroshima U, Osaka U,  U Tsukuba, Tsukuba U Tech, CNS, U Tokyo, Tohoku U, Nagasaki IAS, Kyoto U, RIKEN, Akita International U, Nagoya U, Sophia U, U Tokyo, YITP/Kyoto U, Nara Women’s U, KEK, </a:t>
            </a:r>
            <a:r>
              <a:rPr lang="en-US" altLang="ja-JP" sz="1800" dirty="0" smtClean="0">
                <a:solidFill>
                  <a:srgbClr val="FF9900"/>
                </a:solidFill>
              </a:rPr>
              <a:t>BNL, Mainz U, GSI Central China Normal U, Korea U, </a:t>
            </a:r>
            <a:r>
              <a:rPr lang="en-US" altLang="ja-JP" sz="1800" dirty="0" err="1" smtClean="0">
                <a:solidFill>
                  <a:srgbClr val="FF9900"/>
                </a:solidFill>
              </a:rPr>
              <a:t>Chonbuk</a:t>
            </a:r>
            <a:r>
              <a:rPr lang="en-US" altLang="ja-JP" sz="1800" dirty="0" smtClean="0">
                <a:solidFill>
                  <a:srgbClr val="FF9900"/>
                </a:solidFill>
              </a:rPr>
              <a:t> National U, Pusan National U, JINR, U Belgrade, Wigner RCP, KRF, Stony Brook U, </a:t>
            </a:r>
            <a:r>
              <a:rPr lang="en-US" altLang="ja-JP" sz="1800" dirty="0" err="1" smtClean="0">
                <a:solidFill>
                  <a:srgbClr val="FF9900"/>
                </a:solidFill>
              </a:rPr>
              <a:t>Bhaba</a:t>
            </a:r>
            <a:r>
              <a:rPr lang="en-US" altLang="ja-JP" sz="1800" dirty="0" smtClean="0">
                <a:solidFill>
                  <a:srgbClr val="FF9900"/>
                </a:solidFill>
              </a:rPr>
              <a:t> Atomic Research Centre, Far Eastern Federal U</a:t>
            </a:r>
          </a:p>
          <a:p>
            <a:pPr marL="0" indent="0">
              <a:buNone/>
            </a:pPr>
            <a:endParaRPr kumimoji="1" lang="ja-JP" altLang="en-US" sz="105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16</a:t>
            </a:fld>
            <a:endParaRPr kumimoji="1" lang="ja-JP" altLang="en-US" dirty="0"/>
          </a:p>
        </p:txBody>
      </p:sp>
    </p:spTree>
    <p:extLst>
      <p:ext uri="{BB962C8B-B14F-4D97-AF65-F5344CB8AC3E}">
        <p14:creationId xmlns:p14="http://schemas.microsoft.com/office/powerpoint/2010/main" val="2435075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J-PARC-HI Collaboration</a:t>
            </a:r>
            <a:endParaRPr kumimoji="1" lang="ja-JP" altLang="en-US" dirty="0"/>
          </a:p>
        </p:txBody>
      </p:sp>
      <p:sp>
        <p:nvSpPr>
          <p:cNvPr id="3" name="コンテンツ プレースホルダー 2"/>
          <p:cNvSpPr>
            <a:spLocks noGrp="1"/>
          </p:cNvSpPr>
          <p:nvPr>
            <p:ph idx="1"/>
          </p:nvPr>
        </p:nvSpPr>
        <p:spPr>
          <a:xfrm>
            <a:off x="467544" y="1340768"/>
            <a:ext cx="8229600" cy="4525963"/>
          </a:xfrm>
        </p:spPr>
        <p:txBody>
          <a:bodyPr>
            <a:normAutofit fontScale="47500" lnSpcReduction="20000"/>
          </a:bodyPr>
          <a:lstStyle/>
          <a:p>
            <a:pPr marL="0" indent="0">
              <a:buNone/>
            </a:pPr>
            <a:r>
              <a:rPr kumimoji="1" lang="ja-JP" altLang="en-US" dirty="0" smtClean="0"/>
              <a:t>現状</a:t>
            </a:r>
            <a:r>
              <a:rPr kumimoji="1" lang="en-US" altLang="ja-JP" dirty="0" smtClean="0"/>
              <a:t>76</a:t>
            </a:r>
            <a:r>
              <a:rPr kumimoji="1" lang="ja-JP" altLang="en-US" dirty="0" smtClean="0"/>
              <a:t>名の</a:t>
            </a:r>
            <a:r>
              <a:rPr kumimoji="1" lang="en-US" altLang="ja-JP" dirty="0" smtClean="0"/>
              <a:t>collaborator</a:t>
            </a:r>
          </a:p>
          <a:p>
            <a:pPr marL="0" indent="0">
              <a:buNone/>
            </a:pPr>
            <a:r>
              <a:rPr kumimoji="1" lang="ja-JP" altLang="en-US" dirty="0" smtClean="0"/>
              <a:t>計画を推進するうえで、</a:t>
            </a:r>
            <a:r>
              <a:rPr kumimoji="1" lang="en-US" altLang="ja-JP" dirty="0" smtClean="0"/>
              <a:t>Collaboration</a:t>
            </a:r>
            <a:r>
              <a:rPr kumimoji="1" lang="ja-JP" altLang="en-US" dirty="0" smtClean="0"/>
              <a:t>の組織化が必須</a:t>
            </a:r>
            <a:endParaRPr kumimoji="1" lang="en-US" altLang="ja-JP" dirty="0" smtClean="0"/>
          </a:p>
          <a:p>
            <a:pPr marL="0" indent="0">
              <a:buNone/>
            </a:pPr>
            <a:r>
              <a:rPr lang="ja-JP" altLang="en-US" dirty="0"/>
              <a:t>国際</a:t>
            </a:r>
            <a:r>
              <a:rPr lang="ja-JP" altLang="en-US" dirty="0" smtClean="0"/>
              <a:t>協力（お金、人、外的圧力）は</a:t>
            </a:r>
            <a:r>
              <a:rPr lang="en-US" altLang="ja-JP" dirty="0" smtClean="0"/>
              <a:t>J-PARC-HI</a:t>
            </a:r>
            <a:r>
              <a:rPr lang="ja-JP" altLang="en-US" dirty="0" smtClean="0"/>
              <a:t>の強み（</a:t>
            </a:r>
            <a:r>
              <a:rPr lang="en-US" altLang="ja-JP" dirty="0" smtClean="0"/>
              <a:t>J-PARC</a:t>
            </a:r>
            <a:r>
              <a:rPr lang="ja-JP" altLang="en-US" dirty="0" smtClean="0"/>
              <a:t>ハドロンに比べて）</a:t>
            </a:r>
            <a:endParaRPr lang="en-US" altLang="ja-JP" dirty="0"/>
          </a:p>
          <a:p>
            <a:pPr marL="0" indent="0">
              <a:buNone/>
            </a:pPr>
            <a:r>
              <a:rPr lang="ja-JP" altLang="en-US" dirty="0"/>
              <a:t>　</a:t>
            </a:r>
            <a:r>
              <a:rPr lang="en-US" altLang="ja-JP" dirty="0" smtClean="0"/>
              <a:t>Strong interest : N. Xu (CCNU/LBL</a:t>
            </a:r>
            <a:r>
              <a:rPr lang="en-US" altLang="ja-JP" dirty="0"/>
              <a:t>), In-Kwon </a:t>
            </a:r>
            <a:r>
              <a:rPr lang="en-US" altLang="ja-JP" dirty="0" err="1"/>
              <a:t>Yoo</a:t>
            </a:r>
            <a:r>
              <a:rPr lang="en-US" altLang="ja-JP" dirty="0"/>
              <a:t> </a:t>
            </a:r>
            <a:r>
              <a:rPr lang="en-US" altLang="ja-JP" dirty="0" smtClean="0"/>
              <a:t>(Pusan U</a:t>
            </a:r>
            <a:r>
              <a:rPr lang="en-US" altLang="ja-JP" dirty="0" smtClean="0"/>
              <a:t>), </a:t>
            </a:r>
            <a:r>
              <a:rPr lang="en-US" altLang="ja-JP" dirty="0" err="1" smtClean="0"/>
              <a:t>Micky</a:t>
            </a:r>
            <a:r>
              <a:rPr lang="en-US" altLang="ja-JP" dirty="0" smtClean="0"/>
              <a:t> Chiu (BNL), Luciano Musa (ALICE),…</a:t>
            </a:r>
            <a:endParaRPr kumimoji="1" lang="en-US" altLang="ja-JP" dirty="0" smtClean="0"/>
          </a:p>
          <a:p>
            <a:pPr marL="0" indent="0">
              <a:buNone/>
            </a:pPr>
            <a:r>
              <a:rPr lang="ja-JP" altLang="en-US" dirty="0"/>
              <a:t>個人的</a:t>
            </a:r>
            <a:r>
              <a:rPr lang="ja-JP" altLang="en-US" dirty="0" smtClean="0"/>
              <a:t>な案</a:t>
            </a:r>
            <a:endParaRPr kumimoji="1" lang="en-US" altLang="ja-JP" dirty="0" smtClean="0"/>
          </a:p>
          <a:p>
            <a:r>
              <a:rPr kumimoji="1" lang="en-US" altLang="ja-JP" dirty="0" smtClean="0"/>
              <a:t>Spokesperson, Deputy Spokesperson</a:t>
            </a:r>
          </a:p>
          <a:p>
            <a:pPr lvl="1"/>
            <a:r>
              <a:rPr lang="ja-JP" altLang="en-US" dirty="0" smtClean="0"/>
              <a:t>佐甲、原田（加速器）、坂口（実験）、北沢（理論）</a:t>
            </a:r>
            <a:endParaRPr kumimoji="1" lang="en-US" altLang="ja-JP" dirty="0" smtClean="0"/>
          </a:p>
          <a:p>
            <a:r>
              <a:rPr lang="en-US" altLang="ja-JP" dirty="0" smtClean="0"/>
              <a:t>Executive </a:t>
            </a:r>
            <a:r>
              <a:rPr lang="en-US" altLang="ja-JP" dirty="0" smtClean="0"/>
              <a:t>Committee?</a:t>
            </a:r>
            <a:endParaRPr lang="en-US" altLang="ja-JP" dirty="0" smtClean="0"/>
          </a:p>
          <a:p>
            <a:pPr lvl="1"/>
            <a:r>
              <a:rPr lang="en-US" altLang="ja-JP" dirty="0" smtClean="0"/>
              <a:t>Spokespersons + </a:t>
            </a:r>
            <a:r>
              <a:rPr lang="ja-JP" altLang="en-US" dirty="0" smtClean="0"/>
              <a:t>小沢</a:t>
            </a:r>
            <a:r>
              <a:rPr lang="ja-JP" altLang="en-US" dirty="0" smtClean="0"/>
              <a:t>、田中（万</a:t>
            </a:r>
            <a:r>
              <a:rPr lang="ja-JP" altLang="en-US" dirty="0" smtClean="0"/>
              <a:t>）、金正</a:t>
            </a:r>
            <a:endParaRPr lang="en-US" altLang="ja-JP" dirty="0" smtClean="0"/>
          </a:p>
          <a:p>
            <a:r>
              <a:rPr lang="en-US" altLang="ja-JP" dirty="0"/>
              <a:t>International Advisory Board (External)</a:t>
            </a:r>
          </a:p>
          <a:p>
            <a:pPr lvl="1"/>
            <a:r>
              <a:rPr lang="en-US" altLang="ja-JP" dirty="0"/>
              <a:t>PBM(GSI), </a:t>
            </a:r>
            <a:r>
              <a:rPr lang="ja-JP" altLang="en-US" dirty="0"/>
              <a:t>永宮</a:t>
            </a:r>
            <a:r>
              <a:rPr lang="en-US" altLang="ja-JP" dirty="0"/>
              <a:t>, T. </a:t>
            </a:r>
            <a:r>
              <a:rPr lang="en-US" altLang="ja-JP" dirty="0" err="1"/>
              <a:t>Roser</a:t>
            </a:r>
            <a:r>
              <a:rPr lang="en-US" altLang="ja-JP" dirty="0"/>
              <a:t> (BNL), A. </a:t>
            </a:r>
            <a:r>
              <a:rPr lang="en-US" altLang="ja-JP" dirty="0" err="1"/>
              <a:t>Kovalenko</a:t>
            </a:r>
            <a:r>
              <a:rPr lang="en-US" altLang="ja-JP" dirty="0"/>
              <a:t> (NICA), Z. Xu (STAR)</a:t>
            </a:r>
          </a:p>
          <a:p>
            <a:r>
              <a:rPr kumimoji="1" lang="en-US" altLang="ja-JP" dirty="0" smtClean="0"/>
              <a:t>Technical </a:t>
            </a:r>
            <a:r>
              <a:rPr kumimoji="1" lang="en-US" altLang="ja-JP" dirty="0" smtClean="0"/>
              <a:t>Board / </a:t>
            </a:r>
            <a:r>
              <a:rPr kumimoji="1" lang="en-US" altLang="ja-JP" dirty="0" smtClean="0"/>
              <a:t>Physics Working Group</a:t>
            </a:r>
            <a:endParaRPr kumimoji="1" lang="en-US" altLang="ja-JP" dirty="0" smtClean="0"/>
          </a:p>
          <a:p>
            <a:pPr lvl="1"/>
            <a:r>
              <a:rPr lang="ja-JP" altLang="en-US" dirty="0" smtClean="0"/>
              <a:t>レプトン、光子　坂口、初田</a:t>
            </a:r>
            <a:endParaRPr lang="en-US" altLang="ja-JP" dirty="0" smtClean="0"/>
          </a:p>
          <a:p>
            <a:pPr lvl="1"/>
            <a:r>
              <a:rPr kumimoji="1" lang="en-US" altLang="ja-JP" dirty="0" smtClean="0"/>
              <a:t>Correlation, fluctuations</a:t>
            </a:r>
            <a:r>
              <a:rPr kumimoji="1" lang="ja-JP" altLang="en-US" dirty="0" smtClean="0"/>
              <a:t>　佐甲、江角、北沢？</a:t>
            </a:r>
            <a:endParaRPr kumimoji="1" lang="en-US" altLang="ja-JP" dirty="0" smtClean="0"/>
          </a:p>
          <a:p>
            <a:pPr lvl="1"/>
            <a:r>
              <a:rPr lang="en-US" altLang="ja-JP" dirty="0" smtClean="0"/>
              <a:t>Strangeness</a:t>
            </a:r>
            <a:r>
              <a:rPr lang="ja-JP" altLang="en-US" dirty="0" smtClean="0"/>
              <a:t>　田村、金田？</a:t>
            </a:r>
            <a:endParaRPr kumimoji="1" lang="en-US" altLang="ja-JP" dirty="0" smtClean="0"/>
          </a:p>
          <a:p>
            <a:r>
              <a:rPr lang="en-US" altLang="ja-JP" dirty="0" smtClean="0"/>
              <a:t>Collaboration Board</a:t>
            </a:r>
          </a:p>
          <a:p>
            <a:pPr lvl="1"/>
            <a:r>
              <a:rPr kumimoji="1" lang="ja-JP" altLang="en-US" dirty="0" smtClean="0"/>
              <a:t>各研究機関の代表</a:t>
            </a:r>
            <a:endParaRPr kumimoji="1" lang="en-US" altLang="ja-JP" dirty="0" smtClean="0"/>
          </a:p>
          <a:p>
            <a:pPr lvl="1"/>
            <a:r>
              <a:rPr lang="ja-JP" altLang="en-US" dirty="0" smtClean="0"/>
              <a:t>各機関の役割分担を決定</a:t>
            </a:r>
            <a:r>
              <a:rPr lang="ja-JP" altLang="en-US" dirty="0"/>
              <a:t>（</a:t>
            </a:r>
            <a:r>
              <a:rPr lang="ja-JP" altLang="en-US" dirty="0" smtClean="0"/>
              <a:t>役割の希望を出してもらう。）</a:t>
            </a:r>
            <a:endParaRPr lang="en-US" altLang="ja-JP" dirty="0" smtClean="0"/>
          </a:p>
          <a:p>
            <a:pPr marL="0" indent="0">
              <a:buNone/>
            </a:pPr>
            <a:endParaRPr lang="en-US" altLang="ja-JP" dirty="0" smtClean="0"/>
          </a:p>
          <a:p>
            <a:pPr marL="0" indent="0">
              <a:buNone/>
            </a:pPr>
            <a:r>
              <a:rPr lang="ja-JP" altLang="en-US" dirty="0" smtClean="0"/>
              <a:t>定期的なミーティング</a:t>
            </a:r>
            <a:r>
              <a:rPr lang="ja-JP" altLang="en-US" dirty="0" smtClean="0"/>
              <a:t>（加速器、核</a:t>
            </a:r>
            <a:r>
              <a:rPr lang="ja-JP" altLang="en-US" dirty="0"/>
              <a:t>物理コミュニティに公開、海外</a:t>
            </a:r>
            <a:r>
              <a:rPr lang="en-US" altLang="ja-JP" dirty="0"/>
              <a:t>collaborator</a:t>
            </a:r>
            <a:r>
              <a:rPr lang="ja-JP" altLang="en-US" dirty="0"/>
              <a:t>と</a:t>
            </a:r>
            <a:r>
              <a:rPr lang="en-US" altLang="ja-JP" dirty="0"/>
              <a:t>TV</a:t>
            </a:r>
            <a:r>
              <a:rPr lang="ja-JP" altLang="en-US" dirty="0"/>
              <a:t>会議）</a:t>
            </a:r>
            <a:endParaRPr lang="en-US" altLang="ja-JP" dirty="0"/>
          </a:p>
          <a:p>
            <a:pPr marL="457200" lvl="1"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Tree>
    <p:extLst>
      <p:ext uri="{BB962C8B-B14F-4D97-AF65-F5344CB8AC3E}">
        <p14:creationId xmlns:p14="http://schemas.microsoft.com/office/powerpoint/2010/main" val="3509390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71400"/>
            <a:ext cx="8229600" cy="1143000"/>
          </a:xfrm>
        </p:spPr>
        <p:txBody>
          <a:bodyPr/>
          <a:lstStyle/>
          <a:p>
            <a:r>
              <a:rPr kumimoji="1" lang="en-US" altLang="ja-JP" dirty="0" smtClean="0"/>
              <a:t>R&amp;D</a:t>
            </a:r>
            <a:endParaRPr kumimoji="1" lang="ja-JP" altLang="en-US" dirty="0"/>
          </a:p>
        </p:txBody>
      </p:sp>
      <p:sp>
        <p:nvSpPr>
          <p:cNvPr id="3" name="コンテンツ プレースホルダー 2"/>
          <p:cNvSpPr>
            <a:spLocks noGrp="1"/>
          </p:cNvSpPr>
          <p:nvPr>
            <p:ph idx="1"/>
          </p:nvPr>
        </p:nvSpPr>
        <p:spPr>
          <a:xfrm>
            <a:off x="395536" y="836712"/>
            <a:ext cx="8229600" cy="4525963"/>
          </a:xfrm>
        </p:spPr>
        <p:txBody>
          <a:bodyPr>
            <a:normAutofit fontScale="70000" lnSpcReduction="20000"/>
          </a:bodyPr>
          <a:lstStyle/>
          <a:p>
            <a:endParaRPr lang="en-US" altLang="ja-JP" dirty="0" smtClean="0"/>
          </a:p>
          <a:p>
            <a:pPr marL="0" indent="0">
              <a:buNone/>
            </a:pPr>
            <a:r>
              <a:rPr lang="ja-JP" altLang="en-US" dirty="0" smtClean="0"/>
              <a:t>加速器</a:t>
            </a:r>
            <a:endParaRPr lang="en-US" altLang="ja-JP" dirty="0" smtClean="0"/>
          </a:p>
          <a:p>
            <a:r>
              <a:rPr lang="en-US" altLang="ja-JP" dirty="0"/>
              <a:t>JAEA</a:t>
            </a:r>
            <a:r>
              <a:rPr lang="ja-JP" altLang="en-US" dirty="0" smtClean="0"/>
              <a:t>が中心</a:t>
            </a:r>
            <a:endParaRPr lang="en-US" altLang="ja-JP" dirty="0" smtClean="0"/>
          </a:p>
          <a:p>
            <a:pPr lvl="1"/>
            <a:r>
              <a:rPr lang="ja-JP" altLang="en-US" dirty="0"/>
              <a:t>理研と</a:t>
            </a:r>
            <a:r>
              <a:rPr lang="ja-JP" altLang="en-US" dirty="0" smtClean="0"/>
              <a:t>の共同研究（イオン源、ブースター、荷電変換）</a:t>
            </a:r>
            <a:endParaRPr lang="en-US" altLang="ja-JP" dirty="0" smtClean="0"/>
          </a:p>
          <a:p>
            <a:pPr marL="0" indent="0">
              <a:buNone/>
            </a:pPr>
            <a:r>
              <a:rPr lang="ja-JP" altLang="en-US" dirty="0" smtClean="0"/>
              <a:t>検出器</a:t>
            </a:r>
            <a:endParaRPr lang="en-US" altLang="ja-JP" dirty="0" smtClean="0"/>
          </a:p>
          <a:p>
            <a:r>
              <a:rPr lang="en-US" altLang="ja-JP" dirty="0" smtClean="0"/>
              <a:t>High-momentum beamline</a:t>
            </a:r>
            <a:r>
              <a:rPr lang="ja-JP" altLang="en-US" dirty="0" smtClean="0"/>
              <a:t>グループとの共同研究</a:t>
            </a:r>
            <a:endParaRPr lang="en-US" altLang="ja-JP" dirty="0" smtClean="0"/>
          </a:p>
          <a:p>
            <a:pPr lvl="1"/>
            <a:r>
              <a:rPr lang="en-US" altLang="ja-JP" dirty="0" smtClean="0"/>
              <a:t>High-p collaboration</a:t>
            </a:r>
            <a:r>
              <a:rPr lang="ja-JP" altLang="en-US" dirty="0" smtClean="0"/>
              <a:t>を組織した</a:t>
            </a:r>
            <a:endParaRPr lang="en-US" altLang="ja-JP" dirty="0" smtClean="0"/>
          </a:p>
          <a:p>
            <a:pPr lvl="1"/>
            <a:r>
              <a:rPr lang="en-US" altLang="ja-JP" dirty="0" smtClean="0"/>
              <a:t>MRPC-TOF, Silicon tracker, GEM, RICH, muon, …</a:t>
            </a:r>
            <a:r>
              <a:rPr lang="ja-JP" altLang="en-US" dirty="0" smtClean="0"/>
              <a:t>等共通の検出器</a:t>
            </a:r>
            <a:endParaRPr lang="en-US" altLang="ja-JP" dirty="0" smtClean="0"/>
          </a:p>
          <a:p>
            <a:r>
              <a:rPr lang="en-US" altLang="ja-JP" dirty="0" smtClean="0"/>
              <a:t>ALICE</a:t>
            </a:r>
            <a:r>
              <a:rPr lang="ja-JP" altLang="en-US" dirty="0" smtClean="0"/>
              <a:t>へ</a:t>
            </a:r>
            <a:r>
              <a:rPr lang="en-US" altLang="ja-JP" dirty="0" smtClean="0"/>
              <a:t>associate member</a:t>
            </a:r>
            <a:r>
              <a:rPr lang="ja-JP" altLang="en-US" dirty="0" smtClean="0"/>
              <a:t>として加入した</a:t>
            </a:r>
            <a:r>
              <a:rPr lang="en-US" altLang="ja-JP" dirty="0" smtClean="0"/>
              <a:t>(2016</a:t>
            </a:r>
            <a:r>
              <a:rPr lang="ja-JP" altLang="en-US" dirty="0" smtClean="0"/>
              <a:t>年７月）</a:t>
            </a:r>
            <a:endParaRPr lang="en-US" altLang="ja-JP" dirty="0" smtClean="0"/>
          </a:p>
          <a:p>
            <a:pPr lvl="1"/>
            <a:r>
              <a:rPr lang="en-US" altLang="ja-JP" dirty="0" err="1" smtClean="0"/>
              <a:t>Triggerless</a:t>
            </a:r>
            <a:r>
              <a:rPr lang="en-US" altLang="ja-JP" dirty="0" smtClean="0"/>
              <a:t> DAQ system, online track reconstruction</a:t>
            </a:r>
          </a:p>
          <a:p>
            <a:pPr marL="457200" lvl="1" indent="0">
              <a:buNone/>
            </a:pPr>
            <a:endParaRPr lang="en-US" altLang="ja-JP" dirty="0"/>
          </a:p>
          <a:p>
            <a:r>
              <a:rPr lang="ja-JP" altLang="en-US" dirty="0" smtClean="0"/>
              <a:t>科研費等の申請、人材獲得</a:t>
            </a:r>
            <a:r>
              <a:rPr lang="en-US" altLang="ja-JP" dirty="0" smtClean="0"/>
              <a:t>(PD)</a:t>
            </a:r>
          </a:p>
          <a:p>
            <a:pPr lvl="1"/>
            <a:r>
              <a:rPr lang="ja-JP" altLang="en-US" dirty="0" smtClean="0"/>
              <a:t>重イオンでの</a:t>
            </a:r>
            <a:r>
              <a:rPr lang="ja-JP" altLang="en-US" dirty="0" smtClean="0"/>
              <a:t>科研費（加速器、実験、理論）</a:t>
            </a:r>
            <a:endParaRPr lang="en-US" altLang="ja-JP" dirty="0" smtClean="0"/>
          </a:p>
          <a:p>
            <a:pPr lvl="1"/>
            <a:r>
              <a:rPr lang="en-US" altLang="ja-JP" dirty="0" smtClean="0"/>
              <a:t>JAEA</a:t>
            </a:r>
            <a:r>
              <a:rPr lang="ja-JP" altLang="en-US" dirty="0" smtClean="0"/>
              <a:t>等での博士研究員</a:t>
            </a:r>
            <a:endParaRPr lang="en-US" altLang="ja-JP"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spTree>
    <p:extLst>
      <p:ext uri="{BB962C8B-B14F-4D97-AF65-F5344CB8AC3E}">
        <p14:creationId xmlns:p14="http://schemas.microsoft.com/office/powerpoint/2010/main" val="471679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Backup</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2739505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趣旨説明</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７月に</a:t>
            </a:r>
            <a:r>
              <a:rPr kumimoji="1" lang="en-US" altLang="ja-JP" dirty="0" smtClean="0"/>
              <a:t>J-PARC PAC</a:t>
            </a:r>
            <a:r>
              <a:rPr kumimoji="1" lang="ja-JP" altLang="en-US" dirty="0" smtClean="0"/>
              <a:t>へ</a:t>
            </a:r>
            <a:r>
              <a:rPr kumimoji="1" lang="en-US" altLang="ja-JP" dirty="0" smtClean="0"/>
              <a:t>J-PARC-HI</a:t>
            </a:r>
            <a:r>
              <a:rPr kumimoji="1" lang="ja-JP" altLang="en-US" dirty="0" smtClean="0"/>
              <a:t>の</a:t>
            </a:r>
            <a:r>
              <a:rPr kumimoji="1" lang="en-US" altLang="ja-JP" dirty="0" smtClean="0"/>
              <a:t>LOI</a:t>
            </a:r>
            <a:r>
              <a:rPr kumimoji="1" lang="ja-JP" altLang="en-US" dirty="0" err="1" smtClean="0"/>
              <a:t>を提</a:t>
            </a:r>
            <a:r>
              <a:rPr kumimoji="1" lang="ja-JP" altLang="en-US" dirty="0" smtClean="0"/>
              <a:t>出した。しかし予算要求、計画実現までにはまだ多くの課題が</a:t>
            </a:r>
            <a:r>
              <a:rPr kumimoji="1" lang="ja-JP" altLang="en-US" dirty="0" smtClean="0"/>
              <a:t>あ</a:t>
            </a:r>
            <a:r>
              <a:rPr lang="ja-JP" altLang="en-US" dirty="0" smtClean="0"/>
              <a:t>る</a:t>
            </a:r>
            <a:endParaRPr kumimoji="1" lang="en-US" altLang="ja-JP" dirty="0" smtClean="0"/>
          </a:p>
          <a:p>
            <a:r>
              <a:rPr kumimoji="1" lang="ja-JP" altLang="en-US" dirty="0" smtClean="0"/>
              <a:t>この機会に、計画推進のための課題と問題点を明確にし、これからの方向性を見出し</a:t>
            </a:r>
            <a:r>
              <a:rPr kumimoji="1" lang="ja-JP" altLang="en-US" dirty="0" smtClean="0"/>
              <a:t>、計画を推進</a:t>
            </a:r>
            <a:r>
              <a:rPr kumimoji="1" lang="ja-JP" altLang="en-US" dirty="0" smtClean="0"/>
              <a:t>するための協力体制を築きたい</a:t>
            </a:r>
            <a:endParaRPr kumimoji="1" lang="en-US" altLang="ja-JP" dirty="0" smtClean="0"/>
          </a:p>
          <a:p>
            <a:r>
              <a:rPr lang="ja-JP" altLang="en-US" dirty="0" smtClean="0"/>
              <a:t>批判的ご意見を歓迎します</a:t>
            </a:r>
            <a:endParaRPr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2316662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永江核物理委員長のコメント</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en-US" altLang="ja-JP" dirty="0"/>
              <a:t>J-PARC HI</a:t>
            </a:r>
            <a:r>
              <a:rPr lang="ja-JP" altLang="en-US" dirty="0"/>
              <a:t>をプロジェクトとして進めるとすると、やはり 現在のファシリティでの実績をベースに、その発展型として 新規プロジェクトを提案していくべきでしょう。</a:t>
            </a:r>
            <a:r>
              <a:rPr lang="en-US" altLang="ja-JP" dirty="0"/>
              <a:t>J-PARC HI </a:t>
            </a:r>
            <a:r>
              <a:rPr lang="ja-JP" altLang="en-US" dirty="0"/>
              <a:t>の場合には、</a:t>
            </a:r>
            <a:r>
              <a:rPr lang="en-US" altLang="ja-JP" dirty="0"/>
              <a:t>J-PARC Strangeness</a:t>
            </a:r>
            <a:r>
              <a:rPr lang="ja-JP" altLang="en-US" dirty="0"/>
              <a:t>の発展としてマルチストレンジネス を軸とするのか、</a:t>
            </a:r>
            <a:r>
              <a:rPr lang="en-US" altLang="ja-JP" dirty="0"/>
              <a:t>RHIC, LHC</a:t>
            </a:r>
            <a:r>
              <a:rPr lang="ja-JP" altLang="en-US" dirty="0"/>
              <a:t>の延長に高温から高密度へ転換するのか、 あるいは、</a:t>
            </a:r>
            <a:r>
              <a:rPr lang="en-US" altLang="ja-JP" dirty="0"/>
              <a:t>RIBF</a:t>
            </a:r>
            <a:r>
              <a:rPr lang="ja-JP" altLang="en-US" dirty="0"/>
              <a:t>のエネルギーを上げて高密度とするのか、 いくつかの考え方があります。もちろん、複数の組み合わせも あるかもしれない。まずは、この学問の流れ（実績）を作っていく ことが重要だと思います。そのなかで推進グループ、母体が 内外からはっきりと</a:t>
            </a:r>
            <a:r>
              <a:rPr lang="en-US" altLang="ja-JP" dirty="0"/>
              <a:t>identify</a:t>
            </a:r>
            <a:r>
              <a:rPr lang="ja-JP" altLang="en-US" dirty="0"/>
              <a:t>されることでしょう。 </a:t>
            </a:r>
            <a:endParaRPr lang="en-US" altLang="ja-JP" dirty="0" smtClean="0"/>
          </a:p>
          <a:p>
            <a:r>
              <a:rPr lang="ja-JP" altLang="en-US" dirty="0" smtClean="0"/>
              <a:t>もう</a:t>
            </a:r>
            <a:r>
              <a:rPr lang="ja-JP" altLang="en-US" dirty="0"/>
              <a:t>一つは、加速器計画として捉えるならば、どこの加速器 グループを動かして建設するのか、は避けて通れない課題です。 </a:t>
            </a:r>
            <a:r>
              <a:rPr lang="en-US" altLang="ja-JP" dirty="0"/>
              <a:t>J-PARC</a:t>
            </a:r>
            <a:r>
              <a:rPr lang="ja-JP" altLang="en-US" dirty="0"/>
              <a:t>センターの</a:t>
            </a:r>
            <a:r>
              <a:rPr lang="en-US" altLang="ja-JP" dirty="0"/>
              <a:t>JAEA</a:t>
            </a:r>
            <a:r>
              <a:rPr lang="ja-JP" altLang="en-US" dirty="0"/>
              <a:t>側加速器グループで対応できるのか、 </a:t>
            </a:r>
            <a:r>
              <a:rPr lang="en-US" altLang="ja-JP" dirty="0"/>
              <a:t>KEK</a:t>
            </a:r>
            <a:r>
              <a:rPr lang="ja-JP" altLang="en-US" dirty="0"/>
              <a:t>加速器施設を動かす必要があるのか、です。今の</a:t>
            </a:r>
            <a:r>
              <a:rPr lang="en-US" altLang="ja-JP" dirty="0"/>
              <a:t>J-PARC</a:t>
            </a:r>
            <a:r>
              <a:rPr lang="ja-JP" altLang="en-US" dirty="0"/>
              <a:t>の 場合、結局のところ</a:t>
            </a:r>
            <a:r>
              <a:rPr lang="en-US" altLang="ja-JP" dirty="0"/>
              <a:t>KEK</a:t>
            </a:r>
            <a:r>
              <a:rPr lang="ja-JP" altLang="en-US" dirty="0"/>
              <a:t>加速器施設が本気で</a:t>
            </a:r>
            <a:r>
              <a:rPr lang="en-US" altLang="ja-JP" dirty="0"/>
              <a:t>MR Slow extraction</a:t>
            </a:r>
            <a:r>
              <a:rPr lang="ja-JP" altLang="en-US" dirty="0"/>
              <a:t>に 取り組む体制を組めなかったところに、現状のジレンマが あると感じています。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Tree>
    <p:extLst>
      <p:ext uri="{BB962C8B-B14F-4D97-AF65-F5344CB8AC3E}">
        <p14:creationId xmlns:p14="http://schemas.microsoft.com/office/powerpoint/2010/main" val="3930198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186"/>
            <a:ext cx="8424936" cy="631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051720" y="6265736"/>
            <a:ext cx="4679358" cy="369332"/>
          </a:xfrm>
          <a:prstGeom prst="rect">
            <a:avLst/>
          </a:prstGeom>
          <a:noFill/>
        </p:spPr>
        <p:txBody>
          <a:bodyPr wrap="none" rtlCol="0">
            <a:spAutoFit/>
          </a:bodyPr>
          <a:lstStyle/>
          <a:p>
            <a:r>
              <a:rPr kumimoji="1" lang="en-US" altLang="ja-JP" dirty="0" smtClean="0"/>
              <a:t>P. Braun-</a:t>
            </a:r>
            <a:r>
              <a:rPr kumimoji="1" lang="en-US" altLang="ja-JP" dirty="0" err="1" smtClean="0"/>
              <a:t>Munzinger</a:t>
            </a:r>
            <a:r>
              <a:rPr kumimoji="1" lang="en-US" altLang="ja-JP" dirty="0" smtClean="0"/>
              <a:t>, JHI2014, Tokai, March 2014</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spTree>
    <p:extLst>
      <p:ext uri="{BB962C8B-B14F-4D97-AF65-F5344CB8AC3E}">
        <p14:creationId xmlns:p14="http://schemas.microsoft.com/office/powerpoint/2010/main" val="960935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標的の厚さ</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ビームレート*標的厚さ</a:t>
            </a:r>
            <a:r>
              <a:rPr kumimoji="1" lang="en-US" altLang="ja-JP" dirty="0" smtClean="0"/>
              <a:t>(</a:t>
            </a:r>
            <a:r>
              <a:rPr lang="ja-JP" altLang="en-US" dirty="0"/>
              <a:t>反応</a:t>
            </a:r>
            <a:r>
              <a:rPr lang="ja-JP" altLang="en-US" dirty="0" smtClean="0"/>
              <a:t>長）が一定であれば、ビームレートが低くても標的厚さが厚ければいいのではないか？</a:t>
            </a:r>
            <a:endParaRPr kumimoji="1" lang="en-US" altLang="ja-JP" dirty="0" smtClean="0"/>
          </a:p>
          <a:p>
            <a:r>
              <a:rPr kumimoji="1" lang="ja-JP" altLang="en-US" dirty="0" smtClean="0"/>
              <a:t>標的は、</a:t>
            </a:r>
            <a:r>
              <a:rPr lang="ja-JP" altLang="en-US" dirty="0"/>
              <a:t>反応長</a:t>
            </a:r>
            <a:r>
              <a:rPr lang="en-US" altLang="ja-JP" dirty="0" smtClean="0"/>
              <a:t>1</a:t>
            </a:r>
            <a:r>
              <a:rPr lang="en-US" altLang="ja-JP" dirty="0"/>
              <a:t>%</a:t>
            </a:r>
            <a:r>
              <a:rPr kumimoji="1" lang="ja-JP" altLang="en-US" dirty="0" smtClean="0"/>
              <a:t>以下</a:t>
            </a:r>
            <a:r>
              <a:rPr lang="ja-JP" altLang="en-US" dirty="0" smtClean="0"/>
              <a:t>の厚さのもので</a:t>
            </a:r>
            <a:r>
              <a:rPr kumimoji="1" lang="ja-JP" altLang="en-US" dirty="0" smtClean="0"/>
              <a:t>しか、正確な実験はできない</a:t>
            </a:r>
            <a:endParaRPr kumimoji="1" lang="en-US" altLang="ja-JP" dirty="0" smtClean="0"/>
          </a:p>
          <a:p>
            <a:pPr lvl="1"/>
            <a:r>
              <a:rPr lang="ja-JP" altLang="en-US" dirty="0"/>
              <a:t>これ</a:t>
            </a:r>
            <a:r>
              <a:rPr lang="ja-JP" altLang="en-US" dirty="0" smtClean="0"/>
              <a:t>以上</a:t>
            </a:r>
            <a:r>
              <a:rPr lang="ja-JP" altLang="en-US" dirty="0"/>
              <a:t>厚く</a:t>
            </a:r>
            <a:r>
              <a:rPr lang="ja-JP" altLang="en-US" dirty="0" smtClean="0"/>
              <a:t>すると、崩壊</a:t>
            </a:r>
            <a:r>
              <a:rPr lang="ja-JP" altLang="en-US" dirty="0"/>
              <a:t>した</a:t>
            </a:r>
            <a:r>
              <a:rPr lang="ja-JP" altLang="en-US" dirty="0" smtClean="0"/>
              <a:t>ハドロン（ハイペロン</a:t>
            </a:r>
            <a:r>
              <a:rPr lang="en-US" altLang="ja-JP" dirty="0" smtClean="0"/>
              <a:t>,</a:t>
            </a:r>
            <a:r>
              <a:rPr lang="ja-JP" altLang="en-US" dirty="0" smtClean="0"/>
              <a:t>レプトン対等）の</a:t>
            </a:r>
            <a:r>
              <a:rPr lang="ja-JP" altLang="en-US" dirty="0"/>
              <a:t>再構成</a:t>
            </a:r>
            <a:r>
              <a:rPr lang="ja-JP" altLang="en-US" dirty="0" smtClean="0"/>
              <a:t>が困難になる</a:t>
            </a:r>
            <a:endParaRPr lang="en-US" altLang="ja-JP" dirty="0" smtClean="0"/>
          </a:p>
          <a:p>
            <a:pPr lvl="1"/>
            <a:r>
              <a:rPr lang="ja-JP" altLang="en-US" dirty="0" smtClean="0"/>
              <a:t>標的厚さ</a:t>
            </a:r>
            <a:r>
              <a:rPr lang="en-US" altLang="ja-JP" dirty="0" smtClean="0"/>
              <a:t>      </a:t>
            </a:r>
            <a:r>
              <a:rPr lang="ja-JP" altLang="en-US" dirty="0" smtClean="0"/>
              <a:t>標的内の散乱</a:t>
            </a:r>
            <a:r>
              <a:rPr lang="ja-JP" altLang="en-US" dirty="0" smtClean="0">
                <a:latin typeface="+mn-ea"/>
              </a:rPr>
              <a:t>角</a:t>
            </a:r>
            <a:endParaRPr lang="en-US" altLang="ja-JP" dirty="0" smtClean="0">
              <a:latin typeface="+mn-ea"/>
            </a:endParaRPr>
          </a:p>
          <a:p>
            <a:pPr marL="457200" lvl="1" indent="0">
              <a:buNone/>
            </a:pPr>
            <a:r>
              <a:rPr lang="ja-JP" altLang="en-US" dirty="0"/>
              <a:t>　</a:t>
            </a:r>
            <a:r>
              <a:rPr lang="ja-JP" altLang="en-US" dirty="0" smtClean="0"/>
              <a:t>　　　　　　　　　　　　運動量</a:t>
            </a:r>
            <a:endParaRPr lang="en-US" altLang="ja-JP" dirty="0" smtClean="0">
              <a:latin typeface="Symbol" panose="05050102010706020507" pitchFamily="18" charset="2"/>
            </a:endParaRPr>
          </a:p>
          <a:p>
            <a:pPr marL="457200" lvl="1" indent="0">
              <a:buNone/>
            </a:pPr>
            <a:r>
              <a:rPr lang="ja-JP" altLang="en-US" dirty="0" smtClean="0"/>
              <a:t>　　　　　　　　　　</a:t>
            </a:r>
            <a:r>
              <a:rPr lang="en-US" altLang="ja-JP" dirty="0" smtClean="0"/>
              <a:t>0.1GeV/c 1GeV/c</a:t>
            </a:r>
          </a:p>
          <a:p>
            <a:pPr lvl="2"/>
            <a:r>
              <a:rPr kumimoji="1" lang="en-US" altLang="ja-JP" dirty="0" smtClean="0"/>
              <a:t>0.1% </a:t>
            </a:r>
            <a:r>
              <a:rPr lang="en-US" altLang="ja-JP" dirty="0"/>
              <a:t> </a:t>
            </a:r>
            <a:r>
              <a:rPr lang="en-US" altLang="ja-JP" dirty="0" smtClean="0"/>
              <a:t>      </a:t>
            </a:r>
            <a:r>
              <a:rPr kumimoji="1" lang="en-US" altLang="ja-JP" dirty="0" smtClean="0"/>
              <a:t> </a:t>
            </a:r>
            <a:r>
              <a:rPr kumimoji="1" lang="ja-JP" altLang="en-US" dirty="0" smtClean="0"/>
              <a:t>　　　</a:t>
            </a:r>
            <a:r>
              <a:rPr kumimoji="1" lang="en-US" altLang="ja-JP" dirty="0" smtClean="0"/>
              <a:t>10mrad     1mrad</a:t>
            </a:r>
          </a:p>
          <a:p>
            <a:pPr lvl="2"/>
            <a:r>
              <a:rPr lang="en-US" altLang="ja-JP" dirty="0" smtClean="0"/>
              <a:t>1%             </a:t>
            </a:r>
            <a:r>
              <a:rPr lang="ja-JP" altLang="en-US" dirty="0" smtClean="0"/>
              <a:t>　　　</a:t>
            </a:r>
            <a:r>
              <a:rPr lang="en-US" altLang="ja-JP" dirty="0" smtClean="0"/>
              <a:t>36mrad    3.6mrad</a:t>
            </a:r>
          </a:p>
          <a:p>
            <a:pPr lvl="2"/>
            <a:r>
              <a:rPr kumimoji="1" lang="en-US" altLang="ja-JP" dirty="0" smtClean="0"/>
              <a:t>10%           </a:t>
            </a:r>
            <a:r>
              <a:rPr kumimoji="1" lang="ja-JP" altLang="en-US" dirty="0" smtClean="0"/>
              <a:t>　　</a:t>
            </a:r>
            <a:r>
              <a:rPr kumimoji="1" lang="en-US" altLang="ja-JP" dirty="0" smtClean="0"/>
              <a:t>120mrad    12 </a:t>
            </a:r>
            <a:r>
              <a:rPr kumimoji="1" lang="en-US" altLang="ja-JP" dirty="0" err="1" smtClean="0"/>
              <a:t>mrad</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Tree>
    <p:extLst>
      <p:ext uri="{BB962C8B-B14F-4D97-AF65-F5344CB8AC3E}">
        <p14:creationId xmlns:p14="http://schemas.microsoft.com/office/powerpoint/2010/main" val="2839014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229600" cy="1143000"/>
          </a:xfrm>
        </p:spPr>
        <p:txBody>
          <a:bodyPr>
            <a:normAutofit fontScale="90000"/>
          </a:bodyPr>
          <a:lstStyle/>
          <a:p>
            <a:r>
              <a:rPr lang="en-US" altLang="ja-JP" dirty="0" smtClean="0"/>
              <a:t>FAIR</a:t>
            </a:r>
            <a:r>
              <a:rPr lang="ja-JP" altLang="en-US" dirty="0" smtClean="0"/>
              <a:t>の重イオン実験</a:t>
            </a:r>
            <a:r>
              <a:rPr lang="en-US" altLang="ja-JP" dirty="0" smtClean="0"/>
              <a:t/>
            </a:r>
            <a:br>
              <a:rPr lang="en-US" altLang="ja-JP" dirty="0" smtClean="0"/>
            </a:br>
            <a:r>
              <a:rPr lang="en-US" altLang="ja-JP" dirty="0" smtClean="0"/>
              <a:t>C</a:t>
            </a:r>
            <a:r>
              <a:rPr kumimoji="1" lang="en-US" altLang="ja-JP" dirty="0" smtClean="0"/>
              <a:t>BM(Compressed Baryonic Matter)</a:t>
            </a:r>
            <a:endParaRPr kumimoji="1" lang="ja-JP" altLang="en-US" dirty="0"/>
          </a:p>
        </p:txBody>
      </p:sp>
      <p:sp>
        <p:nvSpPr>
          <p:cNvPr id="3" name="コンテンツ プレースホルダー 2"/>
          <p:cNvSpPr>
            <a:spLocks noGrp="1"/>
          </p:cNvSpPr>
          <p:nvPr>
            <p:ph idx="1"/>
          </p:nvPr>
        </p:nvSpPr>
        <p:spPr>
          <a:xfrm>
            <a:off x="323528" y="1484784"/>
            <a:ext cx="8229600" cy="4525963"/>
          </a:xfrm>
        </p:spPr>
        <p:txBody>
          <a:bodyPr/>
          <a:lstStyle/>
          <a:p>
            <a:r>
              <a:rPr kumimoji="1" lang="en-US" altLang="ja-JP" dirty="0" smtClean="0"/>
              <a:t>FAIR</a:t>
            </a:r>
            <a:r>
              <a:rPr kumimoji="1" lang="ja-JP" altLang="en-US" dirty="0" smtClean="0"/>
              <a:t>の</a:t>
            </a:r>
            <a:r>
              <a:rPr kumimoji="1" lang="en-US" altLang="ja-JP" dirty="0" smtClean="0"/>
              <a:t>1st priority</a:t>
            </a:r>
            <a:r>
              <a:rPr kumimoji="1" lang="ja-JP" altLang="en-US" dirty="0" smtClean="0"/>
              <a:t>実験</a:t>
            </a:r>
            <a:endParaRPr kumimoji="1" lang="en-US" altLang="ja-JP" dirty="0" smtClean="0"/>
          </a:p>
          <a:p>
            <a:r>
              <a:rPr kumimoji="1" lang="en-US" altLang="ja-JP" dirty="0" smtClean="0"/>
              <a:t>Multi-purpose detector</a:t>
            </a:r>
          </a:p>
          <a:p>
            <a:pPr lvl="1"/>
            <a:r>
              <a:rPr lang="ja-JP" altLang="en-US" dirty="0" smtClean="0"/>
              <a:t>電子、ミューオン、光子、ハドロン</a:t>
            </a:r>
            <a:endParaRPr kumimoji="1" lang="en-US" altLang="ja-JP" dirty="0" smtClean="0"/>
          </a:p>
          <a:p>
            <a:r>
              <a:rPr kumimoji="1" lang="en-US" altLang="ja-JP" dirty="0" smtClean="0"/>
              <a:t>8AGeV</a:t>
            </a:r>
            <a:r>
              <a:rPr kumimoji="1" lang="ja-JP" altLang="en-US" dirty="0" smtClean="0"/>
              <a:t>以上のビームでしか実験できない</a:t>
            </a:r>
            <a:r>
              <a:rPr kumimoji="1" lang="en-US" altLang="ja-JP" dirty="0" smtClean="0"/>
              <a:t>(</a:t>
            </a:r>
            <a:r>
              <a:rPr kumimoji="1" lang="en-US" altLang="ja-JP" dirty="0" smtClean="0">
                <a:latin typeface="Symbol" panose="05050102010706020507" pitchFamily="18" charset="2"/>
              </a:rPr>
              <a:t>q</a:t>
            </a:r>
            <a:r>
              <a:rPr kumimoji="1" lang="en-US" altLang="ja-JP" dirty="0" smtClean="0"/>
              <a:t>&lt;25</a:t>
            </a:r>
            <a:r>
              <a:rPr kumimoji="1" lang="en-US" altLang="ja-JP" baseline="30000" dirty="0" smtClean="0"/>
              <a:t>o</a:t>
            </a:r>
            <a:r>
              <a:rPr kumimoji="1" lang="ja-JP" altLang="en-US" dirty="0" smtClean="0"/>
              <a:t>のアクセプタンス</a:t>
            </a:r>
            <a:r>
              <a:rPr kumimoji="1" lang="en-US" altLang="ja-JP" dirty="0" smtClean="0"/>
              <a:t>)</a:t>
            </a:r>
          </a:p>
          <a:p>
            <a:r>
              <a:rPr kumimoji="1" lang="ja-JP" altLang="en-US" dirty="0" smtClean="0"/>
              <a:t>電子とミューオンは同時に測定できない</a:t>
            </a:r>
            <a:endParaRPr kumimoji="1" lang="en-US" altLang="ja-JP" dirty="0" smtClean="0"/>
          </a:p>
          <a:p>
            <a:pPr lvl="1"/>
            <a:r>
              <a:rPr lang="en-US" altLang="ja-JP" dirty="0" smtClean="0"/>
              <a:t>RICH</a:t>
            </a:r>
            <a:r>
              <a:rPr lang="ja-JP" altLang="en-US" dirty="0" smtClean="0"/>
              <a:t>と</a:t>
            </a:r>
            <a:r>
              <a:rPr lang="en-US" altLang="ja-JP" dirty="0" smtClean="0"/>
              <a:t>muon tracker</a:t>
            </a:r>
            <a:r>
              <a:rPr lang="ja-JP" altLang="en-US" dirty="0" smtClean="0"/>
              <a:t>を入れ替える必要</a:t>
            </a:r>
            <a:endParaRPr lang="en-US" altLang="ja-JP" dirty="0" smtClean="0"/>
          </a:p>
          <a:p>
            <a:pPr lvl="1"/>
            <a:endParaRPr kumimoji="1" lang="en-US" altLang="ja-JP"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Tree>
    <p:extLst>
      <p:ext uri="{BB962C8B-B14F-4D97-AF65-F5344CB8AC3E}">
        <p14:creationId xmlns:p14="http://schemas.microsoft.com/office/powerpoint/2010/main" val="1531908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CBM Experiment setup</a:t>
            </a:r>
            <a:endParaRPr lang="de-DE" dirty="0"/>
          </a:p>
        </p:txBody>
      </p:sp>
      <p:sp>
        <p:nvSpPr>
          <p:cNvPr id="6" name="Slide Number Placeholder 5"/>
          <p:cNvSpPr>
            <a:spLocks noGrp="1"/>
          </p:cNvSpPr>
          <p:nvPr>
            <p:ph type="sldNum" sz="quarter" idx="12"/>
          </p:nvPr>
        </p:nvSpPr>
        <p:spPr/>
        <p:txBody>
          <a:bodyPr/>
          <a:lstStyle/>
          <a:p>
            <a:fld id="{6C6AE60A-B69C-4790-82F7-3882EDF23186}" type="slidenum">
              <a:rPr lang="de-DE" smtClean="0"/>
              <a:t>24</a:t>
            </a:fld>
            <a:endParaRPr lang="de-DE"/>
          </a:p>
        </p:txBody>
      </p:sp>
      <p:pic>
        <p:nvPicPr>
          <p:cNvPr id="7" name="Picture 2" descr="\\winfilesvf\CBM$Root\cbminfra\cbm-drawings\Cave\CBM-Infra\Bilder&amp;step\Cave 27.06.2013\SIS100AR_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416" t="7737" r="4845" b="10764"/>
          <a:stretch/>
        </p:blipFill>
        <p:spPr bwMode="auto">
          <a:xfrm>
            <a:off x="971600" y="1484784"/>
            <a:ext cx="7363116" cy="473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1"/>
          <p:cNvSpPr txBox="1"/>
          <p:nvPr/>
        </p:nvSpPr>
        <p:spPr>
          <a:xfrm>
            <a:off x="2651215" y="3496361"/>
            <a:ext cx="820417" cy="369332"/>
          </a:xfrm>
          <a:prstGeom prst="rect">
            <a:avLst/>
          </a:prstGeom>
          <a:noFill/>
        </p:spPr>
        <p:txBody>
          <a:bodyPr wrap="none" rtlCol="0">
            <a:spAutoFit/>
          </a:bodyPr>
          <a:lstStyle/>
          <a:p>
            <a:r>
              <a:rPr lang="de-DE" dirty="0" smtClean="0">
                <a:solidFill>
                  <a:srgbClr val="FFFF00"/>
                </a:solidFill>
                <a:effectLst>
                  <a:outerShdw blurRad="38100" dist="38100" dir="2700000" algn="tl">
                    <a:srgbClr val="000000">
                      <a:alpha val="43137"/>
                    </a:srgbClr>
                  </a:outerShdw>
                </a:effectLst>
              </a:rPr>
              <a:t>HADES</a:t>
            </a:r>
            <a:endParaRPr lang="de-DE" dirty="0">
              <a:solidFill>
                <a:srgbClr val="FFFF00"/>
              </a:solidFill>
              <a:effectLst>
                <a:outerShdw blurRad="38100" dist="38100" dir="2700000" algn="tl">
                  <a:srgbClr val="000000">
                    <a:alpha val="43137"/>
                  </a:srgbClr>
                </a:outerShdw>
              </a:effectLst>
            </a:endParaRPr>
          </a:p>
        </p:txBody>
      </p:sp>
      <p:sp>
        <p:nvSpPr>
          <p:cNvPr id="14" name="Line 17"/>
          <p:cNvSpPr>
            <a:spLocks noChangeShapeType="1"/>
          </p:cNvSpPr>
          <p:nvPr/>
        </p:nvSpPr>
        <p:spPr bwMode="auto">
          <a:xfrm flipH="1" flipV="1">
            <a:off x="4489041" y="3573016"/>
            <a:ext cx="315699" cy="1296144"/>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Text Box 19"/>
          <p:cNvSpPr txBox="1">
            <a:spLocks noChangeArrowheads="1"/>
          </p:cNvSpPr>
          <p:nvPr/>
        </p:nvSpPr>
        <p:spPr bwMode="auto">
          <a:xfrm>
            <a:off x="4569448" y="4869160"/>
            <a:ext cx="8666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a:solidFill>
                  <a:srgbClr val="FFFF00"/>
                </a:solidFill>
                <a:effectLst>
                  <a:outerShdw blurRad="38100" dist="38100" dir="2700000" algn="tl">
                    <a:srgbClr val="000000">
                      <a:alpha val="43137"/>
                    </a:srgbClr>
                  </a:outerShdw>
                </a:effectLst>
                <a:latin typeface="+mn-lt"/>
              </a:rPr>
              <a:t>Silicon</a:t>
            </a:r>
          </a:p>
          <a:p>
            <a:pPr algn="l" eaLnBrk="1" hangingPunct="1"/>
            <a:r>
              <a:rPr lang="de-DE" sz="1600" dirty="0">
                <a:solidFill>
                  <a:srgbClr val="FFFF00"/>
                </a:solidFill>
                <a:effectLst>
                  <a:outerShdw blurRad="38100" dist="38100" dir="2700000" algn="tl">
                    <a:srgbClr val="000000">
                      <a:alpha val="43137"/>
                    </a:srgbClr>
                  </a:outerShdw>
                </a:effectLst>
                <a:latin typeface="+mn-lt"/>
              </a:rPr>
              <a:t>Tracking</a:t>
            </a:r>
          </a:p>
          <a:p>
            <a:pPr algn="l" eaLnBrk="1" hangingPunct="1"/>
            <a:r>
              <a:rPr lang="de-DE" sz="1600" dirty="0" smtClean="0">
                <a:solidFill>
                  <a:srgbClr val="FFFF00"/>
                </a:solidFill>
                <a:effectLst>
                  <a:outerShdw blurRad="38100" dist="38100" dir="2700000" algn="tl">
                    <a:srgbClr val="000000">
                      <a:alpha val="43137"/>
                    </a:srgbClr>
                  </a:outerShdw>
                </a:effectLst>
                <a:latin typeface="+mn-lt"/>
              </a:rPr>
              <a:t>System </a:t>
            </a:r>
            <a:endParaRPr lang="de-DE" sz="1600" dirty="0">
              <a:solidFill>
                <a:srgbClr val="FFFF00"/>
              </a:solidFill>
              <a:effectLst>
                <a:outerShdw blurRad="38100" dist="38100" dir="2700000" algn="tl">
                  <a:srgbClr val="000000">
                    <a:alpha val="43137"/>
                  </a:srgbClr>
                </a:outerShdw>
              </a:effectLst>
              <a:latin typeface="+mn-lt"/>
            </a:endParaRPr>
          </a:p>
        </p:txBody>
      </p:sp>
      <p:sp>
        <p:nvSpPr>
          <p:cNvPr id="16" name="Text Box 24"/>
          <p:cNvSpPr txBox="1">
            <a:spLocks noChangeArrowheads="1"/>
          </p:cNvSpPr>
          <p:nvPr/>
        </p:nvSpPr>
        <p:spPr bwMode="auto">
          <a:xfrm>
            <a:off x="3572253" y="4738898"/>
            <a:ext cx="9167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smtClean="0">
                <a:solidFill>
                  <a:srgbClr val="FFFF00"/>
                </a:solidFill>
                <a:effectLst>
                  <a:outerShdw blurRad="38100" dist="38100" dir="2700000" algn="tl">
                    <a:srgbClr val="000000">
                      <a:alpha val="43137"/>
                    </a:srgbClr>
                  </a:outerShdw>
                </a:effectLst>
                <a:latin typeface="+mn-lt"/>
              </a:rPr>
              <a:t>Micro </a:t>
            </a:r>
            <a:br>
              <a:rPr lang="de-DE" sz="1600" dirty="0" smtClean="0">
                <a:solidFill>
                  <a:srgbClr val="FFFF00"/>
                </a:solidFill>
                <a:effectLst>
                  <a:outerShdw blurRad="38100" dist="38100" dir="2700000" algn="tl">
                    <a:srgbClr val="000000">
                      <a:alpha val="43137"/>
                    </a:srgbClr>
                  </a:outerShdw>
                </a:effectLst>
                <a:latin typeface="+mn-lt"/>
              </a:rPr>
            </a:br>
            <a:r>
              <a:rPr lang="de-DE" sz="1600" dirty="0" smtClean="0">
                <a:solidFill>
                  <a:srgbClr val="FFFF00"/>
                </a:solidFill>
                <a:effectLst>
                  <a:outerShdw blurRad="38100" dist="38100" dir="2700000" algn="tl">
                    <a:srgbClr val="000000">
                      <a:alpha val="43137"/>
                    </a:srgbClr>
                  </a:outerShdw>
                </a:effectLst>
                <a:latin typeface="+mn-lt"/>
              </a:rPr>
              <a:t>Vertex</a:t>
            </a:r>
            <a:endParaRPr lang="de-DE" sz="1600" dirty="0">
              <a:solidFill>
                <a:srgbClr val="FFFF00"/>
              </a:solidFill>
              <a:effectLst>
                <a:outerShdw blurRad="38100" dist="38100" dir="2700000" algn="tl">
                  <a:srgbClr val="000000">
                    <a:alpha val="43137"/>
                  </a:srgbClr>
                </a:outerShdw>
              </a:effectLst>
              <a:latin typeface="+mn-lt"/>
            </a:endParaRPr>
          </a:p>
          <a:p>
            <a:pPr algn="l" eaLnBrk="1" hangingPunct="1"/>
            <a:r>
              <a:rPr lang="de-DE" sz="1600" dirty="0" err="1">
                <a:solidFill>
                  <a:srgbClr val="FFFF00"/>
                </a:solidFill>
                <a:effectLst>
                  <a:outerShdw blurRad="38100" dist="38100" dir="2700000" algn="tl">
                    <a:srgbClr val="000000">
                      <a:alpha val="43137"/>
                    </a:srgbClr>
                  </a:outerShdw>
                </a:effectLst>
                <a:latin typeface="+mn-lt"/>
              </a:rPr>
              <a:t>Detector</a:t>
            </a:r>
            <a:endParaRPr lang="de-DE" sz="1600" dirty="0">
              <a:solidFill>
                <a:srgbClr val="FFFF00"/>
              </a:solidFill>
              <a:effectLst>
                <a:outerShdw blurRad="38100" dist="38100" dir="2700000" algn="tl">
                  <a:srgbClr val="000000">
                    <a:alpha val="43137"/>
                  </a:srgbClr>
                </a:outerShdw>
              </a:effectLst>
              <a:latin typeface="+mn-lt"/>
            </a:endParaRPr>
          </a:p>
        </p:txBody>
      </p:sp>
      <p:sp>
        <p:nvSpPr>
          <p:cNvPr id="17" name="Line 25"/>
          <p:cNvSpPr>
            <a:spLocks noChangeShapeType="1"/>
          </p:cNvSpPr>
          <p:nvPr/>
        </p:nvSpPr>
        <p:spPr bwMode="auto">
          <a:xfrm flipH="1">
            <a:off x="3995936" y="3573016"/>
            <a:ext cx="432118" cy="1253523"/>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 name="Text Box 4"/>
          <p:cNvSpPr txBox="1">
            <a:spLocks noChangeArrowheads="1"/>
          </p:cNvSpPr>
          <p:nvPr/>
        </p:nvSpPr>
        <p:spPr bwMode="auto">
          <a:xfrm>
            <a:off x="2816431" y="1792480"/>
            <a:ext cx="819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smtClean="0">
                <a:solidFill>
                  <a:srgbClr val="FFFF00"/>
                </a:solidFill>
                <a:effectLst>
                  <a:outerShdw blurRad="38100" dist="38100" dir="2700000" algn="tl">
                    <a:srgbClr val="000000">
                      <a:alpha val="43137"/>
                    </a:srgbClr>
                  </a:outerShdw>
                </a:effectLst>
                <a:latin typeface="+mn-lt"/>
              </a:rPr>
              <a:t>Dipole</a:t>
            </a:r>
            <a:endParaRPr lang="de-DE" sz="1600" dirty="0">
              <a:solidFill>
                <a:srgbClr val="FFFF00"/>
              </a:solidFill>
              <a:effectLst>
                <a:outerShdw blurRad="38100" dist="38100" dir="2700000" algn="tl">
                  <a:srgbClr val="000000">
                    <a:alpha val="43137"/>
                  </a:srgbClr>
                </a:outerShdw>
              </a:effectLst>
              <a:latin typeface="+mn-lt"/>
            </a:endParaRPr>
          </a:p>
          <a:p>
            <a:pPr algn="l" eaLnBrk="1" hangingPunct="1"/>
            <a:r>
              <a:rPr lang="de-DE" sz="1600" dirty="0" err="1">
                <a:solidFill>
                  <a:srgbClr val="FFFF00"/>
                </a:solidFill>
                <a:effectLst>
                  <a:outerShdw blurRad="38100" dist="38100" dir="2700000" algn="tl">
                    <a:srgbClr val="000000">
                      <a:alpha val="43137"/>
                    </a:srgbClr>
                  </a:outerShdw>
                </a:effectLst>
                <a:latin typeface="+mn-lt"/>
              </a:rPr>
              <a:t>magnet</a:t>
            </a:r>
            <a:endParaRPr lang="de-DE" sz="1600" dirty="0">
              <a:solidFill>
                <a:srgbClr val="FFFF00"/>
              </a:solidFill>
              <a:effectLst>
                <a:outerShdw blurRad="38100" dist="38100" dir="2700000" algn="tl">
                  <a:srgbClr val="000000">
                    <a:alpha val="43137"/>
                  </a:srgbClr>
                </a:outerShdw>
              </a:effectLst>
              <a:latin typeface="+mn-lt"/>
            </a:endParaRPr>
          </a:p>
        </p:txBody>
      </p:sp>
      <p:sp>
        <p:nvSpPr>
          <p:cNvPr id="21" name="Line 18"/>
          <p:cNvSpPr>
            <a:spLocks noChangeShapeType="1"/>
          </p:cNvSpPr>
          <p:nvPr/>
        </p:nvSpPr>
        <p:spPr bwMode="auto">
          <a:xfrm flipH="1" flipV="1">
            <a:off x="3226414" y="2377254"/>
            <a:ext cx="1306355" cy="763713"/>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 name="Text Box 7"/>
          <p:cNvSpPr txBox="1">
            <a:spLocks noChangeArrowheads="1"/>
          </p:cNvSpPr>
          <p:nvPr/>
        </p:nvSpPr>
        <p:spPr bwMode="auto">
          <a:xfrm>
            <a:off x="3707904" y="1493572"/>
            <a:ext cx="10968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a:solidFill>
                  <a:srgbClr val="FFFF00"/>
                </a:solidFill>
                <a:effectLst>
                  <a:outerShdw blurRad="38100" dist="38100" dir="2700000" algn="tl">
                    <a:srgbClr val="000000">
                      <a:alpha val="43137"/>
                    </a:srgbClr>
                  </a:outerShdw>
                </a:effectLst>
                <a:latin typeface="+mn-lt"/>
              </a:rPr>
              <a:t>Ring Imaging</a:t>
            </a:r>
          </a:p>
          <a:p>
            <a:pPr algn="l" eaLnBrk="1" hangingPunct="1"/>
            <a:r>
              <a:rPr lang="de-DE" sz="1600" dirty="0">
                <a:solidFill>
                  <a:srgbClr val="FFFF00"/>
                </a:solidFill>
                <a:effectLst>
                  <a:outerShdw blurRad="38100" dist="38100" dir="2700000" algn="tl">
                    <a:srgbClr val="000000">
                      <a:alpha val="43137"/>
                    </a:srgbClr>
                  </a:outerShdw>
                </a:effectLst>
                <a:latin typeface="+mn-lt"/>
              </a:rPr>
              <a:t>Cherenkov</a:t>
            </a:r>
          </a:p>
          <a:p>
            <a:pPr algn="l" eaLnBrk="1" hangingPunct="1"/>
            <a:r>
              <a:rPr lang="de-DE" sz="1600" dirty="0" err="1">
                <a:solidFill>
                  <a:srgbClr val="FFFF00"/>
                </a:solidFill>
                <a:effectLst>
                  <a:outerShdw blurRad="38100" dist="38100" dir="2700000" algn="tl">
                    <a:srgbClr val="000000">
                      <a:alpha val="43137"/>
                    </a:srgbClr>
                  </a:outerShdw>
                </a:effectLst>
                <a:latin typeface="+mn-lt"/>
              </a:rPr>
              <a:t>Detector</a:t>
            </a:r>
            <a:endParaRPr lang="de-DE" sz="1600" dirty="0">
              <a:solidFill>
                <a:srgbClr val="FFFF00"/>
              </a:solidFill>
              <a:effectLst>
                <a:outerShdw blurRad="38100" dist="38100" dir="2700000" algn="tl">
                  <a:srgbClr val="000000">
                    <a:alpha val="43137"/>
                  </a:srgbClr>
                </a:outerShdw>
              </a:effectLst>
              <a:latin typeface="+mn-lt"/>
            </a:endParaRPr>
          </a:p>
        </p:txBody>
      </p:sp>
      <p:sp>
        <p:nvSpPr>
          <p:cNvPr id="23" name="Line 16"/>
          <p:cNvSpPr>
            <a:spLocks noChangeShapeType="1"/>
          </p:cNvSpPr>
          <p:nvPr/>
        </p:nvSpPr>
        <p:spPr bwMode="auto">
          <a:xfrm>
            <a:off x="4256323" y="2570790"/>
            <a:ext cx="635877" cy="426162"/>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Text Box 8"/>
          <p:cNvSpPr txBox="1">
            <a:spLocks noChangeArrowheads="1"/>
          </p:cNvSpPr>
          <p:nvPr/>
        </p:nvSpPr>
        <p:spPr bwMode="auto">
          <a:xfrm>
            <a:off x="4716016" y="1493572"/>
            <a:ext cx="104939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a:solidFill>
                  <a:srgbClr val="FFFF00"/>
                </a:solidFill>
                <a:effectLst>
                  <a:outerShdw blurRad="38100" dist="38100" dir="2700000" algn="tl">
                    <a:srgbClr val="000000">
                      <a:alpha val="43137"/>
                    </a:srgbClr>
                  </a:outerShdw>
                </a:effectLst>
                <a:latin typeface="+mn-lt"/>
              </a:rPr>
              <a:t>Transition </a:t>
            </a:r>
          </a:p>
          <a:p>
            <a:pPr algn="l" eaLnBrk="1" hangingPunct="1"/>
            <a:r>
              <a:rPr lang="de-DE" sz="1600" dirty="0">
                <a:solidFill>
                  <a:srgbClr val="FFFF00"/>
                </a:solidFill>
                <a:effectLst>
                  <a:outerShdw blurRad="38100" dist="38100" dir="2700000" algn="tl">
                    <a:srgbClr val="000000">
                      <a:alpha val="43137"/>
                    </a:srgbClr>
                  </a:outerShdw>
                </a:effectLst>
                <a:latin typeface="+mn-lt"/>
              </a:rPr>
              <a:t>Radiation </a:t>
            </a:r>
          </a:p>
          <a:p>
            <a:pPr algn="l" eaLnBrk="1" hangingPunct="1"/>
            <a:r>
              <a:rPr lang="de-DE" sz="1600" dirty="0" err="1" smtClean="0">
                <a:solidFill>
                  <a:srgbClr val="FFFF00"/>
                </a:solidFill>
                <a:effectLst>
                  <a:outerShdw blurRad="38100" dist="38100" dir="2700000" algn="tl">
                    <a:srgbClr val="000000">
                      <a:alpha val="43137"/>
                    </a:srgbClr>
                  </a:outerShdw>
                </a:effectLst>
                <a:latin typeface="+mn-lt"/>
              </a:rPr>
              <a:t>Detector</a:t>
            </a:r>
            <a:endParaRPr lang="de-DE" sz="1600" dirty="0">
              <a:solidFill>
                <a:srgbClr val="FFFF00"/>
              </a:solidFill>
              <a:effectLst>
                <a:outerShdw blurRad="38100" dist="38100" dir="2700000" algn="tl">
                  <a:srgbClr val="000000">
                    <a:alpha val="43137"/>
                  </a:srgbClr>
                </a:outerShdw>
              </a:effectLst>
              <a:latin typeface="+mn-lt"/>
            </a:endParaRPr>
          </a:p>
        </p:txBody>
      </p:sp>
      <p:sp>
        <p:nvSpPr>
          <p:cNvPr id="25" name="Line 11"/>
          <p:cNvSpPr>
            <a:spLocks noChangeShapeType="1"/>
          </p:cNvSpPr>
          <p:nvPr/>
        </p:nvSpPr>
        <p:spPr bwMode="auto">
          <a:xfrm>
            <a:off x="5148064" y="2342783"/>
            <a:ext cx="385917" cy="441088"/>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 name="Text Box 9"/>
          <p:cNvSpPr txBox="1">
            <a:spLocks noChangeArrowheads="1"/>
          </p:cNvSpPr>
          <p:nvPr/>
        </p:nvSpPr>
        <p:spPr bwMode="auto">
          <a:xfrm>
            <a:off x="5765405" y="1413848"/>
            <a:ext cx="16121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err="1" smtClean="0">
                <a:solidFill>
                  <a:srgbClr val="FFFF00"/>
                </a:solidFill>
                <a:effectLst>
                  <a:outerShdw blurRad="38100" dist="38100" dir="2700000" algn="tl">
                    <a:srgbClr val="000000">
                      <a:alpha val="43137"/>
                    </a:srgbClr>
                  </a:outerShdw>
                </a:effectLst>
                <a:latin typeface="+mn-lt"/>
              </a:rPr>
              <a:t>Resistive</a:t>
            </a:r>
            <a:r>
              <a:rPr lang="de-DE" sz="1600" dirty="0" smtClean="0">
                <a:solidFill>
                  <a:srgbClr val="FFFF00"/>
                </a:solidFill>
                <a:effectLst>
                  <a:outerShdw blurRad="38100" dist="38100" dir="2700000" algn="tl">
                    <a:srgbClr val="000000">
                      <a:alpha val="43137"/>
                    </a:srgbClr>
                  </a:outerShdw>
                </a:effectLst>
                <a:latin typeface="+mn-lt"/>
              </a:rPr>
              <a:t> Plate </a:t>
            </a:r>
            <a:endParaRPr lang="de-DE" sz="1600" dirty="0">
              <a:solidFill>
                <a:srgbClr val="FFFF00"/>
              </a:solidFill>
              <a:effectLst>
                <a:outerShdw blurRad="38100" dist="38100" dir="2700000" algn="tl">
                  <a:srgbClr val="000000">
                    <a:alpha val="43137"/>
                  </a:srgbClr>
                </a:outerShdw>
              </a:effectLst>
              <a:latin typeface="+mn-lt"/>
            </a:endParaRPr>
          </a:p>
          <a:p>
            <a:pPr algn="l" eaLnBrk="1" hangingPunct="1"/>
            <a:r>
              <a:rPr lang="de-DE" sz="1600" dirty="0" smtClean="0">
                <a:solidFill>
                  <a:srgbClr val="FFFF00"/>
                </a:solidFill>
                <a:effectLst>
                  <a:outerShdw blurRad="38100" dist="38100" dir="2700000" algn="tl">
                    <a:srgbClr val="000000">
                      <a:alpha val="43137"/>
                    </a:srgbClr>
                  </a:outerShdw>
                </a:effectLst>
                <a:latin typeface="+mn-lt"/>
              </a:rPr>
              <a:t>Chambers (TOF</a:t>
            </a:r>
            <a:r>
              <a:rPr lang="de-DE" sz="1600" dirty="0">
                <a:solidFill>
                  <a:srgbClr val="FFFF00"/>
                </a:solidFill>
                <a:effectLst>
                  <a:outerShdw blurRad="38100" dist="38100" dir="2700000" algn="tl">
                    <a:srgbClr val="000000">
                      <a:alpha val="43137"/>
                    </a:srgbClr>
                  </a:outerShdw>
                </a:effectLst>
                <a:latin typeface="+mn-lt"/>
              </a:rPr>
              <a:t>)</a:t>
            </a:r>
          </a:p>
        </p:txBody>
      </p:sp>
      <p:sp>
        <p:nvSpPr>
          <p:cNvPr id="29" name="Line 14"/>
          <p:cNvSpPr>
            <a:spLocks noChangeShapeType="1"/>
          </p:cNvSpPr>
          <p:nvPr/>
        </p:nvSpPr>
        <p:spPr bwMode="auto">
          <a:xfrm flipH="1">
            <a:off x="5765404" y="1998624"/>
            <a:ext cx="318763" cy="643552"/>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Text Box 10"/>
          <p:cNvSpPr txBox="1">
            <a:spLocks noChangeArrowheads="1"/>
          </p:cNvSpPr>
          <p:nvPr/>
        </p:nvSpPr>
        <p:spPr bwMode="auto">
          <a:xfrm>
            <a:off x="6948265" y="1981289"/>
            <a:ext cx="13681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err="1">
                <a:solidFill>
                  <a:srgbClr val="FFFF00"/>
                </a:solidFill>
                <a:effectLst>
                  <a:outerShdw blurRad="38100" dist="38100" dir="2700000" algn="tl">
                    <a:srgbClr val="000000">
                      <a:alpha val="43137"/>
                    </a:srgbClr>
                  </a:outerShdw>
                </a:effectLst>
                <a:latin typeface="+mn-lt"/>
              </a:rPr>
              <a:t>Electro</a:t>
            </a:r>
            <a:r>
              <a:rPr lang="de-DE" sz="1600" dirty="0">
                <a:solidFill>
                  <a:srgbClr val="FFFF00"/>
                </a:solidFill>
                <a:effectLst>
                  <a:outerShdw blurRad="38100" dist="38100" dir="2700000" algn="tl">
                    <a:srgbClr val="000000">
                      <a:alpha val="43137"/>
                    </a:srgbClr>
                  </a:outerShdw>
                </a:effectLst>
                <a:latin typeface="+mn-lt"/>
              </a:rPr>
              <a:t>-</a:t>
            </a:r>
          </a:p>
          <a:p>
            <a:pPr algn="l" eaLnBrk="1" hangingPunct="1"/>
            <a:r>
              <a:rPr lang="de-DE" sz="1600" dirty="0" err="1">
                <a:solidFill>
                  <a:srgbClr val="FFFF00"/>
                </a:solidFill>
                <a:effectLst>
                  <a:outerShdw blurRad="38100" dist="38100" dir="2700000" algn="tl">
                    <a:srgbClr val="000000">
                      <a:alpha val="43137"/>
                    </a:srgbClr>
                  </a:outerShdw>
                </a:effectLst>
                <a:latin typeface="+mn-lt"/>
              </a:rPr>
              <a:t>magnetic</a:t>
            </a:r>
            <a:endParaRPr lang="de-DE" sz="1600" dirty="0">
              <a:solidFill>
                <a:srgbClr val="FFFF00"/>
              </a:solidFill>
              <a:effectLst>
                <a:outerShdw blurRad="38100" dist="38100" dir="2700000" algn="tl">
                  <a:srgbClr val="000000">
                    <a:alpha val="43137"/>
                  </a:srgbClr>
                </a:outerShdw>
              </a:effectLst>
              <a:latin typeface="+mn-lt"/>
            </a:endParaRPr>
          </a:p>
          <a:p>
            <a:pPr algn="l" eaLnBrk="1" hangingPunct="1"/>
            <a:r>
              <a:rPr lang="de-DE" sz="1600" dirty="0" err="1" smtClean="0">
                <a:solidFill>
                  <a:srgbClr val="FFFF00"/>
                </a:solidFill>
                <a:effectLst>
                  <a:outerShdw blurRad="38100" dist="38100" dir="2700000" algn="tl">
                    <a:srgbClr val="000000">
                      <a:alpha val="43137"/>
                    </a:srgbClr>
                  </a:outerShdw>
                </a:effectLst>
                <a:latin typeface="+mn-lt"/>
              </a:rPr>
              <a:t>Calorimeter</a:t>
            </a:r>
            <a:endParaRPr lang="de-DE" sz="1600" dirty="0" smtClean="0">
              <a:solidFill>
                <a:srgbClr val="FFFF00"/>
              </a:solidFill>
              <a:effectLst>
                <a:outerShdw blurRad="38100" dist="38100" dir="2700000" algn="tl">
                  <a:srgbClr val="000000">
                    <a:alpha val="43137"/>
                  </a:srgbClr>
                </a:outerShdw>
              </a:effectLst>
              <a:latin typeface="+mn-lt"/>
            </a:endParaRPr>
          </a:p>
          <a:p>
            <a:pPr algn="l" eaLnBrk="1" hangingPunct="1"/>
            <a:r>
              <a:rPr lang="de-DE" sz="1200" dirty="0" smtClean="0">
                <a:solidFill>
                  <a:srgbClr val="FFFF00"/>
                </a:solidFill>
                <a:effectLst>
                  <a:outerShdw blurRad="38100" dist="38100" dir="2700000" algn="tl">
                    <a:srgbClr val="000000">
                      <a:alpha val="43137"/>
                    </a:srgbClr>
                  </a:outerShdw>
                </a:effectLst>
                <a:latin typeface="+mn-lt"/>
              </a:rPr>
              <a:t>(</a:t>
            </a:r>
            <a:r>
              <a:rPr lang="de-DE" sz="1200" dirty="0" err="1" smtClean="0">
                <a:solidFill>
                  <a:srgbClr val="FFFF00"/>
                </a:solidFill>
                <a:effectLst>
                  <a:outerShdw blurRad="38100" dist="38100" dir="2700000" algn="tl">
                    <a:srgbClr val="000000">
                      <a:alpha val="43137"/>
                    </a:srgbClr>
                  </a:outerShdw>
                </a:effectLst>
                <a:latin typeface="+mn-lt"/>
              </a:rPr>
              <a:t>parking</a:t>
            </a:r>
            <a:r>
              <a:rPr lang="de-DE" sz="1200" dirty="0" smtClean="0">
                <a:solidFill>
                  <a:srgbClr val="FFFF00"/>
                </a:solidFill>
                <a:effectLst>
                  <a:outerShdw blurRad="38100" dist="38100" dir="2700000" algn="tl">
                    <a:srgbClr val="000000">
                      <a:alpha val="43137"/>
                    </a:srgbClr>
                  </a:outerShdw>
                </a:effectLst>
                <a:latin typeface="+mn-lt"/>
              </a:rPr>
              <a:t>  </a:t>
            </a:r>
            <a:r>
              <a:rPr lang="de-DE" sz="1200" dirty="0" err="1" smtClean="0">
                <a:solidFill>
                  <a:srgbClr val="FFFF00"/>
                </a:solidFill>
                <a:effectLst>
                  <a:outerShdw blurRad="38100" dist="38100" dir="2700000" algn="tl">
                    <a:srgbClr val="000000">
                      <a:alpha val="43137"/>
                    </a:srgbClr>
                  </a:outerShdw>
                </a:effectLst>
                <a:latin typeface="+mn-lt"/>
              </a:rPr>
              <a:t>position</a:t>
            </a:r>
            <a:r>
              <a:rPr lang="de-DE" sz="1200" dirty="0" smtClean="0">
                <a:solidFill>
                  <a:srgbClr val="FFFF00"/>
                </a:solidFill>
                <a:effectLst>
                  <a:outerShdw blurRad="38100" dist="38100" dir="2700000" algn="tl">
                    <a:srgbClr val="000000">
                      <a:alpha val="43137"/>
                    </a:srgbClr>
                  </a:outerShdw>
                </a:effectLst>
                <a:latin typeface="+mn-lt"/>
              </a:rPr>
              <a:t>)</a:t>
            </a:r>
            <a:endParaRPr lang="de-DE" sz="1200" dirty="0">
              <a:solidFill>
                <a:srgbClr val="FFFF00"/>
              </a:solidFill>
              <a:effectLst>
                <a:outerShdw blurRad="38100" dist="38100" dir="2700000" algn="tl">
                  <a:srgbClr val="000000">
                    <a:alpha val="43137"/>
                  </a:srgbClr>
                </a:outerShdw>
              </a:effectLst>
              <a:latin typeface="+mn-lt"/>
            </a:endParaRPr>
          </a:p>
        </p:txBody>
      </p:sp>
      <p:sp>
        <p:nvSpPr>
          <p:cNvPr id="31" name="Text Box 22"/>
          <p:cNvSpPr txBox="1">
            <a:spLocks noChangeArrowheads="1"/>
          </p:cNvSpPr>
          <p:nvPr/>
        </p:nvSpPr>
        <p:spPr bwMode="auto">
          <a:xfrm>
            <a:off x="7020272" y="4018954"/>
            <a:ext cx="10180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err="1">
                <a:solidFill>
                  <a:srgbClr val="FFFF00"/>
                </a:solidFill>
                <a:effectLst>
                  <a:outerShdw blurRad="38100" dist="38100" dir="2700000" algn="tl">
                    <a:srgbClr val="000000">
                      <a:alpha val="43137"/>
                    </a:srgbClr>
                  </a:outerShdw>
                </a:effectLst>
                <a:latin typeface="+mn-lt"/>
              </a:rPr>
              <a:t>Projectile</a:t>
            </a:r>
            <a:r>
              <a:rPr lang="de-DE" sz="1600" dirty="0">
                <a:solidFill>
                  <a:srgbClr val="FFFF00"/>
                </a:solidFill>
                <a:effectLst>
                  <a:outerShdw blurRad="38100" dist="38100" dir="2700000" algn="tl">
                    <a:srgbClr val="000000">
                      <a:alpha val="43137"/>
                    </a:srgbClr>
                  </a:outerShdw>
                </a:effectLst>
                <a:latin typeface="+mn-lt"/>
              </a:rPr>
              <a:t> </a:t>
            </a:r>
          </a:p>
          <a:p>
            <a:pPr algn="l" eaLnBrk="1" hangingPunct="1"/>
            <a:r>
              <a:rPr lang="de-DE" sz="1600" dirty="0" err="1">
                <a:solidFill>
                  <a:srgbClr val="FFFF00"/>
                </a:solidFill>
                <a:effectLst>
                  <a:outerShdw blurRad="38100" dist="38100" dir="2700000" algn="tl">
                    <a:srgbClr val="000000">
                      <a:alpha val="43137"/>
                    </a:srgbClr>
                  </a:outerShdw>
                </a:effectLst>
                <a:latin typeface="+mn-lt"/>
              </a:rPr>
              <a:t>Spectator</a:t>
            </a:r>
            <a:endParaRPr lang="de-DE" sz="1600" dirty="0">
              <a:solidFill>
                <a:srgbClr val="FFFF00"/>
              </a:solidFill>
              <a:effectLst>
                <a:outerShdw blurRad="38100" dist="38100" dir="2700000" algn="tl">
                  <a:srgbClr val="000000">
                    <a:alpha val="43137"/>
                  </a:srgbClr>
                </a:outerShdw>
              </a:effectLst>
              <a:latin typeface="+mn-lt"/>
            </a:endParaRPr>
          </a:p>
          <a:p>
            <a:pPr algn="l" eaLnBrk="1" hangingPunct="1"/>
            <a:r>
              <a:rPr lang="de-DE" sz="1600" dirty="0" err="1" smtClean="0">
                <a:solidFill>
                  <a:srgbClr val="FFFF00"/>
                </a:solidFill>
                <a:effectLst>
                  <a:outerShdw blurRad="38100" dist="38100" dir="2700000" algn="tl">
                    <a:srgbClr val="000000">
                      <a:alpha val="43137"/>
                    </a:srgbClr>
                  </a:outerShdw>
                </a:effectLst>
                <a:latin typeface="+mn-lt"/>
              </a:rPr>
              <a:t>Detector</a:t>
            </a:r>
            <a:endParaRPr lang="de-DE" sz="1600" dirty="0">
              <a:solidFill>
                <a:srgbClr val="FFFF00"/>
              </a:solidFill>
              <a:effectLst>
                <a:outerShdw blurRad="38100" dist="38100" dir="2700000" algn="tl">
                  <a:srgbClr val="000000">
                    <a:alpha val="43137"/>
                  </a:srgbClr>
                </a:outerShdw>
              </a:effectLst>
              <a:latin typeface="+mn-lt"/>
            </a:endParaRPr>
          </a:p>
        </p:txBody>
      </p:sp>
      <p:sp>
        <p:nvSpPr>
          <p:cNvPr id="32" name="Line 23"/>
          <p:cNvSpPr>
            <a:spLocks noChangeShapeType="1"/>
          </p:cNvSpPr>
          <p:nvPr/>
        </p:nvSpPr>
        <p:spPr bwMode="auto">
          <a:xfrm flipH="1" flipV="1">
            <a:off x="6948264" y="3428999"/>
            <a:ext cx="429292" cy="504057"/>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Line 23"/>
          <p:cNvSpPr>
            <a:spLocks noChangeShapeType="1"/>
          </p:cNvSpPr>
          <p:nvPr/>
        </p:nvSpPr>
        <p:spPr bwMode="auto">
          <a:xfrm flipH="1">
            <a:off x="6444208" y="2489119"/>
            <a:ext cx="504057" cy="507833"/>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 name="Text Box 21"/>
          <p:cNvSpPr txBox="1">
            <a:spLocks noChangeArrowheads="1"/>
          </p:cNvSpPr>
          <p:nvPr/>
        </p:nvSpPr>
        <p:spPr bwMode="auto">
          <a:xfrm>
            <a:off x="5872728" y="4805182"/>
            <a:ext cx="13975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err="1" smtClean="0">
                <a:solidFill>
                  <a:srgbClr val="FFFF00"/>
                </a:solidFill>
                <a:effectLst>
                  <a:outerShdw blurRad="38100" dist="38100" dir="2700000" algn="tl">
                    <a:srgbClr val="000000">
                      <a:alpha val="43137"/>
                    </a:srgbClr>
                  </a:outerShdw>
                </a:effectLst>
                <a:latin typeface="+mn-lt"/>
              </a:rPr>
              <a:t>Muon</a:t>
            </a:r>
            <a:r>
              <a:rPr lang="de-DE" sz="1600" dirty="0" smtClean="0">
                <a:solidFill>
                  <a:srgbClr val="FFFF00"/>
                </a:solidFill>
                <a:effectLst>
                  <a:outerShdw blurRad="38100" dist="38100" dir="2700000" algn="tl">
                    <a:srgbClr val="000000">
                      <a:alpha val="43137"/>
                    </a:srgbClr>
                  </a:outerShdw>
                </a:effectLst>
                <a:latin typeface="+mn-lt"/>
              </a:rPr>
              <a:t> </a:t>
            </a:r>
            <a:r>
              <a:rPr lang="de-DE" sz="1600" dirty="0" err="1" smtClean="0">
                <a:solidFill>
                  <a:srgbClr val="FFFF00"/>
                </a:solidFill>
                <a:effectLst>
                  <a:outerShdw blurRad="38100" dist="38100" dir="2700000" algn="tl">
                    <a:srgbClr val="000000">
                      <a:alpha val="43137"/>
                    </a:srgbClr>
                  </a:outerShdw>
                </a:effectLst>
                <a:latin typeface="+mn-lt"/>
              </a:rPr>
              <a:t>Detection</a:t>
            </a:r>
            <a:r>
              <a:rPr lang="de-DE" sz="1600" dirty="0" smtClean="0">
                <a:solidFill>
                  <a:srgbClr val="FFFF00"/>
                </a:solidFill>
                <a:effectLst>
                  <a:outerShdw blurRad="38100" dist="38100" dir="2700000" algn="tl">
                    <a:srgbClr val="000000">
                      <a:alpha val="43137"/>
                    </a:srgbClr>
                  </a:outerShdw>
                </a:effectLst>
                <a:latin typeface="+mn-lt"/>
              </a:rPr>
              <a:t> System</a:t>
            </a:r>
          </a:p>
          <a:p>
            <a:pPr algn="l" eaLnBrk="1" hangingPunct="1"/>
            <a:r>
              <a:rPr lang="de-DE" sz="1200" dirty="0" smtClean="0">
                <a:solidFill>
                  <a:srgbClr val="FFFF00"/>
                </a:solidFill>
                <a:effectLst>
                  <a:outerShdw blurRad="38100" dist="38100" dir="2700000" algn="tl">
                    <a:srgbClr val="000000">
                      <a:alpha val="43137"/>
                    </a:srgbClr>
                  </a:outerShdw>
                </a:effectLst>
                <a:latin typeface="+mn-lt"/>
              </a:rPr>
              <a:t>(</a:t>
            </a:r>
            <a:r>
              <a:rPr lang="de-DE" sz="1200" dirty="0" err="1" smtClean="0">
                <a:solidFill>
                  <a:srgbClr val="FFFF00"/>
                </a:solidFill>
                <a:effectLst>
                  <a:outerShdw blurRad="38100" dist="38100" dir="2700000" algn="tl">
                    <a:srgbClr val="000000">
                      <a:alpha val="43137"/>
                    </a:srgbClr>
                  </a:outerShdw>
                </a:effectLst>
                <a:latin typeface="+mn-lt"/>
              </a:rPr>
              <a:t>parking</a:t>
            </a:r>
            <a:r>
              <a:rPr lang="de-DE" sz="1200" dirty="0" smtClean="0">
                <a:solidFill>
                  <a:srgbClr val="FFFF00"/>
                </a:solidFill>
                <a:effectLst>
                  <a:outerShdw blurRad="38100" dist="38100" dir="2700000" algn="tl">
                    <a:srgbClr val="000000">
                      <a:alpha val="43137"/>
                    </a:srgbClr>
                  </a:outerShdw>
                </a:effectLst>
                <a:latin typeface="+mn-lt"/>
              </a:rPr>
              <a:t> </a:t>
            </a:r>
            <a:r>
              <a:rPr lang="de-DE" sz="1200" dirty="0" err="1" smtClean="0">
                <a:solidFill>
                  <a:srgbClr val="FFFF00"/>
                </a:solidFill>
                <a:effectLst>
                  <a:outerShdw blurRad="38100" dist="38100" dir="2700000" algn="tl">
                    <a:srgbClr val="000000">
                      <a:alpha val="43137"/>
                    </a:srgbClr>
                  </a:outerShdw>
                </a:effectLst>
                <a:latin typeface="+mn-lt"/>
              </a:rPr>
              <a:t>position</a:t>
            </a:r>
            <a:r>
              <a:rPr lang="de-DE" sz="1200" dirty="0" smtClean="0">
                <a:solidFill>
                  <a:srgbClr val="FFFF00"/>
                </a:solidFill>
                <a:effectLst>
                  <a:outerShdw blurRad="38100" dist="38100" dir="2700000" algn="tl">
                    <a:srgbClr val="000000">
                      <a:alpha val="43137"/>
                    </a:srgbClr>
                  </a:outerShdw>
                </a:effectLst>
                <a:latin typeface="+mn-lt"/>
              </a:rPr>
              <a:t>)</a:t>
            </a:r>
          </a:p>
        </p:txBody>
      </p:sp>
      <p:sp>
        <p:nvSpPr>
          <p:cNvPr id="35" name="Line 23"/>
          <p:cNvSpPr>
            <a:spLocks noChangeShapeType="1"/>
          </p:cNvSpPr>
          <p:nvPr/>
        </p:nvSpPr>
        <p:spPr bwMode="auto">
          <a:xfrm flipH="1" flipV="1">
            <a:off x="5533980" y="3789039"/>
            <a:ext cx="622196" cy="1043246"/>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Right Arrow 2"/>
          <p:cNvSpPr/>
          <p:nvPr/>
        </p:nvSpPr>
        <p:spPr>
          <a:xfrm rot="21302226">
            <a:off x="1426424" y="3633146"/>
            <a:ext cx="648072" cy="25202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 Box 22"/>
          <p:cNvSpPr txBox="1">
            <a:spLocks noChangeArrowheads="1"/>
          </p:cNvSpPr>
          <p:nvPr/>
        </p:nvSpPr>
        <p:spPr bwMode="auto">
          <a:xfrm>
            <a:off x="7740352" y="2988241"/>
            <a:ext cx="7787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smtClean="0">
                <a:solidFill>
                  <a:srgbClr val="FFFF00"/>
                </a:solidFill>
                <a:effectLst>
                  <a:outerShdw blurRad="38100" dist="38100" dir="2700000" algn="tl">
                    <a:srgbClr val="000000">
                      <a:alpha val="43137"/>
                    </a:srgbClr>
                  </a:outerShdw>
                </a:effectLst>
                <a:latin typeface="+mn-lt"/>
              </a:rPr>
              <a:t>beam </a:t>
            </a:r>
            <a:r>
              <a:rPr lang="de-DE" sz="1600" dirty="0" err="1" smtClean="0">
                <a:solidFill>
                  <a:srgbClr val="FFFF00"/>
                </a:solidFill>
                <a:effectLst>
                  <a:outerShdw blurRad="38100" dist="38100" dir="2700000" algn="tl">
                    <a:srgbClr val="000000">
                      <a:alpha val="43137"/>
                    </a:srgbClr>
                  </a:outerShdw>
                </a:effectLst>
                <a:latin typeface="+mn-lt"/>
              </a:rPr>
              <a:t>dump</a:t>
            </a:r>
            <a:endParaRPr lang="de-DE" sz="1600" dirty="0">
              <a:solidFill>
                <a:srgbClr val="FFFF00"/>
              </a:solidFill>
              <a:effectLst>
                <a:outerShdw blurRad="38100" dist="38100" dir="2700000" algn="tl">
                  <a:srgbClr val="000000">
                    <a:alpha val="43137"/>
                  </a:srgbClr>
                </a:outerShdw>
              </a:effectLst>
              <a:latin typeface="+mn-lt"/>
            </a:endParaRPr>
          </a:p>
        </p:txBody>
      </p:sp>
      <p:sp>
        <p:nvSpPr>
          <p:cNvPr id="37" name="Text Box 22"/>
          <p:cNvSpPr txBox="1">
            <a:spLocks noChangeArrowheads="1"/>
          </p:cNvSpPr>
          <p:nvPr/>
        </p:nvSpPr>
        <p:spPr bwMode="auto">
          <a:xfrm rot="21344029">
            <a:off x="1365867" y="3424336"/>
            <a:ext cx="7067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smtClean="0">
                <a:solidFill>
                  <a:srgbClr val="FFFF00"/>
                </a:solidFill>
                <a:effectLst>
                  <a:outerShdw blurRad="38100" dist="38100" dir="2700000" algn="tl">
                    <a:srgbClr val="000000">
                      <a:alpha val="43137"/>
                    </a:srgbClr>
                  </a:outerShdw>
                </a:effectLst>
                <a:latin typeface="+mn-lt"/>
              </a:rPr>
              <a:t>beam</a:t>
            </a:r>
            <a:endParaRPr lang="de-DE" sz="1600" dirty="0">
              <a:solidFill>
                <a:srgbClr val="FFFF00"/>
              </a:solidFill>
              <a:effectLst>
                <a:outerShdw blurRad="38100" dist="38100" dir="2700000" algn="tl">
                  <a:srgbClr val="000000">
                    <a:alpha val="43137"/>
                  </a:srgbClr>
                </a:outerShdw>
              </a:effectLst>
              <a:latin typeface="+mn-lt"/>
            </a:endParaRPr>
          </a:p>
        </p:txBody>
      </p:sp>
      <p:sp>
        <p:nvSpPr>
          <p:cNvPr id="38" name="Line 18"/>
          <p:cNvSpPr>
            <a:spLocks noChangeShapeType="1"/>
          </p:cNvSpPr>
          <p:nvPr/>
        </p:nvSpPr>
        <p:spPr bwMode="auto">
          <a:xfrm flipH="1" flipV="1">
            <a:off x="2651013" y="2489118"/>
            <a:ext cx="1777040" cy="1083897"/>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 name="Text Box 4"/>
          <p:cNvSpPr txBox="1">
            <a:spLocks noChangeArrowheads="1"/>
          </p:cNvSpPr>
          <p:nvPr/>
        </p:nvSpPr>
        <p:spPr bwMode="auto">
          <a:xfrm>
            <a:off x="2084184" y="2173506"/>
            <a:ext cx="700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1600" dirty="0" smtClean="0">
                <a:solidFill>
                  <a:srgbClr val="FFFF00"/>
                </a:solidFill>
                <a:effectLst>
                  <a:outerShdw blurRad="38100" dist="38100" dir="2700000" algn="tl">
                    <a:srgbClr val="000000">
                      <a:alpha val="43137"/>
                    </a:srgbClr>
                  </a:outerShdw>
                </a:effectLst>
                <a:latin typeface="+mn-lt"/>
              </a:rPr>
              <a:t>Target</a:t>
            </a:r>
            <a:endParaRPr lang="de-DE" sz="16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067570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正方形/長方形 166"/>
          <p:cNvSpPr/>
          <p:nvPr/>
        </p:nvSpPr>
        <p:spPr>
          <a:xfrm rot="10800000">
            <a:off x="567027" y="1691516"/>
            <a:ext cx="831260" cy="16695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p:cNvSpPr/>
          <p:nvPr/>
        </p:nvSpPr>
        <p:spPr>
          <a:xfrm>
            <a:off x="10116616" y="2855775"/>
            <a:ext cx="1800199" cy="741742"/>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rot="10800000">
            <a:off x="1558572" y="2040837"/>
            <a:ext cx="2088263" cy="33475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5" name="正方形/長方形 154"/>
          <p:cNvSpPr/>
          <p:nvPr/>
        </p:nvSpPr>
        <p:spPr>
          <a:xfrm rot="10800000">
            <a:off x="1805544" y="2040693"/>
            <a:ext cx="66941" cy="3347558"/>
          </a:xfrm>
          <a:prstGeom prst="rect">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テキスト ボックス 265"/>
          <p:cNvSpPr txBox="1"/>
          <p:nvPr/>
        </p:nvSpPr>
        <p:spPr>
          <a:xfrm>
            <a:off x="10307906" y="3064141"/>
            <a:ext cx="643509" cy="369332"/>
          </a:xfrm>
          <a:prstGeom prst="rect">
            <a:avLst/>
          </a:prstGeom>
          <a:noFill/>
        </p:spPr>
        <p:txBody>
          <a:bodyPr wrap="none" rtlCol="0">
            <a:spAutoFit/>
          </a:bodyPr>
          <a:lstStyle/>
          <a:p>
            <a:r>
              <a:rPr kumimoji="1" lang="en-US" altLang="ja-JP" dirty="0" smtClean="0"/>
              <a:t>ZCAL</a:t>
            </a:r>
            <a:endParaRPr kumimoji="1" lang="ja-JP" altLang="en-US" dirty="0"/>
          </a:p>
        </p:txBody>
      </p:sp>
      <p:sp>
        <p:nvSpPr>
          <p:cNvPr id="9" name="テキスト ボックス 8"/>
          <p:cNvSpPr txBox="1"/>
          <p:nvPr/>
        </p:nvSpPr>
        <p:spPr>
          <a:xfrm>
            <a:off x="-69396" y="3343169"/>
            <a:ext cx="720069" cy="369332"/>
          </a:xfrm>
          <a:prstGeom prst="rect">
            <a:avLst/>
          </a:prstGeom>
          <a:noFill/>
        </p:spPr>
        <p:txBody>
          <a:bodyPr wrap="none" rtlCol="0">
            <a:spAutoFit/>
          </a:bodyPr>
          <a:lstStyle/>
          <a:p>
            <a:r>
              <a:rPr kumimoji="1" lang="en-US" altLang="ja-JP" dirty="0" smtClean="0">
                <a:solidFill>
                  <a:srgbClr val="FF0000"/>
                </a:solidFill>
              </a:rPr>
              <a:t>Beam</a:t>
            </a:r>
            <a:endParaRPr kumimoji="1" lang="ja-JP" altLang="en-US" dirty="0">
              <a:solidFill>
                <a:srgbClr val="FF0000"/>
              </a:solidFill>
            </a:endParaRPr>
          </a:p>
        </p:txBody>
      </p:sp>
      <p:sp>
        <p:nvSpPr>
          <p:cNvPr id="169" name="正方形/長方形 168"/>
          <p:cNvSpPr/>
          <p:nvPr/>
        </p:nvSpPr>
        <p:spPr>
          <a:xfrm rot="10800000">
            <a:off x="1486596" y="2040853"/>
            <a:ext cx="66941" cy="3347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rot="10800000">
            <a:off x="2989470" y="2040693"/>
            <a:ext cx="66941" cy="3347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テキスト ボックス 264"/>
          <p:cNvSpPr txBox="1"/>
          <p:nvPr/>
        </p:nvSpPr>
        <p:spPr>
          <a:xfrm>
            <a:off x="2730686" y="1113175"/>
            <a:ext cx="1499962" cy="369332"/>
          </a:xfrm>
          <a:prstGeom prst="rect">
            <a:avLst/>
          </a:prstGeom>
          <a:noFill/>
        </p:spPr>
        <p:txBody>
          <a:bodyPr wrap="none" rtlCol="0">
            <a:spAutoFit/>
          </a:bodyPr>
          <a:lstStyle/>
          <a:p>
            <a:r>
              <a:rPr kumimoji="1" lang="en-US" altLang="ja-JP" b="1" dirty="0" err="1" smtClean="0">
                <a:solidFill>
                  <a:srgbClr val="FF0000"/>
                </a:solidFill>
              </a:rPr>
              <a:t>Muon</a:t>
            </a:r>
            <a:r>
              <a:rPr kumimoji="1" lang="en-US" altLang="ja-JP" b="1" dirty="0" smtClean="0">
                <a:solidFill>
                  <a:srgbClr val="FF0000"/>
                </a:solidFill>
              </a:rPr>
              <a:t> Tracker</a:t>
            </a:r>
            <a:endParaRPr kumimoji="1" lang="ja-JP" altLang="en-US" b="1" dirty="0">
              <a:solidFill>
                <a:srgbClr val="FF0000"/>
              </a:solidFill>
            </a:endParaRPr>
          </a:p>
        </p:txBody>
      </p:sp>
      <p:sp>
        <p:nvSpPr>
          <p:cNvPr id="112" name="正方形/長方形 111"/>
          <p:cNvSpPr/>
          <p:nvPr/>
        </p:nvSpPr>
        <p:spPr>
          <a:xfrm flipH="1">
            <a:off x="2108292" y="2040693"/>
            <a:ext cx="66941" cy="3347558"/>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95421" y="967499"/>
            <a:ext cx="2140001" cy="461665"/>
          </a:xfrm>
          <a:prstGeom prst="rect">
            <a:avLst/>
          </a:prstGeom>
          <a:noFill/>
        </p:spPr>
        <p:txBody>
          <a:bodyPr wrap="square" rtlCol="0">
            <a:spAutoFit/>
          </a:bodyPr>
          <a:lstStyle/>
          <a:p>
            <a:r>
              <a:rPr kumimoji="1" lang="en-US" altLang="ja-JP" sz="2400" b="1" dirty="0" smtClean="0"/>
              <a:t>Top View</a:t>
            </a:r>
            <a:endParaRPr kumimoji="1" lang="ja-JP" altLang="en-US" sz="2400" b="1" dirty="0"/>
          </a:p>
        </p:txBody>
      </p:sp>
      <p:sp>
        <p:nvSpPr>
          <p:cNvPr id="17" name="スライド番号プレースホルダー 16"/>
          <p:cNvSpPr>
            <a:spLocks noGrp="1"/>
          </p:cNvSpPr>
          <p:nvPr>
            <p:ph type="sldNum" sz="quarter" idx="12"/>
          </p:nvPr>
        </p:nvSpPr>
        <p:spPr>
          <a:xfrm>
            <a:off x="7005017" y="6439555"/>
            <a:ext cx="2133600" cy="365125"/>
          </a:xfrm>
        </p:spPr>
        <p:txBody>
          <a:bodyPr/>
          <a:lstStyle/>
          <a:p>
            <a:fld id="{D2D8002D-B5B0-4BAC-B1F6-782DDCCE6D9C}" type="slidenum">
              <a:rPr kumimoji="1" lang="ja-JP" altLang="en-US" smtClean="0"/>
              <a:t>25</a:t>
            </a:fld>
            <a:endParaRPr kumimoji="1" lang="ja-JP" altLang="en-US"/>
          </a:p>
        </p:txBody>
      </p:sp>
      <p:sp>
        <p:nvSpPr>
          <p:cNvPr id="115" name="テキスト ボックス 114"/>
          <p:cNvSpPr txBox="1"/>
          <p:nvPr/>
        </p:nvSpPr>
        <p:spPr>
          <a:xfrm>
            <a:off x="566793" y="5203745"/>
            <a:ext cx="831395" cy="369332"/>
          </a:xfrm>
          <a:prstGeom prst="rect">
            <a:avLst/>
          </a:prstGeom>
          <a:noFill/>
        </p:spPr>
        <p:txBody>
          <a:bodyPr wrap="square" rtlCol="0">
            <a:spAutoFit/>
          </a:bodyPr>
          <a:lstStyle/>
          <a:p>
            <a:r>
              <a:rPr lang="en-US" altLang="ja-JP" dirty="0" smtClean="0"/>
              <a:t>0.5 </a:t>
            </a:r>
            <a:r>
              <a:rPr kumimoji="1" lang="en-US" altLang="ja-JP" dirty="0" smtClean="0"/>
              <a:t>m</a:t>
            </a:r>
            <a:endParaRPr kumimoji="1" lang="ja-JP" altLang="en-US" dirty="0"/>
          </a:p>
        </p:txBody>
      </p:sp>
      <p:sp>
        <p:nvSpPr>
          <p:cNvPr id="133" name="テキスト ボックス 132"/>
          <p:cNvSpPr txBox="1"/>
          <p:nvPr/>
        </p:nvSpPr>
        <p:spPr>
          <a:xfrm rot="5400000">
            <a:off x="3469600" y="2818777"/>
            <a:ext cx="867827" cy="369338"/>
          </a:xfrm>
          <a:prstGeom prst="rect">
            <a:avLst/>
          </a:prstGeom>
          <a:noFill/>
        </p:spPr>
        <p:txBody>
          <a:bodyPr wrap="square" rtlCol="0">
            <a:spAutoFit/>
          </a:bodyPr>
          <a:lstStyle/>
          <a:p>
            <a:r>
              <a:rPr lang="en-US" altLang="ja-JP" dirty="0" smtClean="0"/>
              <a:t>1.2</a:t>
            </a:r>
            <a:r>
              <a:rPr kumimoji="1" lang="en-US" altLang="ja-JP" dirty="0" smtClean="0"/>
              <a:t>m</a:t>
            </a:r>
            <a:endParaRPr kumimoji="1" lang="ja-JP" altLang="en-US" dirty="0"/>
          </a:p>
        </p:txBody>
      </p:sp>
      <p:cxnSp>
        <p:nvCxnSpPr>
          <p:cNvPr id="20" name="直線矢印コネクタ 19"/>
          <p:cNvCxnSpPr/>
          <p:nvPr/>
        </p:nvCxnSpPr>
        <p:spPr>
          <a:xfrm flipV="1">
            <a:off x="295421" y="3981685"/>
            <a:ext cx="255309" cy="191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2" name="正方形/長方形 151"/>
          <p:cNvSpPr/>
          <p:nvPr/>
        </p:nvSpPr>
        <p:spPr>
          <a:xfrm rot="10800000">
            <a:off x="2701438" y="2040693"/>
            <a:ext cx="66941" cy="3347558"/>
          </a:xfrm>
          <a:prstGeom prst="rect">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rot="10800000">
            <a:off x="3282570" y="2040852"/>
            <a:ext cx="66941" cy="3347558"/>
          </a:xfrm>
          <a:prstGeom prst="rect">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098895" y="1421447"/>
            <a:ext cx="1431674" cy="369332"/>
          </a:xfrm>
          <a:prstGeom prst="rect">
            <a:avLst/>
          </a:prstGeom>
          <a:noFill/>
        </p:spPr>
        <p:txBody>
          <a:bodyPr wrap="none" rtlCol="0">
            <a:spAutoFit/>
          </a:bodyPr>
          <a:lstStyle/>
          <a:p>
            <a:r>
              <a:rPr kumimoji="1" lang="en-US" altLang="ja-JP" dirty="0" smtClean="0"/>
              <a:t>GEM trackers</a:t>
            </a:r>
            <a:endParaRPr kumimoji="1" lang="ja-JP" altLang="en-US" dirty="0"/>
          </a:p>
        </p:txBody>
      </p:sp>
      <p:sp>
        <p:nvSpPr>
          <p:cNvPr id="171" name="正方形/長方形 170"/>
          <p:cNvSpPr/>
          <p:nvPr/>
        </p:nvSpPr>
        <p:spPr>
          <a:xfrm rot="16200000">
            <a:off x="967833" y="2370600"/>
            <a:ext cx="45720" cy="8477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2" name="正方形/長方形 171"/>
          <p:cNvSpPr/>
          <p:nvPr/>
        </p:nvSpPr>
        <p:spPr>
          <a:xfrm rot="16200000">
            <a:off x="967832" y="2658632"/>
            <a:ext cx="45720" cy="8477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3" name="正方形/長方形 172"/>
          <p:cNvSpPr/>
          <p:nvPr/>
        </p:nvSpPr>
        <p:spPr>
          <a:xfrm rot="16200000">
            <a:off x="967831" y="2082568"/>
            <a:ext cx="45720" cy="847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5" name="テキスト ボックス 174"/>
          <p:cNvSpPr txBox="1"/>
          <p:nvPr/>
        </p:nvSpPr>
        <p:spPr>
          <a:xfrm>
            <a:off x="2108293" y="5579948"/>
            <a:ext cx="831407" cy="369332"/>
          </a:xfrm>
          <a:prstGeom prst="rect">
            <a:avLst/>
          </a:prstGeom>
          <a:noFill/>
        </p:spPr>
        <p:txBody>
          <a:bodyPr wrap="square" rtlCol="0">
            <a:spAutoFit/>
          </a:bodyPr>
          <a:lstStyle/>
          <a:p>
            <a:r>
              <a:rPr lang="en-US" altLang="ja-JP" dirty="0" smtClean="0"/>
              <a:t>1.4</a:t>
            </a:r>
            <a:r>
              <a:rPr kumimoji="1" lang="en-US" altLang="ja-JP" dirty="0" smtClean="0"/>
              <a:t>m</a:t>
            </a:r>
            <a:endParaRPr kumimoji="1" lang="ja-JP" altLang="en-US" dirty="0"/>
          </a:p>
        </p:txBody>
      </p:sp>
      <p:sp>
        <p:nvSpPr>
          <p:cNvPr id="178" name="正方形/長方形 177"/>
          <p:cNvSpPr/>
          <p:nvPr/>
        </p:nvSpPr>
        <p:spPr>
          <a:xfrm rot="10800000">
            <a:off x="2415144" y="2040693"/>
            <a:ext cx="66941" cy="3347558"/>
          </a:xfrm>
          <a:prstGeom prst="rect">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a:endCxn id="75" idx="1"/>
          </p:cNvCxnSpPr>
          <p:nvPr/>
        </p:nvCxnSpPr>
        <p:spPr>
          <a:xfrm flipV="1">
            <a:off x="118444" y="3720597"/>
            <a:ext cx="576064" cy="3265"/>
          </a:xfrm>
          <a:prstGeom prst="straightConnector1">
            <a:avLst/>
          </a:prstGeom>
          <a:ln w="28575">
            <a:solidFill>
              <a:srgbClr val="2203DB"/>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123703" y="2396940"/>
            <a:ext cx="4685193" cy="3139321"/>
          </a:xfrm>
          <a:prstGeom prst="rect">
            <a:avLst/>
          </a:prstGeom>
          <a:noFill/>
        </p:spPr>
        <p:txBody>
          <a:bodyPr wrap="none" rtlCol="0">
            <a:spAutoFit/>
          </a:bodyPr>
          <a:lstStyle/>
          <a:p>
            <a:r>
              <a:rPr kumimoji="1" lang="en-US" altLang="ja-JP" dirty="0" err="1" smtClean="0"/>
              <a:t>Dimuon</a:t>
            </a:r>
            <a:r>
              <a:rPr kumimoji="1" lang="en-US" altLang="ja-JP" dirty="0" smtClean="0"/>
              <a:t> trigger</a:t>
            </a:r>
          </a:p>
          <a:p>
            <a:r>
              <a:rPr lang="en-US" altLang="ja-JP" dirty="0" smtClean="0">
                <a:solidFill>
                  <a:srgbClr val="FF0000"/>
                </a:solidFill>
              </a:rPr>
              <a:t>A positive and a negative particles after</a:t>
            </a:r>
            <a:r>
              <a:rPr lang="en-US" altLang="ja-JP" dirty="0" smtClean="0">
                <a:solidFill>
                  <a:srgbClr val="2203DB"/>
                </a:solidFill>
              </a:rPr>
              <a:t> </a:t>
            </a:r>
            <a:r>
              <a:rPr lang="en-US" altLang="ja-JP" dirty="0" smtClean="0">
                <a:solidFill>
                  <a:srgbClr val="FF0000"/>
                </a:solidFill>
              </a:rPr>
              <a:t>7</a:t>
            </a:r>
            <a:r>
              <a:rPr lang="en-US" altLang="ja-JP" dirty="0" smtClean="0">
                <a:solidFill>
                  <a:srgbClr val="FF0000"/>
                </a:solidFill>
                <a:latin typeface="Symbol" panose="05050102010706020507" pitchFamily="18" charset="2"/>
              </a:rPr>
              <a:t>l</a:t>
            </a:r>
            <a:endParaRPr lang="en-US" altLang="ja-JP" dirty="0" smtClean="0">
              <a:solidFill>
                <a:srgbClr val="FF0000"/>
              </a:solidFill>
            </a:endParaRPr>
          </a:p>
          <a:p>
            <a:r>
              <a:rPr lang="en-US" altLang="ja-JP" dirty="0" smtClean="0">
                <a:solidFill>
                  <a:srgbClr val="FF0000"/>
                </a:solidFill>
              </a:rPr>
              <a:t>absorbers</a:t>
            </a:r>
            <a:endParaRPr kumimoji="1" lang="en-US" altLang="ja-JP" dirty="0" smtClean="0">
              <a:solidFill>
                <a:srgbClr val="FF0000"/>
              </a:solidFill>
            </a:endParaRPr>
          </a:p>
          <a:p>
            <a:endParaRPr lang="en-US" altLang="ja-JP" dirty="0"/>
          </a:p>
          <a:p>
            <a:r>
              <a:rPr lang="en-US" altLang="ja-JP" dirty="0" smtClean="0"/>
              <a:t>At the interaction rate of 10MHz</a:t>
            </a:r>
          </a:p>
          <a:p>
            <a:pPr marL="285750" indent="-285750">
              <a:buFont typeface="Arial" panose="020B0604020202020204" pitchFamily="34" charset="0"/>
              <a:buChar char="•"/>
            </a:pPr>
            <a:r>
              <a:rPr lang="en-US" altLang="ja-JP" dirty="0" err="1" smtClean="0"/>
              <a:t>Dimuon</a:t>
            </a:r>
            <a:r>
              <a:rPr lang="en-US" altLang="ja-JP" dirty="0" smtClean="0"/>
              <a:t> trigger rate (background)</a:t>
            </a:r>
          </a:p>
          <a:p>
            <a:r>
              <a:rPr lang="en-US" altLang="ja-JP" dirty="0" smtClean="0">
                <a:solidFill>
                  <a:srgbClr val="FF0000"/>
                </a:solidFill>
              </a:rPr>
              <a:t>=3x10</a:t>
            </a:r>
            <a:r>
              <a:rPr lang="en-US" altLang="ja-JP" baseline="30000" dirty="0" smtClean="0">
                <a:solidFill>
                  <a:srgbClr val="FF0000"/>
                </a:solidFill>
              </a:rPr>
              <a:t>4</a:t>
            </a:r>
            <a:r>
              <a:rPr lang="en-US" altLang="ja-JP" dirty="0" smtClean="0">
                <a:solidFill>
                  <a:srgbClr val="FF0000"/>
                </a:solidFill>
              </a:rPr>
              <a:t> </a:t>
            </a:r>
          </a:p>
          <a:p>
            <a:pPr marL="285750" indent="-285750">
              <a:buFont typeface="Arial" panose="020B0604020202020204" pitchFamily="34" charset="0"/>
              <a:buChar char="•"/>
            </a:pPr>
            <a:r>
              <a:rPr lang="en-US" altLang="ja-JP" dirty="0" err="1" smtClean="0"/>
              <a:t>Dimuon</a:t>
            </a:r>
            <a:r>
              <a:rPr lang="en-US" altLang="ja-JP" dirty="0" smtClean="0"/>
              <a:t> trigger rate (signal)</a:t>
            </a:r>
          </a:p>
          <a:p>
            <a:r>
              <a:rPr lang="en-US" altLang="ja-JP" dirty="0" smtClean="0">
                <a:solidFill>
                  <a:srgbClr val="FF0000"/>
                </a:solidFill>
              </a:rPr>
              <a:t>~10</a:t>
            </a:r>
            <a:r>
              <a:rPr lang="en-US" altLang="ja-JP" baseline="30000" dirty="0" smtClean="0">
                <a:solidFill>
                  <a:srgbClr val="FF0000"/>
                </a:solidFill>
              </a:rPr>
              <a:t>4</a:t>
            </a:r>
            <a:endParaRPr lang="en-US" altLang="ja-JP" baseline="30000" dirty="0">
              <a:solidFill>
                <a:srgbClr val="FF0000"/>
              </a:solidFill>
            </a:endParaRPr>
          </a:p>
          <a:p>
            <a:r>
              <a:rPr lang="en-US" altLang="ja-JP" dirty="0"/>
              <a:t>(forward muon tracker (</a:t>
            </a:r>
            <a:r>
              <a:rPr lang="en-US" altLang="ja-JP" dirty="0">
                <a:latin typeface="Symbol" panose="05050102010706020507" pitchFamily="18" charset="2"/>
              </a:rPr>
              <a:t>q</a:t>
            </a:r>
            <a:r>
              <a:rPr lang="en-US" altLang="ja-JP" dirty="0"/>
              <a:t>&lt;33</a:t>
            </a:r>
            <a:r>
              <a:rPr lang="en-US" altLang="ja-JP" baseline="30000" dirty="0"/>
              <a:t>o</a:t>
            </a:r>
            <a:r>
              <a:rPr lang="en-US" altLang="ja-JP" dirty="0" smtClean="0"/>
              <a:t>))</a:t>
            </a:r>
            <a:endParaRPr lang="en-US" altLang="ja-JP" dirty="0" smtClean="0">
              <a:solidFill>
                <a:srgbClr val="FF0000"/>
              </a:solidFill>
            </a:endParaRPr>
          </a:p>
          <a:p>
            <a:r>
              <a:rPr lang="en-US" altLang="ja-JP" dirty="0">
                <a:solidFill>
                  <a:srgbClr val="FF0000"/>
                </a:solidFill>
                <a:sym typeface="Wingdings" panose="05000000000000000000" pitchFamily="2" charset="2"/>
              </a:rPr>
              <a:t>Experiment with full beam rate may be feasible!</a:t>
            </a:r>
          </a:p>
        </p:txBody>
      </p:sp>
      <p:sp>
        <p:nvSpPr>
          <p:cNvPr id="85" name="正方形/長方形 84"/>
          <p:cNvSpPr/>
          <p:nvPr/>
        </p:nvSpPr>
        <p:spPr>
          <a:xfrm rot="10800000">
            <a:off x="550728" y="4116924"/>
            <a:ext cx="847559" cy="15841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p:cNvSpPr/>
          <p:nvPr/>
        </p:nvSpPr>
        <p:spPr>
          <a:xfrm rot="16200000">
            <a:off x="951530" y="4530840"/>
            <a:ext cx="45720" cy="8477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正方形/長方形 86"/>
          <p:cNvSpPr/>
          <p:nvPr/>
        </p:nvSpPr>
        <p:spPr>
          <a:xfrm rot="16200000">
            <a:off x="951531" y="3981063"/>
            <a:ext cx="45720" cy="8477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正方形/長方形 87"/>
          <p:cNvSpPr/>
          <p:nvPr/>
        </p:nvSpPr>
        <p:spPr>
          <a:xfrm rot="16200000">
            <a:off x="951530" y="4269095"/>
            <a:ext cx="45720" cy="8477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正方形/長方形 89"/>
          <p:cNvSpPr/>
          <p:nvPr/>
        </p:nvSpPr>
        <p:spPr>
          <a:xfrm rot="16200000">
            <a:off x="951529" y="3693030"/>
            <a:ext cx="45720" cy="847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2" name="テキスト ボックス 231"/>
          <p:cNvSpPr txBox="1"/>
          <p:nvPr/>
        </p:nvSpPr>
        <p:spPr>
          <a:xfrm>
            <a:off x="-12245" y="4119063"/>
            <a:ext cx="562975" cy="369332"/>
          </a:xfrm>
          <a:prstGeom prst="rect">
            <a:avLst/>
          </a:prstGeom>
          <a:noFill/>
        </p:spPr>
        <p:txBody>
          <a:bodyPr wrap="none" rtlCol="0">
            <a:spAutoFit/>
          </a:bodyPr>
          <a:lstStyle/>
          <a:p>
            <a:r>
              <a:rPr kumimoji="1" lang="en-US" altLang="ja-JP" dirty="0" smtClean="0"/>
              <a:t>SVD</a:t>
            </a:r>
            <a:endParaRPr kumimoji="1" lang="ja-JP" altLang="en-US" dirty="0"/>
          </a:p>
        </p:txBody>
      </p:sp>
      <p:cxnSp>
        <p:nvCxnSpPr>
          <p:cNvPr id="91" name="直線矢印コネクタ 90"/>
          <p:cNvCxnSpPr/>
          <p:nvPr/>
        </p:nvCxnSpPr>
        <p:spPr>
          <a:xfrm>
            <a:off x="1470514" y="5584720"/>
            <a:ext cx="217632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649706" y="3955121"/>
            <a:ext cx="831395" cy="369332"/>
          </a:xfrm>
          <a:prstGeom prst="rect">
            <a:avLst/>
          </a:prstGeom>
          <a:noFill/>
        </p:spPr>
        <p:txBody>
          <a:bodyPr wrap="square" rtlCol="0">
            <a:spAutoFit/>
          </a:bodyPr>
          <a:lstStyle/>
          <a:p>
            <a:r>
              <a:rPr lang="en-US" altLang="ja-JP" dirty="0" smtClean="0"/>
              <a:t>0.4 </a:t>
            </a:r>
            <a:r>
              <a:rPr kumimoji="1" lang="en-US" altLang="ja-JP" dirty="0" smtClean="0"/>
              <a:t>m</a:t>
            </a:r>
            <a:endParaRPr kumimoji="1" lang="ja-JP" altLang="en-US" dirty="0"/>
          </a:p>
        </p:txBody>
      </p:sp>
      <p:cxnSp>
        <p:nvCxnSpPr>
          <p:cNvPr id="245" name="直線矢印コネクタ 244"/>
          <p:cNvCxnSpPr/>
          <p:nvPr/>
        </p:nvCxnSpPr>
        <p:spPr>
          <a:xfrm>
            <a:off x="3056411" y="1737237"/>
            <a:ext cx="259631" cy="2857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H="1">
            <a:off x="3532065" y="1790779"/>
            <a:ext cx="188987" cy="260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3558222" y="1458060"/>
            <a:ext cx="1404231" cy="369332"/>
          </a:xfrm>
          <a:prstGeom prst="rect">
            <a:avLst/>
          </a:prstGeom>
          <a:noFill/>
        </p:spPr>
        <p:txBody>
          <a:bodyPr wrap="none" rtlCol="0">
            <a:spAutoFit/>
          </a:bodyPr>
          <a:lstStyle/>
          <a:p>
            <a:r>
              <a:rPr kumimoji="1" lang="en-US" altLang="ja-JP" dirty="0" err="1" smtClean="0"/>
              <a:t>Pb</a:t>
            </a:r>
            <a:r>
              <a:rPr kumimoji="1" lang="en-US" altLang="ja-JP" dirty="0" smtClean="0"/>
              <a:t> absorbers</a:t>
            </a:r>
            <a:endParaRPr kumimoji="1" lang="ja-JP" altLang="en-US" dirty="0"/>
          </a:p>
        </p:txBody>
      </p:sp>
      <p:cxnSp>
        <p:nvCxnSpPr>
          <p:cNvPr id="117" name="直線矢印コネクタ 116"/>
          <p:cNvCxnSpPr/>
          <p:nvPr/>
        </p:nvCxnSpPr>
        <p:spPr>
          <a:xfrm flipV="1">
            <a:off x="3790852" y="2022966"/>
            <a:ext cx="0" cy="169052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rot="10800000">
            <a:off x="3579895" y="2051556"/>
            <a:ext cx="66941" cy="3347558"/>
          </a:xfrm>
          <a:prstGeom prst="rect">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463305" y="3668333"/>
            <a:ext cx="2257747" cy="123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タイトル 1"/>
          <p:cNvSpPr>
            <a:spLocks noGrp="1"/>
          </p:cNvSpPr>
          <p:nvPr>
            <p:ph type="title"/>
          </p:nvPr>
        </p:nvSpPr>
        <p:spPr>
          <a:xfrm>
            <a:off x="426368" y="0"/>
            <a:ext cx="8178080" cy="1052115"/>
          </a:xfrm>
        </p:spPr>
        <p:txBody>
          <a:bodyPr>
            <a:normAutofit fontScale="90000"/>
          </a:bodyPr>
          <a:lstStyle/>
          <a:p>
            <a:r>
              <a:rPr kumimoji="1" lang="en-US" altLang="ja-JP" dirty="0" err="1" smtClean="0"/>
              <a:t>Dimuon</a:t>
            </a:r>
            <a:r>
              <a:rPr kumimoji="1" lang="en-US" altLang="ja-JP" dirty="0" smtClean="0"/>
              <a:t> specialized spectrometer (preliminary)</a:t>
            </a:r>
            <a:endParaRPr kumimoji="1" lang="ja-JP" altLang="en-US" dirty="0"/>
          </a:p>
        </p:txBody>
      </p:sp>
      <p:sp>
        <p:nvSpPr>
          <p:cNvPr id="81" name="正方形/長方形 80"/>
          <p:cNvSpPr/>
          <p:nvPr/>
        </p:nvSpPr>
        <p:spPr>
          <a:xfrm rot="16200000">
            <a:off x="951529" y="1794536"/>
            <a:ext cx="45720" cy="847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p:cNvSpPr/>
          <p:nvPr/>
        </p:nvSpPr>
        <p:spPr>
          <a:xfrm rot="16200000">
            <a:off x="951529" y="1532791"/>
            <a:ext cx="45720" cy="847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正方形/長方形 92"/>
          <p:cNvSpPr/>
          <p:nvPr/>
        </p:nvSpPr>
        <p:spPr>
          <a:xfrm rot="16200000">
            <a:off x="951529" y="1290480"/>
            <a:ext cx="45720" cy="847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正方形/長方形 95"/>
          <p:cNvSpPr/>
          <p:nvPr/>
        </p:nvSpPr>
        <p:spPr>
          <a:xfrm rot="16200000">
            <a:off x="951528" y="4773152"/>
            <a:ext cx="45720" cy="8477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8" name="正方形/長方形 97"/>
          <p:cNvSpPr/>
          <p:nvPr/>
        </p:nvSpPr>
        <p:spPr>
          <a:xfrm rot="16200000">
            <a:off x="951528" y="5034896"/>
            <a:ext cx="45720" cy="8477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9" name="正方形/長方形 98"/>
          <p:cNvSpPr/>
          <p:nvPr/>
        </p:nvSpPr>
        <p:spPr>
          <a:xfrm rot="16200000">
            <a:off x="951528" y="5277208"/>
            <a:ext cx="45720" cy="8477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6" name="テキスト ボックス 115"/>
          <p:cNvSpPr txBox="1"/>
          <p:nvPr/>
        </p:nvSpPr>
        <p:spPr>
          <a:xfrm rot="5400000">
            <a:off x="1171349" y="3147951"/>
            <a:ext cx="815345" cy="369332"/>
          </a:xfrm>
          <a:prstGeom prst="rect">
            <a:avLst/>
          </a:prstGeom>
          <a:noFill/>
        </p:spPr>
        <p:txBody>
          <a:bodyPr wrap="square" rtlCol="0">
            <a:spAutoFit/>
          </a:bodyPr>
          <a:lstStyle/>
          <a:p>
            <a:r>
              <a:rPr lang="en-US" altLang="ja-JP" dirty="0" smtClean="0"/>
              <a:t>0.4 </a:t>
            </a:r>
            <a:r>
              <a:rPr kumimoji="1" lang="en-US" altLang="ja-JP" dirty="0" smtClean="0"/>
              <a:t>m</a:t>
            </a:r>
            <a:endParaRPr kumimoji="1" lang="ja-JP" altLang="en-US" dirty="0"/>
          </a:p>
        </p:txBody>
      </p:sp>
      <p:cxnSp>
        <p:nvCxnSpPr>
          <p:cNvPr id="103" name="直線矢印コネクタ 102"/>
          <p:cNvCxnSpPr/>
          <p:nvPr/>
        </p:nvCxnSpPr>
        <p:spPr>
          <a:xfrm>
            <a:off x="568680" y="5827870"/>
            <a:ext cx="829608"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644261" y="5867980"/>
            <a:ext cx="831395" cy="369332"/>
          </a:xfrm>
          <a:prstGeom prst="rect">
            <a:avLst/>
          </a:prstGeom>
          <a:noFill/>
        </p:spPr>
        <p:txBody>
          <a:bodyPr wrap="square" rtlCol="0">
            <a:spAutoFit/>
          </a:bodyPr>
          <a:lstStyle/>
          <a:p>
            <a:r>
              <a:rPr lang="en-US" altLang="ja-JP" dirty="0" smtClean="0"/>
              <a:t>0.5 </a:t>
            </a:r>
            <a:r>
              <a:rPr kumimoji="1" lang="en-US" altLang="ja-JP" dirty="0" smtClean="0"/>
              <a:t>m</a:t>
            </a:r>
            <a:endParaRPr kumimoji="1" lang="ja-JP" altLang="en-US" dirty="0"/>
          </a:p>
        </p:txBody>
      </p:sp>
      <p:grpSp>
        <p:nvGrpSpPr>
          <p:cNvPr id="3" name="グループ化 2"/>
          <p:cNvGrpSpPr/>
          <p:nvPr/>
        </p:nvGrpSpPr>
        <p:grpSpPr>
          <a:xfrm>
            <a:off x="550492" y="3301980"/>
            <a:ext cx="912813" cy="793349"/>
            <a:chOff x="550492" y="3301980"/>
            <a:chExt cx="912813" cy="793349"/>
          </a:xfrm>
        </p:grpSpPr>
        <p:cxnSp>
          <p:nvCxnSpPr>
            <p:cNvPr id="60" name="直線コネクタ 59"/>
            <p:cNvCxnSpPr/>
            <p:nvPr/>
          </p:nvCxnSpPr>
          <p:spPr>
            <a:xfrm flipV="1">
              <a:off x="624390" y="3657286"/>
              <a:ext cx="395058" cy="16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正方形/長方形 74"/>
            <p:cNvSpPr/>
            <p:nvPr/>
          </p:nvSpPr>
          <p:spPr>
            <a:xfrm>
              <a:off x="694508" y="3680875"/>
              <a:ext cx="45719" cy="79443"/>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624390" y="3622025"/>
              <a:ext cx="4636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622500" y="3577394"/>
              <a:ext cx="54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268141" y="3902268"/>
              <a:ext cx="0" cy="70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1019448" y="3658943"/>
              <a:ext cx="0" cy="1329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1088025" y="3622263"/>
              <a:ext cx="0" cy="210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622564" y="3532366"/>
              <a:ext cx="645577" cy="53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163464" y="3579800"/>
              <a:ext cx="0" cy="2889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631208" y="3791931"/>
              <a:ext cx="388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631208" y="3832327"/>
              <a:ext cx="460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631208" y="3868787"/>
              <a:ext cx="5322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624390" y="3923764"/>
              <a:ext cx="6437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flipV="1">
              <a:off x="1342580" y="3784221"/>
              <a:ext cx="0" cy="201964"/>
            </a:xfrm>
            <a:prstGeom prst="line">
              <a:avLst/>
            </a:prstGeom>
            <a:ln w="28575">
              <a:solidFill>
                <a:srgbClr val="E923D1"/>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p:cNvCxnSpPr/>
            <p:nvPr/>
          </p:nvCxnSpPr>
          <p:spPr>
            <a:xfrm flipV="1">
              <a:off x="1342580" y="3419707"/>
              <a:ext cx="0" cy="198645"/>
            </a:xfrm>
            <a:prstGeom prst="line">
              <a:avLst/>
            </a:prstGeom>
            <a:ln w="28575">
              <a:solidFill>
                <a:srgbClr val="E923D1"/>
              </a:solidFill>
            </a:ln>
          </p:spPr>
          <p:style>
            <a:lnRef idx="1">
              <a:schemeClr val="accent1"/>
            </a:lnRef>
            <a:fillRef idx="0">
              <a:schemeClr val="accent1"/>
            </a:fillRef>
            <a:effectRef idx="0">
              <a:schemeClr val="accent1"/>
            </a:effectRef>
            <a:fontRef idx="minor">
              <a:schemeClr val="tx1"/>
            </a:fontRef>
          </p:style>
        </p:cxnSp>
        <p:sp>
          <p:nvSpPr>
            <p:cNvPr id="170" name="正方形/長方形 169"/>
            <p:cNvSpPr/>
            <p:nvPr/>
          </p:nvSpPr>
          <p:spPr>
            <a:xfrm rot="16200000">
              <a:off x="967832" y="2900944"/>
              <a:ext cx="45720" cy="8477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6" name="直線矢印コネクタ 75"/>
            <p:cNvCxnSpPr/>
            <p:nvPr/>
          </p:nvCxnSpPr>
          <p:spPr>
            <a:xfrm flipV="1">
              <a:off x="1432590" y="3347701"/>
              <a:ext cx="0" cy="74762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a:off x="596746" y="4005064"/>
              <a:ext cx="679189"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a:stCxn id="75" idx="3"/>
              <a:endCxn id="8" idx="1"/>
            </p:cNvCxnSpPr>
            <p:nvPr/>
          </p:nvCxnSpPr>
          <p:spPr>
            <a:xfrm>
              <a:off x="740227" y="3720597"/>
              <a:ext cx="723078" cy="953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1270572" y="3537681"/>
              <a:ext cx="0" cy="3860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550492" y="3347700"/>
              <a:ext cx="882098" cy="729603"/>
            </a:xfrm>
            <a:prstGeom prst="rect">
              <a:avLst/>
            </a:prstGeom>
            <a:solidFill>
              <a:srgbClr val="0DFF0D">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p:cNvSpPr txBox="1"/>
          <p:nvPr/>
        </p:nvSpPr>
        <p:spPr>
          <a:xfrm>
            <a:off x="-25572" y="2271338"/>
            <a:ext cx="1065100" cy="923330"/>
          </a:xfrm>
          <a:prstGeom prst="rect">
            <a:avLst/>
          </a:prstGeom>
          <a:noFill/>
        </p:spPr>
        <p:txBody>
          <a:bodyPr wrap="none" rtlCol="0">
            <a:spAutoFit/>
          </a:bodyPr>
          <a:lstStyle/>
          <a:p>
            <a:r>
              <a:rPr kumimoji="1" lang="en-US" altLang="ja-JP" dirty="0" smtClean="0">
                <a:solidFill>
                  <a:srgbClr val="FF0000"/>
                </a:solidFill>
              </a:rPr>
              <a:t>Dipole</a:t>
            </a:r>
          </a:p>
          <a:p>
            <a:r>
              <a:rPr lang="en-US" altLang="ja-JP" dirty="0" smtClean="0">
                <a:solidFill>
                  <a:srgbClr val="FF0000"/>
                </a:solidFill>
              </a:rPr>
              <a:t>Magnetic</a:t>
            </a:r>
          </a:p>
          <a:p>
            <a:r>
              <a:rPr kumimoji="1" lang="en-US" altLang="ja-JP" dirty="0" smtClean="0">
                <a:solidFill>
                  <a:srgbClr val="FF0000"/>
                </a:solidFill>
              </a:rPr>
              <a:t>field</a:t>
            </a:r>
            <a:endParaRPr kumimoji="1" lang="ja-JP" altLang="en-US" dirty="0">
              <a:solidFill>
                <a:srgbClr val="FF0000"/>
              </a:solidFill>
            </a:endParaRPr>
          </a:p>
        </p:txBody>
      </p:sp>
      <p:cxnSp>
        <p:nvCxnSpPr>
          <p:cNvPr id="30" name="直線矢印コネクタ 29"/>
          <p:cNvCxnSpPr/>
          <p:nvPr/>
        </p:nvCxnSpPr>
        <p:spPr>
          <a:xfrm>
            <a:off x="295421" y="3105388"/>
            <a:ext cx="431021" cy="4053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9876" y="6252716"/>
            <a:ext cx="1381597" cy="369332"/>
          </a:xfrm>
          <a:prstGeom prst="rect">
            <a:avLst/>
          </a:prstGeom>
          <a:noFill/>
        </p:spPr>
        <p:txBody>
          <a:bodyPr wrap="none" rtlCol="0">
            <a:spAutoFit/>
          </a:bodyPr>
          <a:lstStyle/>
          <a:p>
            <a:r>
              <a:rPr lang="en-US" altLang="ja-JP" dirty="0" smtClean="0"/>
              <a:t>Fe</a:t>
            </a:r>
            <a:r>
              <a:rPr kumimoji="1" lang="en-US" altLang="ja-JP" dirty="0" smtClean="0"/>
              <a:t> absorbers</a:t>
            </a:r>
            <a:endParaRPr kumimoji="1" lang="ja-JP" altLang="en-US" dirty="0"/>
          </a:p>
        </p:txBody>
      </p:sp>
      <p:cxnSp>
        <p:nvCxnSpPr>
          <p:cNvPr id="108" name="直線矢印コネクタ 107"/>
          <p:cNvCxnSpPr/>
          <p:nvPr/>
        </p:nvCxnSpPr>
        <p:spPr>
          <a:xfrm flipV="1">
            <a:off x="118444" y="5572917"/>
            <a:ext cx="407810" cy="6797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793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J-PARC-HI Home </a:t>
            </a:r>
            <a:r>
              <a:rPr lang="en-US" altLang="ja-JP" dirty="0"/>
              <a:t>P</a:t>
            </a:r>
            <a:r>
              <a:rPr kumimoji="1" lang="en-US" altLang="ja-JP" dirty="0" smtClean="0"/>
              <a:t>age</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1" y="1412776"/>
            <a:ext cx="9052634" cy="4824536"/>
          </a:xfrm>
        </p:spPr>
      </p:pic>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Tree>
    <p:extLst>
      <p:ext uri="{BB962C8B-B14F-4D97-AF65-F5344CB8AC3E}">
        <p14:creationId xmlns:p14="http://schemas.microsoft.com/office/powerpoint/2010/main" val="1793518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TDRs: 2013 – 2017</a:t>
            </a:r>
          </a:p>
          <a:p>
            <a:r>
              <a:rPr lang="en-US" sz="2800" dirty="0" smtClean="0"/>
              <a:t>production readiness of the sub-systems: 	2016 – </a:t>
            </a:r>
            <a:r>
              <a:rPr lang="en-US" sz="2800" b="1" dirty="0" smtClean="0"/>
              <a:t>2017</a:t>
            </a:r>
            <a:r>
              <a:rPr lang="en-US" sz="2800" dirty="0" smtClean="0"/>
              <a:t> – 2018</a:t>
            </a:r>
          </a:p>
          <a:p>
            <a:r>
              <a:rPr lang="en-US" sz="2800" dirty="0" smtClean="0"/>
              <a:t>construction: until 2020</a:t>
            </a:r>
          </a:p>
          <a:p>
            <a:r>
              <a:rPr lang="en-US" sz="2800" dirty="0" smtClean="0"/>
              <a:t>ready for beam:  2021</a:t>
            </a:r>
            <a:endParaRPr lang="en-US" sz="2800" dirty="0"/>
          </a:p>
        </p:txBody>
      </p:sp>
      <p:sp>
        <p:nvSpPr>
          <p:cNvPr id="3" name="Title 2"/>
          <p:cNvSpPr>
            <a:spLocks noGrp="1"/>
          </p:cNvSpPr>
          <p:nvPr>
            <p:ph type="title"/>
          </p:nvPr>
        </p:nvSpPr>
        <p:spPr/>
        <p:txBody>
          <a:bodyPr/>
          <a:lstStyle/>
          <a:p>
            <a:r>
              <a:rPr lang="en-US" dirty="0" smtClean="0"/>
              <a:t>CBM time line</a:t>
            </a:r>
            <a:endParaRPr lang="en-US" dirty="0"/>
          </a:p>
        </p:txBody>
      </p:sp>
      <p:sp>
        <p:nvSpPr>
          <p:cNvPr id="9" name="Slide Number Placeholder 5"/>
          <p:cNvSpPr>
            <a:spLocks noGrp="1"/>
          </p:cNvSpPr>
          <p:nvPr>
            <p:ph type="sldNum" sz="quarter" idx="12"/>
          </p:nvPr>
        </p:nvSpPr>
        <p:spPr>
          <a:xfrm>
            <a:off x="7924800" y="6356350"/>
            <a:ext cx="762000" cy="365125"/>
          </a:xfrm>
        </p:spPr>
        <p:txBody>
          <a:bodyPr/>
          <a:lstStyle/>
          <a:p>
            <a:fld id="{6C6AE60A-B69C-4790-82F7-3882EDF23186}" type="slidenum">
              <a:rPr lang="de-DE" smtClean="0"/>
              <a:pPr/>
              <a:t>27</a:t>
            </a:fld>
            <a:endParaRPr lang="de-DE"/>
          </a:p>
        </p:txBody>
      </p:sp>
    </p:spTree>
    <p:extLst>
      <p:ext uri="{BB962C8B-B14F-4D97-AF65-F5344CB8AC3E}">
        <p14:creationId xmlns:p14="http://schemas.microsoft.com/office/powerpoint/2010/main" val="3948130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3600" dirty="0">
                <a:latin typeface="Tahoma" pitchFamily="34" charset="0"/>
                <a:cs typeface="Tahoma" pitchFamily="34" charset="0"/>
              </a:rPr>
              <a:t>Costs and </a:t>
            </a:r>
            <a:r>
              <a:rPr lang="en-US" sz="3600" dirty="0" smtClean="0">
                <a:latin typeface="Tahoma" pitchFamily="34" charset="0"/>
                <a:cs typeface="Tahoma" pitchFamily="34" charset="0"/>
              </a:rPr>
              <a:t>funding – CBM </a:t>
            </a:r>
            <a:r>
              <a:rPr lang="en-US" sz="3600" dirty="0">
                <a:latin typeface="Tahoma" pitchFamily="34" charset="0"/>
                <a:cs typeface="Tahoma" pitchFamily="34" charset="0"/>
              </a:rPr>
              <a:t>Start </a:t>
            </a:r>
            <a:r>
              <a:rPr lang="en-US" sz="3600" dirty="0" smtClean="0">
                <a:latin typeface="Tahoma" pitchFamily="34" charset="0"/>
                <a:cs typeface="Tahoma" pitchFamily="34" charset="0"/>
              </a:rPr>
              <a:t>version</a:t>
            </a:r>
            <a:endParaRPr lang="en-US" sz="3600" dirty="0"/>
          </a:p>
        </p:txBody>
      </p:sp>
      <p:graphicFrame>
        <p:nvGraphicFramePr>
          <p:cNvPr id="7" name="Diagramm 5"/>
          <p:cNvGraphicFramePr>
            <a:graphicFrameLocks/>
          </p:cNvGraphicFramePr>
          <p:nvPr>
            <p:extLst>
              <p:ext uri="{D42A27DB-BD31-4B8C-83A1-F6EECF244321}">
                <p14:modId xmlns:p14="http://schemas.microsoft.com/office/powerpoint/2010/main" val="984973554"/>
              </p:ext>
            </p:extLst>
          </p:nvPr>
        </p:nvGraphicFramePr>
        <p:xfrm>
          <a:off x="762000" y="1044850"/>
          <a:ext cx="7445621" cy="53253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8"/>
          <p:cNvSpPr txBox="1"/>
          <p:nvPr/>
        </p:nvSpPr>
        <p:spPr>
          <a:xfrm rot="20905978">
            <a:off x="6770333" y="2822677"/>
            <a:ext cx="1867036" cy="369332"/>
          </a:xfrm>
          <a:prstGeom prst="rect">
            <a:avLst/>
          </a:prstGeom>
          <a:solidFill>
            <a:srgbClr val="009E47"/>
          </a:solidFill>
          <a:scene3d>
            <a:camera prst="orthographicFront"/>
            <a:lightRig rig="threePt" dir="t"/>
          </a:scene3d>
          <a:sp3d>
            <a:bevelT/>
          </a:sp3d>
        </p:spPr>
        <p:txBody>
          <a:bodyPr wrap="square" rtlCol="0">
            <a:spAutoFit/>
          </a:bodyPr>
          <a:lstStyle/>
          <a:p>
            <a:r>
              <a:rPr lang="de-DE" dirty="0" smtClean="0">
                <a:solidFill>
                  <a:prstClr val="white"/>
                </a:solidFill>
                <a:latin typeface="Tahoma" panose="020B0604030504040204" pitchFamily="34" charset="0"/>
                <a:ea typeface="Tahoma" panose="020B0604030504040204" pitchFamily="34" charset="0"/>
                <a:cs typeface="Tahoma" panose="020B0604030504040204" pitchFamily="34" charset="0"/>
              </a:rPr>
              <a:t>70 % </a:t>
            </a:r>
            <a:r>
              <a:rPr lang="de-DE"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secured</a:t>
            </a:r>
            <a:endParaRPr lang="de-DE"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feld 7"/>
          <p:cNvSpPr txBox="1"/>
          <p:nvPr/>
        </p:nvSpPr>
        <p:spPr>
          <a:xfrm rot="20905978">
            <a:off x="6202114" y="3457532"/>
            <a:ext cx="2827692" cy="584775"/>
          </a:xfrm>
          <a:prstGeom prst="rect">
            <a:avLst/>
          </a:prstGeom>
          <a:solidFill>
            <a:srgbClr val="0070C0"/>
          </a:solidFill>
          <a:scene3d>
            <a:camera prst="orthographicFront"/>
            <a:lightRig rig="threePt" dir="t"/>
          </a:scene3d>
          <a:sp3d>
            <a:bevelT/>
          </a:sp3d>
        </p:spPr>
        <p:txBody>
          <a:bodyPr wrap="square" rtlCol="0">
            <a:spAutoFit/>
          </a:bodyPr>
          <a:lstStyle/>
          <a:p>
            <a:r>
              <a:rPr lang="de-DE" sz="1600" dirty="0" err="1">
                <a:solidFill>
                  <a:prstClr val="white"/>
                </a:solidFill>
                <a:latin typeface="Tahoma" panose="020B0604030504040204" pitchFamily="34" charset="0"/>
                <a:ea typeface="Tahoma" panose="020B0604030504040204" pitchFamily="34" charset="0"/>
                <a:cs typeface="Tahoma" panose="020B0604030504040204" pitchFamily="34" charset="0"/>
              </a:rPr>
              <a:t>Expressions</a:t>
            </a:r>
            <a:r>
              <a:rPr lang="de-DE" sz="16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de-DE" sz="1600" dirty="0" err="1">
                <a:solidFill>
                  <a:prstClr val="white"/>
                </a:solidFill>
                <a:latin typeface="Tahoma" panose="020B0604030504040204" pitchFamily="34" charset="0"/>
                <a:ea typeface="Tahoma" panose="020B0604030504040204" pitchFamily="34" charset="0"/>
                <a:cs typeface="Tahoma" panose="020B0604030504040204" pitchFamily="34" charset="0"/>
              </a:rPr>
              <a:t>of</a:t>
            </a:r>
            <a:r>
              <a:rPr lang="de-DE" sz="1600" dirty="0">
                <a:solidFill>
                  <a:prstClr val="white"/>
                </a:solidFill>
                <a:latin typeface="Tahoma" panose="020B0604030504040204" pitchFamily="34" charset="0"/>
                <a:ea typeface="Tahoma" panose="020B0604030504040204" pitchFamily="34" charset="0"/>
                <a:cs typeface="Tahoma" panose="020B0604030504040204" pitchFamily="34" charset="0"/>
              </a:rPr>
              <a:t> Interest:</a:t>
            </a:r>
          </a:p>
          <a:p>
            <a:r>
              <a:rPr lang="de-DE" sz="1600" dirty="0" err="1">
                <a:solidFill>
                  <a:prstClr val="white"/>
                </a:solidFill>
                <a:latin typeface="Tahoma" panose="020B0604030504040204" pitchFamily="34" charset="0"/>
                <a:ea typeface="Tahoma" panose="020B0604030504040204" pitchFamily="34" charset="0"/>
                <a:cs typeface="Tahoma" panose="020B0604030504040204" pitchFamily="34" charset="0"/>
              </a:rPr>
              <a:t>applications</a:t>
            </a:r>
            <a:r>
              <a:rPr lang="de-DE" sz="1600" dirty="0">
                <a:solidFill>
                  <a:prstClr val="white"/>
                </a:solidFill>
                <a:latin typeface="Tahoma" panose="020B0604030504040204" pitchFamily="34" charset="0"/>
                <a:ea typeface="Tahoma" panose="020B0604030504040204" pitchFamily="34" charset="0"/>
                <a:cs typeface="Tahoma" panose="020B0604030504040204" pitchFamily="34" charset="0"/>
              </a:rPr>
              <a:t> in 2015 -2020</a:t>
            </a:r>
          </a:p>
        </p:txBody>
      </p:sp>
      <p:sp>
        <p:nvSpPr>
          <p:cNvPr id="12" name="Slide Number Placeholder 5"/>
          <p:cNvSpPr>
            <a:spLocks noGrp="1"/>
          </p:cNvSpPr>
          <p:nvPr>
            <p:ph type="sldNum" sz="quarter" idx="12"/>
          </p:nvPr>
        </p:nvSpPr>
        <p:spPr>
          <a:xfrm>
            <a:off x="7924800" y="6356350"/>
            <a:ext cx="762000" cy="365125"/>
          </a:xfrm>
        </p:spPr>
        <p:txBody>
          <a:bodyPr/>
          <a:lstStyle/>
          <a:p>
            <a:fld id="{6C6AE60A-B69C-4790-82F7-3882EDF23186}" type="slidenum">
              <a:rPr lang="de-DE" smtClean="0"/>
              <a:pPr/>
              <a:t>28</a:t>
            </a:fld>
            <a:endParaRPr lang="de-DE"/>
          </a:p>
        </p:txBody>
      </p:sp>
    </p:spTree>
    <p:extLst>
      <p:ext uri="{BB962C8B-B14F-4D97-AF65-F5344CB8AC3E}">
        <p14:creationId xmlns:p14="http://schemas.microsoft.com/office/powerpoint/2010/main" val="37143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83F60B2C-D9C5-48F3-96B4-2019EB1D1ED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0" y="553910"/>
            <a:ext cx="8265163" cy="59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8"/>
          <p:cNvSpPr txBox="1"/>
          <p:nvPr/>
        </p:nvSpPr>
        <p:spPr>
          <a:xfrm>
            <a:off x="5486400" y="1628001"/>
            <a:ext cx="1176925" cy="276999"/>
          </a:xfrm>
          <a:prstGeom prst="rect">
            <a:avLst/>
          </a:prstGeom>
          <a:noFill/>
        </p:spPr>
        <p:txBody>
          <a:bodyPr wrap="none" rtlCol="0">
            <a:spAutoFit/>
          </a:bodyPr>
          <a:lstStyle/>
          <a:p>
            <a:pPr fontAlgn="base">
              <a:spcBef>
                <a:spcPct val="0"/>
              </a:spcBef>
              <a:spcAft>
                <a:spcPct val="0"/>
              </a:spcAft>
              <a:defRPr/>
            </a:pPr>
            <a:r>
              <a:rPr lang="en-GB" sz="1200" b="1" kern="0" dirty="0" smtClean="0">
                <a:solidFill>
                  <a:srgbClr val="9F2936"/>
                </a:solidFill>
                <a:latin typeface="Verdana"/>
                <a:cs typeface="Arial" charset="0"/>
              </a:rPr>
              <a:t>SIS100</a:t>
            </a:r>
            <a:r>
              <a:rPr lang="en-GB" sz="1200" kern="0" dirty="0" smtClean="0">
                <a:solidFill>
                  <a:srgbClr val="9F2936"/>
                </a:solidFill>
                <a:latin typeface="Verdana"/>
                <a:cs typeface="Arial" charset="0"/>
              </a:rPr>
              <a:t>/300</a:t>
            </a:r>
            <a:endParaRPr lang="en-GB" sz="1200" kern="0" dirty="0">
              <a:solidFill>
                <a:srgbClr val="9F2936"/>
              </a:solidFill>
              <a:latin typeface="Verdana"/>
              <a:cs typeface="Arial" charset="0"/>
            </a:endParaRPr>
          </a:p>
        </p:txBody>
      </p:sp>
      <p:sp>
        <p:nvSpPr>
          <p:cNvPr id="9" name="TextBox 27"/>
          <p:cNvSpPr txBox="1"/>
          <p:nvPr/>
        </p:nvSpPr>
        <p:spPr>
          <a:xfrm>
            <a:off x="3409463" y="1554581"/>
            <a:ext cx="704039" cy="276999"/>
          </a:xfrm>
          <a:prstGeom prst="rect">
            <a:avLst/>
          </a:prstGeom>
          <a:noFill/>
        </p:spPr>
        <p:txBody>
          <a:bodyPr wrap="none" rtlCol="0">
            <a:spAutoFit/>
          </a:bodyPr>
          <a:lstStyle/>
          <a:p>
            <a:pPr fontAlgn="base">
              <a:spcBef>
                <a:spcPct val="0"/>
              </a:spcBef>
              <a:spcAft>
                <a:spcPct val="0"/>
              </a:spcAft>
              <a:defRPr/>
            </a:pPr>
            <a:r>
              <a:rPr lang="en-GB" sz="1200" b="1" kern="0" dirty="0" smtClean="0">
                <a:solidFill>
                  <a:srgbClr val="1B587C"/>
                </a:solidFill>
                <a:latin typeface="Verdana"/>
                <a:cs typeface="Arial" charset="0"/>
              </a:rPr>
              <a:t>SIS18</a:t>
            </a:r>
            <a:endParaRPr lang="en-GB" sz="1200" b="1" kern="0" dirty="0">
              <a:solidFill>
                <a:srgbClr val="1B587C"/>
              </a:solidFill>
              <a:latin typeface="Verdana"/>
              <a:cs typeface="Arial" charset="0"/>
            </a:endParaRPr>
          </a:p>
        </p:txBody>
      </p:sp>
      <p:sp>
        <p:nvSpPr>
          <p:cNvPr id="10" name="TextBox 36"/>
          <p:cNvSpPr txBox="1"/>
          <p:nvPr/>
        </p:nvSpPr>
        <p:spPr>
          <a:xfrm>
            <a:off x="5788605" y="2847201"/>
            <a:ext cx="1755195" cy="461665"/>
          </a:xfrm>
          <a:prstGeom prst="rect">
            <a:avLst/>
          </a:prstGeom>
          <a:noFill/>
        </p:spPr>
        <p:txBody>
          <a:bodyPr wrap="square" rtlCol="0">
            <a:spAutoFit/>
          </a:bodyPr>
          <a:lstStyle/>
          <a:p>
            <a:pPr fontAlgn="base">
              <a:spcBef>
                <a:spcPct val="0"/>
              </a:spcBef>
              <a:spcAft>
                <a:spcPct val="0"/>
              </a:spcAft>
              <a:defRPr/>
            </a:pPr>
            <a:r>
              <a:rPr lang="en-GB" sz="2400" b="1" kern="0" dirty="0" smtClean="0">
                <a:solidFill>
                  <a:srgbClr val="FF0000"/>
                </a:solidFill>
                <a:latin typeface="Verdana"/>
                <a:cs typeface="Arial" charset="0"/>
              </a:rPr>
              <a:t>CBM</a:t>
            </a:r>
          </a:p>
        </p:txBody>
      </p:sp>
      <p:sp>
        <p:nvSpPr>
          <p:cNvPr id="11" name="TextBox 29"/>
          <p:cNvSpPr txBox="1"/>
          <p:nvPr/>
        </p:nvSpPr>
        <p:spPr>
          <a:xfrm>
            <a:off x="2555768" y="1700050"/>
            <a:ext cx="817315" cy="276999"/>
          </a:xfrm>
          <a:prstGeom prst="rect">
            <a:avLst/>
          </a:prstGeom>
          <a:noFill/>
        </p:spPr>
        <p:txBody>
          <a:bodyPr wrap="square" rtlCol="0">
            <a:spAutoFit/>
          </a:bodyPr>
          <a:lstStyle/>
          <a:p>
            <a:pPr fontAlgn="base">
              <a:spcBef>
                <a:spcPct val="0"/>
              </a:spcBef>
              <a:spcAft>
                <a:spcPct val="0"/>
              </a:spcAft>
              <a:defRPr/>
            </a:pPr>
            <a:r>
              <a:rPr lang="en-GB" sz="1200" b="1" kern="0" dirty="0" smtClean="0">
                <a:solidFill>
                  <a:srgbClr val="9F2936"/>
                </a:solidFill>
                <a:latin typeface="Verdana"/>
                <a:cs typeface="Arial" charset="0"/>
              </a:rPr>
              <a:t>p-Linac</a:t>
            </a:r>
            <a:endParaRPr lang="en-GB" sz="1200" b="1" kern="0" dirty="0">
              <a:solidFill>
                <a:srgbClr val="9F2936"/>
              </a:solidFill>
              <a:latin typeface="Verdana"/>
              <a:cs typeface="Arial" charset="0"/>
            </a:endParaRPr>
          </a:p>
        </p:txBody>
      </p:sp>
      <p:cxnSp>
        <p:nvCxnSpPr>
          <p:cNvPr id="12" name="Gerade Verbindung mit Pfeil 19"/>
          <p:cNvCxnSpPr/>
          <p:nvPr/>
        </p:nvCxnSpPr>
        <p:spPr>
          <a:xfrm>
            <a:off x="3429000" y="6019800"/>
            <a:ext cx="729081" cy="145"/>
          </a:xfrm>
          <a:prstGeom prst="straightConnector1">
            <a:avLst/>
          </a:prstGeom>
          <a:noFill/>
          <a:ln w="42500" cap="flat" cmpd="sng" algn="ctr">
            <a:solidFill>
              <a:sysClr val="windowText" lastClr="000000"/>
            </a:solidFill>
            <a:prstDash val="solid"/>
            <a:headEnd type="arrow"/>
            <a:tailEnd type="arrow"/>
          </a:ln>
          <a:effectLst>
            <a:outerShdw blurRad="65500" dist="38100" dir="5400000" rotWithShape="0">
              <a:srgbClr val="000000">
                <a:alpha val="40000"/>
              </a:srgbClr>
            </a:outerShdw>
          </a:effectLst>
        </p:spPr>
      </p:cxnSp>
      <p:sp>
        <p:nvSpPr>
          <p:cNvPr id="13" name="Textfeld 20"/>
          <p:cNvSpPr txBox="1"/>
          <p:nvPr/>
        </p:nvSpPr>
        <p:spPr>
          <a:xfrm>
            <a:off x="3501008" y="6102986"/>
            <a:ext cx="729081" cy="276999"/>
          </a:xfrm>
          <a:prstGeom prst="rect">
            <a:avLst/>
          </a:prstGeom>
          <a:noFill/>
        </p:spPr>
        <p:txBody>
          <a:bodyPr wrap="square" rtlCol="0">
            <a:spAutoFit/>
          </a:bodyPr>
          <a:lstStyle/>
          <a:p>
            <a:pPr fontAlgn="base">
              <a:spcBef>
                <a:spcPct val="0"/>
              </a:spcBef>
              <a:spcAft>
                <a:spcPct val="0"/>
              </a:spcAft>
              <a:defRPr/>
            </a:pPr>
            <a:r>
              <a:rPr lang="en-GB" sz="1200" kern="0" dirty="0" smtClean="0">
                <a:solidFill>
                  <a:prstClr val="black"/>
                </a:solidFill>
                <a:latin typeface="Verdana"/>
                <a:cs typeface="Arial" charset="0"/>
              </a:rPr>
              <a:t>100 m</a:t>
            </a:r>
            <a:endParaRPr lang="en-GB" sz="1200" kern="0" dirty="0">
              <a:solidFill>
                <a:prstClr val="black"/>
              </a:solidFill>
              <a:latin typeface="Verdana"/>
              <a:cs typeface="Arial" charset="0"/>
            </a:endParaRPr>
          </a:p>
        </p:txBody>
      </p:sp>
      <p:sp>
        <p:nvSpPr>
          <p:cNvPr id="14" name="Textfeld 21"/>
          <p:cNvSpPr txBox="1"/>
          <p:nvPr/>
        </p:nvSpPr>
        <p:spPr>
          <a:xfrm>
            <a:off x="6553200" y="5105400"/>
            <a:ext cx="2081339" cy="830997"/>
          </a:xfrm>
          <a:prstGeom prst="rect">
            <a:avLst/>
          </a:prstGeom>
          <a:noFill/>
        </p:spPr>
        <p:txBody>
          <a:bodyPr wrap="none" rtlCol="0">
            <a:spAutoFit/>
          </a:bodyPr>
          <a:lstStyle/>
          <a:p>
            <a:r>
              <a:rPr lang="de-DE" sz="2400"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FAIR </a:t>
            </a:r>
            <a:r>
              <a:rPr lang="de-DE" sz="2400" dirty="0" err="1"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phase</a:t>
            </a:r>
            <a:r>
              <a:rPr lang="de-DE" sz="2400"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1</a:t>
            </a:r>
          </a:p>
          <a:p>
            <a:r>
              <a:rPr lang="de-DE" sz="2400" dirty="0" smtClean="0">
                <a:solidFill>
                  <a:srgbClr val="D1C92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FAIR </a:t>
            </a:r>
            <a:r>
              <a:rPr lang="de-DE" sz="2400" dirty="0" err="1" smtClean="0">
                <a:solidFill>
                  <a:srgbClr val="D1C92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phase</a:t>
            </a:r>
            <a:r>
              <a:rPr lang="de-DE" sz="2400" dirty="0" smtClean="0">
                <a:solidFill>
                  <a:srgbClr val="D1C92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2 </a:t>
            </a:r>
          </a:p>
        </p:txBody>
      </p:sp>
      <p:sp>
        <p:nvSpPr>
          <p:cNvPr id="15" name="Textfeld 5"/>
          <p:cNvSpPr txBox="1"/>
          <p:nvPr/>
        </p:nvSpPr>
        <p:spPr>
          <a:xfrm rot="20960697">
            <a:off x="6049264" y="3059275"/>
            <a:ext cx="2637350" cy="830997"/>
          </a:xfrm>
          <a:prstGeom prst="rect">
            <a:avLst/>
          </a:prstGeom>
          <a:solidFill>
            <a:schemeClr val="bg1"/>
          </a:solidFill>
        </p:spPr>
        <p:txBody>
          <a:bodyPr wrap="square" rtlCol="0">
            <a:spAutoFit/>
          </a:bodyPr>
          <a:lstStyle/>
          <a:p>
            <a:r>
              <a:rPr lang="de-DE"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CBM: FAIR Day-1  </a:t>
            </a:r>
            <a:br>
              <a:rPr lang="de-DE"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de-DE"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de-DE"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experiment</a:t>
            </a:r>
            <a:r>
              <a:rPr lang="de-DE"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
        <p:nvSpPr>
          <p:cNvPr id="3" name="Title 2"/>
          <p:cNvSpPr>
            <a:spLocks noGrp="1"/>
          </p:cNvSpPr>
          <p:nvPr>
            <p:ph type="title"/>
          </p:nvPr>
        </p:nvSpPr>
        <p:spPr>
          <a:xfrm>
            <a:off x="457200" y="0"/>
            <a:ext cx="8229600" cy="1143000"/>
          </a:xfrm>
        </p:spPr>
        <p:txBody>
          <a:bodyPr>
            <a:normAutofit fontScale="90000"/>
          </a:bodyPr>
          <a:lstStyle/>
          <a:p>
            <a:r>
              <a:rPr lang="en-GB" dirty="0">
                <a:latin typeface="+mn-lt"/>
                <a:ea typeface="Tahoma" panose="020B0604030504040204" pitchFamily="34" charset="0"/>
                <a:cs typeface="Tahoma" panose="020B0604030504040204" pitchFamily="34" charset="0"/>
              </a:rPr>
              <a:t>Facility for Antiproton &amp; Ion </a:t>
            </a:r>
            <a:r>
              <a:rPr lang="en-GB" dirty="0" smtClean="0">
                <a:latin typeface="+mn-lt"/>
                <a:ea typeface="Tahoma" panose="020B0604030504040204" pitchFamily="34" charset="0"/>
                <a:cs typeface="Tahoma" panose="020B0604030504040204" pitchFamily="34" charset="0"/>
              </a:rPr>
              <a:t>Research</a:t>
            </a:r>
            <a:endParaRPr lang="en-US" dirty="0">
              <a:latin typeface="+mn-lt"/>
            </a:endParaRPr>
          </a:p>
        </p:txBody>
      </p:sp>
      <p:grpSp>
        <p:nvGrpSpPr>
          <p:cNvPr id="18" name="Group 17"/>
          <p:cNvGrpSpPr/>
          <p:nvPr/>
        </p:nvGrpSpPr>
        <p:grpSpPr>
          <a:xfrm>
            <a:off x="333081" y="1041498"/>
            <a:ext cx="8453269" cy="4368702"/>
            <a:chOff x="333081" y="857054"/>
            <a:chExt cx="8453269" cy="4368702"/>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81" y="857054"/>
              <a:ext cx="8453269" cy="436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33400" y="4680466"/>
              <a:ext cx="2133600" cy="369332"/>
            </a:xfrm>
            <a:prstGeom prst="rect">
              <a:avLst/>
            </a:prstGeom>
            <a:noFill/>
          </p:spPr>
          <p:txBody>
            <a:bodyPr wrap="square" rtlCol="0">
              <a:spAutoFit/>
            </a:bodyPr>
            <a:lstStyle/>
            <a:p>
              <a:r>
                <a:rPr lang="en-US" dirty="0" smtClean="0">
                  <a:solidFill>
                    <a:schemeClr val="bg1"/>
                  </a:solidFill>
                </a:rPr>
                <a:t>CBM cave + building </a:t>
              </a:r>
              <a:endParaRPr lang="en-US" dirty="0">
                <a:solidFill>
                  <a:schemeClr val="bg1"/>
                </a:solidFill>
              </a:endParaRPr>
            </a:p>
          </p:txBody>
        </p:sp>
      </p:grpSp>
      <p:sp>
        <p:nvSpPr>
          <p:cNvPr id="21" name="Slide Number Placeholder 5"/>
          <p:cNvSpPr>
            <a:spLocks noGrp="1"/>
          </p:cNvSpPr>
          <p:nvPr>
            <p:ph type="sldNum" sz="quarter" idx="12"/>
          </p:nvPr>
        </p:nvSpPr>
        <p:spPr>
          <a:xfrm>
            <a:off x="7924800" y="6356350"/>
            <a:ext cx="762000" cy="365125"/>
          </a:xfrm>
        </p:spPr>
        <p:txBody>
          <a:bodyPr/>
          <a:lstStyle/>
          <a:p>
            <a:fld id="{6C6AE60A-B69C-4790-82F7-3882EDF23186}" type="slidenum">
              <a:rPr lang="de-DE" smtClean="0"/>
              <a:pPr/>
              <a:t>29</a:t>
            </a:fld>
            <a:endParaRPr lang="de-DE"/>
          </a:p>
        </p:txBody>
      </p:sp>
    </p:spTree>
    <p:extLst>
      <p:ext uri="{BB962C8B-B14F-4D97-AF65-F5344CB8AC3E}">
        <p14:creationId xmlns:p14="http://schemas.microsoft.com/office/powerpoint/2010/main" val="335011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71400"/>
            <a:ext cx="8229600" cy="1143000"/>
          </a:xfrm>
        </p:spPr>
        <p:txBody>
          <a:bodyPr/>
          <a:lstStyle/>
          <a:p>
            <a:r>
              <a:rPr kumimoji="1" lang="ja-JP" altLang="en-US" dirty="0" smtClean="0"/>
              <a:t>アジェンダ</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10083342"/>
              </p:ext>
            </p:extLst>
          </p:nvPr>
        </p:nvGraphicFramePr>
        <p:xfrm>
          <a:off x="755576" y="764704"/>
          <a:ext cx="7704855" cy="5256592"/>
        </p:xfrm>
        <a:graphic>
          <a:graphicData uri="http://schemas.openxmlformats.org/drawingml/2006/table">
            <a:tbl>
              <a:tblPr firstRow="1">
                <a:tableStyleId>{5C22544A-7EE6-4342-B048-85BDC9FD1C3A}</a:tableStyleId>
              </a:tblPr>
              <a:tblGrid>
                <a:gridCol w="1001508"/>
                <a:gridCol w="3032449"/>
                <a:gridCol w="1314914"/>
                <a:gridCol w="1255956"/>
                <a:gridCol w="1100028"/>
              </a:tblGrid>
              <a:tr h="328537">
                <a:tc>
                  <a:txBody>
                    <a:bodyPr/>
                    <a:lstStyle/>
                    <a:p>
                      <a:pPr algn="r">
                        <a:spcAft>
                          <a:spcPts val="1200"/>
                        </a:spcAft>
                      </a:pPr>
                      <a:r>
                        <a:rPr lang="en-US" sz="1400" kern="0" dirty="0">
                          <a:effectLst/>
                        </a:rPr>
                        <a:t>2016/8/10</a:t>
                      </a:r>
                      <a:endParaRPr lang="ja-JP" sz="1200" kern="100" dirty="0">
                        <a:effectLst/>
                        <a:latin typeface="Century"/>
                        <a:ea typeface="ＭＳ 明朝"/>
                        <a:cs typeface="Times New Roman"/>
                      </a:endParaRPr>
                    </a:p>
                  </a:txBody>
                  <a:tcPr marL="62865" marR="62865" marT="0" marB="0"/>
                </a:tc>
                <a:tc>
                  <a:txBody>
                    <a:bodyPr/>
                    <a:lstStyle/>
                    <a:p>
                      <a:pPr algn="l">
                        <a:spcAft>
                          <a:spcPts val="900"/>
                        </a:spcAft>
                      </a:pPr>
                      <a:r>
                        <a:rPr lang="en-US" sz="1400" kern="0">
                          <a:effectLst/>
                        </a:rPr>
                        <a:t>J-PARC-HI</a:t>
                      </a:r>
                      <a:r>
                        <a:rPr lang="ja-JP" sz="1400" kern="0">
                          <a:effectLst/>
                        </a:rPr>
                        <a:t>インフォーマルミーティング</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　</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　</a:t>
                      </a:r>
                      <a:endParaRPr lang="ja-JP" sz="1200" kern="100">
                        <a:effectLst/>
                        <a:latin typeface="Century"/>
                        <a:ea typeface="ＭＳ 明朝"/>
                        <a:cs typeface="Times New Roman"/>
                      </a:endParaRPr>
                    </a:p>
                  </a:txBody>
                  <a:tcPr marL="62865" marR="62865" marT="0" marB="0"/>
                </a:tc>
                <a:tc>
                  <a:txBody>
                    <a:bodyPr/>
                    <a:lstStyle/>
                    <a:p>
                      <a:pPr algn="ctr">
                        <a:spcAft>
                          <a:spcPts val="1200"/>
                        </a:spcAft>
                      </a:pPr>
                      <a:r>
                        <a:rPr lang="ja-JP" sz="1400" kern="0">
                          <a:effectLst/>
                        </a:rPr>
                        <a:t>座長</a:t>
                      </a:r>
                      <a:endParaRPr lang="ja-JP" sz="1200" kern="100">
                        <a:effectLst/>
                        <a:latin typeface="Century"/>
                        <a:ea typeface="ＭＳ 明朝"/>
                        <a:cs typeface="Times New Roman"/>
                      </a:endParaRPr>
                    </a:p>
                  </a:txBody>
                  <a:tcPr marL="62865" marR="62865" marT="0" marB="0"/>
                </a:tc>
              </a:tr>
              <a:tr h="328537">
                <a:tc>
                  <a:txBody>
                    <a:bodyPr/>
                    <a:lstStyle/>
                    <a:p>
                      <a:pPr algn="l">
                        <a:spcAft>
                          <a:spcPts val="1200"/>
                        </a:spcAft>
                      </a:pPr>
                      <a:r>
                        <a:rPr lang="en-US" sz="1400" kern="0">
                          <a:effectLst/>
                        </a:rPr>
                        <a:t>9:00-9:30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ja-JP" sz="1400" kern="0" dirty="0">
                          <a:effectLst/>
                        </a:rPr>
                        <a:t>趣旨説明、</a:t>
                      </a:r>
                      <a:r>
                        <a:rPr lang="en-US" sz="1400" kern="0" dirty="0">
                          <a:effectLst/>
                        </a:rPr>
                        <a:t>J-PARC-HI</a:t>
                      </a:r>
                      <a:r>
                        <a:rPr lang="ja-JP" sz="1400" kern="0" dirty="0">
                          <a:effectLst/>
                        </a:rPr>
                        <a:t>の</a:t>
                      </a:r>
                      <a:r>
                        <a:rPr lang="ja-JP" sz="1400" kern="0" dirty="0" smtClean="0">
                          <a:effectLst/>
                        </a:rPr>
                        <a:t>現状</a:t>
                      </a:r>
                      <a:r>
                        <a:rPr lang="ja-JP" altLang="en-US" sz="1400" kern="0" dirty="0" smtClean="0">
                          <a:effectLst/>
                        </a:rPr>
                        <a:t>と課題</a:t>
                      </a:r>
                      <a:endParaRPr lang="ja-JP" sz="1200" kern="100" dirty="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佐甲博之</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en-US" sz="1400" kern="0">
                          <a:effectLst/>
                        </a:rPr>
                        <a:t>JAEA</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坂口貴男</a:t>
                      </a:r>
                      <a:endParaRPr lang="ja-JP" sz="1200" kern="100">
                        <a:effectLst/>
                        <a:latin typeface="Century"/>
                        <a:ea typeface="ＭＳ 明朝"/>
                        <a:cs typeface="Times New Roman"/>
                      </a:endParaRPr>
                    </a:p>
                  </a:txBody>
                  <a:tcPr marL="62865" marR="62865" marT="0" marB="0"/>
                </a:tc>
              </a:tr>
              <a:tr h="328537">
                <a:tc>
                  <a:txBody>
                    <a:bodyPr/>
                    <a:lstStyle/>
                    <a:p>
                      <a:pPr algn="l">
                        <a:spcAft>
                          <a:spcPts val="1200"/>
                        </a:spcAft>
                      </a:pPr>
                      <a:r>
                        <a:rPr lang="en-US" sz="1400" kern="0">
                          <a:effectLst/>
                        </a:rPr>
                        <a:t>9:30-10:00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ja-JP" sz="1400" kern="0" dirty="0">
                          <a:effectLst/>
                        </a:rPr>
                        <a:t>加速器の推進</a:t>
                      </a:r>
                      <a:endParaRPr lang="ja-JP" sz="1200" kern="100" dirty="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原田寛之</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en-US" sz="1400" kern="0">
                          <a:effectLst/>
                        </a:rPr>
                        <a:t>J-PARC/JAEA</a:t>
                      </a:r>
                      <a:endParaRPr lang="ja-JP" sz="1200" kern="100">
                        <a:effectLst/>
                        <a:latin typeface="Century"/>
                        <a:ea typeface="ＭＳ 明朝"/>
                        <a:cs typeface="Times New Roman"/>
                      </a:endParaRPr>
                    </a:p>
                  </a:txBody>
                  <a:tcPr marL="62865" marR="62865" marT="0" marB="0"/>
                </a:tc>
                <a:tc>
                  <a:txBody>
                    <a:bodyPr/>
                    <a:lstStyle/>
                    <a:p>
                      <a:endParaRPr lang="ja-JP" sz="1200" kern="100">
                        <a:effectLst/>
                        <a:latin typeface="Century"/>
                      </a:endParaRPr>
                    </a:p>
                  </a:txBody>
                  <a:tcPr marL="62865" marR="62865" marT="0" marB="0"/>
                </a:tc>
              </a:tr>
              <a:tr h="328537">
                <a:tc>
                  <a:txBody>
                    <a:bodyPr/>
                    <a:lstStyle/>
                    <a:p>
                      <a:pPr algn="l">
                        <a:spcAft>
                          <a:spcPts val="1200"/>
                        </a:spcAft>
                      </a:pPr>
                      <a:r>
                        <a:rPr lang="en-US" sz="1400" kern="0">
                          <a:effectLst/>
                        </a:rPr>
                        <a:t>10:00-10:30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ja-JP" sz="1400" kern="0">
                          <a:effectLst/>
                        </a:rPr>
                        <a:t>ハドロン実験施設、</a:t>
                      </a:r>
                      <a:r>
                        <a:rPr lang="en-US" sz="1400" kern="0">
                          <a:effectLst/>
                        </a:rPr>
                        <a:t>MR</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田中万博</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en-US" sz="1400" kern="0">
                          <a:effectLst/>
                        </a:rPr>
                        <a:t>J-PARC/KEK</a:t>
                      </a:r>
                      <a:endParaRPr lang="ja-JP" sz="1200" kern="100">
                        <a:effectLst/>
                        <a:latin typeface="Century"/>
                        <a:ea typeface="ＭＳ 明朝"/>
                        <a:cs typeface="Times New Roman"/>
                      </a:endParaRPr>
                    </a:p>
                  </a:txBody>
                  <a:tcPr marL="62865" marR="62865" marT="0" marB="0"/>
                </a:tc>
                <a:tc>
                  <a:txBody>
                    <a:bodyPr/>
                    <a:lstStyle/>
                    <a:p>
                      <a:endParaRPr lang="ja-JP" sz="1200" kern="100">
                        <a:effectLst/>
                        <a:latin typeface="Century"/>
                      </a:endParaRPr>
                    </a:p>
                  </a:txBody>
                  <a:tcPr marL="62865" marR="62865" marT="0" marB="0"/>
                </a:tc>
              </a:tr>
              <a:tr h="328537">
                <a:tc>
                  <a:txBody>
                    <a:bodyPr/>
                    <a:lstStyle/>
                    <a:p>
                      <a:pPr algn="l">
                        <a:spcAft>
                          <a:spcPts val="1200"/>
                        </a:spcAft>
                      </a:pPr>
                      <a:r>
                        <a:rPr lang="en-US" sz="1400" kern="0">
                          <a:effectLst/>
                        </a:rPr>
                        <a:t>10:30-10:50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en-US" sz="1400" kern="0">
                          <a:effectLst/>
                        </a:rPr>
                        <a:t>Break</a:t>
                      </a:r>
                      <a:endParaRPr lang="ja-JP" sz="1200" kern="100">
                        <a:effectLst/>
                        <a:latin typeface="Century"/>
                        <a:ea typeface="ＭＳ 明朝"/>
                        <a:cs typeface="Times New Roman"/>
                      </a:endParaRPr>
                    </a:p>
                  </a:txBody>
                  <a:tcPr marL="62865" marR="62865" marT="0" marB="0"/>
                </a:tc>
                <a:tc>
                  <a:txBody>
                    <a:bodyPr/>
                    <a:lstStyle/>
                    <a:p>
                      <a:endParaRPr lang="ja-JP" sz="1200" kern="100">
                        <a:effectLst/>
                        <a:latin typeface="Century"/>
                      </a:endParaRPr>
                    </a:p>
                  </a:txBody>
                  <a:tcPr marL="62865" marR="62865" marT="0" marB="0"/>
                </a:tc>
                <a:tc>
                  <a:txBody>
                    <a:bodyPr/>
                    <a:lstStyle/>
                    <a:p>
                      <a:endParaRPr lang="ja-JP" sz="1200" kern="100">
                        <a:effectLst/>
                        <a:latin typeface="Century"/>
                      </a:endParaRPr>
                    </a:p>
                  </a:txBody>
                  <a:tcPr marL="62865" marR="62865" marT="0" marB="0"/>
                </a:tc>
                <a:tc>
                  <a:txBody>
                    <a:bodyPr/>
                    <a:lstStyle/>
                    <a:p>
                      <a:endParaRPr lang="ja-JP" sz="1200" kern="100">
                        <a:effectLst/>
                        <a:latin typeface="Century"/>
                      </a:endParaRPr>
                    </a:p>
                  </a:txBody>
                  <a:tcPr marL="62865" marR="62865" marT="0" marB="0"/>
                </a:tc>
              </a:tr>
              <a:tr h="328537">
                <a:tc>
                  <a:txBody>
                    <a:bodyPr/>
                    <a:lstStyle/>
                    <a:p>
                      <a:pPr algn="l">
                        <a:spcAft>
                          <a:spcPts val="1200"/>
                        </a:spcAft>
                      </a:pPr>
                      <a:r>
                        <a:rPr lang="en-US" sz="1400" kern="0">
                          <a:effectLst/>
                        </a:rPr>
                        <a:t>10:50-11:20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ja-JP" sz="1400" kern="0">
                          <a:effectLst/>
                        </a:rPr>
                        <a:t>重イオンによる</a:t>
                      </a:r>
                      <a:r>
                        <a:rPr lang="en-US" sz="1400" kern="0">
                          <a:effectLst/>
                        </a:rPr>
                        <a:t>QGP</a:t>
                      </a:r>
                      <a:r>
                        <a:rPr lang="ja-JP" sz="1400" kern="0">
                          <a:effectLst/>
                        </a:rPr>
                        <a:t>物理</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坂口貴男</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en-US" sz="1400" kern="0">
                          <a:effectLst/>
                        </a:rPr>
                        <a:t>BNL</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原田寛之</a:t>
                      </a:r>
                      <a:endParaRPr lang="ja-JP" sz="1200" kern="100">
                        <a:effectLst/>
                        <a:latin typeface="Century"/>
                        <a:ea typeface="ＭＳ 明朝"/>
                        <a:cs typeface="Times New Roman"/>
                      </a:endParaRPr>
                    </a:p>
                  </a:txBody>
                  <a:tcPr marL="62865" marR="62865" marT="0" marB="0"/>
                </a:tc>
              </a:tr>
              <a:tr h="328537">
                <a:tc>
                  <a:txBody>
                    <a:bodyPr/>
                    <a:lstStyle/>
                    <a:p>
                      <a:pPr algn="l">
                        <a:spcAft>
                          <a:spcPts val="1200"/>
                        </a:spcAft>
                      </a:pPr>
                      <a:r>
                        <a:rPr lang="en-US" sz="1400" kern="0">
                          <a:effectLst/>
                        </a:rPr>
                        <a:t>11:20-11:40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ja-JP" sz="1400" kern="0">
                          <a:effectLst/>
                        </a:rPr>
                        <a:t>重イオンによるハドロン物理</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田村裕和</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東北大</a:t>
                      </a:r>
                      <a:endParaRPr lang="ja-JP" sz="1200" kern="100">
                        <a:effectLst/>
                        <a:latin typeface="Century"/>
                        <a:ea typeface="ＭＳ 明朝"/>
                        <a:cs typeface="Times New Roman"/>
                      </a:endParaRPr>
                    </a:p>
                  </a:txBody>
                  <a:tcPr marL="62865" marR="62865" marT="0" marB="0"/>
                </a:tc>
                <a:tc>
                  <a:txBody>
                    <a:bodyPr/>
                    <a:lstStyle/>
                    <a:p>
                      <a:endParaRPr lang="ja-JP" sz="1200" kern="100">
                        <a:effectLst/>
                        <a:latin typeface="Century"/>
                      </a:endParaRPr>
                    </a:p>
                  </a:txBody>
                  <a:tcPr marL="62865" marR="62865" marT="0" marB="0"/>
                </a:tc>
              </a:tr>
              <a:tr h="328537">
                <a:tc>
                  <a:txBody>
                    <a:bodyPr/>
                    <a:lstStyle/>
                    <a:p>
                      <a:pPr algn="l">
                        <a:spcAft>
                          <a:spcPts val="1200"/>
                        </a:spcAft>
                      </a:pPr>
                      <a:r>
                        <a:rPr lang="en-US" sz="1400" kern="0">
                          <a:effectLst/>
                        </a:rPr>
                        <a:t>11:40-12:10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en-US" sz="1400" kern="0">
                          <a:effectLst/>
                        </a:rPr>
                        <a:t>J-PARC-HI</a:t>
                      </a:r>
                      <a:r>
                        <a:rPr lang="ja-JP" sz="1400" kern="0">
                          <a:effectLst/>
                        </a:rPr>
                        <a:t>のキャッチフレーズ</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北沢正清</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大阪大</a:t>
                      </a:r>
                      <a:endParaRPr lang="ja-JP" sz="1200" kern="100">
                        <a:effectLst/>
                        <a:latin typeface="Century"/>
                        <a:ea typeface="ＭＳ 明朝"/>
                        <a:cs typeface="Times New Roman"/>
                      </a:endParaRPr>
                    </a:p>
                  </a:txBody>
                  <a:tcPr marL="62865" marR="62865" marT="0" marB="0"/>
                </a:tc>
                <a:tc>
                  <a:txBody>
                    <a:bodyPr/>
                    <a:lstStyle/>
                    <a:p>
                      <a:endParaRPr lang="ja-JP" sz="1200" kern="100">
                        <a:effectLst/>
                        <a:latin typeface="Century"/>
                      </a:endParaRPr>
                    </a:p>
                  </a:txBody>
                  <a:tcPr marL="62865" marR="62865" marT="0" marB="0"/>
                </a:tc>
              </a:tr>
              <a:tr h="328537">
                <a:tc>
                  <a:txBody>
                    <a:bodyPr/>
                    <a:lstStyle/>
                    <a:p>
                      <a:pPr algn="l">
                        <a:spcAft>
                          <a:spcPts val="1200"/>
                        </a:spcAft>
                      </a:pPr>
                      <a:r>
                        <a:rPr lang="en-US" sz="1400" kern="0">
                          <a:effectLst/>
                        </a:rPr>
                        <a:t>12:10-13:30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en-US" sz="1400" kern="0">
                          <a:effectLst/>
                        </a:rPr>
                        <a:t>Lunch</a:t>
                      </a:r>
                      <a:endParaRPr lang="ja-JP" sz="1200" kern="100">
                        <a:effectLst/>
                        <a:latin typeface="Century"/>
                        <a:ea typeface="ＭＳ 明朝"/>
                        <a:cs typeface="Times New Roman"/>
                      </a:endParaRPr>
                    </a:p>
                  </a:txBody>
                  <a:tcPr marL="62865" marR="62865" marT="0" marB="0"/>
                </a:tc>
                <a:tc>
                  <a:txBody>
                    <a:bodyPr/>
                    <a:lstStyle/>
                    <a:p>
                      <a:endParaRPr lang="ja-JP" sz="1200" kern="100">
                        <a:effectLst/>
                        <a:latin typeface="Century"/>
                      </a:endParaRPr>
                    </a:p>
                  </a:txBody>
                  <a:tcPr marL="62865" marR="62865" marT="0" marB="0"/>
                </a:tc>
                <a:tc>
                  <a:txBody>
                    <a:bodyPr/>
                    <a:lstStyle/>
                    <a:p>
                      <a:endParaRPr lang="ja-JP" sz="1200" kern="100">
                        <a:effectLst/>
                        <a:latin typeface="Century"/>
                      </a:endParaRPr>
                    </a:p>
                  </a:txBody>
                  <a:tcPr marL="62865" marR="62865" marT="0" marB="0"/>
                </a:tc>
                <a:tc>
                  <a:txBody>
                    <a:bodyPr/>
                    <a:lstStyle/>
                    <a:p>
                      <a:endParaRPr lang="ja-JP" sz="1200" kern="100">
                        <a:effectLst/>
                        <a:latin typeface="Century"/>
                      </a:endParaRPr>
                    </a:p>
                  </a:txBody>
                  <a:tcPr marL="62865" marR="62865" marT="0" marB="0"/>
                </a:tc>
              </a:tr>
              <a:tr h="328537">
                <a:tc>
                  <a:txBody>
                    <a:bodyPr/>
                    <a:lstStyle/>
                    <a:p>
                      <a:pPr algn="l">
                        <a:spcAft>
                          <a:spcPts val="1200"/>
                        </a:spcAft>
                      </a:pPr>
                      <a:r>
                        <a:rPr lang="en-US" sz="1400" kern="0">
                          <a:effectLst/>
                        </a:rPr>
                        <a:t>13:30-14:20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ja-JP" sz="1400" kern="0">
                          <a:effectLst/>
                        </a:rPr>
                        <a:t>大型計画の進め方</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永宮正治</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理研</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佐甲博之</a:t>
                      </a:r>
                      <a:endParaRPr lang="ja-JP" sz="1200" kern="100">
                        <a:effectLst/>
                        <a:latin typeface="Century"/>
                        <a:ea typeface="ＭＳ 明朝"/>
                        <a:cs typeface="Times New Roman"/>
                      </a:endParaRPr>
                    </a:p>
                  </a:txBody>
                  <a:tcPr marL="62865" marR="62865" marT="0" marB="0"/>
                </a:tc>
              </a:tr>
              <a:tr h="328537">
                <a:tc>
                  <a:txBody>
                    <a:bodyPr/>
                    <a:lstStyle/>
                    <a:p>
                      <a:pPr algn="l">
                        <a:spcAft>
                          <a:spcPts val="1200"/>
                        </a:spcAft>
                      </a:pPr>
                      <a:r>
                        <a:rPr lang="en-US" sz="1400" kern="0">
                          <a:effectLst/>
                        </a:rPr>
                        <a:t>14:20-14:50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en-US" sz="1400" kern="0">
                          <a:effectLst/>
                        </a:rPr>
                        <a:t>RHIC</a:t>
                      </a:r>
                      <a:r>
                        <a:rPr lang="ja-JP" sz="1400" kern="0">
                          <a:effectLst/>
                        </a:rPr>
                        <a:t>における理論サポート</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浅川正之</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大阪大</a:t>
                      </a:r>
                      <a:endParaRPr lang="ja-JP" sz="1200" kern="100">
                        <a:effectLst/>
                        <a:latin typeface="Century"/>
                        <a:ea typeface="ＭＳ 明朝"/>
                        <a:cs typeface="Times New Roman"/>
                      </a:endParaRPr>
                    </a:p>
                  </a:txBody>
                  <a:tcPr marL="62865" marR="62865" marT="0" marB="0"/>
                </a:tc>
                <a:tc>
                  <a:txBody>
                    <a:bodyPr/>
                    <a:lstStyle/>
                    <a:p>
                      <a:endParaRPr lang="ja-JP" sz="1200" kern="100">
                        <a:effectLst/>
                        <a:latin typeface="Century"/>
                      </a:endParaRPr>
                    </a:p>
                  </a:txBody>
                  <a:tcPr marL="62865" marR="62865" marT="0" marB="0"/>
                </a:tc>
              </a:tr>
              <a:tr h="657074">
                <a:tc>
                  <a:txBody>
                    <a:bodyPr/>
                    <a:lstStyle/>
                    <a:p>
                      <a:pPr algn="l">
                        <a:spcAft>
                          <a:spcPts val="1200"/>
                        </a:spcAft>
                      </a:pPr>
                      <a:r>
                        <a:rPr lang="en-US" sz="1400" kern="0">
                          <a:effectLst/>
                        </a:rPr>
                        <a:t>14:50-15:10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ja-JP" sz="1400" kern="0">
                          <a:effectLst/>
                        </a:rPr>
                        <a:t>核物理委員会での議論、</a:t>
                      </a:r>
                      <a:r>
                        <a:rPr lang="en-US" sz="1400" kern="0">
                          <a:effectLst/>
                        </a:rPr>
                        <a:t>J-PARC-HI</a:t>
                      </a:r>
                      <a:r>
                        <a:rPr lang="ja-JP" sz="1400" kern="0">
                          <a:effectLst/>
                        </a:rPr>
                        <a:t>推進に向けて</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小沢恭一郎</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en-US" sz="1400" kern="0">
                          <a:effectLst/>
                        </a:rPr>
                        <a:t>J-PARC/KEK</a:t>
                      </a:r>
                      <a:endParaRPr lang="ja-JP" sz="1200" kern="100">
                        <a:effectLst/>
                        <a:latin typeface="Century"/>
                        <a:ea typeface="ＭＳ 明朝"/>
                        <a:cs typeface="Times New Roman"/>
                      </a:endParaRPr>
                    </a:p>
                  </a:txBody>
                  <a:tcPr marL="62865" marR="62865" marT="0" marB="0"/>
                </a:tc>
                <a:tc>
                  <a:txBody>
                    <a:bodyPr/>
                    <a:lstStyle/>
                    <a:p>
                      <a:endParaRPr lang="ja-JP" sz="1200" kern="100">
                        <a:effectLst/>
                        <a:latin typeface="Century"/>
                      </a:endParaRPr>
                    </a:p>
                  </a:txBody>
                  <a:tcPr marL="62865" marR="62865" marT="0" marB="0"/>
                </a:tc>
              </a:tr>
              <a:tr h="328537">
                <a:tc>
                  <a:txBody>
                    <a:bodyPr/>
                    <a:lstStyle/>
                    <a:p>
                      <a:pPr algn="l">
                        <a:spcAft>
                          <a:spcPts val="1200"/>
                        </a:spcAft>
                      </a:pPr>
                      <a:r>
                        <a:rPr lang="en-US" sz="1400" kern="0">
                          <a:effectLst/>
                        </a:rPr>
                        <a:t>15:10-15:30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en-US" sz="1400" kern="0">
                          <a:effectLst/>
                        </a:rPr>
                        <a:t>Break</a:t>
                      </a:r>
                      <a:endParaRPr lang="ja-JP" sz="1200" kern="100">
                        <a:effectLst/>
                        <a:latin typeface="Century"/>
                        <a:ea typeface="ＭＳ 明朝"/>
                        <a:cs typeface="Times New Roman"/>
                      </a:endParaRPr>
                    </a:p>
                  </a:txBody>
                  <a:tcPr marL="62865" marR="62865" marT="0" marB="0"/>
                </a:tc>
                <a:tc>
                  <a:txBody>
                    <a:bodyPr/>
                    <a:lstStyle/>
                    <a:p>
                      <a:endParaRPr lang="ja-JP" sz="1200" kern="100">
                        <a:effectLst/>
                        <a:latin typeface="Century"/>
                      </a:endParaRPr>
                    </a:p>
                  </a:txBody>
                  <a:tcPr marL="62865" marR="62865" marT="0" marB="0"/>
                </a:tc>
                <a:tc>
                  <a:txBody>
                    <a:bodyPr/>
                    <a:lstStyle/>
                    <a:p>
                      <a:endParaRPr lang="ja-JP" sz="1200" kern="100">
                        <a:effectLst/>
                        <a:latin typeface="Century"/>
                      </a:endParaRPr>
                    </a:p>
                  </a:txBody>
                  <a:tcPr marL="62865" marR="62865" marT="0" marB="0"/>
                </a:tc>
                <a:tc>
                  <a:txBody>
                    <a:bodyPr/>
                    <a:lstStyle/>
                    <a:p>
                      <a:endParaRPr lang="ja-JP" sz="1200" kern="100">
                        <a:effectLst/>
                        <a:latin typeface="Century"/>
                      </a:endParaRPr>
                    </a:p>
                  </a:txBody>
                  <a:tcPr marL="62865" marR="62865" marT="0" marB="0"/>
                </a:tc>
              </a:tr>
              <a:tr h="328537">
                <a:tc>
                  <a:txBody>
                    <a:bodyPr/>
                    <a:lstStyle/>
                    <a:p>
                      <a:pPr algn="l">
                        <a:spcAft>
                          <a:spcPts val="1200"/>
                        </a:spcAft>
                      </a:pPr>
                      <a:r>
                        <a:rPr lang="en-US" sz="1400" kern="0">
                          <a:effectLst/>
                        </a:rPr>
                        <a:t>15:30-16:00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en-US" sz="1400" kern="0">
                          <a:effectLst/>
                        </a:rPr>
                        <a:t>J-PARC-HI</a:t>
                      </a:r>
                      <a:r>
                        <a:rPr lang="ja-JP" sz="1400" kern="0">
                          <a:effectLst/>
                        </a:rPr>
                        <a:t>へのコメント</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大西明</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京大基研</a:t>
                      </a:r>
                      <a:endParaRPr lang="ja-JP" sz="1200" kern="100">
                        <a:effectLst/>
                        <a:latin typeface="Century"/>
                        <a:ea typeface="ＭＳ 明朝"/>
                        <a:cs typeface="Times New Roman"/>
                      </a:endParaRPr>
                    </a:p>
                  </a:txBody>
                  <a:tcPr marL="62865" marR="62865" marT="0" marB="0"/>
                </a:tc>
                <a:tc>
                  <a:txBody>
                    <a:bodyPr/>
                    <a:lstStyle/>
                    <a:p>
                      <a:endParaRPr lang="ja-JP" sz="1200" kern="100">
                        <a:effectLst/>
                        <a:latin typeface="Century"/>
                      </a:endParaRPr>
                    </a:p>
                  </a:txBody>
                  <a:tcPr marL="62865" marR="62865" marT="0" marB="0"/>
                </a:tc>
              </a:tr>
              <a:tr h="328537">
                <a:tc>
                  <a:txBody>
                    <a:bodyPr/>
                    <a:lstStyle/>
                    <a:p>
                      <a:pPr algn="l">
                        <a:spcAft>
                          <a:spcPts val="1200"/>
                        </a:spcAft>
                      </a:pPr>
                      <a:r>
                        <a:rPr lang="en-US" sz="1400" kern="0">
                          <a:effectLst/>
                        </a:rPr>
                        <a:t>16:00-17:00</a:t>
                      </a:r>
                      <a:endParaRPr lang="ja-JP" sz="1200" kern="100">
                        <a:effectLst/>
                        <a:latin typeface="Century"/>
                        <a:ea typeface="ＭＳ 明朝"/>
                        <a:cs typeface="Times New Roman"/>
                      </a:endParaRPr>
                    </a:p>
                  </a:txBody>
                  <a:tcPr marL="62865" marR="62865" marT="0" marB="0"/>
                </a:tc>
                <a:tc>
                  <a:txBody>
                    <a:bodyPr/>
                    <a:lstStyle/>
                    <a:p>
                      <a:pPr algn="l">
                        <a:spcAft>
                          <a:spcPts val="900"/>
                        </a:spcAft>
                      </a:pPr>
                      <a:r>
                        <a:rPr lang="ja-JP" sz="1400" kern="0" dirty="0">
                          <a:effectLst/>
                        </a:rPr>
                        <a:t>今後に</a:t>
                      </a:r>
                      <a:r>
                        <a:rPr lang="ja-JP" sz="1400" kern="0" dirty="0" smtClean="0">
                          <a:effectLst/>
                        </a:rPr>
                        <a:t>向けて</a:t>
                      </a:r>
                      <a:r>
                        <a:rPr lang="ja-JP" altLang="en-US" sz="1400" kern="0" dirty="0" smtClean="0">
                          <a:effectLst/>
                        </a:rPr>
                        <a:t>（まとめ）</a:t>
                      </a:r>
                      <a:endParaRPr lang="ja-JP" sz="1200" kern="100" dirty="0">
                        <a:effectLst/>
                        <a:latin typeface="Century"/>
                        <a:ea typeface="ＭＳ 明朝"/>
                        <a:cs typeface="Times New Roman"/>
                      </a:endParaRPr>
                    </a:p>
                  </a:txBody>
                  <a:tcPr marL="62865" marR="62865" marT="0" marB="0"/>
                </a:tc>
                <a:tc>
                  <a:txBody>
                    <a:bodyPr/>
                    <a:lstStyle/>
                    <a:p>
                      <a:pPr algn="l">
                        <a:spcAft>
                          <a:spcPts val="1200"/>
                        </a:spcAft>
                      </a:pPr>
                      <a:r>
                        <a:rPr lang="ja-JP" sz="1400" kern="0">
                          <a:effectLst/>
                        </a:rPr>
                        <a:t>佐甲博之</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en-US" sz="1400" kern="0">
                          <a:effectLst/>
                        </a:rPr>
                        <a:t>JAEA</a:t>
                      </a:r>
                      <a:endParaRPr lang="ja-JP" sz="1200" kern="100">
                        <a:effectLst/>
                        <a:latin typeface="Century"/>
                        <a:ea typeface="ＭＳ 明朝"/>
                        <a:cs typeface="Times New Roman"/>
                      </a:endParaRPr>
                    </a:p>
                  </a:txBody>
                  <a:tcPr marL="62865" marR="62865" marT="0" marB="0"/>
                </a:tc>
                <a:tc>
                  <a:txBody>
                    <a:bodyPr/>
                    <a:lstStyle/>
                    <a:p>
                      <a:pPr algn="l">
                        <a:spcAft>
                          <a:spcPts val="1200"/>
                        </a:spcAft>
                      </a:pPr>
                      <a:r>
                        <a:rPr lang="ja-JP" sz="1400" kern="0" dirty="0">
                          <a:effectLst/>
                        </a:rPr>
                        <a:t>　</a:t>
                      </a:r>
                      <a:endParaRPr lang="ja-JP" sz="1200" kern="100" dirty="0">
                        <a:effectLst/>
                        <a:latin typeface="Century"/>
                        <a:ea typeface="ＭＳ 明朝"/>
                        <a:cs typeface="Times New Roman"/>
                      </a:endParaRPr>
                    </a:p>
                  </a:txBody>
                  <a:tcPr marL="62865" marR="62865" marT="0" marB="0"/>
                </a:tc>
              </a:tr>
            </a:tbl>
          </a:graphicData>
        </a:graphic>
      </p:graphicFrame>
      <p:sp>
        <p:nvSpPr>
          <p:cNvPr id="5" name="Rectangle 1"/>
          <p:cNvSpPr>
            <a:spLocks noChangeArrowheads="1"/>
          </p:cNvSpPr>
          <p:nvPr/>
        </p:nvSpPr>
        <p:spPr bwMode="auto">
          <a:xfrm>
            <a:off x="1416050" y="243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
        <p:nvSpPr>
          <p:cNvPr id="3" name="テキスト ボックス 2"/>
          <p:cNvSpPr txBox="1"/>
          <p:nvPr/>
        </p:nvSpPr>
        <p:spPr>
          <a:xfrm>
            <a:off x="1964077" y="6163122"/>
            <a:ext cx="1789272" cy="369332"/>
          </a:xfrm>
          <a:prstGeom prst="rect">
            <a:avLst/>
          </a:prstGeom>
          <a:noFill/>
        </p:spPr>
        <p:txBody>
          <a:bodyPr wrap="none" rtlCol="0">
            <a:spAutoFit/>
          </a:bodyPr>
          <a:lstStyle/>
          <a:p>
            <a:r>
              <a:rPr kumimoji="1" lang="ja-JP" altLang="en-US" dirty="0" smtClean="0"/>
              <a:t>その他コメント？</a:t>
            </a:r>
            <a:endParaRPr kumimoji="1" lang="ja-JP" altLang="en-US" dirty="0"/>
          </a:p>
        </p:txBody>
      </p:sp>
    </p:spTree>
    <p:extLst>
      <p:ext uri="{BB962C8B-B14F-4D97-AF65-F5344CB8AC3E}">
        <p14:creationId xmlns:p14="http://schemas.microsoft.com/office/powerpoint/2010/main" val="3593916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1026" y="6190290"/>
            <a:ext cx="343822" cy="210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7924800" y="6356350"/>
            <a:ext cx="762000" cy="365125"/>
          </a:xfrm>
        </p:spPr>
        <p:txBody>
          <a:bodyPr/>
          <a:lstStyle/>
          <a:p>
            <a:fld id="{6C6AE60A-B69C-4790-82F7-3882EDF23186}" type="slidenum">
              <a:rPr lang="de-DE" smtClean="0"/>
              <a:pPr/>
              <a:t>30</a:t>
            </a:fld>
            <a:endParaRPr lang="de-DE"/>
          </a:p>
        </p:txBody>
      </p:sp>
      <p:sp>
        <p:nvSpPr>
          <p:cNvPr id="13" name="Title 2"/>
          <p:cNvSpPr txBox="1">
            <a:spLocks/>
          </p:cNvSpPr>
          <p:nvPr/>
        </p:nvSpPr>
        <p:spPr>
          <a:xfrm>
            <a:off x="457200" y="0"/>
            <a:ext cx="8229600" cy="1143000"/>
          </a:xfrm>
          <a:prstGeom prst="rect">
            <a:avLst/>
          </a:prstGeom>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mn-lt"/>
                <a:ea typeface="Tahoma" panose="020B0604030504040204" pitchFamily="34" charset="0"/>
                <a:cs typeface="Tahoma" panose="020B0604030504040204" pitchFamily="34" charset="0"/>
              </a:rPr>
              <a:t>Facility for Antiproton &amp; Ion Research</a:t>
            </a:r>
            <a:endParaRPr lang="en-US" dirty="0">
              <a:latin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219200"/>
            <a:ext cx="7615237" cy="496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99269" y="5815237"/>
            <a:ext cx="2482731" cy="369332"/>
          </a:xfrm>
          <a:prstGeom prst="rect">
            <a:avLst/>
          </a:prstGeom>
        </p:spPr>
        <p:txBody>
          <a:bodyPr wrap="none">
            <a:spAutoFit/>
          </a:bodyPr>
          <a:lstStyle/>
          <a:p>
            <a:r>
              <a:rPr lang="en-US" dirty="0">
                <a:solidFill>
                  <a:schemeClr val="bg1"/>
                </a:solidFill>
              </a:rPr>
              <a:t>Aerial photo - April </a:t>
            </a:r>
            <a:r>
              <a:rPr lang="en-US" dirty="0" smtClean="0">
                <a:solidFill>
                  <a:schemeClr val="bg1"/>
                </a:solidFill>
              </a:rPr>
              <a:t>2015</a:t>
            </a:r>
            <a:endParaRPr lang="en-US" dirty="0">
              <a:solidFill>
                <a:schemeClr val="bg1"/>
              </a:solidFill>
            </a:endParaRPr>
          </a:p>
        </p:txBody>
      </p:sp>
      <p:sp>
        <p:nvSpPr>
          <p:cNvPr id="3" name="TextBox 2"/>
          <p:cNvSpPr txBox="1"/>
          <p:nvPr/>
        </p:nvSpPr>
        <p:spPr>
          <a:xfrm>
            <a:off x="762000" y="1219200"/>
            <a:ext cx="7162800" cy="1477328"/>
          </a:xfrm>
          <a:prstGeom prst="rect">
            <a:avLst/>
          </a:prstGeom>
          <a:noFill/>
        </p:spPr>
        <p:txBody>
          <a:bodyPr wrap="square" rtlCol="0">
            <a:spAutoFit/>
          </a:bodyPr>
          <a:lstStyle/>
          <a:p>
            <a:r>
              <a:rPr lang="en-US" b="1" dirty="0">
                <a:solidFill>
                  <a:schemeClr val="bg1"/>
                </a:solidFill>
              </a:rPr>
              <a:t>FAIR </a:t>
            </a:r>
            <a:r>
              <a:rPr lang="en-US" b="1" dirty="0" smtClean="0">
                <a:solidFill>
                  <a:schemeClr val="bg1"/>
                </a:solidFill>
              </a:rPr>
              <a:t>Council, June 2016: </a:t>
            </a:r>
          </a:p>
          <a:p>
            <a:pPr marL="177800" indent="-177800">
              <a:buFont typeface="Arial" panose="020B0604020202020204" pitchFamily="34" charset="0"/>
              <a:buChar char="•"/>
            </a:pPr>
            <a:r>
              <a:rPr lang="en-US" b="1" i="1" dirty="0" smtClean="0">
                <a:solidFill>
                  <a:schemeClr val="bg1"/>
                </a:solidFill>
              </a:rPr>
              <a:t>Decision </a:t>
            </a:r>
            <a:r>
              <a:rPr lang="en-US" b="1" i="1" dirty="0">
                <a:solidFill>
                  <a:schemeClr val="bg1"/>
                </a:solidFill>
              </a:rPr>
              <a:t>to go ahead with the construction of </a:t>
            </a:r>
            <a:r>
              <a:rPr lang="en-US" b="1" i="1" dirty="0" smtClean="0">
                <a:solidFill>
                  <a:schemeClr val="bg1"/>
                </a:solidFill>
              </a:rPr>
              <a:t>FAIR. </a:t>
            </a:r>
            <a:endParaRPr lang="en-US" b="1" i="1" dirty="0">
              <a:solidFill>
                <a:schemeClr val="bg1"/>
              </a:solidFill>
            </a:endParaRPr>
          </a:p>
          <a:p>
            <a:pPr marL="177800" indent="-177800">
              <a:buFont typeface="Arial" panose="020B0604020202020204" pitchFamily="34" charset="0"/>
              <a:buChar char="•"/>
            </a:pPr>
            <a:r>
              <a:rPr lang="en-US" b="1" i="1" dirty="0">
                <a:solidFill>
                  <a:schemeClr val="bg1"/>
                </a:solidFill>
              </a:rPr>
              <a:t>Funding of the modularized start version  is considered to be </a:t>
            </a:r>
            <a:r>
              <a:rPr lang="en-US" b="1" i="1" dirty="0" smtClean="0">
                <a:solidFill>
                  <a:schemeClr val="bg1"/>
                </a:solidFill>
              </a:rPr>
              <a:t>assured: Commitments </a:t>
            </a:r>
            <a:r>
              <a:rPr lang="en-US" b="1" i="1" dirty="0">
                <a:solidFill>
                  <a:schemeClr val="bg1"/>
                </a:solidFill>
              </a:rPr>
              <a:t>of the shareholders to cover additional costs of 148 M€</a:t>
            </a:r>
            <a:r>
              <a:rPr lang="en-US" b="1" i="1" dirty="0" smtClean="0">
                <a:solidFill>
                  <a:schemeClr val="bg1"/>
                </a:solidFill>
              </a:rPr>
              <a:t>.</a:t>
            </a:r>
          </a:p>
          <a:p>
            <a:pPr marL="177800" indent="-177800">
              <a:buFont typeface="Arial" panose="020B0604020202020204" pitchFamily="34" charset="0"/>
              <a:buChar char="•"/>
            </a:pPr>
            <a:r>
              <a:rPr lang="en-US" b="1" i="1" dirty="0" smtClean="0">
                <a:solidFill>
                  <a:schemeClr val="bg1"/>
                </a:solidFill>
              </a:rPr>
              <a:t>Building permits and all legal issues can be processed.  </a:t>
            </a:r>
            <a:endParaRPr lang="en-US" b="1" i="1" dirty="0">
              <a:solidFill>
                <a:schemeClr val="bg1"/>
              </a:solidFill>
            </a:endParaRPr>
          </a:p>
        </p:txBody>
      </p:sp>
    </p:spTree>
    <p:extLst>
      <p:ext uri="{BB962C8B-B14F-4D97-AF65-F5344CB8AC3E}">
        <p14:creationId xmlns:p14="http://schemas.microsoft.com/office/powerpoint/2010/main" val="212042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6AE60A-B69C-4790-82F7-3882EDF23186}" type="slidenum">
              <a:rPr lang="de-DE" smtClean="0"/>
              <a:pPr/>
              <a:t>31</a:t>
            </a:fld>
            <a:endParaRPr lang="de-DE"/>
          </a:p>
        </p:txBody>
      </p:sp>
      <p:sp>
        <p:nvSpPr>
          <p:cNvPr id="6" name="TextBox 5"/>
          <p:cNvSpPr txBox="1"/>
          <p:nvPr/>
        </p:nvSpPr>
        <p:spPr>
          <a:xfrm>
            <a:off x="533400" y="1295400"/>
            <a:ext cx="8382000" cy="4524315"/>
          </a:xfrm>
          <a:prstGeom prst="rect">
            <a:avLst/>
          </a:prstGeom>
          <a:noFill/>
        </p:spPr>
        <p:txBody>
          <a:bodyPr wrap="square" rtlCol="0">
            <a:spAutoFit/>
          </a:bodyPr>
          <a:lstStyle/>
          <a:p>
            <a:r>
              <a:rPr lang="en-US" sz="2400" dirty="0" smtClean="0"/>
              <a:t>CBM plans to operate prototype sub-systems already before the start of FAIR:</a:t>
            </a:r>
          </a:p>
          <a:p>
            <a:endParaRPr lang="en-US" sz="2400" dirty="0"/>
          </a:p>
          <a:p>
            <a:pPr>
              <a:tabLst>
                <a:tab pos="463550" algn="l"/>
                <a:tab pos="1938338" algn="l"/>
              </a:tabLst>
            </a:pPr>
            <a:r>
              <a:rPr lang="en-US" sz="2400" dirty="0" smtClean="0"/>
              <a:t>	</a:t>
            </a:r>
            <a:r>
              <a:rPr lang="en-US" sz="2400" i="1" dirty="0" smtClean="0"/>
              <a:t>TOF: 	in STAR experiment at RHIC/BNL</a:t>
            </a:r>
          </a:p>
          <a:p>
            <a:pPr>
              <a:tabLst>
                <a:tab pos="463550" algn="l"/>
                <a:tab pos="1201738" algn="l"/>
                <a:tab pos="1938338" algn="l"/>
              </a:tabLst>
            </a:pPr>
            <a:r>
              <a:rPr lang="en-US" sz="2400" i="1" dirty="0" smtClean="0"/>
              <a:t>	RICH: 	in HADES experiment at SIS-18/GSI</a:t>
            </a:r>
          </a:p>
          <a:p>
            <a:pPr>
              <a:tabLst>
                <a:tab pos="463550" algn="l"/>
                <a:tab pos="1201738" algn="l"/>
                <a:tab pos="1938338" algn="l"/>
              </a:tabLst>
            </a:pPr>
            <a:r>
              <a:rPr lang="en-US" sz="2400" i="1" dirty="0" smtClean="0"/>
              <a:t>	STS: 		in BM@N experiment at </a:t>
            </a:r>
            <a:r>
              <a:rPr lang="en-US" sz="2400" i="1" dirty="0" err="1" smtClean="0"/>
              <a:t>Nuclotron</a:t>
            </a:r>
            <a:r>
              <a:rPr lang="en-US" sz="2400" i="1" dirty="0" smtClean="0"/>
              <a:t>/JINR </a:t>
            </a:r>
          </a:p>
          <a:p>
            <a:pPr>
              <a:tabLst>
                <a:tab pos="463550" algn="l"/>
                <a:tab pos="1201738" algn="l"/>
              </a:tabLst>
            </a:pPr>
            <a:r>
              <a:rPr lang="en-US" sz="2400" i="1" dirty="0" smtClean="0"/>
              <a:t>	DAQ/FLES:  in </a:t>
            </a:r>
            <a:r>
              <a:rPr lang="en-US" sz="2400" i="1" dirty="0" err="1" smtClean="0"/>
              <a:t>mCBM</a:t>
            </a:r>
            <a:r>
              <a:rPr lang="en-US" sz="2400" i="1" dirty="0" smtClean="0"/>
              <a:t> set-up at SIS-18 </a:t>
            </a:r>
          </a:p>
          <a:p>
            <a:endParaRPr lang="en-US" sz="2400" dirty="0" smtClean="0"/>
          </a:p>
          <a:p>
            <a:endParaRPr lang="en-US" sz="2400" dirty="0"/>
          </a:p>
          <a:p>
            <a:r>
              <a:rPr lang="en-US" sz="2400" dirty="0"/>
              <a:t>A</a:t>
            </a:r>
            <a:r>
              <a:rPr lang="en-US" sz="2400" dirty="0" smtClean="0"/>
              <a:t>im: 	‒ commissioning of detectors under real exp. conditions</a:t>
            </a:r>
          </a:p>
          <a:p>
            <a:r>
              <a:rPr lang="en-US" sz="2400" dirty="0"/>
              <a:t>	‒</a:t>
            </a:r>
            <a:r>
              <a:rPr lang="en-US" sz="2400" dirty="0" smtClean="0"/>
              <a:t> physics measurements</a:t>
            </a:r>
          </a:p>
          <a:p>
            <a:r>
              <a:rPr lang="en-US" sz="2400" dirty="0"/>
              <a:t>	</a:t>
            </a:r>
            <a:r>
              <a:rPr lang="en-US" sz="2400" dirty="0" smtClean="0"/>
              <a:t>‒ training of the teams </a:t>
            </a:r>
            <a:endParaRPr lang="en-US" sz="2400" dirty="0"/>
          </a:p>
        </p:txBody>
      </p:sp>
      <p:sp>
        <p:nvSpPr>
          <p:cNvPr id="7" name="Title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FAIR phase 0</a:t>
            </a:r>
            <a:endParaRPr lang="en-US" dirty="0"/>
          </a:p>
        </p:txBody>
      </p:sp>
    </p:spTree>
    <p:extLst>
      <p:ext uri="{BB962C8B-B14F-4D97-AF65-F5344CB8AC3E}">
        <p14:creationId xmlns:p14="http://schemas.microsoft.com/office/powerpoint/2010/main" val="3864885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rotWithShape="1">
          <a:blip r:embed="rId2">
            <a:extLst>
              <a:ext uri="{28A0092B-C50C-407E-A947-70E740481C1C}">
                <a14:useLocalDpi xmlns:a14="http://schemas.microsoft.com/office/drawing/2010/main" val="0"/>
              </a:ext>
            </a:extLst>
          </a:blip>
          <a:srcRect t="33612" b="33903"/>
          <a:stretch/>
        </p:blipFill>
        <p:spPr>
          <a:xfrm>
            <a:off x="50763" y="4896711"/>
            <a:ext cx="8875022" cy="1885089"/>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14" t="8836" r="4302" b="12579"/>
          <a:stretch/>
        </p:blipFill>
        <p:spPr bwMode="auto">
          <a:xfrm>
            <a:off x="145957" y="1830658"/>
            <a:ext cx="2712721" cy="266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12" descr="cbmn.png"/>
          <p:cNvPicPr>
            <a:picLocks noChangeAspect="1"/>
          </p:cNvPicPr>
          <p:nvPr/>
        </p:nvPicPr>
        <p:blipFill rotWithShape="1">
          <a:blip r:embed="rId4" cstate="print"/>
          <a:srcRect t="16973" b="8045"/>
          <a:stretch/>
        </p:blipFill>
        <p:spPr>
          <a:xfrm>
            <a:off x="2819400" y="1727712"/>
            <a:ext cx="3659962" cy="3069429"/>
          </a:xfrm>
          <a:prstGeom prst="rect">
            <a:avLst/>
          </a:prstGeom>
        </p:spPr>
      </p:pic>
      <p:pic>
        <p:nvPicPr>
          <p:cNvPr id="8" name="Рисунок 15" descr="rec_STS_GEM.png"/>
          <p:cNvPicPr>
            <a:picLocks noChangeAspect="1"/>
          </p:cNvPicPr>
          <p:nvPr/>
        </p:nvPicPr>
        <p:blipFill>
          <a:blip r:embed="rId5" cstate="print"/>
          <a:stretch>
            <a:fillRect/>
          </a:stretch>
        </p:blipFill>
        <p:spPr>
          <a:xfrm>
            <a:off x="6462080" y="1278387"/>
            <a:ext cx="2537210" cy="1857600"/>
          </a:xfrm>
          <a:prstGeom prst="rect">
            <a:avLst/>
          </a:prstGeom>
        </p:spPr>
      </p:pic>
      <p:sp>
        <p:nvSpPr>
          <p:cNvPr id="2" name="Oval 1"/>
          <p:cNvSpPr/>
          <p:nvPr/>
        </p:nvSpPr>
        <p:spPr>
          <a:xfrm>
            <a:off x="3851230" y="2468539"/>
            <a:ext cx="530662" cy="5334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414285">
            <a:off x="2696412" y="2449327"/>
            <a:ext cx="990600" cy="491285"/>
          </a:xfrm>
          <a:prstGeom prst="rightArrow">
            <a:avLst>
              <a:gd name="adj1" fmla="val 50000"/>
              <a:gd name="adj2" fmla="val 99342"/>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6218430">
            <a:off x="3814996" y="4410275"/>
            <a:ext cx="990600" cy="491285"/>
          </a:xfrm>
          <a:prstGeom prst="rightArrow">
            <a:avLst>
              <a:gd name="adj1" fmla="val 50000"/>
              <a:gd name="adj2" fmla="val 99342"/>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Рисунок 13" descr="L0_sts.png"/>
          <p:cNvPicPr>
            <a:picLocks noChangeAspect="1"/>
          </p:cNvPicPr>
          <p:nvPr/>
        </p:nvPicPr>
        <p:blipFill>
          <a:blip r:embed="rId6" cstate="print"/>
          <a:stretch>
            <a:fillRect/>
          </a:stretch>
        </p:blipFill>
        <p:spPr>
          <a:xfrm>
            <a:off x="6479362" y="3275180"/>
            <a:ext cx="2565491" cy="1603478"/>
          </a:xfrm>
          <a:prstGeom prst="rect">
            <a:avLst/>
          </a:prstGeom>
        </p:spPr>
      </p:pic>
      <p:sp>
        <p:nvSpPr>
          <p:cNvPr id="4" name="Rectangle 3"/>
          <p:cNvSpPr/>
          <p:nvPr/>
        </p:nvSpPr>
        <p:spPr>
          <a:xfrm>
            <a:off x="778659" y="5195177"/>
            <a:ext cx="2650341" cy="369332"/>
          </a:xfrm>
          <a:prstGeom prst="rect">
            <a:avLst/>
          </a:prstGeom>
        </p:spPr>
        <p:txBody>
          <a:bodyPr wrap="none">
            <a:spAutoFit/>
          </a:bodyPr>
          <a:lstStyle/>
          <a:p>
            <a:r>
              <a:rPr lang="de-DE" i="1" dirty="0" smtClean="0">
                <a:solidFill>
                  <a:prstClr val="black"/>
                </a:solidFill>
                <a:ea typeface="Tahoma" panose="020B0604030504040204" pitchFamily="34" charset="0"/>
                <a:cs typeface="Tahoma" panose="020B0604030504040204" pitchFamily="34" charset="0"/>
              </a:rPr>
              <a:t>Au </a:t>
            </a:r>
            <a:r>
              <a:rPr lang="de-DE" i="1" dirty="0" err="1" smtClean="0">
                <a:solidFill>
                  <a:prstClr val="black"/>
                </a:solidFill>
                <a:ea typeface="Tahoma" panose="020B0604030504040204" pitchFamily="34" charset="0"/>
                <a:cs typeface="Tahoma" panose="020B0604030504040204" pitchFamily="34" charset="0"/>
              </a:rPr>
              <a:t>beams</a:t>
            </a:r>
            <a:r>
              <a:rPr lang="de-DE" i="1" dirty="0" smtClean="0">
                <a:solidFill>
                  <a:prstClr val="black"/>
                </a:solidFill>
                <a:ea typeface="Tahoma" panose="020B0604030504040204" pitchFamily="34" charset="0"/>
                <a:cs typeface="Tahoma" panose="020B0604030504040204" pitchFamily="34" charset="0"/>
              </a:rPr>
              <a:t> </a:t>
            </a:r>
            <a:r>
              <a:rPr lang="de-DE" i="1" dirty="0" err="1">
                <a:solidFill>
                  <a:prstClr val="black"/>
                </a:solidFill>
                <a:ea typeface="Tahoma" panose="020B0604030504040204" pitchFamily="34" charset="0"/>
                <a:cs typeface="Tahoma" panose="020B0604030504040204" pitchFamily="34" charset="0"/>
              </a:rPr>
              <a:t>up</a:t>
            </a:r>
            <a:r>
              <a:rPr lang="de-DE" i="1" dirty="0">
                <a:solidFill>
                  <a:prstClr val="black"/>
                </a:solidFill>
                <a:ea typeface="Tahoma" panose="020B0604030504040204" pitchFamily="34" charset="0"/>
                <a:cs typeface="Tahoma" panose="020B0604030504040204" pitchFamily="34" charset="0"/>
              </a:rPr>
              <a:t> </a:t>
            </a:r>
            <a:r>
              <a:rPr lang="de-DE" i="1" dirty="0" err="1">
                <a:solidFill>
                  <a:prstClr val="black"/>
                </a:solidFill>
                <a:ea typeface="Tahoma" panose="020B0604030504040204" pitchFamily="34" charset="0"/>
                <a:cs typeface="Tahoma" panose="020B0604030504040204" pitchFamily="34" charset="0"/>
              </a:rPr>
              <a:t>to</a:t>
            </a:r>
            <a:r>
              <a:rPr lang="de-DE" i="1" dirty="0">
                <a:solidFill>
                  <a:prstClr val="black"/>
                </a:solidFill>
                <a:ea typeface="Tahoma" panose="020B0604030504040204" pitchFamily="34" charset="0"/>
                <a:cs typeface="Tahoma" panose="020B0604030504040204" pitchFamily="34" charset="0"/>
              </a:rPr>
              <a:t> 4.5 </a:t>
            </a:r>
            <a:r>
              <a:rPr lang="de-DE" i="1" dirty="0" err="1" smtClean="0">
                <a:solidFill>
                  <a:prstClr val="black"/>
                </a:solidFill>
                <a:ea typeface="Tahoma" panose="020B0604030504040204" pitchFamily="34" charset="0"/>
                <a:cs typeface="Tahoma" panose="020B0604030504040204" pitchFamily="34" charset="0"/>
              </a:rPr>
              <a:t>GeV</a:t>
            </a:r>
            <a:r>
              <a:rPr lang="de-DE" i="1" dirty="0" smtClean="0">
                <a:solidFill>
                  <a:prstClr val="black"/>
                </a:solidFill>
                <a:ea typeface="Tahoma" panose="020B0604030504040204" pitchFamily="34" charset="0"/>
                <a:cs typeface="Tahoma" panose="020B0604030504040204" pitchFamily="34" charset="0"/>
              </a:rPr>
              <a:t>/u</a:t>
            </a:r>
            <a:endParaRPr lang="de-DE"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43104" y="1645992"/>
            <a:ext cx="685800" cy="369332"/>
          </a:xfrm>
          <a:prstGeom prst="rect">
            <a:avLst/>
          </a:prstGeom>
          <a:noFill/>
        </p:spPr>
        <p:txBody>
          <a:bodyPr wrap="square" rtlCol="0">
            <a:spAutoFit/>
          </a:bodyPr>
          <a:lstStyle/>
          <a:p>
            <a:r>
              <a:rPr lang="en-US" i="1" dirty="0" smtClean="0"/>
              <a:t>STS</a:t>
            </a:r>
            <a:endParaRPr lang="en-US" i="1" dirty="0"/>
          </a:p>
        </p:txBody>
      </p:sp>
      <p:sp>
        <p:nvSpPr>
          <p:cNvPr id="19" name="TextBox 18"/>
          <p:cNvSpPr txBox="1"/>
          <p:nvPr/>
        </p:nvSpPr>
        <p:spPr>
          <a:xfrm>
            <a:off x="4800600" y="1645992"/>
            <a:ext cx="685800" cy="369332"/>
          </a:xfrm>
          <a:prstGeom prst="rect">
            <a:avLst/>
          </a:prstGeom>
          <a:noFill/>
        </p:spPr>
        <p:txBody>
          <a:bodyPr wrap="square" rtlCol="0">
            <a:spAutoFit/>
          </a:bodyPr>
          <a:lstStyle/>
          <a:p>
            <a:r>
              <a:rPr lang="en-US" i="1" dirty="0" smtClean="0"/>
              <a:t>GEM</a:t>
            </a:r>
            <a:endParaRPr lang="en-US" i="1" dirty="0"/>
          </a:p>
        </p:txBody>
      </p:sp>
      <p:sp>
        <p:nvSpPr>
          <p:cNvPr id="20" name="TextBox 19"/>
          <p:cNvSpPr txBox="1"/>
          <p:nvPr/>
        </p:nvSpPr>
        <p:spPr>
          <a:xfrm>
            <a:off x="2936830" y="1477230"/>
            <a:ext cx="1566221" cy="369332"/>
          </a:xfrm>
          <a:prstGeom prst="rect">
            <a:avLst/>
          </a:prstGeom>
          <a:noFill/>
        </p:spPr>
        <p:txBody>
          <a:bodyPr wrap="square" rtlCol="0">
            <a:spAutoFit/>
          </a:bodyPr>
          <a:lstStyle/>
          <a:p>
            <a:r>
              <a:rPr lang="en-US" i="1" dirty="0" smtClean="0"/>
              <a:t>dipole magnet</a:t>
            </a:r>
            <a:endParaRPr lang="en-US" i="1" dirty="0"/>
          </a:p>
        </p:txBody>
      </p:sp>
      <p:sp>
        <p:nvSpPr>
          <p:cNvPr id="22" name="Title 2"/>
          <p:cNvSpPr txBox="1">
            <a:spLocks/>
          </p:cNvSpPr>
          <p:nvPr/>
        </p:nvSpPr>
        <p:spPr>
          <a:xfrm>
            <a:off x="0" y="152400"/>
            <a:ext cx="9144000" cy="563562"/>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STS in BM@N experiment at </a:t>
            </a:r>
            <a:r>
              <a:rPr lang="en-US" sz="3600" dirty="0" err="1" smtClean="0"/>
              <a:t>Nuclotron</a:t>
            </a:r>
            <a:r>
              <a:rPr lang="en-US" sz="3600" dirty="0" smtClean="0"/>
              <a:t> </a:t>
            </a:r>
            <a:endParaRPr lang="en-US" dirty="0"/>
          </a:p>
        </p:txBody>
      </p:sp>
      <p:sp>
        <p:nvSpPr>
          <p:cNvPr id="9" name="Rectangle 8"/>
          <p:cNvSpPr/>
          <p:nvPr/>
        </p:nvSpPr>
        <p:spPr>
          <a:xfrm>
            <a:off x="145955" y="771632"/>
            <a:ext cx="8779829" cy="646331"/>
          </a:xfrm>
          <a:prstGeom prst="rect">
            <a:avLst/>
          </a:prstGeom>
        </p:spPr>
        <p:txBody>
          <a:bodyPr wrap="square">
            <a:spAutoFit/>
          </a:bodyPr>
          <a:lstStyle/>
          <a:p>
            <a:r>
              <a:rPr lang="de-DE" dirty="0">
                <a:solidFill>
                  <a:prstClr val="black"/>
                </a:solidFill>
                <a:ea typeface="Tahoma" panose="020B0604030504040204" pitchFamily="34" charset="0"/>
                <a:cs typeface="Tahoma" panose="020B0604030504040204" pitchFamily="34" charset="0"/>
              </a:rPr>
              <a:t>Mutual </a:t>
            </a:r>
            <a:r>
              <a:rPr lang="de-DE" dirty="0" err="1">
                <a:solidFill>
                  <a:prstClr val="black"/>
                </a:solidFill>
                <a:ea typeface="Tahoma" panose="020B0604030504040204" pitchFamily="34" charset="0"/>
                <a:cs typeface="Tahoma" panose="020B0604030504040204" pitchFamily="34" charset="0"/>
              </a:rPr>
              <a:t>interest</a:t>
            </a:r>
            <a:r>
              <a:rPr lang="de-DE" dirty="0">
                <a:solidFill>
                  <a:prstClr val="black"/>
                </a:solidFill>
                <a:ea typeface="Tahoma" panose="020B0604030504040204" pitchFamily="34" charset="0"/>
                <a:cs typeface="Tahoma" panose="020B0604030504040204" pitchFamily="34" charset="0"/>
              </a:rPr>
              <a:t> </a:t>
            </a:r>
            <a:r>
              <a:rPr lang="de-DE" dirty="0" err="1">
                <a:solidFill>
                  <a:prstClr val="black"/>
                </a:solidFill>
                <a:ea typeface="Tahoma" panose="020B0604030504040204" pitchFamily="34" charset="0"/>
                <a:cs typeface="Tahoma" panose="020B0604030504040204" pitchFamily="34" charset="0"/>
              </a:rPr>
              <a:t>by</a:t>
            </a:r>
            <a:r>
              <a:rPr lang="de-DE" dirty="0">
                <a:solidFill>
                  <a:prstClr val="black"/>
                </a:solidFill>
                <a:ea typeface="Tahoma" panose="020B0604030504040204" pitchFamily="34" charset="0"/>
                <a:cs typeface="Tahoma" panose="020B0604030504040204" pitchFamily="34" charset="0"/>
              </a:rPr>
              <a:t> CBM </a:t>
            </a:r>
            <a:r>
              <a:rPr lang="de-DE" dirty="0" err="1">
                <a:solidFill>
                  <a:prstClr val="black"/>
                </a:solidFill>
                <a:ea typeface="Tahoma" panose="020B0604030504040204" pitchFamily="34" charset="0"/>
                <a:cs typeface="Tahoma" panose="020B0604030504040204" pitchFamily="34" charset="0"/>
              </a:rPr>
              <a:t>groups</a:t>
            </a:r>
            <a:r>
              <a:rPr lang="de-DE" dirty="0">
                <a:solidFill>
                  <a:prstClr val="black"/>
                </a:solidFill>
                <a:ea typeface="Tahoma" panose="020B0604030504040204" pitchFamily="34" charset="0"/>
                <a:cs typeface="Tahoma" panose="020B0604030504040204" pitchFamily="34" charset="0"/>
              </a:rPr>
              <a:t> </a:t>
            </a:r>
            <a:r>
              <a:rPr lang="de-DE" dirty="0" err="1">
                <a:solidFill>
                  <a:prstClr val="black"/>
                </a:solidFill>
                <a:ea typeface="Tahoma" panose="020B0604030504040204" pitchFamily="34" charset="0"/>
                <a:cs typeface="Tahoma" panose="020B0604030504040204" pitchFamily="34" charset="0"/>
              </a:rPr>
              <a:t>from</a:t>
            </a:r>
            <a:r>
              <a:rPr lang="de-DE" dirty="0">
                <a:solidFill>
                  <a:prstClr val="black"/>
                </a:solidFill>
                <a:ea typeface="Tahoma" panose="020B0604030504040204" pitchFamily="34" charset="0"/>
                <a:cs typeface="Tahoma" panose="020B0604030504040204" pitchFamily="34" charset="0"/>
              </a:rPr>
              <a:t> Germany </a:t>
            </a:r>
            <a:r>
              <a:rPr lang="de-DE" dirty="0" err="1">
                <a:solidFill>
                  <a:prstClr val="black"/>
                </a:solidFill>
                <a:ea typeface="Tahoma" panose="020B0604030504040204" pitchFamily="34" charset="0"/>
                <a:cs typeface="Tahoma" panose="020B0604030504040204" pitchFamily="34" charset="0"/>
              </a:rPr>
              <a:t>and</a:t>
            </a:r>
            <a:r>
              <a:rPr lang="de-DE" dirty="0">
                <a:solidFill>
                  <a:prstClr val="black"/>
                </a:solidFill>
                <a:ea typeface="Tahoma" panose="020B0604030504040204" pitchFamily="34" charset="0"/>
                <a:cs typeface="Tahoma" panose="020B0604030504040204" pitchFamily="34" charset="0"/>
              </a:rPr>
              <a:t> </a:t>
            </a:r>
            <a:r>
              <a:rPr lang="de-DE" dirty="0" err="1">
                <a:solidFill>
                  <a:prstClr val="black"/>
                </a:solidFill>
                <a:ea typeface="Tahoma" panose="020B0604030504040204" pitchFamily="34" charset="0"/>
                <a:cs typeface="Tahoma" panose="020B0604030504040204" pitchFamily="34" charset="0"/>
              </a:rPr>
              <a:t>Russia</a:t>
            </a:r>
            <a:r>
              <a:rPr lang="de-DE" dirty="0">
                <a:solidFill>
                  <a:prstClr val="black"/>
                </a:solidFill>
                <a:ea typeface="Tahoma" panose="020B0604030504040204" pitchFamily="34" charset="0"/>
                <a:cs typeface="Tahoma" panose="020B0604030504040204" pitchFamily="34" charset="0"/>
              </a:rPr>
              <a:t> </a:t>
            </a:r>
            <a:r>
              <a:rPr lang="de-DE" dirty="0" err="1">
                <a:solidFill>
                  <a:prstClr val="black"/>
                </a:solidFill>
                <a:ea typeface="Tahoma" panose="020B0604030504040204" pitchFamily="34" charset="0"/>
                <a:cs typeface="Tahoma" panose="020B0604030504040204" pitchFamily="34" charset="0"/>
              </a:rPr>
              <a:t>to</a:t>
            </a:r>
            <a:r>
              <a:rPr lang="de-DE" dirty="0">
                <a:solidFill>
                  <a:prstClr val="black"/>
                </a:solidFill>
                <a:ea typeface="Tahoma" panose="020B0604030504040204" pitchFamily="34" charset="0"/>
                <a:cs typeface="Tahoma" panose="020B0604030504040204" pitchFamily="34" charset="0"/>
              </a:rPr>
              <a:t> </a:t>
            </a:r>
            <a:r>
              <a:rPr lang="de-DE" dirty="0" err="1">
                <a:solidFill>
                  <a:prstClr val="black"/>
                </a:solidFill>
                <a:ea typeface="Tahoma" panose="020B0604030504040204" pitchFamily="34" charset="0"/>
                <a:cs typeface="Tahoma" panose="020B0604030504040204" pitchFamily="34" charset="0"/>
              </a:rPr>
              <a:t>install</a:t>
            </a:r>
            <a:r>
              <a:rPr lang="de-DE" dirty="0">
                <a:solidFill>
                  <a:prstClr val="black"/>
                </a:solidFill>
                <a:ea typeface="Tahoma" panose="020B0604030504040204" pitchFamily="34" charset="0"/>
                <a:cs typeface="Tahoma" panose="020B0604030504040204" pitchFamily="34" charset="0"/>
              </a:rPr>
              <a:t>, </a:t>
            </a:r>
            <a:r>
              <a:rPr lang="de-DE" dirty="0" err="1">
                <a:solidFill>
                  <a:prstClr val="black"/>
                </a:solidFill>
                <a:ea typeface="Tahoma" panose="020B0604030504040204" pitchFamily="34" charset="0"/>
                <a:cs typeface="Tahoma" panose="020B0604030504040204" pitchFamily="34" charset="0"/>
              </a:rPr>
              <a:t>commission</a:t>
            </a:r>
            <a:r>
              <a:rPr lang="de-DE" dirty="0">
                <a:solidFill>
                  <a:prstClr val="black"/>
                </a:solidFill>
                <a:ea typeface="Tahoma" panose="020B0604030504040204" pitchFamily="34" charset="0"/>
                <a:cs typeface="Tahoma" panose="020B0604030504040204" pitchFamily="34" charset="0"/>
              </a:rPr>
              <a:t> </a:t>
            </a:r>
            <a:r>
              <a:rPr lang="de-DE" dirty="0" err="1">
                <a:solidFill>
                  <a:prstClr val="black"/>
                </a:solidFill>
                <a:ea typeface="Tahoma" panose="020B0604030504040204" pitchFamily="34" charset="0"/>
                <a:cs typeface="Tahoma" panose="020B0604030504040204" pitchFamily="34" charset="0"/>
              </a:rPr>
              <a:t>and</a:t>
            </a:r>
            <a:r>
              <a:rPr lang="de-DE" dirty="0">
                <a:solidFill>
                  <a:prstClr val="black"/>
                </a:solidFill>
                <a:ea typeface="Tahoma" panose="020B0604030504040204" pitchFamily="34" charset="0"/>
                <a:cs typeface="Tahoma" panose="020B0604030504040204" pitchFamily="34" charset="0"/>
              </a:rPr>
              <a:t> </a:t>
            </a:r>
            <a:r>
              <a:rPr lang="de-DE" dirty="0" err="1">
                <a:solidFill>
                  <a:prstClr val="black"/>
                </a:solidFill>
                <a:ea typeface="Tahoma" panose="020B0604030504040204" pitchFamily="34" charset="0"/>
                <a:cs typeface="Tahoma" panose="020B0604030504040204" pitchFamily="34" charset="0"/>
              </a:rPr>
              <a:t>use</a:t>
            </a:r>
            <a:r>
              <a:rPr lang="de-DE" dirty="0">
                <a:solidFill>
                  <a:prstClr val="black"/>
                </a:solidFill>
                <a:ea typeface="Tahoma" panose="020B0604030504040204" pitchFamily="34" charset="0"/>
                <a:cs typeface="Tahoma" panose="020B0604030504040204" pitchFamily="34" charset="0"/>
              </a:rPr>
              <a:t> </a:t>
            </a:r>
            <a:r>
              <a:rPr lang="de-DE" dirty="0" smtClean="0">
                <a:solidFill>
                  <a:prstClr val="black"/>
                </a:solidFill>
                <a:ea typeface="Tahoma" panose="020B0604030504040204" pitchFamily="34" charset="0"/>
                <a:cs typeface="Tahoma" panose="020B0604030504040204" pitchFamily="34" charset="0"/>
              </a:rPr>
              <a:t/>
            </a:r>
            <a:br>
              <a:rPr lang="de-DE" dirty="0" smtClean="0">
                <a:solidFill>
                  <a:prstClr val="black"/>
                </a:solidFill>
                <a:ea typeface="Tahoma" panose="020B0604030504040204" pitchFamily="34" charset="0"/>
                <a:cs typeface="Tahoma" panose="020B0604030504040204" pitchFamily="34" charset="0"/>
              </a:rPr>
            </a:br>
            <a:r>
              <a:rPr lang="de-DE" dirty="0" smtClean="0">
                <a:solidFill>
                  <a:prstClr val="black"/>
                </a:solidFill>
                <a:ea typeface="Tahoma" panose="020B0604030504040204" pitchFamily="34" charset="0"/>
                <a:cs typeface="Tahoma" panose="020B0604030504040204" pitchFamily="34" charset="0"/>
              </a:rPr>
              <a:t>4 </a:t>
            </a:r>
            <a:r>
              <a:rPr lang="de-DE" dirty="0">
                <a:solidFill>
                  <a:prstClr val="black"/>
                </a:solidFill>
                <a:ea typeface="Tahoma" panose="020B0604030504040204" pitchFamily="34" charset="0"/>
                <a:cs typeface="Tahoma" panose="020B0604030504040204" pitchFamily="34" charset="0"/>
              </a:rPr>
              <a:t>CBM-like Silicon Tracking </a:t>
            </a:r>
            <a:r>
              <a:rPr lang="de-DE" dirty="0" err="1" smtClean="0">
                <a:solidFill>
                  <a:prstClr val="black"/>
                </a:solidFill>
                <a:ea typeface="Tahoma" panose="020B0604030504040204" pitchFamily="34" charset="0"/>
                <a:cs typeface="Tahoma" panose="020B0604030504040204" pitchFamily="34" charset="0"/>
              </a:rPr>
              <a:t>Stations</a:t>
            </a:r>
            <a:r>
              <a:rPr lang="de-DE" dirty="0">
                <a:solidFill>
                  <a:prstClr val="black"/>
                </a:solidFill>
                <a:ea typeface="Tahoma" panose="020B0604030504040204" pitchFamily="34" charset="0"/>
                <a:cs typeface="Tahoma" panose="020B0604030504040204" pitchFamily="34" charset="0"/>
              </a:rPr>
              <a:t> </a:t>
            </a:r>
            <a:r>
              <a:rPr lang="de-DE" dirty="0" smtClean="0">
                <a:solidFill>
                  <a:prstClr val="black"/>
                </a:solidFill>
                <a:ea typeface="Tahoma" panose="020B0604030504040204" pitchFamily="34" charset="0"/>
                <a:cs typeface="Tahoma" panose="020B0604030504040204" pitchFamily="34" charset="0"/>
              </a:rPr>
              <a:t>in BM@N in 2018 – 2021</a:t>
            </a:r>
            <a:endParaRPr lang="en-US" dirty="0"/>
          </a:p>
        </p:txBody>
      </p:sp>
      <p:sp>
        <p:nvSpPr>
          <p:cNvPr id="24" name="Slide Number Placeholder 5"/>
          <p:cNvSpPr>
            <a:spLocks noGrp="1"/>
          </p:cNvSpPr>
          <p:nvPr>
            <p:ph type="sldNum" sz="quarter" idx="12"/>
          </p:nvPr>
        </p:nvSpPr>
        <p:spPr>
          <a:xfrm>
            <a:off x="7924800" y="6356350"/>
            <a:ext cx="762000" cy="365125"/>
          </a:xfrm>
        </p:spPr>
        <p:txBody>
          <a:bodyPr/>
          <a:lstStyle/>
          <a:p>
            <a:fld id="{6C6AE60A-B69C-4790-82F7-3882EDF23186}" type="slidenum">
              <a:rPr lang="de-DE" smtClean="0"/>
              <a:pPr/>
              <a:t>32</a:t>
            </a:fld>
            <a:endParaRPr lang="de-DE"/>
          </a:p>
        </p:txBody>
      </p:sp>
    </p:spTree>
    <p:extLst>
      <p:ext uri="{BB962C8B-B14F-4D97-AF65-F5344CB8AC3E}">
        <p14:creationId xmlns:p14="http://schemas.microsoft.com/office/powerpoint/2010/main" val="1233941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07" r="2858" b="12943"/>
          <a:stretch/>
        </p:blipFill>
        <p:spPr bwMode="auto">
          <a:xfrm>
            <a:off x="5181600" y="3829145"/>
            <a:ext cx="3962400" cy="302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9"/>
          <p:cNvSpPr>
            <a:spLocks noChangeArrowheads="1"/>
          </p:cNvSpPr>
          <p:nvPr/>
        </p:nvSpPr>
        <p:spPr bwMode="auto">
          <a:xfrm>
            <a:off x="-254000" y="-26988"/>
            <a:ext cx="9721850" cy="503238"/>
          </a:xfrm>
          <a:prstGeom prst="rect">
            <a:avLst/>
          </a:prstGeom>
          <a:noFill/>
          <a:ln>
            <a:noFill/>
          </a:ln>
          <a:effectLs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de-DE" sz="2800" dirty="0" smtClean="0">
                <a:solidFill>
                  <a:srgbClr val="14425D"/>
                </a:solidFill>
                <a:latin typeface="+mn-lt"/>
              </a:rPr>
              <a:t>The CBM Collaboration: 60 institutions, 530 members</a:t>
            </a:r>
            <a:endParaRPr lang="en-GB" altLang="de-DE" sz="2800" dirty="0" smtClean="0">
              <a:solidFill>
                <a:srgbClr val="14425D"/>
              </a:solidFill>
              <a:latin typeface="+mn-lt"/>
            </a:endParaRPr>
          </a:p>
        </p:txBody>
      </p:sp>
      <p:sp>
        <p:nvSpPr>
          <p:cNvPr id="5" name="Rectangle 4"/>
          <p:cNvSpPr>
            <a:spLocks noChangeArrowheads="1"/>
          </p:cNvSpPr>
          <p:nvPr/>
        </p:nvSpPr>
        <p:spPr bwMode="auto">
          <a:xfrm>
            <a:off x="183620" y="430679"/>
            <a:ext cx="2305051" cy="3178175"/>
          </a:xfrm>
          <a:prstGeom prst="rect">
            <a:avLst/>
          </a:prstGeom>
          <a:noFill/>
          <a:ln>
            <a:noFill/>
          </a:ln>
          <a:effectLst/>
        </p:spPr>
        <p:txBody>
          <a:bodyPr/>
          <a:lstStyle/>
          <a:p>
            <a:pPr fontAlgn="base">
              <a:spcBef>
                <a:spcPct val="0"/>
              </a:spcBef>
              <a:spcAft>
                <a:spcPct val="0"/>
              </a:spcAft>
              <a:defRPr/>
            </a:pPr>
            <a:r>
              <a:rPr lang="de-DE" sz="1600" u="sng" dirty="0" err="1">
                <a:solidFill>
                  <a:srgbClr val="14425D"/>
                </a:solidFill>
                <a:cs typeface="Arial" charset="0"/>
              </a:rPr>
              <a:t>Croatia</a:t>
            </a:r>
            <a:r>
              <a:rPr lang="de-DE" sz="1600" u="sng" dirty="0">
                <a:solidFill>
                  <a:srgbClr val="14425D"/>
                </a:solidFill>
                <a:cs typeface="Arial" charset="0"/>
              </a:rPr>
              <a:t>:</a:t>
            </a:r>
            <a:r>
              <a:rPr lang="de-DE" sz="1400" dirty="0">
                <a:solidFill>
                  <a:srgbClr val="14425D"/>
                </a:solidFill>
                <a:cs typeface="Arial" charset="0"/>
              </a:rPr>
              <a:t> </a:t>
            </a:r>
            <a:endParaRPr lang="de-DE" sz="1200" dirty="0">
              <a:solidFill>
                <a:srgbClr val="14425D"/>
              </a:solidFill>
              <a:cs typeface="Arial" charset="0"/>
            </a:endParaRPr>
          </a:p>
          <a:p>
            <a:pPr fontAlgn="base">
              <a:spcBef>
                <a:spcPct val="0"/>
              </a:spcBef>
              <a:spcAft>
                <a:spcPct val="0"/>
              </a:spcAft>
              <a:defRPr/>
            </a:pPr>
            <a:r>
              <a:rPr lang="de-DE" sz="1200" dirty="0">
                <a:solidFill>
                  <a:srgbClr val="14425D"/>
                </a:solidFill>
                <a:cs typeface="Arial" charset="0"/>
              </a:rPr>
              <a:t>Split Univ.</a:t>
            </a:r>
          </a:p>
          <a:p>
            <a:pPr fontAlgn="base">
              <a:spcBef>
                <a:spcPct val="0"/>
              </a:spcBef>
              <a:spcAft>
                <a:spcPct val="0"/>
              </a:spcAft>
              <a:defRPr/>
            </a:pPr>
            <a:r>
              <a:rPr lang="de-DE" sz="1600" u="sng" dirty="0">
                <a:solidFill>
                  <a:srgbClr val="14425D"/>
                </a:solidFill>
                <a:cs typeface="Arial" charset="0"/>
              </a:rPr>
              <a:t>China:</a:t>
            </a:r>
          </a:p>
          <a:p>
            <a:pPr fontAlgn="base">
              <a:spcBef>
                <a:spcPct val="0"/>
              </a:spcBef>
              <a:spcAft>
                <a:spcPct val="0"/>
              </a:spcAft>
              <a:defRPr/>
            </a:pPr>
            <a:r>
              <a:rPr lang="de-DE" sz="1200" dirty="0">
                <a:solidFill>
                  <a:srgbClr val="14425D"/>
                </a:solidFill>
                <a:cs typeface="Arial" charset="0"/>
              </a:rPr>
              <a:t>CCNU Wuhan</a:t>
            </a:r>
          </a:p>
          <a:p>
            <a:pPr fontAlgn="base">
              <a:spcBef>
                <a:spcPct val="0"/>
              </a:spcBef>
              <a:spcAft>
                <a:spcPct val="0"/>
              </a:spcAft>
              <a:defRPr/>
            </a:pPr>
            <a:r>
              <a:rPr lang="de-DE" sz="1200" dirty="0" err="1">
                <a:solidFill>
                  <a:srgbClr val="14425D"/>
                </a:solidFill>
                <a:cs typeface="Arial" charset="0"/>
              </a:rPr>
              <a:t>Tsinghua</a:t>
            </a:r>
            <a:r>
              <a:rPr lang="de-DE" sz="1200" dirty="0">
                <a:solidFill>
                  <a:srgbClr val="14425D"/>
                </a:solidFill>
                <a:cs typeface="Arial" charset="0"/>
              </a:rPr>
              <a:t> Univ. </a:t>
            </a:r>
          </a:p>
          <a:p>
            <a:pPr fontAlgn="base">
              <a:spcBef>
                <a:spcPct val="0"/>
              </a:spcBef>
              <a:spcAft>
                <a:spcPct val="0"/>
              </a:spcAft>
              <a:defRPr/>
            </a:pPr>
            <a:r>
              <a:rPr lang="de-DE" sz="1200" dirty="0">
                <a:solidFill>
                  <a:srgbClr val="14425D"/>
                </a:solidFill>
                <a:cs typeface="Arial" charset="0"/>
              </a:rPr>
              <a:t>USTC </a:t>
            </a:r>
            <a:r>
              <a:rPr lang="de-DE" sz="1200" dirty="0" smtClean="0">
                <a:solidFill>
                  <a:srgbClr val="14425D"/>
                </a:solidFill>
                <a:cs typeface="Arial" charset="0"/>
              </a:rPr>
              <a:t>Hefei</a:t>
            </a:r>
          </a:p>
          <a:p>
            <a:pPr fontAlgn="base">
              <a:spcBef>
                <a:spcPct val="0"/>
              </a:spcBef>
              <a:spcAft>
                <a:spcPct val="0"/>
              </a:spcAft>
              <a:defRPr/>
            </a:pPr>
            <a:r>
              <a:rPr lang="en-US" sz="1200" dirty="0" smtClean="0">
                <a:solidFill>
                  <a:srgbClr val="002060"/>
                </a:solidFill>
                <a:ea typeface="Tahoma" panose="020B0604030504040204" pitchFamily="34" charset="0"/>
                <a:cs typeface="Tahoma" panose="020B0604030504040204" pitchFamily="34" charset="0"/>
              </a:rPr>
              <a:t>CTGU Yichang </a:t>
            </a:r>
            <a:endParaRPr lang="de-DE" sz="1200" dirty="0">
              <a:solidFill>
                <a:srgbClr val="002060"/>
              </a:solidFill>
              <a:cs typeface="Arial" charset="0"/>
            </a:endParaRPr>
          </a:p>
          <a:p>
            <a:pPr eaLnBrk="0" fontAlgn="base" hangingPunct="0">
              <a:spcBef>
                <a:spcPct val="0"/>
              </a:spcBef>
              <a:spcAft>
                <a:spcPct val="0"/>
              </a:spcAft>
              <a:defRPr/>
            </a:pPr>
            <a:r>
              <a:rPr lang="en-GB" sz="1600" u="sng" dirty="0">
                <a:solidFill>
                  <a:srgbClr val="14425D"/>
                </a:solidFill>
                <a:cs typeface="Arial" charset="0"/>
              </a:rPr>
              <a:t>Czech Republic:</a:t>
            </a:r>
            <a:endParaRPr lang="en-GB" sz="1400" u="sng" dirty="0">
              <a:solidFill>
                <a:srgbClr val="14425D"/>
              </a:solidFill>
              <a:cs typeface="Arial" charset="0"/>
            </a:endParaRPr>
          </a:p>
          <a:p>
            <a:pPr eaLnBrk="0" fontAlgn="base" hangingPunct="0">
              <a:spcBef>
                <a:spcPct val="0"/>
              </a:spcBef>
              <a:spcAft>
                <a:spcPct val="0"/>
              </a:spcAft>
              <a:defRPr/>
            </a:pPr>
            <a:r>
              <a:rPr lang="en-GB" sz="1200" dirty="0">
                <a:solidFill>
                  <a:srgbClr val="002060"/>
                </a:solidFill>
                <a:cs typeface="Arial" charset="0"/>
              </a:rPr>
              <a:t>CAS, </a:t>
            </a:r>
            <a:r>
              <a:rPr lang="en-GB" sz="1200" dirty="0" err="1">
                <a:solidFill>
                  <a:srgbClr val="002060"/>
                </a:solidFill>
                <a:cs typeface="Arial" charset="0"/>
              </a:rPr>
              <a:t>Rez</a:t>
            </a:r>
            <a:endParaRPr lang="de-DE" sz="1200" dirty="0">
              <a:solidFill>
                <a:srgbClr val="002060"/>
              </a:solidFill>
              <a:cs typeface="Times New Roman" pitchFamily="18" charset="0"/>
            </a:endParaRPr>
          </a:p>
          <a:p>
            <a:pPr eaLnBrk="0" fontAlgn="base" hangingPunct="0">
              <a:spcBef>
                <a:spcPct val="0"/>
              </a:spcBef>
              <a:spcAft>
                <a:spcPct val="0"/>
              </a:spcAft>
              <a:defRPr/>
            </a:pPr>
            <a:r>
              <a:rPr lang="de-DE" sz="1200" dirty="0">
                <a:solidFill>
                  <a:srgbClr val="14425D"/>
                </a:solidFill>
                <a:cs typeface="Arial" charset="0"/>
              </a:rPr>
              <a:t>Techn. </a:t>
            </a:r>
            <a:r>
              <a:rPr lang="de-DE" sz="1200" dirty="0" err="1">
                <a:solidFill>
                  <a:srgbClr val="14425D"/>
                </a:solidFill>
                <a:cs typeface="Arial" charset="0"/>
              </a:rPr>
              <a:t>Univ.Prague</a:t>
            </a:r>
            <a:endParaRPr lang="de-DE" sz="1200" dirty="0">
              <a:solidFill>
                <a:srgbClr val="14425D"/>
              </a:solidFill>
              <a:cs typeface="Arial" charset="0"/>
            </a:endParaRPr>
          </a:p>
          <a:p>
            <a:pPr eaLnBrk="0" fontAlgn="base" hangingPunct="0">
              <a:spcBef>
                <a:spcPct val="0"/>
              </a:spcBef>
              <a:spcAft>
                <a:spcPct val="0"/>
              </a:spcAft>
              <a:defRPr/>
            </a:pPr>
            <a:r>
              <a:rPr lang="it-IT" sz="1600" u="sng" dirty="0">
                <a:solidFill>
                  <a:srgbClr val="14425D"/>
                </a:solidFill>
                <a:cs typeface="Arial" charset="0"/>
              </a:rPr>
              <a:t>France: </a:t>
            </a:r>
          </a:p>
          <a:p>
            <a:pPr eaLnBrk="0" fontAlgn="base" hangingPunct="0">
              <a:spcBef>
                <a:spcPct val="0"/>
              </a:spcBef>
              <a:spcAft>
                <a:spcPct val="0"/>
              </a:spcAft>
              <a:defRPr/>
            </a:pPr>
            <a:r>
              <a:rPr lang="it-IT" sz="1200" dirty="0">
                <a:solidFill>
                  <a:srgbClr val="14425D"/>
                </a:solidFill>
                <a:cs typeface="Arial" charset="0"/>
              </a:rPr>
              <a:t>IPHC Strasbourg</a:t>
            </a:r>
          </a:p>
          <a:p>
            <a:pPr eaLnBrk="0" fontAlgn="base" hangingPunct="0">
              <a:lnSpc>
                <a:spcPct val="50000"/>
              </a:lnSpc>
              <a:spcBef>
                <a:spcPct val="50000"/>
              </a:spcBef>
              <a:spcAft>
                <a:spcPct val="0"/>
              </a:spcAft>
              <a:defRPr/>
            </a:pPr>
            <a:r>
              <a:rPr lang="en-GB" sz="1600" u="sng" dirty="0">
                <a:solidFill>
                  <a:srgbClr val="14425D"/>
                </a:solidFill>
                <a:cs typeface="Arial" charset="0"/>
              </a:rPr>
              <a:t>Hungary:</a:t>
            </a:r>
          </a:p>
          <a:p>
            <a:pPr eaLnBrk="0" fontAlgn="base" hangingPunct="0">
              <a:lnSpc>
                <a:spcPct val="50000"/>
              </a:lnSpc>
              <a:spcBef>
                <a:spcPct val="50000"/>
              </a:spcBef>
              <a:spcAft>
                <a:spcPct val="0"/>
              </a:spcAft>
              <a:defRPr/>
            </a:pPr>
            <a:r>
              <a:rPr lang="en-GB" sz="1200" dirty="0">
                <a:solidFill>
                  <a:srgbClr val="14425D"/>
                </a:solidFill>
                <a:cs typeface="Arial" charset="0"/>
              </a:rPr>
              <a:t>KFKI Budapest</a:t>
            </a:r>
            <a:endParaRPr lang="de-DE" sz="1200" dirty="0">
              <a:solidFill>
                <a:srgbClr val="14425D"/>
              </a:solidFill>
              <a:cs typeface="Times New Roman" pitchFamily="18" charset="0"/>
            </a:endParaRPr>
          </a:p>
          <a:p>
            <a:pPr eaLnBrk="0" fontAlgn="base" hangingPunct="0">
              <a:lnSpc>
                <a:spcPct val="50000"/>
              </a:lnSpc>
              <a:spcBef>
                <a:spcPct val="50000"/>
              </a:spcBef>
              <a:spcAft>
                <a:spcPct val="0"/>
              </a:spcAft>
              <a:defRPr/>
            </a:pPr>
            <a:r>
              <a:rPr lang="en-GB" sz="1200" dirty="0">
                <a:solidFill>
                  <a:srgbClr val="14425D"/>
                </a:solidFill>
                <a:cs typeface="Arial" charset="0"/>
              </a:rPr>
              <a:t>Budapest Univ.</a:t>
            </a:r>
          </a:p>
        </p:txBody>
      </p:sp>
      <p:sp>
        <p:nvSpPr>
          <p:cNvPr id="6" name="Rechteck 5"/>
          <p:cNvSpPr/>
          <p:nvPr/>
        </p:nvSpPr>
        <p:spPr>
          <a:xfrm>
            <a:off x="1676400" y="430679"/>
            <a:ext cx="2018003" cy="3108543"/>
          </a:xfrm>
          <a:prstGeom prst="rect">
            <a:avLst/>
          </a:prstGeom>
        </p:spPr>
        <p:txBody>
          <a:bodyPr wrap="square">
            <a:spAutoFit/>
          </a:bodyPr>
          <a:lstStyle/>
          <a:p>
            <a:pPr eaLnBrk="0" fontAlgn="base" hangingPunct="0">
              <a:spcBef>
                <a:spcPct val="0"/>
              </a:spcBef>
              <a:spcAft>
                <a:spcPct val="0"/>
              </a:spcAft>
              <a:defRPr/>
            </a:pPr>
            <a:r>
              <a:rPr lang="de-DE" sz="1600" u="sng" dirty="0">
                <a:solidFill>
                  <a:srgbClr val="14425D"/>
                </a:solidFill>
                <a:cs typeface="Arial" charset="0"/>
              </a:rPr>
              <a:t>Germany:</a:t>
            </a:r>
            <a:r>
              <a:rPr lang="de-DE" sz="1600" u="sng" dirty="0">
                <a:solidFill>
                  <a:srgbClr val="14425D"/>
                </a:solidFill>
                <a:effectLst>
                  <a:outerShdw blurRad="38100" dist="38100" dir="2700000" algn="tl">
                    <a:srgbClr val="C0C0C0"/>
                  </a:outerShdw>
                </a:effectLst>
                <a:cs typeface="Arial" charset="0"/>
              </a:rPr>
              <a:t> </a:t>
            </a:r>
          </a:p>
          <a:p>
            <a:pPr eaLnBrk="0" fontAlgn="base" hangingPunct="0">
              <a:spcBef>
                <a:spcPct val="0"/>
              </a:spcBef>
              <a:spcAft>
                <a:spcPct val="0"/>
              </a:spcAft>
              <a:defRPr/>
            </a:pPr>
            <a:r>
              <a:rPr lang="de-DE" sz="1200" dirty="0">
                <a:solidFill>
                  <a:srgbClr val="002060"/>
                </a:solidFill>
                <a:cs typeface="Arial" charset="0"/>
              </a:rPr>
              <a:t>Darmstadt TU</a:t>
            </a:r>
          </a:p>
          <a:p>
            <a:pPr eaLnBrk="0" fontAlgn="base" hangingPunct="0">
              <a:spcBef>
                <a:spcPct val="0"/>
              </a:spcBef>
              <a:spcAft>
                <a:spcPct val="0"/>
              </a:spcAft>
              <a:defRPr/>
            </a:pPr>
            <a:r>
              <a:rPr lang="de-DE" sz="1200" dirty="0">
                <a:solidFill>
                  <a:srgbClr val="002060"/>
                </a:solidFill>
                <a:cs typeface="Arial" charset="0"/>
              </a:rPr>
              <a:t>FAIR</a:t>
            </a:r>
          </a:p>
          <a:p>
            <a:pPr eaLnBrk="0" fontAlgn="base" hangingPunct="0">
              <a:spcBef>
                <a:spcPct val="0"/>
              </a:spcBef>
              <a:spcAft>
                <a:spcPct val="0"/>
              </a:spcAft>
              <a:defRPr/>
            </a:pPr>
            <a:r>
              <a:rPr lang="de-DE" sz="1200" dirty="0">
                <a:solidFill>
                  <a:srgbClr val="002060"/>
                </a:solidFill>
                <a:cs typeface="Arial" charset="0"/>
              </a:rPr>
              <a:t>Frankfurt Univ. IKF</a:t>
            </a:r>
          </a:p>
          <a:p>
            <a:pPr eaLnBrk="0" fontAlgn="base" hangingPunct="0">
              <a:spcBef>
                <a:spcPct val="0"/>
              </a:spcBef>
              <a:spcAft>
                <a:spcPct val="0"/>
              </a:spcAft>
              <a:defRPr/>
            </a:pPr>
            <a:r>
              <a:rPr lang="de-DE" sz="1200" dirty="0">
                <a:solidFill>
                  <a:srgbClr val="002060"/>
                </a:solidFill>
                <a:cs typeface="Arial" charset="0"/>
              </a:rPr>
              <a:t>Frankfurt Univ. </a:t>
            </a:r>
            <a:r>
              <a:rPr lang="de-DE" sz="1200" dirty="0" smtClean="0">
                <a:solidFill>
                  <a:srgbClr val="002060"/>
                </a:solidFill>
                <a:cs typeface="Arial" charset="0"/>
              </a:rPr>
              <a:t>FIAS </a:t>
            </a:r>
            <a:br>
              <a:rPr lang="de-DE" sz="1200" dirty="0" smtClean="0">
                <a:solidFill>
                  <a:srgbClr val="002060"/>
                </a:solidFill>
                <a:cs typeface="Arial" charset="0"/>
              </a:rPr>
            </a:br>
            <a:r>
              <a:rPr lang="de-DE" sz="1200" dirty="0" smtClean="0">
                <a:solidFill>
                  <a:srgbClr val="002060"/>
                </a:solidFill>
              </a:rPr>
              <a:t>Frankfurt </a:t>
            </a:r>
            <a:r>
              <a:rPr lang="de-DE" sz="1200" dirty="0">
                <a:solidFill>
                  <a:srgbClr val="002060"/>
                </a:solidFill>
              </a:rPr>
              <a:t>Univ. ICS </a:t>
            </a:r>
            <a:endParaRPr lang="de-DE" sz="1200" dirty="0" smtClean="0">
              <a:solidFill>
                <a:srgbClr val="002060"/>
              </a:solidFill>
              <a:cs typeface="Arial" charset="0"/>
            </a:endParaRPr>
          </a:p>
          <a:p>
            <a:pPr eaLnBrk="0" fontAlgn="base" hangingPunct="0">
              <a:spcBef>
                <a:spcPct val="0"/>
              </a:spcBef>
              <a:spcAft>
                <a:spcPct val="0"/>
              </a:spcAft>
              <a:defRPr/>
            </a:pPr>
            <a:r>
              <a:rPr lang="de-DE" sz="1200" dirty="0" smtClean="0">
                <a:solidFill>
                  <a:srgbClr val="002060"/>
                </a:solidFill>
                <a:cs typeface="Arial" charset="0"/>
              </a:rPr>
              <a:t>GSI </a:t>
            </a:r>
            <a:r>
              <a:rPr lang="de-DE" sz="1200" dirty="0">
                <a:solidFill>
                  <a:srgbClr val="002060"/>
                </a:solidFill>
                <a:cs typeface="Arial" charset="0"/>
              </a:rPr>
              <a:t>Darmstadt </a:t>
            </a:r>
          </a:p>
          <a:p>
            <a:pPr eaLnBrk="0" fontAlgn="base" hangingPunct="0">
              <a:spcBef>
                <a:spcPct val="0"/>
              </a:spcBef>
              <a:spcAft>
                <a:spcPct val="0"/>
              </a:spcAft>
              <a:defRPr/>
            </a:pPr>
            <a:r>
              <a:rPr lang="de-DE" sz="1200" dirty="0" err="1">
                <a:solidFill>
                  <a:srgbClr val="002060"/>
                </a:solidFill>
                <a:cs typeface="Arial" charset="0"/>
              </a:rPr>
              <a:t>Giessen</a:t>
            </a:r>
            <a:r>
              <a:rPr lang="de-DE" sz="1200" dirty="0">
                <a:solidFill>
                  <a:srgbClr val="002060"/>
                </a:solidFill>
                <a:cs typeface="Arial" charset="0"/>
              </a:rPr>
              <a:t> Univ.</a:t>
            </a:r>
          </a:p>
          <a:p>
            <a:pPr eaLnBrk="0" fontAlgn="base" hangingPunct="0">
              <a:spcBef>
                <a:spcPct val="0"/>
              </a:spcBef>
              <a:spcAft>
                <a:spcPct val="0"/>
              </a:spcAft>
              <a:defRPr/>
            </a:pPr>
            <a:r>
              <a:rPr lang="de-DE" sz="1200" dirty="0">
                <a:solidFill>
                  <a:srgbClr val="002060"/>
                </a:solidFill>
                <a:cs typeface="Arial" charset="0"/>
              </a:rPr>
              <a:t>Heidelberg Univ. P.I.</a:t>
            </a:r>
          </a:p>
          <a:p>
            <a:pPr eaLnBrk="0" fontAlgn="base" hangingPunct="0">
              <a:spcBef>
                <a:spcPct val="0"/>
              </a:spcBef>
              <a:spcAft>
                <a:spcPct val="0"/>
              </a:spcAft>
              <a:defRPr/>
            </a:pPr>
            <a:r>
              <a:rPr lang="de-DE" sz="1200" dirty="0">
                <a:solidFill>
                  <a:srgbClr val="002060"/>
                </a:solidFill>
                <a:cs typeface="Arial" charset="0"/>
              </a:rPr>
              <a:t>Heidelberg Univ. ZITI</a:t>
            </a:r>
          </a:p>
          <a:p>
            <a:pPr eaLnBrk="0" fontAlgn="base" hangingPunct="0">
              <a:spcBef>
                <a:spcPct val="0"/>
              </a:spcBef>
              <a:spcAft>
                <a:spcPct val="0"/>
              </a:spcAft>
              <a:defRPr/>
            </a:pPr>
            <a:r>
              <a:rPr lang="de-DE" sz="1200" dirty="0">
                <a:solidFill>
                  <a:srgbClr val="002060"/>
                </a:solidFill>
                <a:cs typeface="Arial" charset="0"/>
              </a:rPr>
              <a:t>HZ </a:t>
            </a:r>
            <a:r>
              <a:rPr lang="de-DE" sz="1200" dirty="0" smtClean="0">
                <a:solidFill>
                  <a:srgbClr val="002060"/>
                </a:solidFill>
                <a:cs typeface="Arial" charset="0"/>
              </a:rPr>
              <a:t>Dresden-</a:t>
            </a:r>
            <a:r>
              <a:rPr lang="de-DE" sz="1200" dirty="0" err="1" smtClean="0">
                <a:solidFill>
                  <a:srgbClr val="002060"/>
                </a:solidFill>
                <a:cs typeface="Arial" charset="0"/>
              </a:rPr>
              <a:t>Rossendorf</a:t>
            </a:r>
            <a:endParaRPr lang="de-DE" sz="1200" dirty="0" smtClean="0">
              <a:solidFill>
                <a:srgbClr val="002060"/>
              </a:solidFill>
              <a:cs typeface="Arial" charset="0"/>
            </a:endParaRPr>
          </a:p>
          <a:p>
            <a:pPr eaLnBrk="0" fontAlgn="base" hangingPunct="0">
              <a:spcBef>
                <a:spcPct val="0"/>
              </a:spcBef>
              <a:spcAft>
                <a:spcPct val="0"/>
              </a:spcAft>
              <a:defRPr/>
            </a:pPr>
            <a:r>
              <a:rPr lang="de-DE" sz="1200" dirty="0" smtClean="0">
                <a:solidFill>
                  <a:srgbClr val="002060"/>
                </a:solidFill>
                <a:cs typeface="Arial" charset="0"/>
              </a:rPr>
              <a:t>KIT Karlsruhe</a:t>
            </a:r>
            <a:endParaRPr lang="de-DE" sz="1200" dirty="0">
              <a:solidFill>
                <a:srgbClr val="002060"/>
              </a:solidFill>
              <a:cs typeface="Arial" charset="0"/>
            </a:endParaRPr>
          </a:p>
          <a:p>
            <a:pPr eaLnBrk="0" fontAlgn="base" hangingPunct="0">
              <a:spcBef>
                <a:spcPct val="0"/>
              </a:spcBef>
              <a:spcAft>
                <a:spcPct val="0"/>
              </a:spcAft>
              <a:defRPr/>
            </a:pPr>
            <a:r>
              <a:rPr lang="de-DE" sz="1200" dirty="0">
                <a:solidFill>
                  <a:srgbClr val="002060"/>
                </a:solidFill>
                <a:cs typeface="Arial" charset="0"/>
              </a:rPr>
              <a:t>Münster Univ. </a:t>
            </a:r>
            <a:endParaRPr lang="de-DE" sz="1200" dirty="0">
              <a:solidFill>
                <a:srgbClr val="002060"/>
              </a:solidFill>
              <a:cs typeface="Times New Roman" pitchFamily="18" charset="0"/>
            </a:endParaRPr>
          </a:p>
          <a:p>
            <a:pPr eaLnBrk="0" fontAlgn="base" hangingPunct="0">
              <a:spcBef>
                <a:spcPct val="0"/>
              </a:spcBef>
              <a:spcAft>
                <a:spcPct val="0"/>
              </a:spcAft>
              <a:defRPr/>
            </a:pPr>
            <a:r>
              <a:rPr lang="de-DE" sz="1200" dirty="0">
                <a:solidFill>
                  <a:srgbClr val="002060"/>
                </a:solidFill>
                <a:cs typeface="Arial" charset="0"/>
              </a:rPr>
              <a:t>Tübingen Univ. </a:t>
            </a:r>
          </a:p>
          <a:p>
            <a:pPr eaLnBrk="0" fontAlgn="base" hangingPunct="0">
              <a:lnSpc>
                <a:spcPct val="50000"/>
              </a:lnSpc>
              <a:spcBef>
                <a:spcPct val="50000"/>
              </a:spcBef>
              <a:spcAft>
                <a:spcPct val="0"/>
              </a:spcAft>
              <a:defRPr/>
            </a:pPr>
            <a:r>
              <a:rPr lang="it-IT" sz="1200" dirty="0">
                <a:solidFill>
                  <a:srgbClr val="002060"/>
                </a:solidFill>
                <a:cs typeface="Arial" charset="0"/>
              </a:rPr>
              <a:t>Wuppertal </a:t>
            </a:r>
            <a:r>
              <a:rPr lang="it-IT" sz="1200" dirty="0" err="1">
                <a:solidFill>
                  <a:srgbClr val="002060"/>
                </a:solidFill>
                <a:cs typeface="Arial" charset="0"/>
              </a:rPr>
              <a:t>Univ</a:t>
            </a:r>
            <a:r>
              <a:rPr lang="it-IT" sz="1200" dirty="0" smtClean="0">
                <a:solidFill>
                  <a:srgbClr val="002060"/>
                </a:solidFill>
                <a:cs typeface="Arial" charset="0"/>
              </a:rPr>
              <a:t>.</a:t>
            </a:r>
          </a:p>
          <a:p>
            <a:pPr eaLnBrk="0" fontAlgn="base" hangingPunct="0">
              <a:lnSpc>
                <a:spcPct val="50000"/>
              </a:lnSpc>
              <a:spcBef>
                <a:spcPct val="50000"/>
              </a:spcBef>
              <a:spcAft>
                <a:spcPct val="0"/>
              </a:spcAft>
              <a:defRPr/>
            </a:pPr>
            <a:r>
              <a:rPr lang="it-IT" sz="1200" dirty="0" smtClean="0">
                <a:solidFill>
                  <a:srgbClr val="002060"/>
                </a:solidFill>
                <a:cs typeface="Arial" charset="0"/>
              </a:rPr>
              <a:t>ZIB </a:t>
            </a:r>
            <a:r>
              <a:rPr lang="it-IT" sz="1200" dirty="0" err="1">
                <a:solidFill>
                  <a:srgbClr val="002060"/>
                </a:solidFill>
                <a:cs typeface="Arial" charset="0"/>
              </a:rPr>
              <a:t>B</a:t>
            </a:r>
            <a:r>
              <a:rPr lang="it-IT" sz="1200" dirty="0" err="1" smtClean="0">
                <a:solidFill>
                  <a:srgbClr val="002060"/>
                </a:solidFill>
                <a:cs typeface="Arial" charset="0"/>
              </a:rPr>
              <a:t>erlin</a:t>
            </a:r>
            <a:r>
              <a:rPr lang="it-IT" sz="1200" dirty="0" smtClean="0">
                <a:solidFill>
                  <a:srgbClr val="002060"/>
                </a:solidFill>
                <a:cs typeface="Arial" charset="0"/>
              </a:rPr>
              <a:t> </a:t>
            </a:r>
            <a:endParaRPr lang="en-GB" sz="1600" u="sng" dirty="0">
              <a:solidFill>
                <a:srgbClr val="002060"/>
              </a:solidFill>
              <a:effectLst>
                <a:outerShdw blurRad="38100" dist="38100" dir="2700000" algn="tl">
                  <a:srgbClr val="C0C0C0"/>
                </a:outerShdw>
              </a:effectLst>
              <a:cs typeface="Arial" charset="0"/>
            </a:endParaRPr>
          </a:p>
        </p:txBody>
      </p:sp>
      <p:sp>
        <p:nvSpPr>
          <p:cNvPr id="9" name="Text Box 8"/>
          <p:cNvSpPr txBox="1">
            <a:spLocks noChangeArrowheads="1"/>
          </p:cNvSpPr>
          <p:nvPr/>
        </p:nvSpPr>
        <p:spPr bwMode="auto">
          <a:xfrm>
            <a:off x="3533775" y="515522"/>
            <a:ext cx="172402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fontAlgn="base">
              <a:lnSpc>
                <a:spcPct val="50000"/>
              </a:lnSpc>
              <a:spcBef>
                <a:spcPct val="50000"/>
              </a:spcBef>
              <a:spcAft>
                <a:spcPct val="0"/>
              </a:spcAft>
            </a:pPr>
            <a:r>
              <a:rPr lang="en-GB" altLang="de-DE" sz="1600" u="sng" dirty="0" smtClean="0">
                <a:solidFill>
                  <a:srgbClr val="14425D"/>
                </a:solidFill>
                <a:latin typeface="+mn-lt"/>
                <a:cs typeface="Arial" pitchFamily="34" charset="0"/>
              </a:rPr>
              <a:t>India:</a:t>
            </a:r>
          </a:p>
          <a:p>
            <a:pPr eaLnBrk="1" fontAlgn="base" hangingPunct="1">
              <a:spcBef>
                <a:spcPct val="0"/>
              </a:spcBef>
              <a:spcAft>
                <a:spcPct val="0"/>
              </a:spcAft>
            </a:pPr>
            <a:r>
              <a:rPr lang="en-US" altLang="de-DE" sz="1200" dirty="0" smtClean="0">
                <a:solidFill>
                  <a:srgbClr val="14425D"/>
                </a:solidFill>
                <a:latin typeface="+mn-lt"/>
                <a:cs typeface="Arial" pitchFamily="34" charset="0"/>
              </a:rPr>
              <a:t>Aligarh Muslim Univ.</a:t>
            </a:r>
          </a:p>
          <a:p>
            <a:pPr eaLnBrk="1" fontAlgn="base" hangingPunct="1">
              <a:spcBef>
                <a:spcPct val="0"/>
              </a:spcBef>
              <a:spcAft>
                <a:spcPct val="0"/>
              </a:spcAft>
            </a:pPr>
            <a:r>
              <a:rPr lang="en-US" altLang="de-DE" sz="1200" dirty="0" smtClean="0">
                <a:solidFill>
                  <a:srgbClr val="14425D"/>
                </a:solidFill>
                <a:latin typeface="+mn-lt"/>
                <a:cs typeface="Arial" pitchFamily="34" charset="0"/>
              </a:rPr>
              <a:t>Bose Inst. Kolkata</a:t>
            </a:r>
          </a:p>
          <a:p>
            <a:pPr eaLnBrk="1" fontAlgn="base" hangingPunct="1">
              <a:spcBef>
                <a:spcPct val="0"/>
              </a:spcBef>
              <a:spcAft>
                <a:spcPct val="0"/>
              </a:spcAft>
            </a:pPr>
            <a:r>
              <a:rPr lang="en-US" altLang="de-DE" sz="1200" dirty="0" err="1" smtClean="0">
                <a:solidFill>
                  <a:srgbClr val="14425D"/>
                </a:solidFill>
                <a:latin typeface="+mn-lt"/>
                <a:cs typeface="Arial" pitchFamily="34" charset="0"/>
              </a:rPr>
              <a:t>Panjab</a:t>
            </a:r>
            <a:r>
              <a:rPr lang="en-US" altLang="de-DE" sz="1200" dirty="0" smtClean="0">
                <a:solidFill>
                  <a:srgbClr val="14425D"/>
                </a:solidFill>
                <a:latin typeface="+mn-lt"/>
                <a:cs typeface="Arial" pitchFamily="34" charset="0"/>
              </a:rPr>
              <a:t> Univ. </a:t>
            </a:r>
          </a:p>
          <a:p>
            <a:pPr eaLnBrk="1" fontAlgn="base" hangingPunct="1">
              <a:spcBef>
                <a:spcPct val="0"/>
              </a:spcBef>
              <a:spcAft>
                <a:spcPct val="0"/>
              </a:spcAft>
            </a:pPr>
            <a:r>
              <a:rPr lang="en-US" altLang="de-DE" sz="1200" dirty="0" smtClean="0">
                <a:solidFill>
                  <a:srgbClr val="14425D"/>
                </a:solidFill>
                <a:latin typeface="+mn-lt"/>
                <a:cs typeface="Arial" pitchFamily="34" charset="0"/>
              </a:rPr>
              <a:t>Rajasthan Univ.</a:t>
            </a:r>
          </a:p>
          <a:p>
            <a:pPr eaLnBrk="1" fontAlgn="base" hangingPunct="1">
              <a:spcBef>
                <a:spcPct val="0"/>
              </a:spcBef>
              <a:spcAft>
                <a:spcPct val="0"/>
              </a:spcAft>
            </a:pPr>
            <a:r>
              <a:rPr lang="en-US" altLang="de-DE" sz="1200" dirty="0" smtClean="0">
                <a:solidFill>
                  <a:srgbClr val="14425D"/>
                </a:solidFill>
                <a:latin typeface="+mn-lt"/>
                <a:cs typeface="Arial" pitchFamily="34" charset="0"/>
              </a:rPr>
              <a:t>Univ. of Jammu </a:t>
            </a:r>
          </a:p>
          <a:p>
            <a:pPr eaLnBrk="1" fontAlgn="base" hangingPunct="1">
              <a:spcBef>
                <a:spcPct val="0"/>
              </a:spcBef>
              <a:spcAft>
                <a:spcPct val="0"/>
              </a:spcAft>
            </a:pPr>
            <a:r>
              <a:rPr lang="en-US" altLang="de-DE" sz="1200" dirty="0" smtClean="0">
                <a:solidFill>
                  <a:srgbClr val="14425D"/>
                </a:solidFill>
                <a:latin typeface="+mn-lt"/>
                <a:cs typeface="Arial" pitchFamily="34" charset="0"/>
              </a:rPr>
              <a:t>Univ. of Kashmir</a:t>
            </a:r>
          </a:p>
          <a:p>
            <a:pPr eaLnBrk="1" fontAlgn="base" hangingPunct="1">
              <a:spcBef>
                <a:spcPct val="0"/>
              </a:spcBef>
              <a:spcAft>
                <a:spcPct val="0"/>
              </a:spcAft>
            </a:pPr>
            <a:r>
              <a:rPr lang="en-US" altLang="de-DE" sz="1200" dirty="0" smtClean="0">
                <a:solidFill>
                  <a:srgbClr val="14425D"/>
                </a:solidFill>
                <a:latin typeface="+mn-lt"/>
                <a:cs typeface="Arial" pitchFamily="34" charset="0"/>
              </a:rPr>
              <a:t>Univ. of Calcutta</a:t>
            </a:r>
          </a:p>
          <a:p>
            <a:pPr eaLnBrk="1" fontAlgn="base" hangingPunct="1">
              <a:spcBef>
                <a:spcPct val="0"/>
              </a:spcBef>
              <a:spcAft>
                <a:spcPct val="0"/>
              </a:spcAft>
            </a:pPr>
            <a:r>
              <a:rPr lang="en-US" altLang="de-DE" sz="1200" dirty="0" smtClean="0">
                <a:solidFill>
                  <a:srgbClr val="14425D"/>
                </a:solidFill>
                <a:latin typeface="+mn-lt"/>
                <a:cs typeface="Arial" pitchFamily="34" charset="0"/>
              </a:rPr>
              <a:t>B.H. Univ. </a:t>
            </a:r>
            <a:r>
              <a:rPr lang="en-GB" altLang="de-DE" sz="1200" dirty="0" smtClean="0">
                <a:solidFill>
                  <a:srgbClr val="14425D"/>
                </a:solidFill>
                <a:latin typeface="+mn-lt"/>
                <a:cs typeface="Arial" pitchFamily="34" charset="0"/>
              </a:rPr>
              <a:t>Varanasi</a:t>
            </a:r>
            <a:endParaRPr lang="en-US" altLang="de-DE" sz="1200" dirty="0" smtClean="0">
              <a:solidFill>
                <a:srgbClr val="14425D"/>
              </a:solidFill>
              <a:latin typeface="+mn-lt"/>
              <a:cs typeface="Arial" pitchFamily="34" charset="0"/>
            </a:endParaRPr>
          </a:p>
          <a:p>
            <a:pPr eaLnBrk="1" fontAlgn="base" hangingPunct="1">
              <a:spcBef>
                <a:spcPct val="0"/>
              </a:spcBef>
              <a:spcAft>
                <a:spcPct val="0"/>
              </a:spcAft>
            </a:pPr>
            <a:r>
              <a:rPr lang="en-GB" altLang="de-DE" sz="1200" dirty="0" smtClean="0">
                <a:solidFill>
                  <a:srgbClr val="14425D"/>
                </a:solidFill>
                <a:latin typeface="+mn-lt"/>
                <a:cs typeface="Arial" pitchFamily="34" charset="0"/>
              </a:rPr>
              <a:t>VECC Kolkata</a:t>
            </a:r>
          </a:p>
          <a:p>
            <a:pPr eaLnBrk="1" fontAlgn="base" hangingPunct="1">
              <a:spcBef>
                <a:spcPct val="0"/>
              </a:spcBef>
              <a:spcAft>
                <a:spcPct val="0"/>
              </a:spcAft>
            </a:pPr>
            <a:r>
              <a:rPr lang="en-GB" altLang="de-DE" sz="1200" dirty="0" smtClean="0">
                <a:solidFill>
                  <a:srgbClr val="14425D"/>
                </a:solidFill>
                <a:latin typeface="+mn-lt"/>
                <a:cs typeface="Arial" pitchFamily="34" charset="0"/>
              </a:rPr>
              <a:t>IOP Bhubaneswar</a:t>
            </a:r>
          </a:p>
          <a:p>
            <a:pPr eaLnBrk="1" fontAlgn="base" hangingPunct="1">
              <a:spcBef>
                <a:spcPct val="0"/>
              </a:spcBef>
              <a:spcAft>
                <a:spcPct val="0"/>
              </a:spcAft>
            </a:pPr>
            <a:r>
              <a:rPr lang="en-GB" altLang="de-DE" sz="1200" dirty="0" smtClean="0">
                <a:solidFill>
                  <a:srgbClr val="14425D"/>
                </a:solidFill>
                <a:latin typeface="+mn-lt"/>
                <a:cs typeface="Arial" pitchFamily="34" charset="0"/>
              </a:rPr>
              <a:t>IIT </a:t>
            </a:r>
            <a:r>
              <a:rPr lang="en-GB" altLang="de-DE" sz="1200" dirty="0" err="1" smtClean="0">
                <a:solidFill>
                  <a:srgbClr val="14425D"/>
                </a:solidFill>
                <a:latin typeface="+mn-lt"/>
                <a:cs typeface="Arial" pitchFamily="34" charset="0"/>
              </a:rPr>
              <a:t>Kharagpur</a:t>
            </a:r>
            <a:endParaRPr lang="en-GB" altLang="de-DE" sz="1200" dirty="0" smtClean="0">
              <a:solidFill>
                <a:srgbClr val="14425D"/>
              </a:solidFill>
              <a:latin typeface="+mn-lt"/>
              <a:cs typeface="Arial" pitchFamily="34" charset="0"/>
            </a:endParaRPr>
          </a:p>
          <a:p>
            <a:pPr eaLnBrk="1" fontAlgn="base" hangingPunct="1">
              <a:spcBef>
                <a:spcPct val="0"/>
              </a:spcBef>
              <a:spcAft>
                <a:spcPct val="0"/>
              </a:spcAft>
            </a:pPr>
            <a:r>
              <a:rPr lang="en-GB" altLang="de-DE" sz="1200" dirty="0" smtClean="0">
                <a:solidFill>
                  <a:srgbClr val="14425D"/>
                </a:solidFill>
                <a:latin typeface="+mn-lt"/>
                <a:cs typeface="Arial" pitchFamily="34" charset="0"/>
              </a:rPr>
              <a:t>IIT Indore</a:t>
            </a:r>
          </a:p>
          <a:p>
            <a:pPr eaLnBrk="1" fontAlgn="base" hangingPunct="1">
              <a:spcBef>
                <a:spcPct val="0"/>
              </a:spcBef>
              <a:spcAft>
                <a:spcPct val="0"/>
              </a:spcAft>
            </a:pPr>
            <a:r>
              <a:rPr lang="en-GB" altLang="de-DE" sz="1200" dirty="0" err="1" smtClean="0">
                <a:solidFill>
                  <a:srgbClr val="14425D"/>
                </a:solidFill>
                <a:latin typeface="+mn-lt"/>
                <a:cs typeface="Arial" pitchFamily="34" charset="0"/>
              </a:rPr>
              <a:t>Gauhati</a:t>
            </a:r>
            <a:r>
              <a:rPr lang="en-GB" altLang="de-DE" sz="1200" dirty="0" smtClean="0">
                <a:solidFill>
                  <a:srgbClr val="14425D"/>
                </a:solidFill>
                <a:latin typeface="+mn-lt"/>
                <a:cs typeface="Arial" pitchFamily="34" charset="0"/>
              </a:rPr>
              <a:t> Univ.</a:t>
            </a:r>
          </a:p>
        </p:txBody>
      </p:sp>
      <p:sp>
        <p:nvSpPr>
          <p:cNvPr id="7" name="Rechteck 6"/>
          <p:cNvSpPr/>
          <p:nvPr/>
        </p:nvSpPr>
        <p:spPr>
          <a:xfrm>
            <a:off x="5249332" y="506095"/>
            <a:ext cx="1710267" cy="2369880"/>
          </a:xfrm>
          <a:prstGeom prst="rect">
            <a:avLst/>
          </a:prstGeom>
        </p:spPr>
        <p:txBody>
          <a:bodyPr wrap="square">
            <a:spAutoFit/>
          </a:bodyPr>
          <a:lstStyle/>
          <a:p>
            <a:pPr eaLnBrk="0" fontAlgn="base" hangingPunct="0">
              <a:lnSpc>
                <a:spcPct val="50000"/>
              </a:lnSpc>
              <a:spcBef>
                <a:spcPct val="50000"/>
              </a:spcBef>
              <a:spcAft>
                <a:spcPct val="0"/>
              </a:spcAft>
              <a:defRPr/>
            </a:pPr>
            <a:r>
              <a:rPr lang="en-GB" sz="1600" u="sng" dirty="0">
                <a:solidFill>
                  <a:srgbClr val="14425D"/>
                </a:solidFill>
                <a:cs typeface="Arial" charset="0"/>
              </a:rPr>
              <a:t>Korea:</a:t>
            </a:r>
            <a:endParaRPr lang="en-GB" sz="1200" dirty="0">
              <a:solidFill>
                <a:srgbClr val="14425D"/>
              </a:solidFill>
              <a:cs typeface="Arial" charset="0"/>
            </a:endParaRPr>
          </a:p>
          <a:p>
            <a:pPr fontAlgn="base">
              <a:spcBef>
                <a:spcPct val="0"/>
              </a:spcBef>
              <a:spcAft>
                <a:spcPct val="0"/>
              </a:spcAft>
              <a:defRPr/>
            </a:pPr>
            <a:r>
              <a:rPr lang="en-GB" sz="1200" dirty="0">
                <a:solidFill>
                  <a:srgbClr val="14425D"/>
                </a:solidFill>
                <a:cs typeface="Arial" charset="0"/>
              </a:rPr>
              <a:t>Pusan Nat. Univ. </a:t>
            </a:r>
          </a:p>
          <a:p>
            <a:pPr fontAlgn="base">
              <a:spcBef>
                <a:spcPct val="0"/>
              </a:spcBef>
              <a:spcAft>
                <a:spcPct val="0"/>
              </a:spcAft>
              <a:defRPr/>
            </a:pPr>
            <a:r>
              <a:rPr lang="de-DE" sz="1600" u="sng" dirty="0">
                <a:solidFill>
                  <a:srgbClr val="14425D"/>
                </a:solidFill>
              </a:rPr>
              <a:t>Romania</a:t>
            </a:r>
            <a:r>
              <a:rPr lang="de-DE" sz="1600" dirty="0">
                <a:solidFill>
                  <a:srgbClr val="14425D"/>
                </a:solidFill>
              </a:rPr>
              <a:t>: </a:t>
            </a:r>
          </a:p>
          <a:p>
            <a:pPr fontAlgn="base">
              <a:spcBef>
                <a:spcPct val="0"/>
              </a:spcBef>
              <a:spcAft>
                <a:spcPct val="0"/>
              </a:spcAft>
              <a:defRPr/>
            </a:pPr>
            <a:r>
              <a:rPr lang="de-DE" sz="1200" dirty="0">
                <a:solidFill>
                  <a:srgbClr val="14425D"/>
                </a:solidFill>
              </a:rPr>
              <a:t>NIPNE </a:t>
            </a:r>
            <a:r>
              <a:rPr lang="de-DE" sz="1200" dirty="0" err="1">
                <a:solidFill>
                  <a:srgbClr val="14425D"/>
                </a:solidFill>
              </a:rPr>
              <a:t>Bucharest</a:t>
            </a:r>
            <a:endParaRPr lang="de-DE" sz="1200" dirty="0">
              <a:solidFill>
                <a:srgbClr val="14425D"/>
              </a:solidFill>
            </a:endParaRPr>
          </a:p>
          <a:p>
            <a:pPr fontAlgn="base">
              <a:spcBef>
                <a:spcPct val="0"/>
              </a:spcBef>
              <a:spcAft>
                <a:spcPct val="0"/>
              </a:spcAft>
              <a:defRPr/>
            </a:pPr>
            <a:r>
              <a:rPr lang="de-DE" sz="1200" dirty="0">
                <a:solidFill>
                  <a:srgbClr val="14425D"/>
                </a:solidFill>
              </a:rPr>
              <a:t>Univ. </a:t>
            </a:r>
            <a:r>
              <a:rPr lang="de-DE" sz="1200" dirty="0" err="1">
                <a:solidFill>
                  <a:srgbClr val="14425D"/>
                </a:solidFill>
              </a:rPr>
              <a:t>Bucharest</a:t>
            </a:r>
            <a:endParaRPr lang="de-DE" sz="1200" dirty="0">
              <a:solidFill>
                <a:srgbClr val="14425D"/>
              </a:solidFill>
            </a:endParaRPr>
          </a:p>
          <a:p>
            <a:pPr fontAlgn="base">
              <a:spcBef>
                <a:spcPct val="0"/>
              </a:spcBef>
              <a:spcAft>
                <a:spcPct val="0"/>
              </a:spcAft>
              <a:defRPr/>
            </a:pPr>
            <a:r>
              <a:rPr lang="it-IT" sz="1600" u="sng" dirty="0">
                <a:solidFill>
                  <a:srgbClr val="002060"/>
                </a:solidFill>
                <a:cs typeface="Arial" charset="0"/>
              </a:rPr>
              <a:t>Poland:</a:t>
            </a:r>
            <a:endParaRPr lang="de-DE" sz="1600" dirty="0">
              <a:solidFill>
                <a:srgbClr val="002060"/>
              </a:solidFill>
              <a:cs typeface="Times New Roman" pitchFamily="18" charset="0"/>
            </a:endParaRPr>
          </a:p>
          <a:p>
            <a:pPr fontAlgn="base">
              <a:spcBef>
                <a:spcPct val="0"/>
              </a:spcBef>
              <a:spcAft>
                <a:spcPct val="0"/>
              </a:spcAft>
              <a:defRPr/>
            </a:pPr>
            <a:r>
              <a:rPr lang="de-DE" sz="1200" dirty="0">
                <a:solidFill>
                  <a:srgbClr val="002060"/>
                </a:solidFill>
                <a:cs typeface="Arial" charset="0"/>
              </a:rPr>
              <a:t>AGH </a:t>
            </a:r>
            <a:r>
              <a:rPr lang="de-DE" sz="1200" dirty="0" err="1">
                <a:solidFill>
                  <a:srgbClr val="002060"/>
                </a:solidFill>
                <a:cs typeface="Arial" charset="0"/>
              </a:rPr>
              <a:t>Krakow</a:t>
            </a:r>
            <a:r>
              <a:rPr lang="it-IT" sz="1200" dirty="0">
                <a:solidFill>
                  <a:srgbClr val="002060"/>
                </a:solidFill>
                <a:cs typeface="Arial" charset="0"/>
              </a:rPr>
              <a:t> </a:t>
            </a:r>
          </a:p>
          <a:p>
            <a:pPr fontAlgn="base">
              <a:spcBef>
                <a:spcPct val="0"/>
              </a:spcBef>
              <a:spcAft>
                <a:spcPct val="0"/>
              </a:spcAft>
              <a:defRPr/>
            </a:pPr>
            <a:r>
              <a:rPr lang="it-IT" sz="1200" dirty="0" err="1">
                <a:solidFill>
                  <a:srgbClr val="002060"/>
                </a:solidFill>
                <a:cs typeface="Arial" charset="0"/>
              </a:rPr>
              <a:t>Jag</a:t>
            </a:r>
            <a:r>
              <a:rPr lang="it-IT" sz="1200" dirty="0">
                <a:solidFill>
                  <a:srgbClr val="002060"/>
                </a:solidFill>
                <a:cs typeface="Arial" charset="0"/>
              </a:rPr>
              <a:t>. </a:t>
            </a:r>
            <a:r>
              <a:rPr lang="it-IT" sz="1200" dirty="0" err="1">
                <a:solidFill>
                  <a:srgbClr val="002060"/>
                </a:solidFill>
                <a:cs typeface="Arial" charset="0"/>
              </a:rPr>
              <a:t>Univ</a:t>
            </a:r>
            <a:r>
              <a:rPr lang="it-IT" sz="1200" dirty="0">
                <a:solidFill>
                  <a:srgbClr val="002060"/>
                </a:solidFill>
                <a:cs typeface="Arial" charset="0"/>
              </a:rPr>
              <a:t>. </a:t>
            </a:r>
            <a:r>
              <a:rPr lang="it-IT" sz="1200" dirty="0" err="1">
                <a:solidFill>
                  <a:srgbClr val="002060"/>
                </a:solidFill>
                <a:cs typeface="Arial" charset="0"/>
              </a:rPr>
              <a:t>Krakow</a:t>
            </a:r>
            <a:endParaRPr lang="de-DE" sz="1200" dirty="0">
              <a:solidFill>
                <a:srgbClr val="002060"/>
              </a:solidFill>
              <a:cs typeface="Times New Roman" pitchFamily="18" charset="0"/>
            </a:endParaRPr>
          </a:p>
          <a:p>
            <a:pPr eaLnBrk="0" fontAlgn="base" hangingPunct="0">
              <a:spcBef>
                <a:spcPct val="0"/>
              </a:spcBef>
              <a:spcAft>
                <a:spcPct val="0"/>
              </a:spcAft>
              <a:defRPr/>
            </a:pPr>
            <a:r>
              <a:rPr lang="de-DE" sz="1200" dirty="0" err="1">
                <a:solidFill>
                  <a:srgbClr val="002060"/>
                </a:solidFill>
                <a:cs typeface="Arial" charset="0"/>
              </a:rPr>
              <a:t>Silesia</a:t>
            </a:r>
            <a:r>
              <a:rPr lang="de-DE" sz="1200" dirty="0">
                <a:solidFill>
                  <a:srgbClr val="002060"/>
                </a:solidFill>
                <a:cs typeface="Arial" charset="0"/>
              </a:rPr>
              <a:t> Univ. Katowice</a:t>
            </a:r>
          </a:p>
          <a:p>
            <a:pPr eaLnBrk="0" fontAlgn="base" hangingPunct="0">
              <a:spcBef>
                <a:spcPct val="0"/>
              </a:spcBef>
              <a:spcAft>
                <a:spcPct val="0"/>
              </a:spcAft>
              <a:defRPr/>
            </a:pPr>
            <a:r>
              <a:rPr lang="de-DE" sz="1200" dirty="0" err="1">
                <a:solidFill>
                  <a:srgbClr val="002060"/>
                </a:solidFill>
                <a:cs typeface="Arial" charset="0"/>
              </a:rPr>
              <a:t>Warsaw</a:t>
            </a:r>
            <a:r>
              <a:rPr lang="de-DE" sz="1200" dirty="0">
                <a:solidFill>
                  <a:srgbClr val="002060"/>
                </a:solidFill>
                <a:cs typeface="Arial" charset="0"/>
              </a:rPr>
              <a:t> Univ.</a:t>
            </a:r>
          </a:p>
          <a:p>
            <a:pPr eaLnBrk="0" fontAlgn="base" hangingPunct="0">
              <a:spcBef>
                <a:spcPct val="0"/>
              </a:spcBef>
              <a:spcAft>
                <a:spcPct val="0"/>
              </a:spcAft>
              <a:defRPr/>
            </a:pPr>
            <a:r>
              <a:rPr lang="de-DE" sz="1200" dirty="0" err="1">
                <a:solidFill>
                  <a:srgbClr val="002060"/>
                </a:solidFill>
                <a:cs typeface="Arial" charset="0"/>
              </a:rPr>
              <a:t>Warsaw</a:t>
            </a:r>
            <a:r>
              <a:rPr lang="de-DE" sz="1200" dirty="0">
                <a:solidFill>
                  <a:srgbClr val="002060"/>
                </a:solidFill>
                <a:cs typeface="Arial" charset="0"/>
              </a:rPr>
              <a:t>  </a:t>
            </a:r>
            <a:r>
              <a:rPr lang="de-DE" sz="1200" dirty="0" smtClean="0">
                <a:solidFill>
                  <a:srgbClr val="002060"/>
                </a:solidFill>
                <a:cs typeface="Arial" charset="0"/>
              </a:rPr>
              <a:t>TU</a:t>
            </a:r>
          </a:p>
          <a:p>
            <a:pPr eaLnBrk="0" fontAlgn="base" hangingPunct="0">
              <a:spcBef>
                <a:spcPct val="0"/>
              </a:spcBef>
              <a:spcAft>
                <a:spcPct val="0"/>
              </a:spcAft>
              <a:defRPr/>
            </a:pPr>
            <a:endParaRPr lang="de-DE" sz="1200" dirty="0">
              <a:solidFill>
                <a:srgbClr val="14425D"/>
              </a:solidFill>
              <a:latin typeface="Tahoma" pitchFamily="34" charset="0"/>
              <a:cs typeface="Arial" charset="0"/>
            </a:endParaRPr>
          </a:p>
        </p:txBody>
      </p:sp>
      <p:sp>
        <p:nvSpPr>
          <p:cNvPr id="11" name="Rectangle 5"/>
          <p:cNvSpPr>
            <a:spLocks noChangeArrowheads="1"/>
          </p:cNvSpPr>
          <p:nvPr/>
        </p:nvSpPr>
        <p:spPr bwMode="auto">
          <a:xfrm>
            <a:off x="6975574" y="411825"/>
            <a:ext cx="2082800" cy="2513120"/>
          </a:xfrm>
          <a:prstGeom prst="rect">
            <a:avLst/>
          </a:prstGeom>
          <a:noFill/>
          <a:ln>
            <a:noFill/>
          </a:ln>
          <a:effectLst/>
        </p:spPr>
        <p:txBody>
          <a:bodyPr/>
          <a:lstStyle/>
          <a:p>
            <a:pPr eaLnBrk="0" fontAlgn="base" hangingPunct="0">
              <a:spcBef>
                <a:spcPct val="0"/>
              </a:spcBef>
              <a:spcAft>
                <a:spcPct val="0"/>
              </a:spcAft>
              <a:defRPr/>
            </a:pPr>
            <a:r>
              <a:rPr lang="de-DE" sz="1600" u="sng" dirty="0" err="1">
                <a:solidFill>
                  <a:srgbClr val="14425D"/>
                </a:solidFill>
                <a:cs typeface="Arial" charset="0"/>
              </a:rPr>
              <a:t>Russia</a:t>
            </a:r>
            <a:r>
              <a:rPr lang="de-DE" sz="1600" u="sng" dirty="0">
                <a:solidFill>
                  <a:srgbClr val="14425D"/>
                </a:solidFill>
                <a:cs typeface="Arial" charset="0"/>
              </a:rPr>
              <a:t>:</a:t>
            </a:r>
            <a:endParaRPr lang="de-DE" sz="1600" u="sng" dirty="0">
              <a:solidFill>
                <a:srgbClr val="14425D"/>
              </a:solidFill>
              <a:cs typeface="Times New Roman" pitchFamily="18" charset="0"/>
            </a:endParaRPr>
          </a:p>
          <a:p>
            <a:pPr eaLnBrk="0" fontAlgn="base" hangingPunct="0">
              <a:spcBef>
                <a:spcPct val="0"/>
              </a:spcBef>
              <a:spcAft>
                <a:spcPct val="0"/>
              </a:spcAft>
              <a:defRPr/>
            </a:pPr>
            <a:r>
              <a:rPr lang="en-GB" sz="1200" dirty="0">
                <a:solidFill>
                  <a:srgbClr val="14425D"/>
                </a:solidFill>
                <a:cs typeface="Arial" charset="0"/>
              </a:rPr>
              <a:t>IHEP </a:t>
            </a:r>
            <a:r>
              <a:rPr lang="en-GB" sz="1200" dirty="0" err="1">
                <a:solidFill>
                  <a:srgbClr val="14425D"/>
                </a:solidFill>
                <a:cs typeface="Arial" charset="0"/>
              </a:rPr>
              <a:t>Protvino</a:t>
            </a:r>
            <a:endParaRPr lang="en-GB" sz="1200" dirty="0">
              <a:solidFill>
                <a:srgbClr val="14425D"/>
              </a:solidFill>
              <a:cs typeface="Arial" charset="0"/>
            </a:endParaRPr>
          </a:p>
          <a:p>
            <a:pPr eaLnBrk="0" fontAlgn="base" hangingPunct="0">
              <a:spcBef>
                <a:spcPct val="0"/>
              </a:spcBef>
              <a:spcAft>
                <a:spcPct val="0"/>
              </a:spcAft>
              <a:defRPr/>
            </a:pPr>
            <a:r>
              <a:rPr lang="en-GB" sz="1200" dirty="0">
                <a:solidFill>
                  <a:srgbClr val="002060"/>
                </a:solidFill>
                <a:cs typeface="Arial" charset="0"/>
              </a:rPr>
              <a:t>INR </a:t>
            </a:r>
            <a:r>
              <a:rPr lang="en-GB" sz="1200" dirty="0" err="1">
                <a:solidFill>
                  <a:srgbClr val="002060"/>
                </a:solidFill>
                <a:cs typeface="Arial" charset="0"/>
              </a:rPr>
              <a:t>Troitzk</a:t>
            </a:r>
            <a:endParaRPr lang="en-GB" sz="1200" dirty="0">
              <a:solidFill>
                <a:srgbClr val="002060"/>
              </a:solidFill>
              <a:cs typeface="Arial" charset="0"/>
            </a:endParaRPr>
          </a:p>
          <a:p>
            <a:pPr eaLnBrk="0" fontAlgn="base" hangingPunct="0">
              <a:spcBef>
                <a:spcPct val="0"/>
              </a:spcBef>
              <a:spcAft>
                <a:spcPct val="0"/>
              </a:spcAft>
              <a:defRPr/>
            </a:pPr>
            <a:r>
              <a:rPr lang="en-GB" sz="1200" dirty="0">
                <a:solidFill>
                  <a:srgbClr val="002060"/>
                </a:solidFill>
                <a:cs typeface="Arial" charset="0"/>
              </a:rPr>
              <a:t>ITEP Moscow</a:t>
            </a:r>
          </a:p>
          <a:p>
            <a:pPr eaLnBrk="0" fontAlgn="base" hangingPunct="0">
              <a:spcBef>
                <a:spcPct val="0"/>
              </a:spcBef>
              <a:spcAft>
                <a:spcPct val="0"/>
              </a:spcAft>
              <a:defRPr/>
            </a:pPr>
            <a:r>
              <a:rPr lang="en-GB" sz="1200" dirty="0" err="1" smtClean="0">
                <a:solidFill>
                  <a:srgbClr val="002060"/>
                </a:solidFill>
                <a:cs typeface="Arial" charset="0"/>
              </a:rPr>
              <a:t>Kurchatov</a:t>
            </a:r>
            <a:r>
              <a:rPr lang="en-GB" sz="1200" dirty="0" smtClean="0">
                <a:solidFill>
                  <a:srgbClr val="002060"/>
                </a:solidFill>
                <a:cs typeface="Arial" charset="0"/>
              </a:rPr>
              <a:t> </a:t>
            </a:r>
            <a:r>
              <a:rPr lang="en-GB" sz="1200" dirty="0">
                <a:solidFill>
                  <a:srgbClr val="002060"/>
                </a:solidFill>
                <a:cs typeface="Arial" charset="0"/>
              </a:rPr>
              <a:t>Inst., Moscow</a:t>
            </a:r>
          </a:p>
          <a:p>
            <a:pPr eaLnBrk="0" fontAlgn="base" hangingPunct="0">
              <a:spcBef>
                <a:spcPct val="0"/>
              </a:spcBef>
              <a:spcAft>
                <a:spcPct val="0"/>
              </a:spcAft>
              <a:defRPr/>
            </a:pPr>
            <a:r>
              <a:rPr lang="de-DE" sz="1200" dirty="0">
                <a:solidFill>
                  <a:srgbClr val="002060"/>
                </a:solidFill>
                <a:cs typeface="Arial" charset="0"/>
              </a:rPr>
              <a:t>LHEP, JINR </a:t>
            </a:r>
            <a:r>
              <a:rPr lang="de-DE" sz="1200" dirty="0" err="1">
                <a:solidFill>
                  <a:srgbClr val="002060"/>
                </a:solidFill>
                <a:cs typeface="Arial" charset="0"/>
              </a:rPr>
              <a:t>Dubna</a:t>
            </a:r>
            <a:endParaRPr lang="de-DE" sz="1200" dirty="0">
              <a:solidFill>
                <a:srgbClr val="002060"/>
              </a:solidFill>
              <a:cs typeface="Arial" charset="0"/>
            </a:endParaRPr>
          </a:p>
          <a:p>
            <a:pPr eaLnBrk="0" fontAlgn="base" hangingPunct="0">
              <a:spcBef>
                <a:spcPct val="0"/>
              </a:spcBef>
              <a:spcAft>
                <a:spcPct val="0"/>
              </a:spcAft>
              <a:defRPr/>
            </a:pPr>
            <a:r>
              <a:rPr lang="de-DE" sz="1200" dirty="0">
                <a:solidFill>
                  <a:srgbClr val="002060"/>
                </a:solidFill>
                <a:cs typeface="Arial" charset="0"/>
              </a:rPr>
              <a:t>LIT, JINR </a:t>
            </a:r>
            <a:r>
              <a:rPr lang="de-DE" sz="1200" dirty="0" err="1">
                <a:solidFill>
                  <a:srgbClr val="002060"/>
                </a:solidFill>
                <a:cs typeface="Arial" charset="0"/>
              </a:rPr>
              <a:t>Dubna</a:t>
            </a:r>
            <a:endParaRPr lang="de-DE" sz="1200" dirty="0">
              <a:solidFill>
                <a:srgbClr val="002060"/>
              </a:solidFill>
              <a:cs typeface="Arial" charset="0"/>
            </a:endParaRPr>
          </a:p>
          <a:p>
            <a:pPr eaLnBrk="0" fontAlgn="base" hangingPunct="0">
              <a:spcBef>
                <a:spcPct val="0"/>
              </a:spcBef>
              <a:spcAft>
                <a:spcPct val="0"/>
              </a:spcAft>
              <a:defRPr/>
            </a:pPr>
            <a:r>
              <a:rPr lang="de-DE" sz="1200" dirty="0">
                <a:solidFill>
                  <a:srgbClr val="14425D"/>
                </a:solidFill>
                <a:cs typeface="Arial" charset="0"/>
              </a:rPr>
              <a:t>MEPHI </a:t>
            </a:r>
            <a:r>
              <a:rPr lang="de-DE" sz="1200" dirty="0" err="1" smtClean="0">
                <a:solidFill>
                  <a:srgbClr val="14425D"/>
                </a:solidFill>
                <a:cs typeface="Arial" charset="0"/>
              </a:rPr>
              <a:t>Moscow</a:t>
            </a:r>
            <a:endParaRPr lang="de-DE" sz="1200" dirty="0" smtClean="0">
              <a:solidFill>
                <a:srgbClr val="14425D"/>
              </a:solidFill>
              <a:cs typeface="Arial" charset="0"/>
            </a:endParaRPr>
          </a:p>
          <a:p>
            <a:pPr eaLnBrk="0" fontAlgn="base" hangingPunct="0">
              <a:spcBef>
                <a:spcPct val="0"/>
              </a:spcBef>
              <a:spcAft>
                <a:spcPct val="0"/>
              </a:spcAft>
              <a:defRPr/>
            </a:pPr>
            <a:r>
              <a:rPr lang="de-DE" sz="1200" dirty="0" err="1" smtClean="0">
                <a:solidFill>
                  <a:srgbClr val="14425D"/>
                </a:solidFill>
                <a:cs typeface="Arial" charset="0"/>
              </a:rPr>
              <a:t>Obninsk</a:t>
            </a:r>
            <a:r>
              <a:rPr lang="de-DE" sz="1200" dirty="0" smtClean="0">
                <a:solidFill>
                  <a:srgbClr val="14425D"/>
                </a:solidFill>
                <a:cs typeface="Arial" charset="0"/>
              </a:rPr>
              <a:t> Univ.</a:t>
            </a:r>
            <a:endParaRPr lang="de-DE" sz="1200" dirty="0">
              <a:solidFill>
                <a:srgbClr val="14425D"/>
              </a:solidFill>
              <a:cs typeface="Arial" charset="0"/>
            </a:endParaRPr>
          </a:p>
          <a:p>
            <a:pPr eaLnBrk="0" fontAlgn="base" hangingPunct="0">
              <a:spcBef>
                <a:spcPct val="0"/>
              </a:spcBef>
              <a:spcAft>
                <a:spcPct val="0"/>
              </a:spcAft>
              <a:defRPr/>
            </a:pPr>
            <a:r>
              <a:rPr lang="de-DE" sz="1200" dirty="0">
                <a:solidFill>
                  <a:srgbClr val="14425D"/>
                </a:solidFill>
                <a:cs typeface="Arial" charset="0"/>
              </a:rPr>
              <a:t>PNPI </a:t>
            </a:r>
            <a:r>
              <a:rPr lang="de-DE" sz="1200" dirty="0" err="1">
                <a:solidFill>
                  <a:srgbClr val="14425D"/>
                </a:solidFill>
                <a:cs typeface="Arial" charset="0"/>
              </a:rPr>
              <a:t>Gatchina</a:t>
            </a:r>
            <a:endParaRPr lang="de-DE" sz="1200" dirty="0">
              <a:solidFill>
                <a:srgbClr val="14425D"/>
              </a:solidFill>
              <a:cs typeface="Arial" charset="0"/>
            </a:endParaRPr>
          </a:p>
          <a:p>
            <a:pPr eaLnBrk="0" fontAlgn="base" hangingPunct="0">
              <a:spcBef>
                <a:spcPct val="0"/>
              </a:spcBef>
              <a:spcAft>
                <a:spcPct val="0"/>
              </a:spcAft>
              <a:defRPr/>
            </a:pPr>
            <a:r>
              <a:rPr lang="en-GB" sz="1200" dirty="0">
                <a:solidFill>
                  <a:srgbClr val="14425D"/>
                </a:solidFill>
                <a:cs typeface="Arial" charset="0"/>
              </a:rPr>
              <a:t>SINP MSU, Moscow  </a:t>
            </a:r>
          </a:p>
          <a:p>
            <a:pPr eaLnBrk="0" fontAlgn="base" hangingPunct="0">
              <a:spcBef>
                <a:spcPct val="0"/>
              </a:spcBef>
              <a:spcAft>
                <a:spcPct val="0"/>
              </a:spcAft>
              <a:defRPr/>
            </a:pPr>
            <a:r>
              <a:rPr lang="en-GB" sz="1200" dirty="0">
                <a:solidFill>
                  <a:srgbClr val="14425D"/>
                </a:solidFill>
                <a:cs typeface="Arial" charset="0"/>
              </a:rPr>
              <a:t>St. Petersburg P. Univ</a:t>
            </a:r>
            <a:r>
              <a:rPr lang="en-GB" sz="1200" dirty="0" smtClean="0">
                <a:solidFill>
                  <a:srgbClr val="14425D"/>
                </a:solidFill>
                <a:cs typeface="Arial" charset="0"/>
              </a:rPr>
              <a:t>.</a:t>
            </a:r>
            <a:r>
              <a:rPr lang="de-DE" sz="1200" dirty="0">
                <a:solidFill>
                  <a:srgbClr val="000000"/>
                </a:solidFill>
              </a:rPr>
              <a:t> </a:t>
            </a:r>
            <a:endParaRPr lang="de-DE" sz="1200" dirty="0" smtClean="0">
              <a:solidFill>
                <a:srgbClr val="000000"/>
              </a:solidFill>
            </a:endParaRPr>
          </a:p>
          <a:p>
            <a:pPr eaLnBrk="0" fontAlgn="base" hangingPunct="0">
              <a:spcBef>
                <a:spcPct val="0"/>
              </a:spcBef>
              <a:spcAft>
                <a:spcPct val="0"/>
              </a:spcAft>
              <a:defRPr/>
            </a:pPr>
            <a:r>
              <a:rPr lang="de-DE" sz="1200" dirty="0" err="1" smtClean="0">
                <a:solidFill>
                  <a:srgbClr val="002060"/>
                </a:solidFill>
              </a:rPr>
              <a:t>Ioffe</a:t>
            </a:r>
            <a:r>
              <a:rPr lang="de-DE" sz="1200" dirty="0" smtClean="0">
                <a:solidFill>
                  <a:srgbClr val="002060"/>
                </a:solidFill>
              </a:rPr>
              <a:t> Phys.-Tech. </a:t>
            </a:r>
            <a:r>
              <a:rPr lang="de-DE" sz="1200" dirty="0" err="1" smtClean="0">
                <a:solidFill>
                  <a:srgbClr val="002060"/>
                </a:solidFill>
              </a:rPr>
              <a:t>Inst</a:t>
            </a:r>
            <a:r>
              <a:rPr lang="de-DE" sz="1200" dirty="0" smtClean="0">
                <a:solidFill>
                  <a:srgbClr val="002060"/>
                </a:solidFill>
              </a:rPr>
              <a:t>. St. </a:t>
            </a:r>
            <a:r>
              <a:rPr lang="de-DE" sz="1200" dirty="0" err="1" smtClean="0">
                <a:solidFill>
                  <a:srgbClr val="002060"/>
                </a:solidFill>
              </a:rPr>
              <a:t>Pb</a:t>
            </a:r>
            <a:r>
              <a:rPr lang="de-DE" sz="1200" dirty="0" smtClean="0">
                <a:solidFill>
                  <a:srgbClr val="002060"/>
                </a:solidFill>
              </a:rPr>
              <a:t>.</a:t>
            </a:r>
          </a:p>
          <a:p>
            <a:pPr eaLnBrk="0" fontAlgn="base" hangingPunct="0">
              <a:spcBef>
                <a:spcPct val="0"/>
              </a:spcBef>
              <a:spcAft>
                <a:spcPct val="0"/>
              </a:spcAft>
              <a:defRPr/>
            </a:pPr>
            <a:endParaRPr lang="en-GB" sz="800" dirty="0" smtClean="0">
              <a:solidFill>
                <a:srgbClr val="002060"/>
              </a:solidFill>
              <a:latin typeface="Tahoma" pitchFamily="34" charset="0"/>
              <a:cs typeface="Arial" charset="0"/>
            </a:endParaRPr>
          </a:p>
          <a:p>
            <a:pPr eaLnBrk="0" fontAlgn="base" hangingPunct="0">
              <a:spcBef>
                <a:spcPct val="0"/>
              </a:spcBef>
              <a:spcAft>
                <a:spcPct val="0"/>
              </a:spcAft>
              <a:defRPr/>
            </a:pPr>
            <a:r>
              <a:rPr lang="it-IT" sz="1600" u="sng" dirty="0" smtClean="0">
                <a:solidFill>
                  <a:srgbClr val="14425D"/>
                </a:solidFill>
                <a:cs typeface="Arial" charset="0"/>
              </a:rPr>
              <a:t>Ukraine</a:t>
            </a:r>
            <a:r>
              <a:rPr lang="it-IT" sz="1600" u="sng" dirty="0">
                <a:solidFill>
                  <a:srgbClr val="14425D"/>
                </a:solidFill>
                <a:cs typeface="Arial" charset="0"/>
              </a:rPr>
              <a:t>:</a:t>
            </a:r>
            <a:r>
              <a:rPr lang="it-IT" sz="1600" dirty="0">
                <a:solidFill>
                  <a:srgbClr val="14425D"/>
                </a:solidFill>
                <a:cs typeface="Arial" charset="0"/>
              </a:rPr>
              <a:t> </a:t>
            </a:r>
          </a:p>
          <a:p>
            <a:pPr eaLnBrk="0" fontAlgn="base" hangingPunct="0">
              <a:spcBef>
                <a:spcPct val="0"/>
              </a:spcBef>
              <a:spcAft>
                <a:spcPct val="0"/>
              </a:spcAft>
              <a:defRPr/>
            </a:pPr>
            <a:r>
              <a:rPr lang="it-IT" sz="1200" dirty="0">
                <a:solidFill>
                  <a:srgbClr val="14425D"/>
                </a:solidFill>
                <a:cs typeface="Arial" charset="0"/>
              </a:rPr>
              <a:t>T. Shevchenko </a:t>
            </a:r>
            <a:r>
              <a:rPr lang="it-IT" sz="1200" dirty="0" err="1">
                <a:solidFill>
                  <a:srgbClr val="14425D"/>
                </a:solidFill>
                <a:cs typeface="Arial" charset="0"/>
              </a:rPr>
              <a:t>Univ</a:t>
            </a:r>
            <a:r>
              <a:rPr lang="it-IT" sz="1200" dirty="0">
                <a:solidFill>
                  <a:srgbClr val="14425D"/>
                </a:solidFill>
                <a:cs typeface="Arial" charset="0"/>
              </a:rPr>
              <a:t>. Kiev</a:t>
            </a:r>
          </a:p>
          <a:p>
            <a:pPr eaLnBrk="0" fontAlgn="base" hangingPunct="0">
              <a:spcBef>
                <a:spcPct val="0"/>
              </a:spcBef>
              <a:spcAft>
                <a:spcPct val="0"/>
              </a:spcAft>
              <a:defRPr/>
            </a:pPr>
            <a:r>
              <a:rPr lang="it-IT" sz="1200" dirty="0">
                <a:solidFill>
                  <a:srgbClr val="14425D"/>
                </a:solidFill>
                <a:cs typeface="Arial" charset="0"/>
              </a:rPr>
              <a:t>Kiev </a:t>
            </a:r>
            <a:r>
              <a:rPr lang="it-IT" sz="1200" dirty="0" err="1">
                <a:solidFill>
                  <a:srgbClr val="14425D"/>
                </a:solidFill>
                <a:cs typeface="Arial" charset="0"/>
              </a:rPr>
              <a:t>Inst</a:t>
            </a:r>
            <a:r>
              <a:rPr lang="it-IT" sz="1200" dirty="0">
                <a:solidFill>
                  <a:srgbClr val="14425D"/>
                </a:solidFill>
                <a:cs typeface="Arial" charset="0"/>
              </a:rPr>
              <a:t>. </a:t>
            </a:r>
            <a:r>
              <a:rPr lang="it-IT" sz="1200" dirty="0" err="1">
                <a:solidFill>
                  <a:srgbClr val="14425D"/>
                </a:solidFill>
                <a:cs typeface="Arial" charset="0"/>
              </a:rPr>
              <a:t>Nucl</a:t>
            </a:r>
            <a:r>
              <a:rPr lang="it-IT" sz="1200" dirty="0">
                <a:solidFill>
                  <a:srgbClr val="14425D"/>
                </a:solidFill>
                <a:cs typeface="Arial" charset="0"/>
              </a:rPr>
              <a:t>. </a:t>
            </a:r>
            <a:r>
              <a:rPr lang="it-IT" sz="1200" dirty="0" err="1" smtClean="0">
                <a:solidFill>
                  <a:srgbClr val="14425D"/>
                </a:solidFill>
                <a:cs typeface="Arial" charset="0"/>
              </a:rPr>
              <a:t>Research</a:t>
            </a:r>
            <a:endParaRPr lang="it-IT" sz="1200" dirty="0" smtClean="0">
              <a:solidFill>
                <a:srgbClr val="14425D"/>
              </a:solidFill>
              <a:cs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46" y="3622293"/>
            <a:ext cx="5189946" cy="323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277570" y="3793755"/>
            <a:ext cx="3675430" cy="646331"/>
          </a:xfrm>
          <a:prstGeom prst="rect">
            <a:avLst/>
          </a:prstGeom>
          <a:noFill/>
        </p:spPr>
        <p:txBody>
          <a:bodyPr wrap="none" rtlCol="0">
            <a:spAutoFit/>
          </a:bodyPr>
          <a:lstStyle/>
          <a:p>
            <a:r>
              <a:rPr lang="de-DE" b="1" dirty="0" smtClean="0">
                <a:solidFill>
                  <a:schemeClr val="bg1"/>
                </a:solidFill>
              </a:rPr>
              <a:t>27</a:t>
            </a:r>
            <a:r>
              <a:rPr lang="de-DE" b="1" baseline="30000" dirty="0" smtClean="0">
                <a:solidFill>
                  <a:schemeClr val="bg1"/>
                </a:solidFill>
              </a:rPr>
              <a:t>th</a:t>
            </a:r>
            <a:r>
              <a:rPr lang="de-DE" b="1" dirty="0" smtClean="0">
                <a:solidFill>
                  <a:schemeClr val="bg1"/>
                </a:solidFill>
              </a:rPr>
              <a:t> CBM </a:t>
            </a:r>
            <a:r>
              <a:rPr lang="de-DE" b="1" dirty="0" err="1" smtClean="0">
                <a:solidFill>
                  <a:schemeClr val="bg1"/>
                </a:solidFill>
              </a:rPr>
              <a:t>Collaboration</a:t>
            </a:r>
            <a:r>
              <a:rPr lang="de-DE" b="1" dirty="0" smtClean="0">
                <a:solidFill>
                  <a:schemeClr val="bg1"/>
                </a:solidFill>
              </a:rPr>
              <a:t> </a:t>
            </a:r>
            <a:r>
              <a:rPr lang="de-DE" b="1" dirty="0" err="1" smtClean="0">
                <a:solidFill>
                  <a:schemeClr val="bg1"/>
                </a:solidFill>
              </a:rPr>
              <a:t>meeting</a:t>
            </a:r>
            <a:r>
              <a:rPr lang="de-DE" b="1" dirty="0" smtClean="0">
                <a:solidFill>
                  <a:schemeClr val="bg1"/>
                </a:solidFill>
              </a:rPr>
              <a:t>, GSI</a:t>
            </a:r>
          </a:p>
          <a:p>
            <a:pPr algn="ctr"/>
            <a:r>
              <a:rPr lang="de-DE" b="1" dirty="0" smtClean="0">
                <a:solidFill>
                  <a:schemeClr val="bg1"/>
                </a:solidFill>
              </a:rPr>
              <a:t>11 -15 April 2016</a:t>
            </a:r>
            <a:endParaRPr lang="de-DE" b="1" dirty="0">
              <a:solidFill>
                <a:schemeClr val="bg1"/>
              </a:solidFill>
            </a:endParaRPr>
          </a:p>
        </p:txBody>
      </p:sp>
      <p:sp>
        <p:nvSpPr>
          <p:cNvPr id="12" name="Slide Number Placeholder 11"/>
          <p:cNvSpPr>
            <a:spLocks noGrp="1"/>
          </p:cNvSpPr>
          <p:nvPr>
            <p:ph type="sldNum" sz="quarter" idx="12"/>
          </p:nvPr>
        </p:nvSpPr>
        <p:spPr/>
        <p:txBody>
          <a:bodyPr/>
          <a:lstStyle/>
          <a:p>
            <a:fld id="{6C6AE60A-B69C-4790-82F7-3882EDF23186}" type="slidenum">
              <a:rPr lang="de-DE" smtClean="0"/>
              <a:pPr/>
              <a:t>33</a:t>
            </a:fld>
            <a:endParaRPr lang="de-DE"/>
          </a:p>
        </p:txBody>
      </p:sp>
    </p:spTree>
    <p:extLst>
      <p:ext uri="{BB962C8B-B14F-4D97-AF65-F5344CB8AC3E}">
        <p14:creationId xmlns:p14="http://schemas.microsoft.com/office/powerpoint/2010/main" val="2236125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Summary</a:t>
            </a:r>
            <a:endParaRPr lang="en-US" dirty="0"/>
          </a:p>
        </p:txBody>
      </p:sp>
      <p:sp>
        <p:nvSpPr>
          <p:cNvPr id="8" name="Rechteck 6"/>
          <p:cNvSpPr/>
          <p:nvPr/>
        </p:nvSpPr>
        <p:spPr>
          <a:xfrm>
            <a:off x="228600" y="1009471"/>
            <a:ext cx="8839200" cy="5386090"/>
          </a:xfrm>
          <a:prstGeom prst="rect">
            <a:avLst/>
          </a:prstGeom>
          <a:noFill/>
        </p:spPr>
        <p:txBody>
          <a:bodyPr wrap="square">
            <a:spAutoFit/>
          </a:bodyPr>
          <a:lstStyle/>
          <a:p>
            <a:pPr marL="231775" indent="-231775" fontAlgn="base">
              <a:spcBef>
                <a:spcPct val="0"/>
              </a:spcBef>
              <a:spcAft>
                <a:spcPct val="0"/>
              </a:spcAft>
              <a:buFont typeface="Arial" panose="020B0604020202020204" pitchFamily="34" charset="0"/>
              <a:buChar char="•"/>
            </a:pPr>
            <a:r>
              <a:rPr lang="de-DE" sz="1600" b="1" u="sng" dirty="0">
                <a:cs typeface="Tahoma" pitchFamily="34" charset="0"/>
              </a:rPr>
              <a:t>CBM </a:t>
            </a:r>
            <a:r>
              <a:rPr lang="de-DE" sz="1600" b="1" u="sng" dirty="0" err="1">
                <a:cs typeface="Tahoma" pitchFamily="34" charset="0"/>
              </a:rPr>
              <a:t>scientific</a:t>
            </a:r>
            <a:r>
              <a:rPr lang="de-DE" sz="1600" b="1" u="sng" dirty="0">
                <a:cs typeface="Tahoma" pitchFamily="34" charset="0"/>
              </a:rPr>
              <a:t> </a:t>
            </a:r>
            <a:r>
              <a:rPr lang="de-DE" sz="1600" b="1" u="sng" dirty="0" err="1" smtClean="0">
                <a:cs typeface="Tahoma" pitchFamily="34" charset="0"/>
              </a:rPr>
              <a:t>program</a:t>
            </a:r>
            <a:r>
              <a:rPr lang="de-DE" sz="1600" b="1" u="sng" dirty="0" smtClean="0">
                <a:cs typeface="Tahoma" pitchFamily="34" charset="0"/>
              </a:rPr>
              <a:t> at SIS100: </a:t>
            </a:r>
            <a:r>
              <a:rPr lang="de-DE" sz="1600" u="sng" dirty="0">
                <a:cs typeface="Tahoma" pitchFamily="34" charset="0"/>
              </a:rPr>
              <a:t/>
            </a:r>
            <a:br>
              <a:rPr lang="de-DE" sz="1600" u="sng" dirty="0">
                <a:cs typeface="Tahoma" pitchFamily="34" charset="0"/>
              </a:rPr>
            </a:br>
            <a:r>
              <a:rPr lang="de-DE" sz="1600" dirty="0" smtClean="0">
                <a:cs typeface="Tahoma" pitchFamily="34" charset="0"/>
              </a:rPr>
              <a:t>Exploration </a:t>
            </a:r>
            <a:r>
              <a:rPr lang="de-DE" sz="1600" dirty="0" err="1">
                <a:cs typeface="Tahoma" pitchFamily="34" charset="0"/>
              </a:rPr>
              <a:t>of</a:t>
            </a:r>
            <a:r>
              <a:rPr lang="de-DE" sz="1600" dirty="0">
                <a:cs typeface="Tahoma" pitchFamily="34" charset="0"/>
              </a:rPr>
              <a:t> </a:t>
            </a:r>
            <a:r>
              <a:rPr lang="de-DE" sz="1600" dirty="0" err="1">
                <a:cs typeface="Tahoma" pitchFamily="34" charset="0"/>
              </a:rPr>
              <a:t>the</a:t>
            </a:r>
            <a:r>
              <a:rPr lang="de-DE" sz="1600" dirty="0">
                <a:cs typeface="Tahoma" pitchFamily="34" charset="0"/>
              </a:rPr>
              <a:t> QCD </a:t>
            </a:r>
            <a:r>
              <a:rPr lang="de-DE" sz="1600" dirty="0" err="1">
                <a:cs typeface="Tahoma" pitchFamily="34" charset="0"/>
              </a:rPr>
              <a:t>phase</a:t>
            </a:r>
            <a:r>
              <a:rPr lang="de-DE" sz="1600" dirty="0">
                <a:cs typeface="Tahoma" pitchFamily="34" charset="0"/>
              </a:rPr>
              <a:t> </a:t>
            </a:r>
            <a:r>
              <a:rPr lang="de-DE" sz="1600" dirty="0" err="1">
                <a:cs typeface="Tahoma" pitchFamily="34" charset="0"/>
              </a:rPr>
              <a:t>diagram</a:t>
            </a:r>
            <a:r>
              <a:rPr lang="de-DE" sz="1600" dirty="0">
                <a:cs typeface="Tahoma" pitchFamily="34" charset="0"/>
              </a:rPr>
              <a:t> in </a:t>
            </a:r>
            <a:r>
              <a:rPr lang="de-DE" sz="1600" dirty="0" err="1">
                <a:cs typeface="Tahoma" pitchFamily="34" charset="0"/>
              </a:rPr>
              <a:t>the</a:t>
            </a:r>
            <a:r>
              <a:rPr lang="de-DE" sz="1600" dirty="0">
                <a:cs typeface="Tahoma" pitchFamily="34" charset="0"/>
              </a:rPr>
              <a:t> </a:t>
            </a:r>
            <a:r>
              <a:rPr lang="de-DE" sz="1600" dirty="0" err="1">
                <a:cs typeface="Tahoma" pitchFamily="34" charset="0"/>
              </a:rPr>
              <a:t>region</a:t>
            </a:r>
            <a:r>
              <a:rPr lang="de-DE" sz="1600" dirty="0">
                <a:cs typeface="Tahoma" pitchFamily="34" charset="0"/>
              </a:rPr>
              <a:t> </a:t>
            </a:r>
            <a:r>
              <a:rPr lang="de-DE" sz="1600" dirty="0" err="1">
                <a:cs typeface="Tahoma" pitchFamily="34" charset="0"/>
              </a:rPr>
              <a:t>of</a:t>
            </a:r>
            <a:r>
              <a:rPr lang="de-DE" sz="1600" dirty="0">
                <a:cs typeface="Tahoma" pitchFamily="34" charset="0"/>
              </a:rPr>
              <a:t> </a:t>
            </a:r>
            <a:r>
              <a:rPr lang="de-DE" sz="1600" dirty="0" err="1" smtClean="0">
                <a:cs typeface="Tahoma" pitchFamily="34" charset="0"/>
              </a:rPr>
              <a:t>neutron</a:t>
            </a:r>
            <a:r>
              <a:rPr lang="de-DE" sz="1600" dirty="0">
                <a:cs typeface="Tahoma" pitchFamily="34" charset="0"/>
              </a:rPr>
              <a:t> </a:t>
            </a:r>
            <a:r>
              <a:rPr lang="de-DE" sz="1600" dirty="0" err="1" smtClean="0">
                <a:cs typeface="Tahoma" pitchFamily="34" charset="0"/>
              </a:rPr>
              <a:t>star</a:t>
            </a:r>
            <a:r>
              <a:rPr lang="de-DE" sz="1600" dirty="0" smtClean="0">
                <a:cs typeface="Tahoma" pitchFamily="34" charset="0"/>
              </a:rPr>
              <a:t> </a:t>
            </a:r>
            <a:r>
              <a:rPr lang="de-DE" sz="1600" dirty="0" err="1">
                <a:cs typeface="Tahoma" pitchFamily="34" charset="0"/>
              </a:rPr>
              <a:t>core</a:t>
            </a:r>
            <a:r>
              <a:rPr lang="de-DE" sz="1600" dirty="0">
                <a:cs typeface="Tahoma" pitchFamily="34" charset="0"/>
              </a:rPr>
              <a:t> </a:t>
            </a:r>
            <a:r>
              <a:rPr lang="de-DE" sz="1600" dirty="0" err="1" smtClean="0">
                <a:cs typeface="Tahoma" pitchFamily="34" charset="0"/>
              </a:rPr>
              <a:t>densities</a:t>
            </a:r>
            <a:r>
              <a:rPr lang="de-DE" sz="1600" dirty="0">
                <a:cs typeface="Tahoma" pitchFamily="34" charset="0"/>
              </a:rPr>
              <a:t> </a:t>
            </a:r>
            <a:r>
              <a:rPr lang="de-DE" sz="1600" dirty="0" smtClean="0">
                <a:cs typeface="Tahoma" pitchFamily="34" charset="0"/>
              </a:rPr>
              <a:t>  </a:t>
            </a:r>
            <a:br>
              <a:rPr lang="de-DE" sz="1600" dirty="0" smtClean="0">
                <a:cs typeface="Tahoma" pitchFamily="34" charset="0"/>
              </a:rPr>
            </a:br>
            <a:r>
              <a:rPr lang="de-DE" sz="1600" dirty="0" smtClean="0">
                <a:cs typeface="Tahoma" pitchFamily="34" charset="0"/>
                <a:sym typeface="Symbol" pitchFamily="18" charset="2"/>
              </a:rPr>
              <a:t> </a:t>
            </a:r>
            <a:r>
              <a:rPr lang="de-DE" sz="1600" dirty="0">
                <a:cs typeface="Tahoma" pitchFamily="34" charset="0"/>
                <a:sym typeface="Symbol" pitchFamily="18" charset="2"/>
              </a:rPr>
              <a:t>large </a:t>
            </a:r>
            <a:r>
              <a:rPr lang="de-DE" sz="1600" dirty="0" err="1">
                <a:cs typeface="Tahoma" pitchFamily="34" charset="0"/>
                <a:sym typeface="Symbol" pitchFamily="18" charset="2"/>
              </a:rPr>
              <a:t>discovery</a:t>
            </a:r>
            <a:r>
              <a:rPr lang="de-DE" sz="1600" dirty="0">
                <a:cs typeface="Tahoma" pitchFamily="34" charset="0"/>
                <a:sym typeface="Symbol" pitchFamily="18" charset="2"/>
              </a:rPr>
              <a:t> potential</a:t>
            </a:r>
            <a:r>
              <a:rPr lang="de-DE" sz="1600" dirty="0" smtClean="0">
                <a:cs typeface="Tahoma" pitchFamily="34" charset="0"/>
                <a:sym typeface="Symbol" pitchFamily="18" charset="2"/>
              </a:rPr>
              <a:t>.</a:t>
            </a:r>
            <a:br>
              <a:rPr lang="de-DE" sz="1600" dirty="0" smtClean="0">
                <a:cs typeface="Tahoma" pitchFamily="34" charset="0"/>
                <a:sym typeface="Symbol" pitchFamily="18" charset="2"/>
              </a:rPr>
            </a:br>
            <a:endParaRPr lang="de-DE" sz="800" dirty="0" smtClean="0">
              <a:cs typeface="Tahoma" pitchFamily="34" charset="0"/>
              <a:sym typeface="Symbol" pitchFamily="18" charset="2"/>
            </a:endParaRPr>
          </a:p>
          <a:p>
            <a:pPr marL="231775" indent="-231775" fontAlgn="base">
              <a:spcBef>
                <a:spcPct val="0"/>
              </a:spcBef>
              <a:spcAft>
                <a:spcPct val="0"/>
              </a:spcAft>
              <a:buFont typeface="Arial" panose="020B0604020202020204" pitchFamily="34" charset="0"/>
              <a:buChar char="•"/>
            </a:pPr>
            <a:r>
              <a:rPr lang="de-DE" sz="1600" b="1" u="sng" dirty="0"/>
              <a:t>First </a:t>
            </a:r>
            <a:r>
              <a:rPr lang="de-DE" sz="1600" b="1" u="sng" dirty="0" err="1"/>
              <a:t>measurements</a:t>
            </a:r>
            <a:r>
              <a:rPr lang="de-DE" sz="1600" b="1" u="sng" dirty="0"/>
              <a:t> </a:t>
            </a:r>
            <a:r>
              <a:rPr lang="de-DE" sz="1600" b="1" u="sng" dirty="0" err="1"/>
              <a:t>with</a:t>
            </a:r>
            <a:r>
              <a:rPr lang="de-DE" sz="1600" b="1" u="sng" dirty="0"/>
              <a:t> CBM: </a:t>
            </a:r>
            <a:r>
              <a:rPr lang="de-DE" sz="1600" u="sng" dirty="0" smtClean="0"/>
              <a:t/>
            </a:r>
            <a:br>
              <a:rPr lang="de-DE" sz="1600" u="sng" dirty="0" smtClean="0"/>
            </a:br>
            <a:r>
              <a:rPr lang="de-DE" sz="1600" dirty="0" smtClean="0"/>
              <a:t>High-</a:t>
            </a:r>
            <a:r>
              <a:rPr lang="de-DE" sz="1600" dirty="0" err="1" smtClean="0"/>
              <a:t>precision</a:t>
            </a:r>
            <a:r>
              <a:rPr lang="de-DE" sz="1600" dirty="0" smtClean="0"/>
              <a:t> </a:t>
            </a:r>
            <a:r>
              <a:rPr lang="de-DE" sz="1600" dirty="0"/>
              <a:t>multi-differential </a:t>
            </a:r>
            <a:r>
              <a:rPr lang="de-DE" sz="1600" dirty="0" err="1"/>
              <a:t>measurements</a:t>
            </a:r>
            <a:r>
              <a:rPr lang="de-DE" sz="1600" dirty="0"/>
              <a:t> </a:t>
            </a:r>
            <a:r>
              <a:rPr lang="de-DE" sz="1600" dirty="0" err="1"/>
              <a:t>of</a:t>
            </a:r>
            <a:r>
              <a:rPr lang="de-DE" sz="1600" dirty="0"/>
              <a:t> </a:t>
            </a:r>
            <a:r>
              <a:rPr lang="de-DE" sz="1600" dirty="0" err="1"/>
              <a:t>hadrons</a:t>
            </a:r>
            <a:r>
              <a:rPr lang="de-DE" sz="1600" dirty="0"/>
              <a:t> </a:t>
            </a:r>
            <a:r>
              <a:rPr lang="de-DE" sz="1600" dirty="0" smtClean="0"/>
              <a:t>incl. </a:t>
            </a:r>
            <a:r>
              <a:rPr lang="de-DE" sz="1600" dirty="0" err="1" smtClean="0"/>
              <a:t>multistrange</a:t>
            </a:r>
            <a:r>
              <a:rPr lang="de-DE" sz="1600" dirty="0" smtClean="0"/>
              <a:t> </a:t>
            </a:r>
            <a:r>
              <a:rPr lang="de-DE" sz="1600" dirty="0" err="1"/>
              <a:t>hyperons</a:t>
            </a:r>
            <a:r>
              <a:rPr lang="de-DE" sz="1600" dirty="0"/>
              <a:t>, </a:t>
            </a:r>
            <a:r>
              <a:rPr lang="de-DE" sz="1600" dirty="0" err="1"/>
              <a:t>hypernuclei</a:t>
            </a:r>
            <a:r>
              <a:rPr lang="de-DE" sz="1600" dirty="0"/>
              <a:t> </a:t>
            </a:r>
            <a:r>
              <a:rPr lang="de-DE" sz="1600" dirty="0" smtClean="0"/>
              <a:t/>
            </a:r>
            <a:br>
              <a:rPr lang="de-DE" sz="1600" dirty="0" smtClean="0"/>
            </a:br>
            <a:r>
              <a:rPr lang="de-DE" sz="1600" dirty="0" err="1" smtClean="0"/>
              <a:t>and</a:t>
            </a:r>
            <a:r>
              <a:rPr lang="de-DE" sz="1600" dirty="0" smtClean="0"/>
              <a:t> </a:t>
            </a:r>
            <a:r>
              <a:rPr lang="de-DE" sz="1600" dirty="0" err="1"/>
              <a:t>dileptons</a:t>
            </a:r>
            <a:r>
              <a:rPr lang="de-DE" sz="1600" dirty="0"/>
              <a:t> </a:t>
            </a:r>
            <a:r>
              <a:rPr lang="de-DE" sz="1600" dirty="0" err="1"/>
              <a:t>for</a:t>
            </a:r>
            <a:r>
              <a:rPr lang="de-DE" sz="1600" dirty="0"/>
              <a:t> </a:t>
            </a:r>
            <a:r>
              <a:rPr lang="de-DE" sz="1600" dirty="0" smtClean="0"/>
              <a:t>different beam </a:t>
            </a:r>
            <a:r>
              <a:rPr lang="de-DE" sz="1600" dirty="0" err="1"/>
              <a:t>energies</a:t>
            </a:r>
            <a:r>
              <a:rPr lang="de-DE" sz="1600" dirty="0"/>
              <a:t> </a:t>
            </a:r>
            <a:r>
              <a:rPr lang="de-DE" sz="1600" dirty="0" err="1"/>
              <a:t>and</a:t>
            </a:r>
            <a:r>
              <a:rPr lang="de-DE" sz="1600" dirty="0"/>
              <a:t> </a:t>
            </a:r>
            <a:r>
              <a:rPr lang="de-DE" sz="1600" dirty="0" err="1"/>
              <a:t>collision</a:t>
            </a:r>
            <a:r>
              <a:rPr lang="de-DE" sz="1600" dirty="0"/>
              <a:t> </a:t>
            </a:r>
            <a:r>
              <a:rPr lang="de-DE" sz="1600" dirty="0" err="1"/>
              <a:t>systems</a:t>
            </a:r>
            <a:r>
              <a:rPr lang="de-DE" sz="1600" dirty="0"/>
              <a:t> </a:t>
            </a:r>
            <a:r>
              <a:rPr lang="de-DE" sz="1600" dirty="0">
                <a:cs typeface="Tahoma" pitchFamily="34" charset="0"/>
                <a:sym typeface="Symbol" pitchFamily="18" charset="2"/>
              </a:rPr>
              <a:t></a:t>
            </a:r>
            <a:r>
              <a:rPr lang="de-DE" sz="1600" dirty="0" smtClean="0">
                <a:sym typeface="Wingdings" panose="05000000000000000000" pitchFamily="2" charset="2"/>
              </a:rPr>
              <a:t> </a:t>
            </a:r>
            <a:r>
              <a:rPr lang="de-DE" sz="1600" dirty="0" err="1" smtClean="0"/>
              <a:t>terra</a:t>
            </a:r>
            <a:r>
              <a:rPr lang="de-DE" sz="1600" dirty="0" smtClean="0"/>
              <a:t> </a:t>
            </a:r>
            <a:r>
              <a:rPr lang="de-DE" sz="1600" dirty="0"/>
              <a:t>incognita</a:t>
            </a:r>
            <a:r>
              <a:rPr lang="de-DE" sz="1600" dirty="0" smtClean="0"/>
              <a:t>.</a:t>
            </a:r>
            <a:r>
              <a:rPr lang="de-DE" dirty="0" smtClean="0"/>
              <a:t/>
            </a:r>
            <a:br>
              <a:rPr lang="de-DE" dirty="0" smtClean="0"/>
            </a:br>
            <a:endParaRPr lang="de-DE" sz="800" dirty="0" smtClean="0"/>
          </a:p>
          <a:p>
            <a:pPr marL="231775" indent="-231775" fontAlgn="base">
              <a:spcBef>
                <a:spcPct val="0"/>
              </a:spcBef>
              <a:spcAft>
                <a:spcPct val="0"/>
              </a:spcAft>
              <a:buFont typeface="Arial" panose="020B0604020202020204" pitchFamily="34" charset="0"/>
              <a:buChar char="•"/>
            </a:pPr>
            <a:r>
              <a:rPr lang="en-US" sz="1600" b="1" u="sng" dirty="0"/>
              <a:t>Status of experiment </a:t>
            </a:r>
            <a:r>
              <a:rPr lang="en-US" sz="1600" b="1" u="sng" dirty="0" smtClean="0"/>
              <a:t>preparation:</a:t>
            </a:r>
            <a:r>
              <a:rPr lang="en-US" sz="1600" b="1" dirty="0" smtClean="0"/>
              <a:t> </a:t>
            </a:r>
            <a:r>
              <a:rPr lang="en-US" sz="1600" dirty="0" smtClean="0"/>
              <a:t/>
            </a:r>
            <a:br>
              <a:rPr lang="en-US" sz="1600" dirty="0" smtClean="0"/>
            </a:br>
            <a:r>
              <a:rPr lang="en-US" sz="1600" dirty="0" smtClean="0"/>
              <a:t>Prototype </a:t>
            </a:r>
            <a:r>
              <a:rPr lang="en-US" sz="1600" dirty="0"/>
              <a:t>detector performances fulfill CBM requirements.  </a:t>
            </a:r>
            <a:r>
              <a:rPr lang="en-US" sz="1600" dirty="0" smtClean="0"/>
              <a:t/>
            </a:r>
            <a:br>
              <a:rPr lang="en-US" sz="1600" dirty="0" smtClean="0"/>
            </a:br>
            <a:r>
              <a:rPr lang="en-US" sz="1600" dirty="0" smtClean="0"/>
              <a:t>7 </a:t>
            </a:r>
            <a:r>
              <a:rPr lang="en-US" sz="1600" dirty="0"/>
              <a:t>TDRs approved, 4 TDRs in preparation</a:t>
            </a:r>
            <a:r>
              <a:rPr lang="en-US" sz="1600" dirty="0" smtClean="0"/>
              <a:t>. </a:t>
            </a:r>
            <a:r>
              <a:rPr lang="en-US" dirty="0" smtClean="0"/>
              <a:t/>
            </a:r>
            <a:br>
              <a:rPr lang="en-US" dirty="0" smtClean="0"/>
            </a:br>
            <a:endParaRPr lang="en-US" sz="800" dirty="0" smtClean="0"/>
          </a:p>
          <a:p>
            <a:pPr marL="231775" indent="-231775" fontAlgn="base">
              <a:spcBef>
                <a:spcPct val="0"/>
              </a:spcBef>
              <a:spcAft>
                <a:spcPct val="0"/>
              </a:spcAft>
              <a:buFont typeface="Arial" panose="020B0604020202020204" pitchFamily="34" charset="0"/>
              <a:buChar char="•"/>
            </a:pPr>
            <a:r>
              <a:rPr lang="en-US" sz="1600" b="1" u="sng" dirty="0" smtClean="0"/>
              <a:t>e.g. Silicon Tracking System: </a:t>
            </a:r>
            <a:r>
              <a:rPr lang="en-US" sz="1600" u="sng" dirty="0" smtClean="0"/>
              <a:t/>
            </a:r>
            <a:br>
              <a:rPr lang="en-US" sz="1600" u="sng" dirty="0" smtClean="0"/>
            </a:br>
            <a:r>
              <a:rPr lang="en-US" sz="1600" dirty="0" smtClean="0"/>
              <a:t>Central detector of the experiment: charged-particle tracking, momentum measurement.  </a:t>
            </a:r>
            <a:br>
              <a:rPr lang="en-US" sz="1600" dirty="0" smtClean="0"/>
            </a:br>
            <a:r>
              <a:rPr lang="en-US" sz="1600" dirty="0" smtClean="0"/>
              <a:t>Development and construction in close cooperation of GSI and JINR. Electronics</a:t>
            </a:r>
            <a:r>
              <a:rPr lang="en-US" sz="1600" dirty="0"/>
              <a:t> </a:t>
            </a:r>
            <a:r>
              <a:rPr lang="en-US" sz="1600" dirty="0" smtClean="0"/>
              <a:t>from Poland. </a:t>
            </a:r>
            <a:br>
              <a:rPr lang="en-US" sz="1600" dirty="0" smtClean="0"/>
            </a:br>
            <a:r>
              <a:rPr lang="en-US" sz="1600" dirty="0"/>
              <a:t>Using part of the STS detector for system tests at GSI and/or physics runs at external labs </a:t>
            </a:r>
            <a:r>
              <a:rPr lang="en-US" sz="1600" dirty="0" smtClean="0"/>
              <a:t>is </a:t>
            </a:r>
            <a:r>
              <a:rPr lang="en-US" sz="1600" dirty="0"/>
              <a:t>under </a:t>
            </a:r>
            <a:r>
              <a:rPr lang="en-US" sz="1600" dirty="0" smtClean="0"/>
              <a:t>consideration: </a:t>
            </a:r>
            <a:r>
              <a:rPr lang="de-DE" sz="1600" dirty="0">
                <a:cs typeface="Tahoma" pitchFamily="34" charset="0"/>
                <a:sym typeface="Symbol" pitchFamily="18" charset="2"/>
              </a:rPr>
              <a:t></a:t>
            </a:r>
            <a:r>
              <a:rPr lang="en-US" sz="1600" dirty="0" smtClean="0">
                <a:sym typeface="Wingdings" panose="05000000000000000000" pitchFamily="2" charset="2"/>
              </a:rPr>
              <a:t> </a:t>
            </a:r>
            <a:r>
              <a:rPr lang="en-US" sz="1600" dirty="0"/>
              <a:t>BM@N, </a:t>
            </a:r>
            <a:r>
              <a:rPr lang="en-US" sz="1600" dirty="0" smtClean="0"/>
              <a:t>JINR    (FAIR0 phase, 2018 – 2020)</a:t>
            </a:r>
            <a:r>
              <a:rPr lang="en-US" dirty="0" smtClean="0"/>
              <a:t/>
            </a:r>
            <a:br>
              <a:rPr lang="en-US" dirty="0" smtClean="0"/>
            </a:br>
            <a:endParaRPr lang="en-US" sz="800" dirty="0" smtClean="0"/>
          </a:p>
          <a:p>
            <a:pPr marL="231775" indent="-231775" fontAlgn="base">
              <a:spcBef>
                <a:spcPct val="0"/>
              </a:spcBef>
              <a:spcAft>
                <a:spcPct val="0"/>
              </a:spcAft>
              <a:buFont typeface="Arial" panose="020B0604020202020204" pitchFamily="34" charset="0"/>
              <a:buChar char="•"/>
            </a:pPr>
            <a:r>
              <a:rPr lang="en-US" sz="1600" b="1" u="sng" dirty="0" smtClean="0"/>
              <a:t>Funding:</a:t>
            </a:r>
            <a:r>
              <a:rPr lang="en-US" sz="1600" b="1" dirty="0" smtClean="0"/>
              <a:t> </a:t>
            </a:r>
            <a:r>
              <a:rPr lang="en-US" sz="1600" dirty="0" smtClean="0"/>
              <a:t/>
            </a:r>
            <a:br>
              <a:rPr lang="en-US" sz="1600" dirty="0" smtClean="0"/>
            </a:br>
            <a:r>
              <a:rPr lang="en-US" sz="1600" dirty="0" smtClean="0"/>
              <a:t>Substantial </a:t>
            </a:r>
            <a:r>
              <a:rPr lang="en-US" sz="1600" dirty="0"/>
              <a:t>part of the CBM start version is financed </a:t>
            </a:r>
            <a:r>
              <a:rPr lang="en-US" sz="1600" dirty="0" smtClean="0"/>
              <a:t>(including Expressions of Interest). </a:t>
            </a:r>
            <a:r>
              <a:rPr lang="en-US" dirty="0" smtClean="0"/>
              <a:t/>
            </a:r>
            <a:br>
              <a:rPr lang="en-US" dirty="0" smtClean="0"/>
            </a:br>
            <a:endParaRPr lang="en-US" sz="800" dirty="0" smtClean="0"/>
          </a:p>
          <a:p>
            <a:pPr marL="231775" indent="-231775" fontAlgn="base">
              <a:spcBef>
                <a:spcPct val="0"/>
              </a:spcBef>
              <a:spcAft>
                <a:spcPct val="0"/>
              </a:spcAft>
              <a:buFont typeface="Arial" panose="020B0604020202020204" pitchFamily="34" charset="0"/>
              <a:buChar char="•"/>
            </a:pPr>
            <a:r>
              <a:rPr lang="en-US" sz="1600" b="1" u="sng" dirty="0"/>
              <a:t>CBM time </a:t>
            </a:r>
            <a:r>
              <a:rPr lang="en-US" sz="1600" b="1" u="sng" dirty="0" smtClean="0"/>
              <a:t>line: </a:t>
            </a:r>
            <a:r>
              <a:rPr lang="en-US" sz="1600" u="sng" dirty="0" smtClean="0"/>
              <a:t/>
            </a:r>
            <a:br>
              <a:rPr lang="en-US" sz="1600" u="sng" dirty="0" smtClean="0"/>
            </a:br>
            <a:r>
              <a:rPr lang="en-US" sz="1600" dirty="0" smtClean="0"/>
              <a:t>Resource </a:t>
            </a:r>
            <a:r>
              <a:rPr lang="en-US" sz="1600" dirty="0"/>
              <a:t>loaded schedules for most of the </a:t>
            </a:r>
            <a:r>
              <a:rPr lang="en-US" sz="1600" dirty="0" smtClean="0"/>
              <a:t>detectors</a:t>
            </a:r>
            <a:r>
              <a:rPr lang="en-US" sz="1600" dirty="0"/>
              <a:t>.  </a:t>
            </a:r>
            <a:r>
              <a:rPr lang="en-US" sz="1600" dirty="0" smtClean="0"/>
              <a:t/>
            </a:r>
            <a:br>
              <a:rPr lang="en-US" sz="1600" dirty="0" smtClean="0"/>
            </a:br>
            <a:r>
              <a:rPr lang="en-US" sz="1600" dirty="0" smtClean="0"/>
              <a:t>Aim: Detectors </a:t>
            </a:r>
            <a:r>
              <a:rPr lang="en-US" sz="1600" dirty="0"/>
              <a:t>r</a:t>
            </a:r>
            <a:r>
              <a:rPr lang="en-US" sz="1600" dirty="0" smtClean="0"/>
              <a:t>eady for beam </a:t>
            </a:r>
            <a:r>
              <a:rPr lang="en-US" sz="1600" dirty="0"/>
              <a:t>end of 2020</a:t>
            </a:r>
            <a:r>
              <a:rPr lang="en-US" sz="1600" dirty="0" smtClean="0"/>
              <a:t>. </a:t>
            </a:r>
          </a:p>
        </p:txBody>
      </p:sp>
      <p:sp>
        <p:nvSpPr>
          <p:cNvPr id="13" name="Slide Number Placeholder 5"/>
          <p:cNvSpPr>
            <a:spLocks noGrp="1"/>
          </p:cNvSpPr>
          <p:nvPr>
            <p:ph type="sldNum" sz="quarter" idx="12"/>
          </p:nvPr>
        </p:nvSpPr>
        <p:spPr>
          <a:xfrm>
            <a:off x="7924800" y="6356350"/>
            <a:ext cx="762000" cy="365125"/>
          </a:xfrm>
        </p:spPr>
        <p:txBody>
          <a:bodyPr/>
          <a:lstStyle/>
          <a:p>
            <a:fld id="{6C6AE60A-B69C-4790-82F7-3882EDF23186}" type="slidenum">
              <a:rPr lang="de-DE" smtClean="0"/>
              <a:pPr/>
              <a:t>34</a:t>
            </a:fld>
            <a:endParaRPr lang="de-DE"/>
          </a:p>
        </p:txBody>
      </p:sp>
    </p:spTree>
    <p:extLst>
      <p:ext uri="{BB962C8B-B14F-4D97-AF65-F5344CB8AC3E}">
        <p14:creationId xmlns:p14="http://schemas.microsoft.com/office/powerpoint/2010/main" val="2758504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oliennummernplatzhalter 5"/>
          <p:cNvSpPr>
            <a:spLocks noGrp="1"/>
          </p:cNvSpPr>
          <p:nvPr>
            <p:ph type="sldNum" sz="quarter" idx="12"/>
          </p:nvPr>
        </p:nvSpPr>
        <p:spPr bwMode="auto">
          <a:xfrm>
            <a:off x="6931254" y="636263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9315950F-D5BB-BC46-973D-44464CCB6AB6}" type="slidenum">
              <a:rPr lang="de-DE" sz="1200">
                <a:solidFill>
                  <a:srgbClr val="898989"/>
                </a:solidFill>
                <a:latin typeface="Calibri" charset="0"/>
              </a:rPr>
              <a:pPr eaLnBrk="1" hangingPunct="1"/>
              <a:t>35</a:t>
            </a:fld>
            <a:endParaRPr lang="de-DE" sz="1200" dirty="0">
              <a:solidFill>
                <a:srgbClr val="898989"/>
              </a:solidFill>
              <a:latin typeface="Calibri" charset="0"/>
            </a:endParaRPr>
          </a:p>
        </p:txBody>
      </p:sp>
      <p:sp>
        <p:nvSpPr>
          <p:cNvPr id="18438" name="Fußzeilenplatzhalter 6"/>
          <p:cNvSpPr>
            <a:spLocks noGrp="1"/>
          </p:cNvSpPr>
          <p:nvPr/>
        </p:nvSpPr>
        <p:spPr bwMode="auto">
          <a:xfrm>
            <a:off x="3157538" y="623563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endParaRPr lang="ru-RU" sz="1200">
              <a:solidFill>
                <a:srgbClr val="89898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238" y="940237"/>
            <a:ext cx="6819900" cy="5657115"/>
          </a:xfrm>
          <a:prstGeom prst="rect">
            <a:avLst/>
          </a:prstGeom>
        </p:spPr>
      </p:pic>
      <p:sp>
        <p:nvSpPr>
          <p:cNvPr id="3" name="Flowchart: Connector 2"/>
          <p:cNvSpPr/>
          <p:nvPr/>
        </p:nvSpPr>
        <p:spPr>
          <a:xfrm>
            <a:off x="4012442" y="4629357"/>
            <a:ext cx="114300" cy="1143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Flowchart: Connector 6"/>
          <p:cNvSpPr/>
          <p:nvPr/>
        </p:nvSpPr>
        <p:spPr>
          <a:xfrm>
            <a:off x="4162567" y="4269966"/>
            <a:ext cx="114300" cy="1143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Flowchart: Connector 7"/>
          <p:cNvSpPr/>
          <p:nvPr/>
        </p:nvSpPr>
        <p:spPr>
          <a:xfrm>
            <a:off x="4331540" y="4019768"/>
            <a:ext cx="114300" cy="1143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Flowchart: Connector 8"/>
          <p:cNvSpPr/>
          <p:nvPr/>
        </p:nvSpPr>
        <p:spPr>
          <a:xfrm>
            <a:off x="4691210" y="3572260"/>
            <a:ext cx="114300" cy="1143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Flowchart: Connector 9"/>
          <p:cNvSpPr/>
          <p:nvPr/>
        </p:nvSpPr>
        <p:spPr>
          <a:xfrm>
            <a:off x="4995933" y="3391285"/>
            <a:ext cx="114300" cy="1143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Flowchart: Connector 10"/>
          <p:cNvSpPr/>
          <p:nvPr/>
        </p:nvSpPr>
        <p:spPr>
          <a:xfrm>
            <a:off x="5197522" y="3380457"/>
            <a:ext cx="114300" cy="1143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Flowchart: Connector 11"/>
          <p:cNvSpPr/>
          <p:nvPr/>
        </p:nvSpPr>
        <p:spPr>
          <a:xfrm>
            <a:off x="5502700" y="3380457"/>
            <a:ext cx="114300" cy="1143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Flowchart: Connector 13"/>
          <p:cNvSpPr/>
          <p:nvPr/>
        </p:nvSpPr>
        <p:spPr>
          <a:xfrm>
            <a:off x="5330302" y="3380457"/>
            <a:ext cx="114300" cy="114300"/>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 name="TextBox 3"/>
          <p:cNvSpPr txBox="1"/>
          <p:nvPr/>
        </p:nvSpPr>
        <p:spPr>
          <a:xfrm>
            <a:off x="4805510" y="3110143"/>
            <a:ext cx="1368260" cy="338554"/>
          </a:xfrm>
          <a:prstGeom prst="rect">
            <a:avLst/>
          </a:prstGeom>
          <a:noFill/>
        </p:spPr>
        <p:txBody>
          <a:bodyPr wrap="none" rtlCol="0">
            <a:spAutoFit/>
          </a:bodyPr>
          <a:lstStyle/>
          <a:p>
            <a:r>
              <a:rPr lang="en-US" sz="1600" b="1" dirty="0" smtClean="0">
                <a:solidFill>
                  <a:srgbClr val="FF0000"/>
                </a:solidFill>
              </a:rPr>
              <a:t>NICA(collider)</a:t>
            </a:r>
            <a:endParaRPr lang="ru-RU" sz="1600" b="1" dirty="0">
              <a:solidFill>
                <a:srgbClr val="FF0000"/>
              </a:solidFill>
            </a:endParaRPr>
          </a:p>
        </p:txBody>
      </p:sp>
      <p:sp>
        <p:nvSpPr>
          <p:cNvPr id="16" name="Diamond 15"/>
          <p:cNvSpPr/>
          <p:nvPr/>
        </p:nvSpPr>
        <p:spPr>
          <a:xfrm>
            <a:off x="3028352" y="1489554"/>
            <a:ext cx="150125" cy="17742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0" name="Diamond 29"/>
          <p:cNvSpPr/>
          <p:nvPr/>
        </p:nvSpPr>
        <p:spPr>
          <a:xfrm>
            <a:off x="3622324" y="1487277"/>
            <a:ext cx="150125" cy="17742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1" name="Diamond 30"/>
          <p:cNvSpPr/>
          <p:nvPr/>
        </p:nvSpPr>
        <p:spPr>
          <a:xfrm>
            <a:off x="4012442" y="1487278"/>
            <a:ext cx="150125" cy="17742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2" name="Diamond 31"/>
          <p:cNvSpPr/>
          <p:nvPr/>
        </p:nvSpPr>
        <p:spPr>
          <a:xfrm>
            <a:off x="4340913" y="1487276"/>
            <a:ext cx="150125" cy="17742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6" name="TextBox 35"/>
          <p:cNvSpPr txBox="1"/>
          <p:nvPr/>
        </p:nvSpPr>
        <p:spPr>
          <a:xfrm>
            <a:off x="4283968" y="1653355"/>
            <a:ext cx="588623" cy="338554"/>
          </a:xfrm>
          <a:prstGeom prst="rect">
            <a:avLst/>
          </a:prstGeom>
          <a:noFill/>
        </p:spPr>
        <p:txBody>
          <a:bodyPr wrap="none" rtlCol="0">
            <a:spAutoFit/>
          </a:bodyPr>
          <a:lstStyle/>
          <a:p>
            <a:r>
              <a:rPr lang="en-US" sz="1600" b="1" dirty="0" smtClean="0">
                <a:solidFill>
                  <a:srgbClr val="000090"/>
                </a:solidFill>
              </a:rPr>
              <a:t>CBM</a:t>
            </a:r>
            <a:endParaRPr lang="ru-RU" sz="1600" b="1" dirty="0">
              <a:solidFill>
                <a:srgbClr val="000090"/>
              </a:solidFill>
            </a:endParaRPr>
          </a:p>
        </p:txBody>
      </p:sp>
      <p:sp>
        <p:nvSpPr>
          <p:cNvPr id="37" name="TextBox 36"/>
          <p:cNvSpPr txBox="1"/>
          <p:nvPr/>
        </p:nvSpPr>
        <p:spPr>
          <a:xfrm>
            <a:off x="3100761" y="1653355"/>
            <a:ext cx="1327223" cy="338554"/>
          </a:xfrm>
          <a:prstGeom prst="rect">
            <a:avLst/>
          </a:prstGeom>
          <a:noFill/>
        </p:spPr>
        <p:txBody>
          <a:bodyPr wrap="none" rtlCol="0">
            <a:spAutoFit/>
          </a:bodyPr>
          <a:lstStyle/>
          <a:p>
            <a:r>
              <a:rPr lang="en-US" sz="1600" b="1" dirty="0" smtClean="0">
                <a:solidFill>
                  <a:srgbClr val="000090"/>
                </a:solidFill>
              </a:rPr>
              <a:t>FAIR SIS-100  </a:t>
            </a:r>
            <a:endParaRPr lang="ru-RU" sz="1600" b="1" dirty="0">
              <a:solidFill>
                <a:schemeClr val="bg1">
                  <a:lumMod val="65000"/>
                </a:schemeClr>
              </a:solidFill>
            </a:endParaRPr>
          </a:p>
        </p:txBody>
      </p:sp>
      <p:sp>
        <p:nvSpPr>
          <p:cNvPr id="38" name="5-Point Star 37"/>
          <p:cNvSpPr/>
          <p:nvPr/>
        </p:nvSpPr>
        <p:spPr>
          <a:xfrm>
            <a:off x="5515969" y="4307248"/>
            <a:ext cx="122830" cy="163773"/>
          </a:xfrm>
          <a:prstGeom prst="star5">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rgbClr val="00B050"/>
              </a:solidFill>
            </a:endParaRPr>
          </a:p>
        </p:txBody>
      </p:sp>
      <p:sp>
        <p:nvSpPr>
          <p:cNvPr id="39" name="5-Point Star 38"/>
          <p:cNvSpPr/>
          <p:nvPr/>
        </p:nvSpPr>
        <p:spPr>
          <a:xfrm>
            <a:off x="5128216" y="4697504"/>
            <a:ext cx="122830" cy="163773"/>
          </a:xfrm>
          <a:prstGeom prst="star5">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rgbClr val="00B050"/>
              </a:solidFill>
            </a:endParaRPr>
          </a:p>
        </p:txBody>
      </p:sp>
      <p:sp>
        <p:nvSpPr>
          <p:cNvPr id="40" name="5-Point Star 39"/>
          <p:cNvSpPr/>
          <p:nvPr/>
        </p:nvSpPr>
        <p:spPr>
          <a:xfrm>
            <a:off x="4981432" y="5091711"/>
            <a:ext cx="122830" cy="163773"/>
          </a:xfrm>
          <a:prstGeom prst="star5">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rgbClr val="00B050"/>
              </a:solidFill>
            </a:endParaRPr>
          </a:p>
        </p:txBody>
      </p:sp>
      <p:sp>
        <p:nvSpPr>
          <p:cNvPr id="41" name="5-Point Star 40"/>
          <p:cNvSpPr/>
          <p:nvPr/>
        </p:nvSpPr>
        <p:spPr>
          <a:xfrm>
            <a:off x="5930308" y="4065000"/>
            <a:ext cx="122830" cy="163773"/>
          </a:xfrm>
          <a:prstGeom prst="star5">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rgbClr val="00B050"/>
              </a:solidFill>
            </a:endParaRPr>
          </a:p>
        </p:txBody>
      </p:sp>
      <p:sp>
        <p:nvSpPr>
          <p:cNvPr id="42" name="5-Point Star 41"/>
          <p:cNvSpPr/>
          <p:nvPr/>
        </p:nvSpPr>
        <p:spPr>
          <a:xfrm>
            <a:off x="6780663" y="3911865"/>
            <a:ext cx="122830" cy="163773"/>
          </a:xfrm>
          <a:prstGeom prst="star5">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rgbClr val="00B050"/>
              </a:solidFill>
            </a:endParaRPr>
          </a:p>
        </p:txBody>
      </p:sp>
      <p:sp>
        <p:nvSpPr>
          <p:cNvPr id="43" name="5-Point Star 42"/>
          <p:cNvSpPr/>
          <p:nvPr/>
        </p:nvSpPr>
        <p:spPr>
          <a:xfrm>
            <a:off x="6316640" y="3922670"/>
            <a:ext cx="122830" cy="163773"/>
          </a:xfrm>
          <a:prstGeom prst="star5">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rgbClr val="00B050"/>
              </a:solidFill>
            </a:endParaRPr>
          </a:p>
        </p:txBody>
      </p:sp>
      <p:sp>
        <p:nvSpPr>
          <p:cNvPr id="44" name="5-Point Star 43"/>
          <p:cNvSpPr/>
          <p:nvPr/>
        </p:nvSpPr>
        <p:spPr>
          <a:xfrm>
            <a:off x="7331123" y="3911296"/>
            <a:ext cx="122830" cy="163773"/>
          </a:xfrm>
          <a:prstGeom prst="star5">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rgbClr val="00B050"/>
              </a:solidFill>
            </a:endParaRPr>
          </a:p>
        </p:txBody>
      </p:sp>
      <p:sp>
        <p:nvSpPr>
          <p:cNvPr id="45" name="TextBox 44"/>
          <p:cNvSpPr txBox="1"/>
          <p:nvPr/>
        </p:nvSpPr>
        <p:spPr>
          <a:xfrm>
            <a:off x="6333159" y="3603038"/>
            <a:ext cx="1106008" cy="338554"/>
          </a:xfrm>
          <a:prstGeom prst="rect">
            <a:avLst/>
          </a:prstGeom>
          <a:noFill/>
        </p:spPr>
        <p:txBody>
          <a:bodyPr wrap="none" rtlCol="0">
            <a:spAutoFit/>
          </a:bodyPr>
          <a:lstStyle/>
          <a:p>
            <a:r>
              <a:rPr lang="en-US" sz="1600" b="1" dirty="0" smtClean="0">
                <a:solidFill>
                  <a:srgbClr val="002060"/>
                </a:solidFill>
              </a:rPr>
              <a:t>RHIC BES II</a:t>
            </a:r>
            <a:endParaRPr lang="ru-RU" sz="1600" b="1" dirty="0">
              <a:solidFill>
                <a:srgbClr val="002060"/>
              </a:solidFill>
            </a:endParaRPr>
          </a:p>
        </p:txBody>
      </p:sp>
      <p:cxnSp>
        <p:nvCxnSpPr>
          <p:cNvPr id="29" name="Straight Connector 28"/>
          <p:cNvCxnSpPr/>
          <p:nvPr/>
        </p:nvCxnSpPr>
        <p:spPr>
          <a:xfrm>
            <a:off x="4860032" y="6349752"/>
            <a:ext cx="300251"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950387" y="6533697"/>
            <a:ext cx="443977" cy="307777"/>
          </a:xfrm>
          <a:prstGeom prst="rect">
            <a:avLst/>
          </a:prstGeom>
          <a:noFill/>
        </p:spPr>
        <p:txBody>
          <a:bodyPr wrap="none" rtlCol="0" anchor="b">
            <a:spAutoFit/>
          </a:bodyPr>
          <a:lstStyle/>
          <a:p>
            <a:r>
              <a:rPr lang="en-US" sz="1400" b="1" dirty="0" smtClean="0"/>
              <a:t>NN</a:t>
            </a:r>
            <a:endParaRPr lang="ru-RU" sz="1400" b="1" dirty="0"/>
          </a:p>
        </p:txBody>
      </p:sp>
      <p:cxnSp>
        <p:nvCxnSpPr>
          <p:cNvPr id="61" name="Straight Connector 60"/>
          <p:cNvCxnSpPr>
            <a:stCxn id="16" idx="3"/>
            <a:endCxn id="32" idx="3"/>
          </p:cNvCxnSpPr>
          <p:nvPr/>
        </p:nvCxnSpPr>
        <p:spPr>
          <a:xfrm flipV="1">
            <a:off x="3178477" y="1575987"/>
            <a:ext cx="1312561" cy="2278"/>
          </a:xfrm>
          <a:prstGeom prst="line">
            <a:avLst/>
          </a:prstGeom>
          <a:ln w="19050">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353034" y="3993182"/>
            <a:ext cx="1289712" cy="6489"/>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5591032" y="4168500"/>
            <a:ext cx="352924" cy="22063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40" idx="2"/>
          </p:cNvCxnSpPr>
          <p:nvPr/>
        </p:nvCxnSpPr>
        <p:spPr>
          <a:xfrm flipV="1">
            <a:off x="5004891" y="4781877"/>
            <a:ext cx="175549" cy="473607"/>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5201241" y="4395948"/>
            <a:ext cx="382040" cy="364112"/>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41" idx="4"/>
          </p:cNvCxnSpPr>
          <p:nvPr/>
        </p:nvCxnSpPr>
        <p:spPr>
          <a:xfrm flipV="1">
            <a:off x="6053138" y="4005125"/>
            <a:ext cx="296144" cy="122431"/>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287437" y="3437607"/>
            <a:ext cx="257814" cy="0"/>
          </a:xfrm>
          <a:prstGeom prst="line">
            <a:avLst/>
          </a:prstGeom>
          <a:ln w="222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10" idx="6"/>
          </p:cNvCxnSpPr>
          <p:nvPr/>
        </p:nvCxnSpPr>
        <p:spPr>
          <a:xfrm>
            <a:off x="5110233" y="3448435"/>
            <a:ext cx="104028" cy="0"/>
          </a:xfrm>
          <a:prstGeom prst="line">
            <a:avLst/>
          </a:prstGeom>
          <a:ln w="222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7"/>
          </p:cNvCxnSpPr>
          <p:nvPr/>
        </p:nvCxnSpPr>
        <p:spPr>
          <a:xfrm flipV="1">
            <a:off x="4788771" y="3437607"/>
            <a:ext cx="240997" cy="151392"/>
          </a:xfrm>
          <a:prstGeom prst="line">
            <a:avLst/>
          </a:prstGeom>
          <a:ln w="222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8" idx="7"/>
            <a:endCxn id="9" idx="3"/>
          </p:cNvCxnSpPr>
          <p:nvPr/>
        </p:nvCxnSpPr>
        <p:spPr>
          <a:xfrm flipV="1">
            <a:off x="4429101" y="3669821"/>
            <a:ext cx="278848" cy="366686"/>
          </a:xfrm>
          <a:prstGeom prst="line">
            <a:avLst/>
          </a:prstGeom>
          <a:ln w="222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7" idx="7"/>
            <a:endCxn id="8" idx="7"/>
          </p:cNvCxnSpPr>
          <p:nvPr/>
        </p:nvCxnSpPr>
        <p:spPr>
          <a:xfrm flipV="1">
            <a:off x="4260128" y="4036507"/>
            <a:ext cx="168973" cy="250198"/>
          </a:xfrm>
          <a:prstGeom prst="line">
            <a:avLst/>
          </a:prstGeom>
          <a:ln w="222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endCxn id="7" idx="7"/>
          </p:cNvCxnSpPr>
          <p:nvPr/>
        </p:nvCxnSpPr>
        <p:spPr>
          <a:xfrm flipV="1">
            <a:off x="4045056" y="4286705"/>
            <a:ext cx="215072" cy="424339"/>
          </a:xfrm>
          <a:prstGeom prst="line">
            <a:avLst/>
          </a:prstGeom>
          <a:ln w="22225">
            <a:solidFill>
              <a:srgbClr val="FF0000"/>
            </a:solidFill>
          </a:ln>
        </p:spPr>
        <p:style>
          <a:lnRef idx="2">
            <a:schemeClr val="accent1"/>
          </a:lnRef>
          <a:fillRef idx="0">
            <a:schemeClr val="accent1"/>
          </a:fillRef>
          <a:effectRef idx="1">
            <a:schemeClr val="accent1"/>
          </a:effectRef>
          <a:fontRef idx="minor">
            <a:schemeClr val="tx1"/>
          </a:fontRef>
        </p:style>
      </p:cxnSp>
      <p:sp>
        <p:nvSpPr>
          <p:cNvPr id="18459" name="Flowchart: Connector 18458"/>
          <p:cNvSpPr/>
          <p:nvPr/>
        </p:nvSpPr>
        <p:spPr>
          <a:xfrm>
            <a:off x="3028352" y="3006370"/>
            <a:ext cx="114300" cy="114300"/>
          </a:xfrm>
          <a:prstGeom prst="flowChartConnector">
            <a:avLst/>
          </a:prstGeom>
          <a:noFill/>
          <a:ln w="25400">
            <a:solidFill>
              <a:srgbClr val="FF35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5" name="Flowchart: Connector 104"/>
          <p:cNvSpPr/>
          <p:nvPr/>
        </p:nvSpPr>
        <p:spPr>
          <a:xfrm>
            <a:off x="3768488" y="3016677"/>
            <a:ext cx="114300" cy="114300"/>
          </a:xfrm>
          <a:prstGeom prst="flowChartConnector">
            <a:avLst/>
          </a:prstGeom>
          <a:noFill/>
          <a:ln w="25400">
            <a:solidFill>
              <a:srgbClr val="FF35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109" name="Straight Connector 108"/>
          <p:cNvCxnSpPr>
            <a:stCxn id="18459" idx="6"/>
            <a:endCxn id="105" idx="2"/>
          </p:cNvCxnSpPr>
          <p:nvPr/>
        </p:nvCxnSpPr>
        <p:spPr>
          <a:xfrm>
            <a:off x="3142652" y="3063520"/>
            <a:ext cx="625836" cy="10307"/>
          </a:xfrm>
          <a:prstGeom prst="line">
            <a:avLst/>
          </a:prstGeom>
          <a:ln w="22225">
            <a:solidFill>
              <a:srgbClr val="FF35E2"/>
            </a:solidFill>
          </a:ln>
          <a:scene3d>
            <a:camera prst="orthographicFront">
              <a:rot lat="0" lon="0" rev="30000"/>
            </a:camera>
            <a:lightRig rig="threePt" dir="t"/>
          </a:scene3d>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3898050" y="2694645"/>
            <a:ext cx="1285801" cy="584775"/>
          </a:xfrm>
          <a:prstGeom prst="rect">
            <a:avLst/>
          </a:prstGeom>
          <a:noFill/>
        </p:spPr>
        <p:txBody>
          <a:bodyPr wrap="none" rtlCol="0">
            <a:spAutoFit/>
          </a:bodyPr>
          <a:lstStyle/>
          <a:p>
            <a:r>
              <a:rPr lang="en-US" sz="1600" b="1" dirty="0" smtClean="0">
                <a:solidFill>
                  <a:srgbClr val="FF35E2"/>
                </a:solidFill>
              </a:rPr>
              <a:t>NICA</a:t>
            </a:r>
          </a:p>
          <a:p>
            <a:r>
              <a:rPr lang="en-US" sz="1600" b="1" dirty="0" smtClean="0">
                <a:solidFill>
                  <a:srgbClr val="FF35E2"/>
                </a:solidFill>
              </a:rPr>
              <a:t>(fixed target)</a:t>
            </a:r>
            <a:endParaRPr lang="ru-RU" sz="1600" b="1" dirty="0">
              <a:solidFill>
                <a:srgbClr val="FF35E2"/>
              </a:solidFill>
            </a:endParaRPr>
          </a:p>
        </p:txBody>
      </p:sp>
      <p:sp>
        <p:nvSpPr>
          <p:cNvPr id="71" name="Rectangle 70"/>
          <p:cNvSpPr/>
          <p:nvPr/>
        </p:nvSpPr>
        <p:spPr>
          <a:xfrm>
            <a:off x="2987824" y="1198228"/>
            <a:ext cx="2070860" cy="4633761"/>
          </a:xfrm>
          <a:prstGeom prst="rect">
            <a:avLst/>
          </a:prstGeom>
          <a:solidFill>
            <a:srgbClr val="9C9CDF">
              <a:alpha val="23000"/>
            </a:srgb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smtClean="0">
              <a:solidFill>
                <a:srgbClr val="000090"/>
              </a:solidFill>
            </a:endParaRPr>
          </a:p>
          <a:p>
            <a:pPr algn="ctr"/>
            <a:endParaRPr lang="en-US" dirty="0">
              <a:solidFill>
                <a:srgbClr val="000090"/>
              </a:solidFill>
            </a:endParaRPr>
          </a:p>
          <a:p>
            <a:pPr algn="ctr"/>
            <a:endParaRPr lang="en-US" dirty="0" smtClean="0">
              <a:solidFill>
                <a:srgbClr val="000090"/>
              </a:solidFill>
            </a:endParaRPr>
          </a:p>
          <a:p>
            <a:pPr algn="ctr"/>
            <a:endParaRPr lang="en-US" dirty="0">
              <a:solidFill>
                <a:srgbClr val="000090"/>
              </a:solidFill>
            </a:endParaRPr>
          </a:p>
          <a:p>
            <a:pPr algn="ctr"/>
            <a:endParaRPr lang="en-US" dirty="0" smtClean="0">
              <a:solidFill>
                <a:srgbClr val="000090"/>
              </a:solidFill>
            </a:endParaRPr>
          </a:p>
          <a:p>
            <a:pPr algn="ctr"/>
            <a:endParaRPr lang="en-US" dirty="0">
              <a:solidFill>
                <a:srgbClr val="000090"/>
              </a:solidFill>
            </a:endParaRPr>
          </a:p>
          <a:p>
            <a:pPr algn="ctr"/>
            <a:endParaRPr lang="en-US" dirty="0" smtClean="0">
              <a:solidFill>
                <a:srgbClr val="000090"/>
              </a:solidFill>
            </a:endParaRPr>
          </a:p>
          <a:p>
            <a:pPr algn="ctr"/>
            <a:endParaRPr lang="en-US" dirty="0">
              <a:solidFill>
                <a:srgbClr val="000090"/>
              </a:solidFill>
            </a:endParaRPr>
          </a:p>
          <a:p>
            <a:pPr algn="ctr"/>
            <a:endParaRPr lang="en-US" dirty="0" smtClean="0">
              <a:solidFill>
                <a:srgbClr val="000090"/>
              </a:solidFill>
            </a:endParaRPr>
          </a:p>
          <a:p>
            <a:pPr algn="ctr"/>
            <a:endParaRPr lang="en-US" dirty="0">
              <a:solidFill>
                <a:srgbClr val="000090"/>
              </a:solidFill>
            </a:endParaRPr>
          </a:p>
          <a:p>
            <a:pPr algn="ctr"/>
            <a:endParaRPr lang="en-US" dirty="0" smtClean="0">
              <a:solidFill>
                <a:srgbClr val="000090"/>
              </a:solidFill>
            </a:endParaRPr>
          </a:p>
          <a:p>
            <a:pPr algn="ctr"/>
            <a:endParaRPr lang="en-US" dirty="0">
              <a:solidFill>
                <a:srgbClr val="000090"/>
              </a:solidFill>
            </a:endParaRPr>
          </a:p>
          <a:p>
            <a:pPr algn="ctr"/>
            <a:endParaRPr lang="en-US" dirty="0" smtClean="0">
              <a:solidFill>
                <a:srgbClr val="000090"/>
              </a:solidFill>
            </a:endParaRPr>
          </a:p>
          <a:p>
            <a:endParaRPr lang="en-US" dirty="0">
              <a:solidFill>
                <a:srgbClr val="000090"/>
              </a:solidFill>
            </a:endParaRPr>
          </a:p>
          <a:p>
            <a:endParaRPr lang="en-US" sz="1600" dirty="0" smtClean="0">
              <a:solidFill>
                <a:srgbClr val="000090"/>
              </a:solidFill>
            </a:endParaRPr>
          </a:p>
          <a:p>
            <a:pPr algn="ctr"/>
            <a:r>
              <a:rPr lang="en-US" altLang="ja-JP" sz="1600" i="1" dirty="0" smtClean="0">
                <a:solidFill>
                  <a:srgbClr val="000090"/>
                </a:solidFill>
              </a:rPr>
              <a:t>Highest baryon density</a:t>
            </a:r>
          </a:p>
        </p:txBody>
      </p:sp>
      <p:sp>
        <p:nvSpPr>
          <p:cNvPr id="73" name="TextBox 76"/>
          <p:cNvSpPr txBox="1">
            <a:spLocks noChangeArrowheads="1"/>
          </p:cNvSpPr>
          <p:nvPr/>
        </p:nvSpPr>
        <p:spPr bwMode="auto">
          <a:xfrm>
            <a:off x="1559776" y="0"/>
            <a:ext cx="6040949" cy="523220"/>
          </a:xfrm>
          <a:prstGeom prst="rect">
            <a:avLst/>
          </a:prstGeom>
          <a:noFill/>
          <a:ln w="9525">
            <a:noFill/>
            <a:miter lim="800000"/>
            <a:headEnd/>
            <a:tailEnd/>
          </a:ln>
        </p:spPr>
        <p:txBody>
          <a:bodyPr wrap="none">
            <a:spAutoFit/>
          </a:bodyPr>
          <a:lstStyle/>
          <a:p>
            <a:r>
              <a:rPr lang="en-US" altLang="ja-JP" sz="2800" b="1" dirty="0" smtClean="0">
                <a:solidFill>
                  <a:srgbClr val="00076E"/>
                </a:solidFill>
              </a:rPr>
              <a:t>HI experiments for high density physics</a:t>
            </a:r>
            <a:endParaRPr lang="en-US" sz="2800" b="1" dirty="0">
              <a:solidFill>
                <a:srgbClr val="00076E"/>
              </a:solidFill>
            </a:endParaRPr>
          </a:p>
        </p:txBody>
      </p:sp>
      <p:sp>
        <p:nvSpPr>
          <p:cNvPr id="26" name="正方形/長方形 25"/>
          <p:cNvSpPr/>
          <p:nvPr/>
        </p:nvSpPr>
        <p:spPr>
          <a:xfrm>
            <a:off x="6152302" y="548680"/>
            <a:ext cx="2970230" cy="1411000"/>
          </a:xfrm>
          <a:prstGeom prst="rect">
            <a:avLst/>
          </a:prstGeom>
          <a:solidFill>
            <a:srgbClr val="0DFF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Aiming at world’s highest</a:t>
            </a:r>
          </a:p>
          <a:p>
            <a:pPr algn="ctr"/>
            <a:r>
              <a:rPr lang="en-US" altLang="ja-JP" b="1" dirty="0">
                <a:solidFill>
                  <a:schemeClr val="tx1"/>
                </a:solidFill>
              </a:rPr>
              <a:t>Beam rate </a:t>
            </a:r>
            <a:r>
              <a:rPr lang="en-US" altLang="ja-JP" b="1" dirty="0" smtClean="0">
                <a:solidFill>
                  <a:schemeClr val="tx1"/>
                </a:solidFill>
              </a:rPr>
              <a:t>of 10</a:t>
            </a:r>
            <a:r>
              <a:rPr lang="en-US" altLang="ja-JP" b="1" baseline="30000" dirty="0" smtClean="0">
                <a:solidFill>
                  <a:schemeClr val="tx1"/>
                </a:solidFill>
              </a:rPr>
              <a:t>11</a:t>
            </a:r>
            <a:r>
              <a:rPr lang="en-US" altLang="ja-JP" b="1" dirty="0" smtClean="0">
                <a:solidFill>
                  <a:schemeClr val="tx1"/>
                </a:solidFill>
              </a:rPr>
              <a:t> </a:t>
            </a:r>
            <a:r>
              <a:rPr lang="en-US" altLang="ja-JP" b="1" dirty="0">
                <a:solidFill>
                  <a:schemeClr val="tx1"/>
                </a:solidFill>
              </a:rPr>
              <a:t>Hz</a:t>
            </a:r>
          </a:p>
          <a:p>
            <a:pPr algn="ctr"/>
            <a:r>
              <a:rPr lang="en-US" altLang="ja-JP" b="1" dirty="0" smtClean="0">
                <a:solidFill>
                  <a:schemeClr val="tx1"/>
                </a:solidFill>
              </a:rPr>
              <a:t>Interaction r</a:t>
            </a:r>
            <a:r>
              <a:rPr kumimoji="1" lang="en-US" altLang="ja-JP" b="1" dirty="0" smtClean="0">
                <a:solidFill>
                  <a:schemeClr val="tx1"/>
                </a:solidFill>
              </a:rPr>
              <a:t>ate</a:t>
            </a:r>
            <a:r>
              <a:rPr lang="ja-JP" altLang="en-US" b="1" dirty="0" smtClean="0">
                <a:solidFill>
                  <a:schemeClr val="tx1"/>
                </a:solidFill>
              </a:rPr>
              <a:t> </a:t>
            </a:r>
            <a:r>
              <a:rPr lang="en-US" altLang="ja-JP" b="1" dirty="0" smtClean="0">
                <a:solidFill>
                  <a:schemeClr val="tx1"/>
                </a:solidFill>
              </a:rPr>
              <a:t>1</a:t>
            </a:r>
            <a:r>
              <a:rPr kumimoji="1" lang="en-US" altLang="ja-JP" b="1" dirty="0" smtClean="0">
                <a:solidFill>
                  <a:schemeClr val="tx1"/>
                </a:solidFill>
              </a:rPr>
              <a:t>0</a:t>
            </a:r>
            <a:r>
              <a:rPr kumimoji="1" lang="en-US" altLang="ja-JP" b="1" baseline="30000" dirty="0" smtClean="0">
                <a:solidFill>
                  <a:schemeClr val="tx1"/>
                </a:solidFill>
              </a:rPr>
              <a:t>8</a:t>
            </a:r>
            <a:r>
              <a:rPr kumimoji="1" lang="en-US" altLang="ja-JP" b="1" dirty="0" smtClean="0">
                <a:solidFill>
                  <a:schemeClr val="tx1"/>
                </a:solidFill>
              </a:rPr>
              <a:t>Hz</a:t>
            </a:r>
            <a:endParaRPr lang="en-US" altLang="ja-JP" b="1" dirty="0" smtClean="0">
              <a:solidFill>
                <a:schemeClr val="tx1"/>
              </a:solidFill>
            </a:endParaRPr>
          </a:p>
          <a:p>
            <a:pPr algn="ctr"/>
            <a:r>
              <a:rPr kumimoji="1" lang="en-US" altLang="ja-JP" b="1" dirty="0" smtClean="0">
                <a:solidFill>
                  <a:srgbClr val="FF0000"/>
                </a:solidFill>
              </a:rPr>
              <a:t>Note</a:t>
            </a:r>
            <a:r>
              <a:rPr lang="ja-JP" altLang="en-US" b="1" dirty="0" smtClean="0">
                <a:solidFill>
                  <a:srgbClr val="FF0000"/>
                </a:solidFill>
              </a:rPr>
              <a:t> </a:t>
            </a:r>
            <a:r>
              <a:rPr lang="en-US" altLang="ja-JP" b="1" dirty="0" smtClean="0">
                <a:solidFill>
                  <a:srgbClr val="FF0000"/>
                </a:solidFill>
              </a:rPr>
              <a:t>: experimental limitation not considered</a:t>
            </a:r>
            <a:endParaRPr kumimoji="1" lang="ja-JP" altLang="en-US" b="1" dirty="0">
              <a:solidFill>
                <a:srgbClr val="FF0000"/>
              </a:solidFill>
            </a:endParaRPr>
          </a:p>
        </p:txBody>
      </p:sp>
      <p:sp>
        <p:nvSpPr>
          <p:cNvPr id="46" name="テキスト ボックス 45"/>
          <p:cNvSpPr txBox="1"/>
          <p:nvPr/>
        </p:nvSpPr>
        <p:spPr>
          <a:xfrm>
            <a:off x="7308061" y="3572260"/>
            <a:ext cx="1332416" cy="369332"/>
          </a:xfrm>
          <a:prstGeom prst="rect">
            <a:avLst/>
          </a:prstGeom>
          <a:noFill/>
        </p:spPr>
        <p:txBody>
          <a:bodyPr wrap="none" rtlCol="0">
            <a:spAutoFit/>
          </a:bodyPr>
          <a:lstStyle/>
          <a:p>
            <a:r>
              <a:rPr kumimoji="1" lang="en-US" altLang="ja-JP" dirty="0" smtClean="0"/>
              <a:t>(2019-2020)</a:t>
            </a:r>
            <a:endParaRPr kumimoji="1" lang="ja-JP" altLang="en-US" dirty="0"/>
          </a:p>
        </p:txBody>
      </p:sp>
      <p:sp>
        <p:nvSpPr>
          <p:cNvPr id="77" name="テキスト ボックス 76"/>
          <p:cNvSpPr txBox="1"/>
          <p:nvPr/>
        </p:nvSpPr>
        <p:spPr>
          <a:xfrm>
            <a:off x="3205253" y="1924320"/>
            <a:ext cx="864339" cy="369332"/>
          </a:xfrm>
          <a:prstGeom prst="rect">
            <a:avLst/>
          </a:prstGeom>
          <a:noFill/>
        </p:spPr>
        <p:txBody>
          <a:bodyPr wrap="none" rtlCol="0">
            <a:spAutoFit/>
          </a:bodyPr>
          <a:lstStyle/>
          <a:p>
            <a:r>
              <a:rPr kumimoji="1" lang="en-US" altLang="ja-JP" dirty="0" smtClean="0"/>
              <a:t>(2022-)</a:t>
            </a:r>
            <a:endParaRPr kumimoji="1" lang="ja-JP" altLang="en-US" dirty="0"/>
          </a:p>
        </p:txBody>
      </p:sp>
      <p:sp>
        <p:nvSpPr>
          <p:cNvPr id="78" name="テキスト ボックス 77"/>
          <p:cNvSpPr txBox="1"/>
          <p:nvPr/>
        </p:nvSpPr>
        <p:spPr>
          <a:xfrm>
            <a:off x="6003325" y="3094754"/>
            <a:ext cx="917239" cy="369332"/>
          </a:xfrm>
          <a:prstGeom prst="rect">
            <a:avLst/>
          </a:prstGeom>
          <a:noFill/>
        </p:spPr>
        <p:txBody>
          <a:bodyPr wrap="none" rtlCol="0">
            <a:spAutoFit/>
          </a:bodyPr>
          <a:lstStyle/>
          <a:p>
            <a:r>
              <a:rPr kumimoji="1" lang="en-US" altLang="ja-JP" dirty="0" smtClean="0"/>
              <a:t> (2020-)</a:t>
            </a:r>
            <a:endParaRPr kumimoji="1" lang="ja-JP" altLang="en-US" dirty="0"/>
          </a:p>
        </p:txBody>
      </p:sp>
      <p:sp>
        <p:nvSpPr>
          <p:cNvPr id="51" name="左右矢印 50"/>
          <p:cNvSpPr/>
          <p:nvPr/>
        </p:nvSpPr>
        <p:spPr>
          <a:xfrm>
            <a:off x="2987824" y="548680"/>
            <a:ext cx="1729338" cy="473081"/>
          </a:xfrm>
          <a:prstGeom prst="leftRightArrow">
            <a:avLst/>
          </a:prstGeom>
          <a:solidFill>
            <a:srgbClr val="0DFF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J-PARC</a:t>
            </a:r>
            <a:endParaRPr kumimoji="1" lang="ja-JP" altLang="en-US" dirty="0">
              <a:solidFill>
                <a:schemeClr val="tx1"/>
              </a:solidFill>
            </a:endParaRPr>
          </a:p>
        </p:txBody>
      </p:sp>
      <p:cxnSp>
        <p:nvCxnSpPr>
          <p:cNvPr id="53" name="直線矢印コネクタ 52"/>
          <p:cNvCxnSpPr>
            <a:stCxn id="26" idx="1"/>
          </p:cNvCxnSpPr>
          <p:nvPr/>
        </p:nvCxnSpPr>
        <p:spPr>
          <a:xfrm flipH="1" flipV="1">
            <a:off x="4716472" y="738188"/>
            <a:ext cx="1435830" cy="5159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4398142" y="2647345"/>
            <a:ext cx="917239" cy="369332"/>
          </a:xfrm>
          <a:prstGeom prst="rect">
            <a:avLst/>
          </a:prstGeom>
          <a:noFill/>
        </p:spPr>
        <p:txBody>
          <a:bodyPr wrap="none" rtlCol="0">
            <a:spAutoFit/>
          </a:bodyPr>
          <a:lstStyle/>
          <a:p>
            <a:r>
              <a:rPr kumimoji="1" lang="en-US" altLang="ja-JP" dirty="0" smtClean="0"/>
              <a:t> (2017-)</a:t>
            </a:r>
            <a:endParaRPr kumimoji="1" lang="ja-JP" altLang="en-US" dirty="0"/>
          </a:p>
        </p:txBody>
      </p:sp>
      <p:sp>
        <p:nvSpPr>
          <p:cNvPr id="72" name="正方形/長方形 71"/>
          <p:cNvSpPr/>
          <p:nvPr/>
        </p:nvSpPr>
        <p:spPr>
          <a:xfrm>
            <a:off x="4807135" y="1992836"/>
            <a:ext cx="2141129" cy="500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SIS-100 beam rate</a:t>
            </a:r>
            <a:r>
              <a:rPr lang="ja-JP" altLang="en-US" b="1" dirty="0" smtClean="0">
                <a:solidFill>
                  <a:schemeClr val="tx1"/>
                </a:solidFill>
              </a:rPr>
              <a:t>：</a:t>
            </a:r>
            <a:r>
              <a:rPr lang="en-US" altLang="ja-JP" b="1" dirty="0" smtClean="0">
                <a:solidFill>
                  <a:schemeClr val="tx1"/>
                </a:solidFill>
              </a:rPr>
              <a:t>~5x</a:t>
            </a:r>
            <a:r>
              <a:rPr kumimoji="1" lang="en-US" altLang="ja-JP" b="1" dirty="0" smtClean="0">
                <a:solidFill>
                  <a:schemeClr val="tx1"/>
                </a:solidFill>
              </a:rPr>
              <a:t>10</a:t>
            </a:r>
            <a:r>
              <a:rPr lang="en-US" altLang="ja-JP" b="1" baseline="30000" dirty="0" smtClean="0">
                <a:solidFill>
                  <a:schemeClr val="tx1"/>
                </a:solidFill>
              </a:rPr>
              <a:t>9</a:t>
            </a:r>
            <a:r>
              <a:rPr lang="en-US" altLang="ja-JP" b="1" dirty="0" smtClean="0">
                <a:solidFill>
                  <a:schemeClr val="tx1"/>
                </a:solidFill>
              </a:rPr>
              <a:t> Hz</a:t>
            </a:r>
            <a:endParaRPr kumimoji="1" lang="ja-JP" altLang="en-US" b="1" dirty="0">
              <a:solidFill>
                <a:schemeClr val="tx1"/>
              </a:solidFill>
            </a:endParaRPr>
          </a:p>
        </p:txBody>
      </p:sp>
      <p:cxnSp>
        <p:nvCxnSpPr>
          <p:cNvPr id="74" name="直線矢印コネクタ 73"/>
          <p:cNvCxnSpPr/>
          <p:nvPr/>
        </p:nvCxnSpPr>
        <p:spPr>
          <a:xfrm flipH="1" flipV="1">
            <a:off x="4517777" y="1581557"/>
            <a:ext cx="463655" cy="342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コンテンツ プレースホルダー 2"/>
          <p:cNvSpPr>
            <a:spLocks noGrp="1"/>
          </p:cNvSpPr>
          <p:nvPr>
            <p:ph idx="1"/>
          </p:nvPr>
        </p:nvSpPr>
        <p:spPr>
          <a:xfrm>
            <a:off x="5416344" y="1981956"/>
            <a:ext cx="3734448" cy="2167124"/>
          </a:xfrm>
          <a:solidFill>
            <a:schemeClr val="bg1"/>
          </a:solidFill>
          <a:ln>
            <a:solidFill>
              <a:schemeClr val="tx1"/>
            </a:solidFill>
          </a:ln>
        </p:spPr>
        <p:txBody>
          <a:bodyPr>
            <a:normAutofit fontScale="92500" lnSpcReduction="10000"/>
          </a:bodyPr>
          <a:lstStyle/>
          <a:p>
            <a:r>
              <a:rPr lang="en-US" altLang="ja-JP" sz="2000" dirty="0" smtClean="0"/>
              <a:t>Ion species</a:t>
            </a:r>
            <a:endParaRPr kumimoji="1" lang="en-US" altLang="ja-JP" sz="2000" dirty="0" smtClean="0"/>
          </a:p>
          <a:p>
            <a:pPr lvl="1"/>
            <a:r>
              <a:rPr lang="en-US" altLang="ja-JP" sz="1800" dirty="0" smtClean="0">
                <a:solidFill>
                  <a:srgbClr val="FF0000"/>
                </a:solidFill>
              </a:rPr>
              <a:t>p, Li, C, Si, </a:t>
            </a:r>
            <a:r>
              <a:rPr lang="en-US" altLang="ja-JP" sz="1800" dirty="0" err="1" smtClean="0">
                <a:solidFill>
                  <a:srgbClr val="FF0000"/>
                </a:solidFill>
              </a:rPr>
              <a:t>Ar</a:t>
            </a:r>
            <a:r>
              <a:rPr lang="en-US" altLang="ja-JP" sz="1800" dirty="0" smtClean="0">
                <a:solidFill>
                  <a:srgbClr val="FF0000"/>
                </a:solidFill>
              </a:rPr>
              <a:t>, Cu, </a:t>
            </a:r>
            <a:r>
              <a:rPr lang="en-US" altLang="ja-JP" sz="1800" dirty="0" err="1" smtClean="0">
                <a:solidFill>
                  <a:srgbClr val="FF0000"/>
                </a:solidFill>
              </a:rPr>
              <a:t>Xe</a:t>
            </a:r>
            <a:r>
              <a:rPr lang="en-US" altLang="ja-JP" sz="1800" dirty="0" smtClean="0">
                <a:solidFill>
                  <a:srgbClr val="FF0000"/>
                </a:solidFill>
              </a:rPr>
              <a:t>, Au(</a:t>
            </a:r>
            <a:r>
              <a:rPr lang="en-US" altLang="ja-JP" sz="1800" dirty="0" err="1" smtClean="0">
                <a:solidFill>
                  <a:srgbClr val="FF0000"/>
                </a:solidFill>
              </a:rPr>
              <a:t>Pb</a:t>
            </a:r>
            <a:r>
              <a:rPr lang="en-US" altLang="ja-JP" sz="1800" dirty="0" smtClean="0">
                <a:solidFill>
                  <a:srgbClr val="FF0000"/>
                </a:solidFill>
              </a:rPr>
              <a:t>), U</a:t>
            </a:r>
            <a:r>
              <a:rPr lang="en-US" altLang="ja-JP" sz="1800" dirty="0" smtClean="0">
                <a:solidFill>
                  <a:srgbClr val="0070C0"/>
                </a:solidFill>
              </a:rPr>
              <a:t> </a:t>
            </a:r>
          </a:p>
          <a:p>
            <a:r>
              <a:rPr lang="en-US" altLang="ja-JP" sz="2000" dirty="0" smtClean="0"/>
              <a:t>Beam energy</a:t>
            </a:r>
            <a:endParaRPr kumimoji="1" lang="en-US" altLang="ja-JP" sz="2000" dirty="0" smtClean="0"/>
          </a:p>
          <a:p>
            <a:pPr lvl="1"/>
            <a:r>
              <a:rPr lang="en-US" altLang="ja-JP" sz="1800" dirty="0" smtClean="0">
                <a:solidFill>
                  <a:srgbClr val="FF0000"/>
                </a:solidFill>
              </a:rPr>
              <a:t>1-</a:t>
            </a:r>
            <a:r>
              <a:rPr lang="en-US" altLang="ja-JP" sz="1800" dirty="0" smtClean="0">
                <a:solidFill>
                  <a:srgbClr val="FF0000"/>
                </a:solidFill>
                <a:sym typeface="Wingdings" panose="05000000000000000000" pitchFamily="2" charset="2"/>
              </a:rPr>
              <a:t>19 A GeV </a:t>
            </a:r>
            <a:endParaRPr lang="en-US" altLang="ja-JP" dirty="0" smtClean="0">
              <a:sym typeface="Wingdings" panose="05000000000000000000" pitchFamily="2" charset="2"/>
            </a:endParaRPr>
          </a:p>
          <a:p>
            <a:pPr marL="0" indent="0">
              <a:buNone/>
            </a:pPr>
            <a:r>
              <a:rPr lang="en-US" altLang="ja-JP" sz="2000" dirty="0" smtClean="0">
                <a:solidFill>
                  <a:srgbClr val="2203DB"/>
                </a:solidFill>
                <a:sym typeface="Wingdings" panose="05000000000000000000" pitchFamily="2" charset="2"/>
              </a:rPr>
              <a:t>Extremely important as accelerator science</a:t>
            </a:r>
          </a:p>
          <a:p>
            <a:pPr marL="0" indent="0">
              <a:buNone/>
            </a:pPr>
            <a:r>
              <a:rPr lang="en-US" altLang="ja-JP" sz="2000" dirty="0" smtClean="0">
                <a:solidFill>
                  <a:srgbClr val="FF0000"/>
                </a:solidFill>
                <a:sym typeface="Wingdings" panose="05000000000000000000" pitchFamily="2" charset="2"/>
              </a:rPr>
              <a:t>Asian core HI facility</a:t>
            </a:r>
          </a:p>
        </p:txBody>
      </p:sp>
      <p:sp>
        <p:nvSpPr>
          <p:cNvPr id="64" name="TextBox 46"/>
          <p:cNvSpPr txBox="1"/>
          <p:nvPr/>
        </p:nvSpPr>
        <p:spPr>
          <a:xfrm>
            <a:off x="2195737" y="6237312"/>
            <a:ext cx="4320480" cy="523220"/>
          </a:xfrm>
          <a:prstGeom prst="rect">
            <a:avLst/>
          </a:prstGeom>
          <a:noFill/>
        </p:spPr>
        <p:txBody>
          <a:bodyPr wrap="square" rtlCol="0">
            <a:spAutoFit/>
          </a:bodyPr>
          <a:lstStyle/>
          <a:p>
            <a:r>
              <a:rPr lang="en-US" sz="2800" b="1" dirty="0" smtClean="0"/>
              <a:t>Collision energy √S    [GeV]</a:t>
            </a:r>
            <a:endParaRPr lang="ru-RU" sz="2800" b="1" dirty="0"/>
          </a:p>
        </p:txBody>
      </p:sp>
      <p:sp>
        <p:nvSpPr>
          <p:cNvPr id="75" name="TextBox 21"/>
          <p:cNvSpPr txBox="1"/>
          <p:nvPr/>
        </p:nvSpPr>
        <p:spPr>
          <a:xfrm rot="16200000">
            <a:off x="-341193" y="2781019"/>
            <a:ext cx="3181577" cy="523220"/>
          </a:xfrm>
          <a:prstGeom prst="rect">
            <a:avLst/>
          </a:prstGeom>
          <a:noFill/>
        </p:spPr>
        <p:txBody>
          <a:bodyPr wrap="none" rtlCol="0">
            <a:spAutoFit/>
          </a:bodyPr>
          <a:lstStyle/>
          <a:p>
            <a:r>
              <a:rPr lang="en-US" sz="2800" b="1" dirty="0" smtClean="0"/>
              <a:t>Interaction rate [Hz]</a:t>
            </a:r>
            <a:endParaRPr lang="ru-RU" sz="2800" b="1" dirty="0"/>
          </a:p>
        </p:txBody>
      </p:sp>
    </p:spTree>
    <p:extLst>
      <p:ext uri="{BB962C8B-B14F-4D97-AF65-F5344CB8AC3E}">
        <p14:creationId xmlns:p14="http://schemas.microsoft.com/office/powerpoint/2010/main" val="34258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882" y="2303165"/>
            <a:ext cx="2633759" cy="2527701"/>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888" y="1387782"/>
            <a:ext cx="2915333" cy="2797937"/>
          </a:xfrm>
          <a:prstGeom prst="rect">
            <a:avLst/>
          </a:prstGeom>
        </p:spPr>
      </p:pic>
      <p:sp>
        <p:nvSpPr>
          <p:cNvPr id="2" name="タイトル 1"/>
          <p:cNvSpPr>
            <a:spLocks noGrp="1"/>
          </p:cNvSpPr>
          <p:nvPr>
            <p:ph type="title"/>
          </p:nvPr>
        </p:nvSpPr>
        <p:spPr>
          <a:xfrm>
            <a:off x="101390" y="-243408"/>
            <a:ext cx="9042609" cy="1143000"/>
          </a:xfrm>
        </p:spPr>
        <p:txBody>
          <a:bodyPr>
            <a:normAutofit/>
          </a:bodyPr>
          <a:lstStyle/>
          <a:p>
            <a:r>
              <a:rPr lang="en-US" altLang="ja-JP" dirty="0" err="1" smtClean="0"/>
              <a:t>Hypernuclear</a:t>
            </a:r>
            <a:r>
              <a:rPr lang="en-US" altLang="ja-JP" dirty="0" smtClean="0"/>
              <a:t> spectrometer</a:t>
            </a:r>
            <a:endParaRPr kumimoji="1" lang="ja-JP" altLang="en-US" dirty="0"/>
          </a:p>
        </p:txBody>
      </p:sp>
      <p:sp>
        <p:nvSpPr>
          <p:cNvPr id="3" name="コンテンツ プレースホルダー 2"/>
          <p:cNvSpPr>
            <a:spLocks noGrp="1"/>
          </p:cNvSpPr>
          <p:nvPr>
            <p:ph idx="1"/>
          </p:nvPr>
        </p:nvSpPr>
        <p:spPr>
          <a:xfrm>
            <a:off x="185619" y="711642"/>
            <a:ext cx="5733815" cy="2206360"/>
          </a:xfrm>
          <a:ln w="19050">
            <a:solidFill>
              <a:srgbClr val="0DFF0D"/>
            </a:solidFill>
          </a:ln>
        </p:spPr>
        <p:txBody>
          <a:bodyPr>
            <a:noAutofit/>
          </a:bodyPr>
          <a:lstStyle/>
          <a:p>
            <a:r>
              <a:rPr kumimoji="1" lang="en-US" altLang="ja-JP" sz="2000" dirty="0" smtClean="0"/>
              <a:t>Search for</a:t>
            </a:r>
            <a:endParaRPr lang="en-US" altLang="ja-JP" sz="2000" dirty="0"/>
          </a:p>
          <a:p>
            <a:pPr lvl="1"/>
            <a:r>
              <a:rPr lang="en-US" altLang="ja-JP" sz="1800" dirty="0" smtClean="0">
                <a:solidFill>
                  <a:srgbClr val="002060"/>
                </a:solidFill>
              </a:rPr>
              <a:t>|S|&gt;=3 </a:t>
            </a:r>
            <a:r>
              <a:rPr lang="en-US" altLang="ja-JP" sz="1800" dirty="0" err="1" smtClean="0">
                <a:solidFill>
                  <a:srgbClr val="002060"/>
                </a:solidFill>
              </a:rPr>
              <a:t>Hypernuclei</a:t>
            </a:r>
            <a:endParaRPr lang="en-US" altLang="ja-JP" sz="1800" dirty="0" smtClean="0">
              <a:solidFill>
                <a:srgbClr val="002060"/>
              </a:solidFill>
            </a:endParaRPr>
          </a:p>
          <a:p>
            <a:pPr lvl="1"/>
            <a:r>
              <a:rPr lang="en-US" altLang="ja-JP" sz="1800" dirty="0" err="1" smtClean="0">
                <a:solidFill>
                  <a:srgbClr val="002060"/>
                </a:solidFill>
              </a:rPr>
              <a:t>Strangelet</a:t>
            </a:r>
            <a:endParaRPr lang="en-US" altLang="ja-JP" sz="1800" dirty="0">
              <a:solidFill>
                <a:srgbClr val="002060"/>
              </a:solidFill>
            </a:endParaRPr>
          </a:p>
          <a:p>
            <a:r>
              <a:rPr lang="en-US" altLang="ja-JP" sz="2000" dirty="0" err="1" smtClean="0"/>
              <a:t>H</a:t>
            </a:r>
            <a:r>
              <a:rPr kumimoji="1" lang="en-US" altLang="ja-JP" sz="2000" dirty="0" err="1" smtClean="0"/>
              <a:t>ypernuclear</a:t>
            </a:r>
            <a:r>
              <a:rPr kumimoji="1" lang="en-US" altLang="ja-JP" sz="2000" dirty="0" smtClean="0"/>
              <a:t> production at </a:t>
            </a:r>
            <a:r>
              <a:rPr kumimoji="1" lang="en-US" altLang="ja-JP" sz="2000" dirty="0" err="1" smtClean="0"/>
              <a:t>y</a:t>
            </a:r>
            <a:r>
              <a:rPr kumimoji="1" lang="en-US" altLang="ja-JP" sz="2000" baseline="-25000" dirty="0" err="1" smtClean="0"/>
              <a:t>beam</a:t>
            </a:r>
            <a:r>
              <a:rPr kumimoji="1" lang="en-US" altLang="ja-JP" sz="2000" dirty="0" smtClean="0"/>
              <a:t> </a:t>
            </a:r>
            <a:endParaRPr lang="en-US" altLang="ja-JP" sz="2000" dirty="0"/>
          </a:p>
          <a:p>
            <a:pPr lvl="1"/>
            <a:r>
              <a:rPr lang="en-US" altLang="ja-JP" sz="1800" dirty="0" smtClean="0"/>
              <a:t>Life</a:t>
            </a:r>
            <a:r>
              <a:rPr kumimoji="1" lang="en-US" altLang="ja-JP" sz="1800" dirty="0" smtClean="0"/>
              <a:t>time </a:t>
            </a:r>
            <a:endParaRPr lang="en-US" altLang="ja-JP" sz="1800" dirty="0"/>
          </a:p>
          <a:p>
            <a:pPr lvl="1"/>
            <a:r>
              <a:rPr lang="en-US" altLang="ja-JP" sz="1800" dirty="0" smtClean="0"/>
              <a:t>M</a:t>
            </a:r>
            <a:r>
              <a:rPr kumimoji="1" lang="en-US" altLang="ja-JP" sz="1800" dirty="0" smtClean="0"/>
              <a:t>agnetic moment</a:t>
            </a:r>
          </a:p>
        </p:txBody>
      </p:sp>
      <p:sp>
        <p:nvSpPr>
          <p:cNvPr id="11" name="スライド番号プレースホルダー 10"/>
          <p:cNvSpPr>
            <a:spLocks noGrp="1"/>
          </p:cNvSpPr>
          <p:nvPr>
            <p:ph type="sldNum" sz="quarter" idx="12"/>
          </p:nvPr>
        </p:nvSpPr>
        <p:spPr>
          <a:xfrm>
            <a:off x="6912260" y="6553145"/>
            <a:ext cx="2133600" cy="365125"/>
          </a:xfrm>
        </p:spPr>
        <p:txBody>
          <a:bodyPr/>
          <a:lstStyle/>
          <a:p>
            <a:fld id="{D2D8002D-B5B0-4BAC-B1F6-782DDCCE6D9C}" type="slidenum">
              <a:rPr kumimoji="1" lang="ja-JP" altLang="en-US" smtClean="0"/>
              <a:t>36</a:t>
            </a:fld>
            <a:endParaRPr kumimoji="1" lang="ja-JP" altLang="en-US" dirty="0"/>
          </a:p>
        </p:txBody>
      </p:sp>
      <p:sp>
        <p:nvSpPr>
          <p:cNvPr id="4" name="正方形/長方形 3"/>
          <p:cNvSpPr/>
          <p:nvPr/>
        </p:nvSpPr>
        <p:spPr>
          <a:xfrm>
            <a:off x="1253519" y="4356269"/>
            <a:ext cx="72008"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8088" y="3804696"/>
            <a:ext cx="1098121" cy="369332"/>
          </a:xfrm>
          <a:prstGeom prst="rect">
            <a:avLst/>
          </a:prstGeom>
          <a:noFill/>
        </p:spPr>
        <p:txBody>
          <a:bodyPr wrap="none" rtlCol="0">
            <a:spAutoFit/>
          </a:bodyPr>
          <a:lstStyle/>
          <a:p>
            <a:r>
              <a:rPr kumimoji="1" lang="en-US" altLang="ja-JP" baseline="30000" dirty="0" smtClean="0"/>
              <a:t>12</a:t>
            </a:r>
            <a:r>
              <a:rPr kumimoji="1" lang="en-US" altLang="ja-JP" dirty="0" smtClean="0"/>
              <a:t>C Target</a:t>
            </a:r>
            <a:endParaRPr kumimoji="1" lang="ja-JP" altLang="en-US" dirty="0"/>
          </a:p>
        </p:txBody>
      </p:sp>
      <p:cxnSp>
        <p:nvCxnSpPr>
          <p:cNvPr id="7" name="直線矢印コネクタ 6"/>
          <p:cNvCxnSpPr>
            <a:endCxn id="4" idx="1"/>
          </p:cNvCxnSpPr>
          <p:nvPr/>
        </p:nvCxnSpPr>
        <p:spPr>
          <a:xfrm>
            <a:off x="101391" y="4428277"/>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9886" y="4489420"/>
            <a:ext cx="1053494" cy="369332"/>
          </a:xfrm>
          <a:prstGeom prst="rect">
            <a:avLst/>
          </a:prstGeom>
          <a:noFill/>
        </p:spPr>
        <p:txBody>
          <a:bodyPr wrap="none" rtlCol="0">
            <a:spAutoFit/>
          </a:bodyPr>
          <a:lstStyle/>
          <a:p>
            <a:r>
              <a:rPr kumimoji="1" lang="en-US" altLang="ja-JP" baseline="30000" dirty="0" smtClean="0"/>
              <a:t>12</a:t>
            </a:r>
            <a:r>
              <a:rPr kumimoji="1" lang="en-US" altLang="ja-JP" dirty="0" smtClean="0"/>
              <a:t>C Beam</a:t>
            </a:r>
          </a:p>
        </p:txBody>
      </p:sp>
      <p:sp>
        <p:nvSpPr>
          <p:cNvPr id="9" name="正方形/長方形 8"/>
          <p:cNvSpPr/>
          <p:nvPr/>
        </p:nvSpPr>
        <p:spPr>
          <a:xfrm>
            <a:off x="1429070" y="4254903"/>
            <a:ext cx="1077936" cy="346667"/>
          </a:xfrm>
          <a:prstGeom prst="rect">
            <a:avLst/>
          </a:prstGeom>
          <a:solidFill>
            <a:srgbClr val="40F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944018" y="3510300"/>
            <a:ext cx="1403846" cy="338554"/>
          </a:xfrm>
          <a:prstGeom prst="rect">
            <a:avLst/>
          </a:prstGeom>
          <a:noFill/>
        </p:spPr>
        <p:txBody>
          <a:bodyPr wrap="none" rtlCol="0">
            <a:spAutoFit/>
          </a:bodyPr>
          <a:lstStyle/>
          <a:p>
            <a:r>
              <a:rPr kumimoji="1" lang="en-US" altLang="ja-JP" sz="1600" dirty="0" smtClean="0"/>
              <a:t>Collimator (W)</a:t>
            </a:r>
            <a:endParaRPr kumimoji="1" lang="ja-JP" altLang="en-US" sz="1600" dirty="0"/>
          </a:p>
        </p:txBody>
      </p:sp>
      <p:cxnSp>
        <p:nvCxnSpPr>
          <p:cNvPr id="12" name="直線矢印コネクタ 11"/>
          <p:cNvCxnSpPr/>
          <p:nvPr/>
        </p:nvCxnSpPr>
        <p:spPr>
          <a:xfrm flipV="1">
            <a:off x="1397535" y="4066327"/>
            <a:ext cx="1109471" cy="191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807655" y="3696995"/>
            <a:ext cx="486030" cy="369332"/>
          </a:xfrm>
          <a:prstGeom prst="rect">
            <a:avLst/>
          </a:prstGeom>
          <a:noFill/>
        </p:spPr>
        <p:txBody>
          <a:bodyPr wrap="none" rtlCol="0">
            <a:spAutoFit/>
          </a:bodyPr>
          <a:lstStyle/>
          <a:p>
            <a:r>
              <a:rPr lang="en-US" altLang="ja-JP" dirty="0"/>
              <a:t>1</a:t>
            </a:r>
            <a:r>
              <a:rPr kumimoji="1" lang="en-US" altLang="ja-JP" dirty="0" smtClean="0"/>
              <a:t>m</a:t>
            </a:r>
            <a:endParaRPr kumimoji="1" lang="ja-JP" altLang="en-US" dirty="0"/>
          </a:p>
        </p:txBody>
      </p:sp>
      <p:sp>
        <p:nvSpPr>
          <p:cNvPr id="19" name="正方形/長方形 18"/>
          <p:cNvSpPr/>
          <p:nvPr/>
        </p:nvSpPr>
        <p:spPr>
          <a:xfrm>
            <a:off x="2507006" y="4140208"/>
            <a:ext cx="554898" cy="54899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44974" y="4716513"/>
            <a:ext cx="1562031" cy="369332"/>
          </a:xfrm>
          <a:prstGeom prst="rect">
            <a:avLst/>
          </a:prstGeom>
          <a:noFill/>
        </p:spPr>
        <p:txBody>
          <a:bodyPr wrap="none" rtlCol="0">
            <a:spAutoFit/>
          </a:bodyPr>
          <a:lstStyle/>
          <a:p>
            <a:r>
              <a:rPr kumimoji="1" lang="en-US" altLang="ja-JP" dirty="0" smtClean="0"/>
              <a:t>Dipole magnet</a:t>
            </a:r>
          </a:p>
        </p:txBody>
      </p:sp>
      <p:sp>
        <p:nvSpPr>
          <p:cNvPr id="21" name="テキスト ボックス 20"/>
          <p:cNvSpPr txBox="1"/>
          <p:nvPr/>
        </p:nvSpPr>
        <p:spPr>
          <a:xfrm>
            <a:off x="2522293" y="4703452"/>
            <a:ext cx="660758" cy="369332"/>
          </a:xfrm>
          <a:prstGeom prst="rect">
            <a:avLst/>
          </a:prstGeom>
          <a:noFill/>
        </p:spPr>
        <p:txBody>
          <a:bodyPr wrap="none" rtlCol="0">
            <a:spAutoFit/>
          </a:bodyPr>
          <a:lstStyle/>
          <a:p>
            <a:r>
              <a:rPr lang="en-US" altLang="ja-JP" dirty="0" smtClean="0"/>
              <a:t>0.5</a:t>
            </a:r>
            <a:r>
              <a:rPr kumimoji="1" lang="en-US" altLang="ja-JP" dirty="0" smtClean="0"/>
              <a:t>m</a:t>
            </a:r>
            <a:endParaRPr kumimoji="1" lang="ja-JP" altLang="en-US" dirty="0"/>
          </a:p>
        </p:txBody>
      </p:sp>
      <p:cxnSp>
        <p:nvCxnSpPr>
          <p:cNvPr id="22" name="直線矢印コネクタ 21"/>
          <p:cNvCxnSpPr/>
          <p:nvPr/>
        </p:nvCxnSpPr>
        <p:spPr>
          <a:xfrm>
            <a:off x="3465310" y="4068237"/>
            <a:ext cx="170500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2507006" y="4419709"/>
            <a:ext cx="548579" cy="80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3347864" y="5144998"/>
            <a:ext cx="2007857" cy="369332"/>
          </a:xfrm>
          <a:prstGeom prst="rect">
            <a:avLst/>
          </a:prstGeom>
          <a:noFill/>
        </p:spPr>
        <p:txBody>
          <a:bodyPr wrap="none" rtlCol="0">
            <a:spAutoFit/>
          </a:bodyPr>
          <a:lstStyle/>
          <a:p>
            <a:r>
              <a:rPr kumimoji="1" lang="en-US" altLang="ja-JP" dirty="0" smtClean="0"/>
              <a:t>Precession magnet </a:t>
            </a:r>
          </a:p>
        </p:txBody>
      </p:sp>
      <p:sp>
        <p:nvSpPr>
          <p:cNvPr id="42" name="正方形/長方形 41"/>
          <p:cNvSpPr/>
          <p:nvPr/>
        </p:nvSpPr>
        <p:spPr>
          <a:xfrm>
            <a:off x="3422245" y="3957501"/>
            <a:ext cx="1733363" cy="1154648"/>
          </a:xfrm>
          <a:prstGeom prst="rect">
            <a:avLst/>
          </a:prstGeom>
          <a:solidFill>
            <a:srgbClr val="40F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3413759" y="4032512"/>
            <a:ext cx="1728192" cy="1007434"/>
          </a:xfrm>
          <a:prstGeom prst="rect">
            <a:avLst/>
          </a:prstGeom>
          <a:solidFill>
            <a:srgbClr val="B7F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 name="正方形/長方形 27"/>
          <p:cNvSpPr/>
          <p:nvPr/>
        </p:nvSpPr>
        <p:spPr>
          <a:xfrm flipH="1">
            <a:off x="5528279" y="3906628"/>
            <a:ext cx="45719" cy="1255309"/>
          </a:xfrm>
          <a:prstGeom prst="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591308" y="4799152"/>
            <a:ext cx="548420" cy="369332"/>
          </a:xfrm>
          <a:prstGeom prst="rect">
            <a:avLst/>
          </a:prstGeom>
          <a:noFill/>
        </p:spPr>
        <p:txBody>
          <a:bodyPr wrap="none" rtlCol="0">
            <a:spAutoFit/>
          </a:bodyPr>
          <a:lstStyle/>
          <a:p>
            <a:r>
              <a:rPr kumimoji="1" lang="en-US" altLang="ja-JP" dirty="0" smtClean="0"/>
              <a:t>TOF</a:t>
            </a:r>
            <a:endParaRPr kumimoji="1" lang="ja-JP" altLang="en-US" dirty="0"/>
          </a:p>
        </p:txBody>
      </p:sp>
      <p:sp>
        <p:nvSpPr>
          <p:cNvPr id="46" name="正方形/長方形 45"/>
          <p:cNvSpPr/>
          <p:nvPr/>
        </p:nvSpPr>
        <p:spPr>
          <a:xfrm flipH="1">
            <a:off x="3160192" y="4122767"/>
            <a:ext cx="45719" cy="647729"/>
          </a:xfrm>
          <a:prstGeom prst="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600521" y="4947214"/>
            <a:ext cx="669222" cy="461665"/>
          </a:xfrm>
          <a:prstGeom prst="rect">
            <a:avLst/>
          </a:prstGeom>
          <a:noFill/>
        </p:spPr>
        <p:txBody>
          <a:bodyPr wrap="none" rtlCol="0">
            <a:spAutoFit/>
          </a:bodyPr>
          <a:lstStyle/>
          <a:p>
            <a:r>
              <a:rPr lang="en-US" altLang="ja-JP" sz="1200" dirty="0" smtClean="0"/>
              <a:t>Charge</a:t>
            </a:r>
            <a:endParaRPr kumimoji="1" lang="en-US" altLang="ja-JP" sz="1200" dirty="0" smtClean="0"/>
          </a:p>
          <a:p>
            <a:r>
              <a:rPr lang="en-US" altLang="ja-JP" sz="1200" dirty="0" smtClean="0"/>
              <a:t>counter</a:t>
            </a:r>
            <a:endParaRPr kumimoji="1" lang="en-US" altLang="ja-JP" sz="1200" dirty="0" smtClean="0"/>
          </a:p>
        </p:txBody>
      </p:sp>
      <p:cxnSp>
        <p:nvCxnSpPr>
          <p:cNvPr id="49" name="直線矢印コネクタ 48"/>
          <p:cNvCxnSpPr/>
          <p:nvPr/>
        </p:nvCxnSpPr>
        <p:spPr>
          <a:xfrm>
            <a:off x="2507005" y="4742027"/>
            <a:ext cx="565537"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9324528" y="4068490"/>
            <a:ext cx="2607429" cy="593227"/>
          </a:xfrm>
          <a:prstGeom prst="rect">
            <a:avLst/>
          </a:prstGeom>
          <a:solidFill>
            <a:srgbClr val="FED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ZCAL</a:t>
            </a:r>
            <a:endParaRPr kumimoji="1" lang="ja-JP" altLang="en-US" dirty="0">
              <a:solidFill>
                <a:schemeClr val="tx1"/>
              </a:solidFill>
            </a:endParaRPr>
          </a:p>
        </p:txBody>
      </p:sp>
      <p:sp>
        <p:nvSpPr>
          <p:cNvPr id="60" name="テキスト ボックス 59"/>
          <p:cNvSpPr txBox="1"/>
          <p:nvPr/>
        </p:nvSpPr>
        <p:spPr>
          <a:xfrm>
            <a:off x="3958548" y="3552592"/>
            <a:ext cx="660758" cy="369332"/>
          </a:xfrm>
          <a:prstGeom prst="rect">
            <a:avLst/>
          </a:prstGeom>
          <a:noFill/>
        </p:spPr>
        <p:txBody>
          <a:bodyPr wrap="none" rtlCol="0">
            <a:spAutoFit/>
          </a:bodyPr>
          <a:lstStyle/>
          <a:p>
            <a:r>
              <a:rPr lang="en-US" altLang="ja-JP" dirty="0" smtClean="0"/>
              <a:t>1.5</a:t>
            </a:r>
            <a:r>
              <a:rPr kumimoji="1" lang="en-US" altLang="ja-JP" dirty="0" smtClean="0"/>
              <a:t>m</a:t>
            </a:r>
            <a:endParaRPr kumimoji="1" lang="ja-JP" altLang="en-US" dirty="0"/>
          </a:p>
        </p:txBody>
      </p:sp>
      <p:cxnSp>
        <p:nvCxnSpPr>
          <p:cNvPr id="62" name="直線矢印コネクタ 61"/>
          <p:cNvCxnSpPr>
            <a:endCxn id="46" idx="2"/>
          </p:cNvCxnSpPr>
          <p:nvPr/>
        </p:nvCxnSpPr>
        <p:spPr>
          <a:xfrm flipV="1">
            <a:off x="3131893" y="4770496"/>
            <a:ext cx="51158" cy="314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endCxn id="19" idx="0"/>
          </p:cNvCxnSpPr>
          <p:nvPr/>
        </p:nvCxnSpPr>
        <p:spPr>
          <a:xfrm flipH="1">
            <a:off x="2784455" y="3657619"/>
            <a:ext cx="16470" cy="482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3422245" y="3848854"/>
            <a:ext cx="1730554" cy="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flipH="1">
            <a:off x="3361775" y="3956685"/>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8840" y="5698500"/>
            <a:ext cx="4315377" cy="646331"/>
          </a:xfrm>
          <a:prstGeom prst="rect">
            <a:avLst/>
          </a:prstGeom>
          <a:ln>
            <a:noFill/>
          </a:ln>
        </p:spPr>
        <p:txBody>
          <a:bodyPr wrap="square">
            <a:spAutoFit/>
          </a:bodyPr>
          <a:lstStyle/>
          <a:p>
            <a:r>
              <a:rPr lang="en-US" altLang="ja-JP" dirty="0" err="1" smtClean="0">
                <a:solidFill>
                  <a:srgbClr val="2203DB"/>
                </a:solidFill>
              </a:rPr>
              <a:t>BdL</a:t>
            </a:r>
            <a:r>
              <a:rPr lang="en-US" altLang="ja-JP" dirty="0" smtClean="0">
                <a:solidFill>
                  <a:srgbClr val="2203DB"/>
                </a:solidFill>
              </a:rPr>
              <a:t> = 6Tm </a:t>
            </a:r>
            <a:r>
              <a:rPr lang="en-US" altLang="ja-JP" dirty="0" smtClean="0">
                <a:solidFill>
                  <a:srgbClr val="2203DB"/>
                </a:solidFill>
                <a:sym typeface="Wingdings" panose="05000000000000000000" pitchFamily="2" charset="2"/>
              </a:rPr>
              <a:t></a:t>
            </a:r>
            <a:r>
              <a:rPr lang="en-US" altLang="ja-JP" dirty="0" smtClean="0">
                <a:solidFill>
                  <a:srgbClr val="2203DB"/>
                </a:solidFill>
              </a:rPr>
              <a:t>Precession angle ~ 68</a:t>
            </a:r>
            <a:r>
              <a:rPr lang="en-US" altLang="ja-JP" baseline="30000" dirty="0" smtClean="0">
                <a:solidFill>
                  <a:srgbClr val="2203DB"/>
                </a:solidFill>
              </a:rPr>
              <a:t>o</a:t>
            </a:r>
            <a:r>
              <a:rPr lang="en-US" altLang="ja-JP" dirty="0">
                <a:solidFill>
                  <a:srgbClr val="2203DB"/>
                </a:solidFill>
              </a:rPr>
              <a:t> </a:t>
            </a:r>
            <a:r>
              <a:rPr lang="en-US" altLang="ja-JP" dirty="0" smtClean="0">
                <a:solidFill>
                  <a:srgbClr val="2203DB"/>
                </a:solidFill>
              </a:rPr>
              <a:t>(assuming </a:t>
            </a:r>
            <a:r>
              <a:rPr lang="en-US" altLang="ja-JP" dirty="0" smtClean="0">
                <a:solidFill>
                  <a:srgbClr val="2203DB"/>
                </a:solidFill>
                <a:latin typeface="Symbol" panose="05050102010706020507" pitchFamily="18" charset="2"/>
              </a:rPr>
              <a:t>m</a:t>
            </a:r>
            <a:r>
              <a:rPr lang="en-US" altLang="ja-JP" baseline="-25000" dirty="0" smtClean="0">
                <a:solidFill>
                  <a:srgbClr val="2203DB"/>
                </a:solidFill>
                <a:latin typeface="Symbol" panose="05050102010706020507" pitchFamily="18" charset="2"/>
              </a:rPr>
              <a:t>L</a:t>
            </a:r>
            <a:r>
              <a:rPr lang="en-US" altLang="ja-JP" dirty="0" smtClean="0">
                <a:solidFill>
                  <a:srgbClr val="2203DB"/>
                </a:solidFill>
              </a:rPr>
              <a:t>)</a:t>
            </a:r>
          </a:p>
        </p:txBody>
      </p:sp>
      <p:sp>
        <p:nvSpPr>
          <p:cNvPr id="58" name="正方形/長方形 57"/>
          <p:cNvSpPr/>
          <p:nvPr/>
        </p:nvSpPr>
        <p:spPr>
          <a:xfrm flipH="1">
            <a:off x="3314751" y="3967162"/>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flipH="1">
            <a:off x="3269743" y="3967162"/>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flipH="1">
            <a:off x="5213959" y="3996229"/>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flipH="1">
            <a:off x="5267967" y="3996229"/>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flipH="1">
            <a:off x="5315959" y="3983455"/>
            <a:ext cx="18000" cy="10800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413760" y="4442376"/>
            <a:ext cx="1728192" cy="86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rot="5400000">
            <a:off x="4405868" y="4297578"/>
            <a:ext cx="486030" cy="369332"/>
          </a:xfrm>
          <a:prstGeom prst="rect">
            <a:avLst/>
          </a:prstGeom>
          <a:noFill/>
        </p:spPr>
        <p:txBody>
          <a:bodyPr wrap="none" rtlCol="0">
            <a:spAutoFit/>
          </a:bodyPr>
          <a:lstStyle/>
          <a:p>
            <a:r>
              <a:rPr lang="en-US" altLang="ja-JP" dirty="0"/>
              <a:t>1</a:t>
            </a:r>
            <a:r>
              <a:rPr kumimoji="1" lang="en-US" altLang="ja-JP" dirty="0" smtClean="0"/>
              <a:t>m</a:t>
            </a:r>
            <a:endParaRPr kumimoji="1" lang="ja-JP" altLang="en-US" dirty="0"/>
          </a:p>
        </p:txBody>
      </p:sp>
      <p:cxnSp>
        <p:nvCxnSpPr>
          <p:cNvPr id="57" name="直線矢印コネクタ 56"/>
          <p:cNvCxnSpPr/>
          <p:nvPr/>
        </p:nvCxnSpPr>
        <p:spPr>
          <a:xfrm flipH="1" flipV="1">
            <a:off x="4833549" y="3984013"/>
            <a:ext cx="1" cy="109233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384264" y="3679577"/>
            <a:ext cx="45719" cy="690631"/>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552236" y="3140968"/>
            <a:ext cx="2778646" cy="369332"/>
          </a:xfrm>
          <a:prstGeom prst="rect">
            <a:avLst/>
          </a:prstGeom>
          <a:noFill/>
        </p:spPr>
        <p:txBody>
          <a:bodyPr wrap="none" rtlCol="0">
            <a:spAutoFit/>
          </a:bodyPr>
          <a:lstStyle/>
          <a:p>
            <a:r>
              <a:rPr kumimoji="1" lang="en-US" altLang="ja-JP" dirty="0" smtClean="0">
                <a:solidFill>
                  <a:srgbClr val="FF0000"/>
                </a:solidFill>
              </a:rPr>
              <a:t>Trigger counter </a:t>
            </a:r>
            <a:r>
              <a:rPr lang="en-US" altLang="ja-JP" dirty="0" smtClean="0">
                <a:solidFill>
                  <a:srgbClr val="FF0000"/>
                </a:solidFill>
              </a:rPr>
              <a:t>for</a:t>
            </a:r>
            <a:r>
              <a:rPr kumimoji="1" lang="en-US" altLang="ja-JP" dirty="0" smtClean="0">
                <a:solidFill>
                  <a:srgbClr val="FF0000"/>
                </a:solidFill>
              </a:rPr>
              <a:t> decay </a:t>
            </a:r>
            <a:r>
              <a:rPr kumimoji="1" lang="en-US" altLang="ja-JP" dirty="0" smtClean="0">
                <a:solidFill>
                  <a:srgbClr val="FF0000"/>
                </a:solidFill>
                <a:latin typeface="Symbol" panose="05050102010706020507" pitchFamily="18" charset="2"/>
              </a:rPr>
              <a:t>p</a:t>
            </a:r>
            <a:r>
              <a:rPr kumimoji="1" lang="en-US" altLang="ja-JP" baseline="30000" dirty="0" smtClean="0">
                <a:solidFill>
                  <a:srgbClr val="FF0000"/>
                </a:solidFill>
              </a:rPr>
              <a:t>-</a:t>
            </a:r>
            <a:endParaRPr kumimoji="1" lang="ja-JP" altLang="en-US" baseline="30000" dirty="0">
              <a:solidFill>
                <a:srgbClr val="FF0000"/>
              </a:solidFill>
            </a:endParaRPr>
          </a:p>
        </p:txBody>
      </p:sp>
      <p:cxnSp>
        <p:nvCxnSpPr>
          <p:cNvPr id="48" name="直線矢印コネクタ 47"/>
          <p:cNvCxnSpPr/>
          <p:nvPr/>
        </p:nvCxnSpPr>
        <p:spPr>
          <a:xfrm>
            <a:off x="5382338" y="3468198"/>
            <a:ext cx="17508" cy="1704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1609147" y="4601570"/>
            <a:ext cx="233684" cy="194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008390" y="3968317"/>
            <a:ext cx="538930" cy="369332"/>
          </a:xfrm>
          <a:prstGeom prst="rect">
            <a:avLst/>
          </a:prstGeom>
          <a:noFill/>
        </p:spPr>
        <p:txBody>
          <a:bodyPr wrap="none" rtlCol="0">
            <a:spAutoFit/>
          </a:bodyPr>
          <a:lstStyle/>
          <a:p>
            <a:r>
              <a:rPr kumimoji="1" lang="en-US" altLang="ja-JP" dirty="0" smtClean="0"/>
              <a:t>TPC</a:t>
            </a:r>
            <a:endParaRPr kumimoji="1" lang="ja-JP" altLang="en-US" dirty="0"/>
          </a:p>
        </p:txBody>
      </p:sp>
      <p:cxnSp>
        <p:nvCxnSpPr>
          <p:cNvPr id="74" name="直線矢印コネクタ 73"/>
          <p:cNvCxnSpPr>
            <a:endCxn id="4" idx="0"/>
          </p:cNvCxnSpPr>
          <p:nvPr/>
        </p:nvCxnSpPr>
        <p:spPr>
          <a:xfrm>
            <a:off x="1109503" y="4077529"/>
            <a:ext cx="18002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円弧 80"/>
          <p:cNvSpPr/>
          <p:nvPr/>
        </p:nvSpPr>
        <p:spPr>
          <a:xfrm>
            <a:off x="2699792" y="4437112"/>
            <a:ext cx="4032448" cy="787509"/>
          </a:xfrm>
          <a:prstGeom prst="arc">
            <a:avLst>
              <a:gd name="adj1" fmla="val 16200000"/>
              <a:gd name="adj2" fmla="val 20349241"/>
            </a:avLst>
          </a:prstGeom>
          <a:ln w="19050">
            <a:solidFill>
              <a:srgbClr val="FF33CC"/>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2" name="円弧 81"/>
          <p:cNvSpPr/>
          <p:nvPr/>
        </p:nvSpPr>
        <p:spPr>
          <a:xfrm flipV="1">
            <a:off x="3206555" y="3458855"/>
            <a:ext cx="2583467" cy="969385"/>
          </a:xfrm>
          <a:prstGeom prst="arc">
            <a:avLst>
              <a:gd name="adj1" fmla="val 16200000"/>
              <a:gd name="adj2" fmla="val 20814244"/>
            </a:avLst>
          </a:prstGeom>
          <a:ln w="19050">
            <a:solidFill>
              <a:srgbClr val="0070C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5" name="直線コネクタ 84"/>
          <p:cNvCxnSpPr>
            <a:stCxn id="4" idx="3"/>
          </p:cNvCxnSpPr>
          <p:nvPr/>
        </p:nvCxnSpPr>
        <p:spPr>
          <a:xfrm>
            <a:off x="1325527" y="4428277"/>
            <a:ext cx="3384376" cy="457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336914" y="4143155"/>
            <a:ext cx="1301382" cy="338554"/>
          </a:xfrm>
          <a:prstGeom prst="rect">
            <a:avLst/>
          </a:prstGeom>
          <a:noFill/>
        </p:spPr>
        <p:txBody>
          <a:bodyPr wrap="none" rtlCol="0">
            <a:spAutoFit/>
          </a:bodyPr>
          <a:lstStyle/>
          <a:p>
            <a:r>
              <a:rPr kumimoji="1" lang="en-US" altLang="ja-JP" sz="1600" dirty="0" err="1" smtClean="0">
                <a:solidFill>
                  <a:srgbClr val="FF0000"/>
                </a:solidFill>
              </a:rPr>
              <a:t>hypernucleus</a:t>
            </a:r>
            <a:endParaRPr kumimoji="1" lang="ja-JP" altLang="en-US" sz="1600" dirty="0">
              <a:solidFill>
                <a:srgbClr val="FF0000"/>
              </a:solidFill>
            </a:endParaRPr>
          </a:p>
        </p:txBody>
      </p:sp>
      <p:sp>
        <p:nvSpPr>
          <p:cNvPr id="89" name="テキスト ボックス 88"/>
          <p:cNvSpPr txBox="1"/>
          <p:nvPr/>
        </p:nvSpPr>
        <p:spPr>
          <a:xfrm>
            <a:off x="5558316" y="3842884"/>
            <a:ext cx="381836" cy="369332"/>
          </a:xfrm>
          <a:prstGeom prst="rect">
            <a:avLst/>
          </a:prstGeom>
          <a:noFill/>
        </p:spPr>
        <p:txBody>
          <a:bodyPr wrap="none" rtlCol="0">
            <a:spAutoFit/>
          </a:bodyPr>
          <a:lstStyle/>
          <a:p>
            <a:r>
              <a:rPr kumimoji="1" lang="en-US" altLang="ja-JP" dirty="0" smtClean="0">
                <a:solidFill>
                  <a:srgbClr val="002060"/>
                </a:solidFill>
                <a:latin typeface="Symbol" panose="05050102010706020507" pitchFamily="18" charset="2"/>
              </a:rPr>
              <a:t>p</a:t>
            </a:r>
            <a:r>
              <a:rPr kumimoji="1" lang="en-US" altLang="ja-JP" dirty="0" smtClean="0">
                <a:solidFill>
                  <a:srgbClr val="002060"/>
                </a:solidFill>
              </a:rPr>
              <a:t>-</a:t>
            </a:r>
            <a:endParaRPr kumimoji="1" lang="ja-JP" altLang="en-US" dirty="0">
              <a:solidFill>
                <a:srgbClr val="002060"/>
              </a:solidFill>
            </a:endParaRPr>
          </a:p>
        </p:txBody>
      </p:sp>
      <p:sp>
        <p:nvSpPr>
          <p:cNvPr id="63" name="テキスト ボックス 62"/>
          <p:cNvSpPr txBox="1"/>
          <p:nvPr/>
        </p:nvSpPr>
        <p:spPr>
          <a:xfrm>
            <a:off x="5508104" y="4450430"/>
            <a:ext cx="822661" cy="338554"/>
          </a:xfrm>
          <a:prstGeom prst="rect">
            <a:avLst/>
          </a:prstGeom>
          <a:noFill/>
        </p:spPr>
        <p:txBody>
          <a:bodyPr wrap="none" rtlCol="0">
            <a:spAutoFit/>
          </a:bodyPr>
          <a:lstStyle/>
          <a:p>
            <a:r>
              <a:rPr kumimoji="1" lang="en-US" altLang="ja-JP" sz="1600" dirty="0" smtClean="0">
                <a:solidFill>
                  <a:srgbClr val="E923D1"/>
                </a:solidFill>
              </a:rPr>
              <a:t>nucleus</a:t>
            </a:r>
            <a:endParaRPr kumimoji="1" lang="ja-JP" altLang="en-US" sz="1600" dirty="0">
              <a:solidFill>
                <a:srgbClr val="E923D1"/>
              </a:solidFill>
            </a:endParaRPr>
          </a:p>
        </p:txBody>
      </p:sp>
      <p:sp>
        <p:nvSpPr>
          <p:cNvPr id="18" name="テキスト ボックス 17"/>
          <p:cNvSpPr txBox="1"/>
          <p:nvPr/>
        </p:nvSpPr>
        <p:spPr>
          <a:xfrm>
            <a:off x="-3280867" y="691847"/>
            <a:ext cx="2775312" cy="369332"/>
          </a:xfrm>
          <a:prstGeom prst="rect">
            <a:avLst/>
          </a:prstGeom>
          <a:noFill/>
        </p:spPr>
        <p:txBody>
          <a:bodyPr wrap="none" rtlCol="0">
            <a:spAutoFit/>
          </a:bodyPr>
          <a:lstStyle/>
          <a:p>
            <a:r>
              <a:rPr kumimoji="1" lang="en-US" altLang="ja-JP" dirty="0" smtClean="0"/>
              <a:t>Fragment separation at TPC</a:t>
            </a:r>
            <a:endParaRPr kumimoji="1" lang="ja-JP" altLang="en-US" dirty="0"/>
          </a:p>
        </p:txBody>
      </p:sp>
      <p:sp>
        <p:nvSpPr>
          <p:cNvPr id="15" name="テキスト ボックス 14"/>
          <p:cNvSpPr txBox="1"/>
          <p:nvPr/>
        </p:nvSpPr>
        <p:spPr>
          <a:xfrm>
            <a:off x="650567" y="6446291"/>
            <a:ext cx="1409050" cy="307777"/>
          </a:xfrm>
          <a:prstGeom prst="rect">
            <a:avLst/>
          </a:prstGeom>
          <a:noFill/>
        </p:spPr>
        <p:txBody>
          <a:bodyPr wrap="square" rtlCol="0">
            <a:spAutoFit/>
          </a:bodyPr>
          <a:lstStyle/>
          <a:p>
            <a:r>
              <a:rPr lang="en-US" altLang="ja-JP" sz="1400" dirty="0" smtClean="0"/>
              <a:t>Ideas b</a:t>
            </a:r>
            <a:r>
              <a:rPr kumimoji="1" lang="en-US" altLang="ja-JP" sz="1400" dirty="0" smtClean="0"/>
              <a:t>ased on</a:t>
            </a:r>
            <a:endParaRPr lang="en-US" altLang="ja-JP" sz="1400" dirty="0" smtClean="0"/>
          </a:p>
        </p:txBody>
      </p:sp>
      <p:sp>
        <p:nvSpPr>
          <p:cNvPr id="64" name="Rectangle 4"/>
          <p:cNvSpPr>
            <a:spLocks/>
          </p:cNvSpPr>
          <p:nvPr/>
        </p:nvSpPr>
        <p:spPr bwMode="auto">
          <a:xfrm>
            <a:off x="1987791" y="6315273"/>
            <a:ext cx="3190695" cy="482570"/>
          </a:xfrm>
          <a:prstGeom prst="rect">
            <a:avLst/>
          </a:prstGeom>
          <a:noFill/>
          <a:ln w="3175" cap="flat">
            <a:noFill/>
            <a:prstDash val="solid"/>
            <a:miter lim="800000"/>
            <a:headEnd type="none" w="med" len="med"/>
            <a:tailEnd type="none" w="med" len="med"/>
          </a:ln>
        </p:spPr>
        <p:txBody>
          <a:bodyPr lIns="0" tIns="0" rIns="0" bIns="0" anchor="ctr"/>
          <a:lstStyle>
            <a:lvl1pPr algn="l">
              <a:defRPr sz="1200">
                <a:solidFill>
                  <a:schemeClr val="tx1"/>
                </a:solidFill>
                <a:latin typeface="ヒラギノ角ゴ Pro W3" charset="0"/>
              </a:defRPr>
            </a:lvl1pPr>
            <a:lvl2pPr algn="l">
              <a:defRPr sz="1200">
                <a:solidFill>
                  <a:schemeClr val="tx1"/>
                </a:solidFill>
                <a:latin typeface="ヒラギノ角ゴ Pro W3" charset="0"/>
              </a:defRPr>
            </a:lvl2pPr>
            <a:lvl3pPr algn="l">
              <a:defRPr sz="1200">
                <a:solidFill>
                  <a:schemeClr val="tx1"/>
                </a:solidFill>
                <a:latin typeface="ヒラギノ角ゴ Pro W3" charset="0"/>
              </a:defRPr>
            </a:lvl3pPr>
            <a:lvl4pPr algn="l">
              <a:defRPr sz="1200">
                <a:solidFill>
                  <a:schemeClr val="tx1"/>
                </a:solidFill>
                <a:latin typeface="ヒラギノ角ゴ Pro W3" charset="0"/>
              </a:defRPr>
            </a:lvl4pPr>
            <a:lvl5pPr algn="l">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r>
              <a:rPr lang="en-US" altLang="ja-JP" sz="1050" dirty="0" smtClean="0">
                <a:latin typeface="+mn-lt"/>
                <a:ea typeface="ＭＳ Ｐゴシック" charset="-128"/>
                <a:cs typeface="Times" charset="0"/>
                <a:sym typeface="Times" charset="0"/>
              </a:rPr>
              <a:t>M. </a:t>
            </a:r>
            <a:r>
              <a:rPr lang="en-US" altLang="ja-JP" sz="1050" dirty="0" err="1" smtClean="0">
                <a:latin typeface="+mn-lt"/>
                <a:ea typeface="ＭＳ Ｐゴシック" charset="-128"/>
                <a:cs typeface="Times" charset="0"/>
                <a:sym typeface="Times" charset="0"/>
              </a:rPr>
              <a:t>Asakawa</a:t>
            </a:r>
            <a:r>
              <a:rPr lang="en-US" altLang="ja-JP" sz="1050" dirty="0" smtClean="0">
                <a:latin typeface="+mn-lt"/>
                <a:ea typeface="ＭＳ Ｐゴシック" charset="-128"/>
                <a:cs typeface="Times" charset="0"/>
                <a:sym typeface="Times" charset="0"/>
              </a:rPr>
              <a:t> et al,  KEK Report 2000-11</a:t>
            </a:r>
          </a:p>
          <a:p>
            <a:r>
              <a:rPr lang="en-US" altLang="ja-JP" sz="1050" dirty="0" smtClean="0">
                <a:latin typeface="+mn-lt"/>
                <a:ea typeface="ＭＳ Ｐゴシック" charset="-128"/>
                <a:cs typeface="Times" charset="0"/>
                <a:sym typeface="Times" charset="0"/>
              </a:rPr>
              <a:t>T. R. Saito et al, </a:t>
            </a:r>
            <a:r>
              <a:rPr lang="en-US" altLang="ja-JP" sz="1050" dirty="0" err="1" smtClean="0">
                <a:latin typeface="+mn-lt"/>
                <a:ea typeface="ＭＳ Ｐゴシック" charset="-128"/>
                <a:cs typeface="Times" charset="0"/>
                <a:sym typeface="Times" charset="0"/>
              </a:rPr>
              <a:t>HypHI</a:t>
            </a:r>
            <a:r>
              <a:rPr lang="en-US" altLang="ja-JP" sz="1050" dirty="0" smtClean="0">
                <a:latin typeface="+mn-lt"/>
                <a:ea typeface="ＭＳ Ｐゴシック" charset="-128"/>
                <a:cs typeface="Times" charset="0"/>
                <a:sym typeface="Times" charset="0"/>
              </a:rPr>
              <a:t> Letter of Intent, 2005</a:t>
            </a:r>
            <a:endParaRPr lang="en-US" altLang="ja-JP" sz="1050" dirty="0">
              <a:latin typeface="+mn-lt"/>
              <a:ea typeface="ＭＳ Ｐゴシック" charset="-128"/>
              <a:cs typeface="Times" charset="0"/>
              <a:sym typeface="Times" charset="0"/>
            </a:endParaRPr>
          </a:p>
        </p:txBody>
      </p:sp>
      <p:pic>
        <p:nvPicPr>
          <p:cNvPr id="67" name="図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2560" y="1061179"/>
            <a:ext cx="4166666" cy="2628571"/>
          </a:xfrm>
          <a:prstGeom prst="rect">
            <a:avLst/>
          </a:prstGeom>
        </p:spPr>
      </p:pic>
      <p:cxnSp>
        <p:nvCxnSpPr>
          <p:cNvPr id="69" name="直線コネクタ 68"/>
          <p:cNvCxnSpPr/>
          <p:nvPr/>
        </p:nvCxnSpPr>
        <p:spPr>
          <a:xfrm>
            <a:off x="1403648" y="4428240"/>
            <a:ext cx="4312096" cy="78083"/>
          </a:xfrm>
          <a:prstGeom prst="line">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679175" y="4337611"/>
            <a:ext cx="720069" cy="369332"/>
          </a:xfrm>
          <a:prstGeom prst="rect">
            <a:avLst/>
          </a:prstGeom>
          <a:noFill/>
        </p:spPr>
        <p:txBody>
          <a:bodyPr wrap="none" rtlCol="0">
            <a:spAutoFit/>
          </a:bodyPr>
          <a:lstStyle/>
          <a:p>
            <a:r>
              <a:rPr kumimoji="1" lang="en-US" altLang="ja-JP" dirty="0" smtClean="0">
                <a:solidFill>
                  <a:srgbClr val="FF0000"/>
                </a:solidFill>
              </a:rPr>
              <a:t>Beam</a:t>
            </a:r>
            <a:endParaRPr kumimoji="1" lang="ja-JP" altLang="en-US" dirty="0">
              <a:solidFill>
                <a:srgbClr val="FF0000"/>
              </a:solidFill>
            </a:endParaRPr>
          </a:p>
        </p:txBody>
      </p:sp>
      <p:sp>
        <p:nvSpPr>
          <p:cNvPr id="71" name="正方形/長方形 70"/>
          <p:cNvSpPr/>
          <p:nvPr/>
        </p:nvSpPr>
        <p:spPr>
          <a:xfrm>
            <a:off x="9585324" y="5002415"/>
            <a:ext cx="2502169" cy="1200329"/>
          </a:xfrm>
          <a:prstGeom prst="rect">
            <a:avLst/>
          </a:prstGeom>
          <a:ln>
            <a:solidFill>
              <a:schemeClr val="tx1"/>
            </a:solidFill>
          </a:ln>
        </p:spPr>
        <p:txBody>
          <a:bodyPr wrap="square">
            <a:spAutoFit/>
          </a:bodyPr>
          <a:lstStyle/>
          <a:p>
            <a:pPr marL="285750" lvl="1" indent="-285750">
              <a:buFont typeface="Arial" panose="020B0604020202020204" pitchFamily="34" charset="0"/>
              <a:buChar char="•"/>
            </a:pPr>
            <a:r>
              <a:rPr lang="en-US" altLang="ja-JP" dirty="0" err="1">
                <a:latin typeface="Symbol" panose="05050102010706020507" pitchFamily="18" charset="2"/>
              </a:rPr>
              <a:t>bg</a:t>
            </a:r>
            <a:r>
              <a:rPr lang="en-US" altLang="ja-JP" dirty="0" err="1"/>
              <a:t>c</a:t>
            </a:r>
            <a:r>
              <a:rPr lang="en-US" altLang="ja-JP" dirty="0" err="1">
                <a:latin typeface="Symbol" panose="05050102010706020507" pitchFamily="18" charset="2"/>
              </a:rPr>
              <a:t>t</a:t>
            </a:r>
            <a:r>
              <a:rPr lang="en-US" altLang="ja-JP" dirty="0"/>
              <a:t>(</a:t>
            </a:r>
            <a:r>
              <a:rPr lang="en-US" altLang="ja-JP" dirty="0">
                <a:latin typeface="Symbol" panose="05050102010706020507" pitchFamily="18" charset="2"/>
              </a:rPr>
              <a:t>L</a:t>
            </a:r>
            <a:r>
              <a:rPr lang="en-US" altLang="ja-JP" dirty="0"/>
              <a:t>) ~ </a:t>
            </a:r>
            <a:r>
              <a:rPr lang="en-US" altLang="ja-JP" dirty="0" smtClean="0"/>
              <a:t>1.6m</a:t>
            </a:r>
          </a:p>
          <a:p>
            <a:pPr marL="285750" indent="-285750">
              <a:buFont typeface="Arial" panose="020B0604020202020204" pitchFamily="34" charset="0"/>
              <a:buChar char="•"/>
            </a:pPr>
            <a:r>
              <a:rPr lang="en-US" altLang="ja-JP" dirty="0" smtClean="0"/>
              <a:t>Total </a:t>
            </a:r>
            <a:r>
              <a:rPr lang="en-US" altLang="ja-JP" dirty="0" err="1" smtClean="0"/>
              <a:t>BdL</a:t>
            </a:r>
            <a:r>
              <a:rPr lang="en-US" altLang="ja-JP" dirty="0" smtClean="0"/>
              <a:t> = 6Tm</a:t>
            </a:r>
          </a:p>
          <a:p>
            <a:r>
              <a:rPr lang="en-US" altLang="ja-JP" dirty="0" smtClean="0">
                <a:sym typeface="Wingdings" panose="05000000000000000000" pitchFamily="2" charset="2"/>
              </a:rPr>
              <a:t></a:t>
            </a:r>
            <a:r>
              <a:rPr lang="en-US" altLang="ja-JP" dirty="0" smtClean="0"/>
              <a:t>Precession angle ~ 68</a:t>
            </a:r>
            <a:r>
              <a:rPr lang="en-US" altLang="ja-JP" baseline="30000" dirty="0" smtClean="0"/>
              <a:t>o</a:t>
            </a:r>
            <a:r>
              <a:rPr lang="en-US" altLang="ja-JP" dirty="0" smtClean="0"/>
              <a:t> (assuming </a:t>
            </a:r>
            <a:r>
              <a:rPr lang="en-US" altLang="ja-JP" dirty="0" smtClean="0">
                <a:latin typeface="Symbol" panose="05050102010706020507" pitchFamily="18" charset="2"/>
              </a:rPr>
              <a:t>m</a:t>
            </a:r>
            <a:r>
              <a:rPr lang="en-US" altLang="ja-JP" baseline="-25000" dirty="0" smtClean="0">
                <a:latin typeface="Symbol" panose="05050102010706020507" pitchFamily="18" charset="2"/>
              </a:rPr>
              <a:t>L</a:t>
            </a:r>
            <a:r>
              <a:rPr lang="en-US" altLang="ja-JP" dirty="0" smtClean="0"/>
              <a:t>)</a:t>
            </a:r>
          </a:p>
        </p:txBody>
      </p:sp>
      <p:sp>
        <p:nvSpPr>
          <p:cNvPr id="17" name="テキスト ボックス 16"/>
          <p:cNvSpPr txBox="1"/>
          <p:nvPr/>
        </p:nvSpPr>
        <p:spPr>
          <a:xfrm>
            <a:off x="293254" y="3181624"/>
            <a:ext cx="1027845" cy="461665"/>
          </a:xfrm>
          <a:prstGeom prst="rect">
            <a:avLst/>
          </a:prstGeom>
          <a:noFill/>
        </p:spPr>
        <p:txBody>
          <a:bodyPr wrap="none" rtlCol="0">
            <a:spAutoFit/>
          </a:bodyPr>
          <a:lstStyle/>
          <a:p>
            <a:r>
              <a:rPr kumimoji="1" lang="en-US" altLang="ja-JP" sz="2400" i="1" dirty="0" smtClean="0">
                <a:effectLst>
                  <a:outerShdw blurRad="38100" dist="38100" dir="2700000" algn="tl">
                    <a:srgbClr val="000000">
                      <a:alpha val="43137"/>
                    </a:srgbClr>
                  </a:outerShdw>
                </a:effectLst>
              </a:rPr>
              <a:t>JHIPER</a:t>
            </a:r>
            <a:endParaRPr kumimoji="1" lang="ja-JP" altLang="en-US" sz="2400" i="1" dirty="0">
              <a:effectLst>
                <a:outerShdw blurRad="38100" dist="38100" dir="2700000" algn="tl">
                  <a:srgbClr val="000000">
                    <a:alpha val="43137"/>
                  </a:srgbClr>
                </a:outerShdw>
              </a:effectLst>
            </a:endParaRPr>
          </a:p>
        </p:txBody>
      </p:sp>
      <p:sp>
        <p:nvSpPr>
          <p:cNvPr id="75" name="テキスト ボックス 74"/>
          <p:cNvSpPr txBox="1"/>
          <p:nvPr/>
        </p:nvSpPr>
        <p:spPr>
          <a:xfrm>
            <a:off x="6455439" y="2153962"/>
            <a:ext cx="2697277" cy="369332"/>
          </a:xfrm>
          <a:prstGeom prst="rect">
            <a:avLst/>
          </a:prstGeom>
          <a:noFill/>
        </p:spPr>
        <p:txBody>
          <a:bodyPr wrap="none" rtlCol="0">
            <a:spAutoFit/>
          </a:bodyPr>
          <a:lstStyle/>
          <a:p>
            <a:r>
              <a:rPr lang="en-US" altLang="ja-JP" dirty="0" smtClean="0"/>
              <a:t>Horizontal </a:t>
            </a:r>
            <a:r>
              <a:rPr kumimoji="1" lang="en-US" altLang="ja-JP" dirty="0" smtClean="0"/>
              <a:t>positions at </a:t>
            </a:r>
            <a:r>
              <a:rPr lang="en-US" altLang="ja-JP" dirty="0" smtClean="0"/>
              <a:t>TPC</a:t>
            </a:r>
            <a:endParaRPr kumimoji="1" lang="ja-JP" altLang="en-US" dirty="0"/>
          </a:p>
        </p:txBody>
      </p:sp>
      <p:sp>
        <p:nvSpPr>
          <p:cNvPr id="77" name="テキスト ボックス 76"/>
          <p:cNvSpPr txBox="1"/>
          <p:nvPr/>
        </p:nvSpPr>
        <p:spPr>
          <a:xfrm>
            <a:off x="6899453" y="2548669"/>
            <a:ext cx="1274708" cy="369332"/>
          </a:xfrm>
          <a:prstGeom prst="rect">
            <a:avLst/>
          </a:prstGeom>
          <a:noFill/>
        </p:spPr>
        <p:txBody>
          <a:bodyPr wrap="none" rtlCol="0">
            <a:spAutoFit/>
          </a:bodyPr>
          <a:lstStyle/>
          <a:p>
            <a:r>
              <a:rPr kumimoji="1" lang="en-US" altLang="ja-JP" dirty="0" smtClean="0"/>
              <a:t>All particles</a:t>
            </a:r>
            <a:endParaRPr kumimoji="1" lang="ja-JP" altLang="en-US" dirty="0"/>
          </a:p>
        </p:txBody>
      </p:sp>
      <p:sp>
        <p:nvSpPr>
          <p:cNvPr id="83" name="正方形/長方形 82"/>
          <p:cNvSpPr/>
          <p:nvPr/>
        </p:nvSpPr>
        <p:spPr>
          <a:xfrm>
            <a:off x="7948706" y="4005064"/>
            <a:ext cx="832428" cy="58772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コンテンツ プレースホルダー 5"/>
          <p:cNvSpPr txBox="1">
            <a:spLocks/>
          </p:cNvSpPr>
          <p:nvPr/>
        </p:nvSpPr>
        <p:spPr>
          <a:xfrm>
            <a:off x="5724128" y="5301964"/>
            <a:ext cx="3314992" cy="1439404"/>
          </a:xfrm>
          <a:prstGeom prst="rect">
            <a:avLst/>
          </a:prstGeom>
          <a:ln>
            <a:solidFill>
              <a:srgbClr val="FF000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sym typeface="Wingdings" panose="05000000000000000000" pitchFamily="2" charset="2"/>
              </a:rPr>
              <a:t>At 10</a:t>
            </a:r>
            <a:r>
              <a:rPr lang="en-US" altLang="ja-JP" baseline="30000" dirty="0" smtClean="0">
                <a:sym typeface="Wingdings" panose="05000000000000000000" pitchFamily="2" charset="2"/>
              </a:rPr>
              <a:t>7</a:t>
            </a:r>
            <a:r>
              <a:rPr lang="en-US" altLang="ja-JP" dirty="0" smtClean="0">
                <a:sym typeface="Wingdings" panose="05000000000000000000" pitchFamily="2" charset="2"/>
              </a:rPr>
              <a:t> Hz interaction rate</a:t>
            </a:r>
          </a:p>
          <a:p>
            <a:pPr>
              <a:buFont typeface="Wingdings"/>
              <a:buChar char="à"/>
            </a:pPr>
            <a:r>
              <a:rPr lang="en-US" altLang="ja-JP" dirty="0" smtClean="0">
                <a:sym typeface="Wingdings" panose="05000000000000000000" pitchFamily="2" charset="2"/>
              </a:rPr>
              <a:t>Track rate in TPC : </a:t>
            </a:r>
            <a:r>
              <a:rPr lang="en-US" altLang="ja-JP" dirty="0" smtClean="0">
                <a:solidFill>
                  <a:srgbClr val="FF0000"/>
                </a:solidFill>
                <a:sym typeface="Wingdings" panose="05000000000000000000" pitchFamily="2" charset="2"/>
              </a:rPr>
              <a:t>9.3x10</a:t>
            </a:r>
            <a:r>
              <a:rPr lang="en-US" altLang="ja-JP" baseline="30000" dirty="0" smtClean="0">
                <a:solidFill>
                  <a:srgbClr val="FF0000"/>
                </a:solidFill>
                <a:sym typeface="Wingdings" panose="05000000000000000000" pitchFamily="2" charset="2"/>
              </a:rPr>
              <a:t>6</a:t>
            </a:r>
            <a:r>
              <a:rPr lang="en-US" altLang="ja-JP" dirty="0" smtClean="0">
                <a:solidFill>
                  <a:srgbClr val="FF0000"/>
                </a:solidFill>
                <a:sym typeface="Wingdings" panose="05000000000000000000" pitchFamily="2" charset="2"/>
              </a:rPr>
              <a:t> Hz</a:t>
            </a:r>
          </a:p>
          <a:p>
            <a:pPr>
              <a:buFont typeface="Wingdings"/>
              <a:buChar char="à"/>
            </a:pPr>
            <a:r>
              <a:rPr lang="en-US" altLang="ja-JP" dirty="0" smtClean="0">
                <a:sym typeface="Wingdings" panose="05000000000000000000" pitchFamily="2" charset="2"/>
              </a:rPr>
              <a:t>Trigger rate : </a:t>
            </a:r>
            <a:r>
              <a:rPr lang="en-US" altLang="ja-JP" dirty="0" smtClean="0">
                <a:solidFill>
                  <a:srgbClr val="FF0000"/>
                </a:solidFill>
                <a:sym typeface="Wingdings" panose="05000000000000000000" pitchFamily="2" charset="2"/>
              </a:rPr>
              <a:t>4.0x10</a:t>
            </a:r>
            <a:r>
              <a:rPr lang="en-US" altLang="ja-JP" baseline="30000" dirty="0" smtClean="0">
                <a:solidFill>
                  <a:srgbClr val="FF0000"/>
                </a:solidFill>
                <a:sym typeface="Wingdings" panose="05000000000000000000" pitchFamily="2" charset="2"/>
              </a:rPr>
              <a:t>3</a:t>
            </a:r>
            <a:r>
              <a:rPr lang="en-US" altLang="ja-JP" dirty="0" smtClean="0">
                <a:solidFill>
                  <a:srgbClr val="FF0000"/>
                </a:solidFill>
                <a:sym typeface="Wingdings" panose="05000000000000000000" pitchFamily="2" charset="2"/>
              </a:rPr>
              <a:t> Hz</a:t>
            </a:r>
          </a:p>
          <a:p>
            <a:pPr marL="0" indent="0">
              <a:buFont typeface="Arial" panose="020B0604020202020204" pitchFamily="34" charset="0"/>
              <a:buNone/>
            </a:pPr>
            <a:r>
              <a:rPr lang="en-US" altLang="ja-JP" dirty="0" smtClean="0">
                <a:solidFill>
                  <a:srgbClr val="FF0000"/>
                </a:solidFill>
                <a:sym typeface="Wingdings" panose="05000000000000000000" pitchFamily="2" charset="2"/>
              </a:rPr>
              <a:t>Experiment with full beam rate may be feasible!</a:t>
            </a:r>
          </a:p>
        </p:txBody>
      </p:sp>
      <p:sp>
        <p:nvSpPr>
          <p:cNvPr id="33" name="テキスト ボックス 32"/>
          <p:cNvSpPr txBox="1"/>
          <p:nvPr/>
        </p:nvSpPr>
        <p:spPr>
          <a:xfrm>
            <a:off x="3453148" y="4130953"/>
            <a:ext cx="716863" cy="369332"/>
          </a:xfrm>
          <a:prstGeom prst="rect">
            <a:avLst/>
          </a:prstGeom>
          <a:noFill/>
        </p:spPr>
        <p:txBody>
          <a:bodyPr wrap="none" rtlCol="0">
            <a:spAutoFit/>
          </a:bodyPr>
          <a:lstStyle/>
          <a:p>
            <a:r>
              <a:rPr kumimoji="1" lang="en-US" altLang="ja-JP" dirty="0" smtClean="0"/>
              <a:t>beam</a:t>
            </a:r>
            <a:endParaRPr kumimoji="1" lang="ja-JP" altLang="en-US" dirty="0"/>
          </a:p>
        </p:txBody>
      </p:sp>
      <p:sp>
        <p:nvSpPr>
          <p:cNvPr id="26" name="正方形/長方形 25"/>
          <p:cNvSpPr/>
          <p:nvPr/>
        </p:nvSpPr>
        <p:spPr>
          <a:xfrm>
            <a:off x="-2844824" y="4670346"/>
            <a:ext cx="2667836" cy="461665"/>
          </a:xfrm>
          <a:prstGeom prst="rect">
            <a:avLst/>
          </a:prstGeom>
        </p:spPr>
        <p:txBody>
          <a:bodyPr wrap="square">
            <a:spAutoFit/>
          </a:bodyPr>
          <a:lstStyle/>
          <a:p>
            <a:pPr lvl="2"/>
            <a:r>
              <a:rPr lang="en-US" altLang="ja-JP" sz="1200" dirty="0" smtClean="0"/>
              <a:t>PRC54</a:t>
            </a:r>
            <a:r>
              <a:rPr lang="en-US" altLang="ja-JP" sz="1200" dirty="0"/>
              <a:t>, R15 (1996)</a:t>
            </a:r>
          </a:p>
          <a:p>
            <a:pPr lvl="2"/>
            <a:r>
              <a:rPr lang="en-US" altLang="ja-JP" sz="1200" dirty="0" smtClean="0"/>
              <a:t>PRC76 </a:t>
            </a:r>
            <a:r>
              <a:rPr lang="en-US" altLang="ja-JP" sz="1200" dirty="0"/>
              <a:t>011901(R</a:t>
            </a:r>
            <a:r>
              <a:rPr lang="en-US" altLang="ja-JP" sz="1200" dirty="0" smtClean="0"/>
              <a:t>) </a:t>
            </a:r>
            <a:r>
              <a:rPr lang="en-US" altLang="ja-JP" sz="1200" dirty="0"/>
              <a:t>(2007) </a:t>
            </a:r>
          </a:p>
        </p:txBody>
      </p:sp>
      <p:sp>
        <p:nvSpPr>
          <p:cNvPr id="35" name="正方形/長方形 34"/>
          <p:cNvSpPr/>
          <p:nvPr/>
        </p:nvSpPr>
        <p:spPr>
          <a:xfrm>
            <a:off x="7281178" y="3371617"/>
            <a:ext cx="522900" cy="369332"/>
          </a:xfrm>
          <a:prstGeom prst="rect">
            <a:avLst/>
          </a:prstGeom>
        </p:spPr>
        <p:txBody>
          <a:bodyPr wrap="none">
            <a:spAutoFit/>
          </a:bodyPr>
          <a:lstStyle/>
          <a:p>
            <a:r>
              <a:rPr lang="en-US" altLang="ja-JP" baseline="30000" dirty="0">
                <a:solidFill>
                  <a:srgbClr val="FF0000"/>
                </a:solidFill>
              </a:rPr>
              <a:t>3</a:t>
            </a:r>
            <a:r>
              <a:rPr lang="en-US" altLang="ja-JP" dirty="0">
                <a:solidFill>
                  <a:srgbClr val="FF0000"/>
                </a:solidFill>
              </a:rPr>
              <a:t>He</a:t>
            </a:r>
            <a:endParaRPr lang="ja-JP" altLang="en-US" dirty="0"/>
          </a:p>
        </p:txBody>
      </p:sp>
      <p:sp>
        <p:nvSpPr>
          <p:cNvPr id="37" name="正方形/長方形 36"/>
          <p:cNvSpPr/>
          <p:nvPr/>
        </p:nvSpPr>
        <p:spPr>
          <a:xfrm>
            <a:off x="8197782" y="3494911"/>
            <a:ext cx="357790" cy="369332"/>
          </a:xfrm>
          <a:prstGeom prst="rect">
            <a:avLst/>
          </a:prstGeom>
        </p:spPr>
        <p:txBody>
          <a:bodyPr wrap="none">
            <a:spAutoFit/>
          </a:bodyPr>
          <a:lstStyle/>
          <a:p>
            <a:r>
              <a:rPr lang="en-US" altLang="ja-JP" dirty="0">
                <a:solidFill>
                  <a:srgbClr val="0070C0"/>
                </a:solidFill>
                <a:latin typeface="Symbol" panose="05050102010706020507" pitchFamily="18" charset="2"/>
              </a:rPr>
              <a:t>p</a:t>
            </a:r>
            <a:r>
              <a:rPr lang="en-US" altLang="ja-JP" baseline="30000" dirty="0">
                <a:solidFill>
                  <a:srgbClr val="0070C0"/>
                </a:solidFill>
              </a:rPr>
              <a:t>-</a:t>
            </a:r>
            <a:endParaRPr lang="ja-JP" altLang="en-US" dirty="0"/>
          </a:p>
        </p:txBody>
      </p:sp>
      <p:sp>
        <p:nvSpPr>
          <p:cNvPr id="80" name="テキスト ボックス 79"/>
          <p:cNvSpPr txBox="1"/>
          <p:nvPr/>
        </p:nvSpPr>
        <p:spPr>
          <a:xfrm>
            <a:off x="6518516" y="4813641"/>
            <a:ext cx="1418978" cy="369332"/>
          </a:xfrm>
          <a:prstGeom prst="rect">
            <a:avLst/>
          </a:prstGeom>
          <a:noFill/>
        </p:spPr>
        <p:txBody>
          <a:bodyPr wrap="none" rtlCol="0">
            <a:spAutoFit/>
          </a:bodyPr>
          <a:lstStyle/>
          <a:p>
            <a:r>
              <a:rPr lang="en-US" altLang="ja-JP" baseline="30000" dirty="0">
                <a:solidFill>
                  <a:srgbClr val="0070C0"/>
                </a:solidFill>
              </a:rPr>
              <a:t>3</a:t>
            </a:r>
            <a:r>
              <a:rPr lang="en-US" altLang="ja-JP" baseline="-25000" dirty="0">
                <a:solidFill>
                  <a:srgbClr val="0070C0"/>
                </a:solidFill>
                <a:latin typeface="Symbol" panose="05050102010706020507" pitchFamily="18" charset="2"/>
              </a:rPr>
              <a:t>L</a:t>
            </a:r>
            <a:r>
              <a:rPr lang="en-US" altLang="ja-JP" dirty="0">
                <a:solidFill>
                  <a:srgbClr val="0070C0"/>
                </a:solidFill>
              </a:rPr>
              <a:t>H</a:t>
            </a:r>
            <a:r>
              <a:rPr lang="en-US" altLang="ja-JP" dirty="0">
                <a:solidFill>
                  <a:srgbClr val="0070C0"/>
                </a:solidFill>
                <a:sym typeface="Wingdings" panose="05000000000000000000" pitchFamily="2" charset="2"/>
              </a:rPr>
              <a:t></a:t>
            </a:r>
            <a:r>
              <a:rPr lang="en-US" altLang="ja-JP" baseline="30000" dirty="0">
                <a:solidFill>
                  <a:srgbClr val="FF0000"/>
                </a:solidFill>
              </a:rPr>
              <a:t>3</a:t>
            </a:r>
            <a:r>
              <a:rPr lang="en-US" altLang="ja-JP" dirty="0">
                <a:solidFill>
                  <a:srgbClr val="FF0000"/>
                </a:solidFill>
              </a:rPr>
              <a:t>He</a:t>
            </a:r>
            <a:r>
              <a:rPr lang="en-US" altLang="ja-JP" dirty="0">
                <a:solidFill>
                  <a:srgbClr val="0070C0"/>
                </a:solidFill>
              </a:rPr>
              <a:t>+</a:t>
            </a:r>
            <a:r>
              <a:rPr lang="en-US" altLang="ja-JP" dirty="0">
                <a:solidFill>
                  <a:srgbClr val="0070C0"/>
                </a:solidFill>
                <a:latin typeface="Symbol" panose="05050102010706020507" pitchFamily="18" charset="2"/>
              </a:rPr>
              <a:t>p</a:t>
            </a:r>
            <a:r>
              <a:rPr lang="en-US" altLang="ja-JP" baseline="30000" dirty="0">
                <a:solidFill>
                  <a:srgbClr val="0070C0"/>
                </a:solidFill>
              </a:rPr>
              <a:t>-</a:t>
            </a:r>
            <a:r>
              <a:rPr lang="en-US" altLang="ja-JP" dirty="0">
                <a:solidFill>
                  <a:srgbClr val="FF0000"/>
                </a:solidFill>
              </a:rPr>
              <a:t> </a:t>
            </a:r>
            <a:endParaRPr lang="en-US" altLang="ja-JP" dirty="0">
              <a:solidFill>
                <a:srgbClr val="0070C0"/>
              </a:solidFill>
            </a:endParaRPr>
          </a:p>
        </p:txBody>
      </p:sp>
      <p:sp>
        <p:nvSpPr>
          <p:cNvPr id="27" name="正方形/長方形 26"/>
          <p:cNvSpPr/>
          <p:nvPr/>
        </p:nvSpPr>
        <p:spPr>
          <a:xfrm>
            <a:off x="6355752" y="2153962"/>
            <a:ext cx="2788248" cy="2643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6181504" y="2999745"/>
            <a:ext cx="2924229" cy="923330"/>
          </a:xfrm>
          <a:prstGeom prst="rect">
            <a:avLst/>
          </a:prstGeom>
          <a:noFill/>
        </p:spPr>
        <p:txBody>
          <a:bodyPr wrap="square" rtlCol="0">
            <a:spAutoFit/>
          </a:bodyPr>
          <a:lstStyle/>
          <a:p>
            <a:r>
              <a:rPr lang="en-US" altLang="ja-JP" dirty="0" smtClean="0"/>
              <a:t>C+C at 15 </a:t>
            </a:r>
            <a:r>
              <a:rPr lang="en-US" altLang="ja-JP" dirty="0" err="1" smtClean="0"/>
              <a:t>AGeV</a:t>
            </a:r>
            <a:r>
              <a:rPr lang="en-US" altLang="ja-JP" dirty="0" smtClean="0"/>
              <a:t>/c</a:t>
            </a:r>
          </a:p>
          <a:p>
            <a:r>
              <a:rPr lang="en-US" altLang="ja-JP" dirty="0" smtClean="0"/>
              <a:t>JAM-1.622 (RQMD/S mode) </a:t>
            </a:r>
          </a:p>
          <a:p>
            <a:r>
              <a:rPr lang="en-US" altLang="ja-JP" dirty="0" smtClean="0"/>
              <a:t>+ GEANT4 </a:t>
            </a:r>
          </a:p>
        </p:txBody>
      </p:sp>
      <p:sp>
        <p:nvSpPr>
          <p:cNvPr id="79" name="テキスト ボックス 78"/>
          <p:cNvSpPr txBox="1"/>
          <p:nvPr/>
        </p:nvSpPr>
        <p:spPr>
          <a:xfrm>
            <a:off x="6135560" y="3837657"/>
            <a:ext cx="2869183" cy="461665"/>
          </a:xfrm>
          <a:prstGeom prst="rect">
            <a:avLst/>
          </a:prstGeom>
          <a:noFill/>
        </p:spPr>
        <p:txBody>
          <a:bodyPr wrap="none" rtlCol="0">
            <a:spAutoFit/>
          </a:bodyPr>
          <a:lstStyle/>
          <a:p>
            <a:r>
              <a:rPr lang="en-US" altLang="ja-JP" sz="1200" dirty="0" smtClean="0"/>
              <a:t>Y. Nara, et al</a:t>
            </a:r>
            <a:r>
              <a:rPr lang="en-US" altLang="ja-JP" sz="1200" dirty="0"/>
              <a:t>, Phys. Rev. C61,024901(1999) </a:t>
            </a:r>
            <a:endParaRPr lang="en-US" altLang="ja-JP" sz="1200" dirty="0" smtClean="0"/>
          </a:p>
          <a:p>
            <a:r>
              <a:rPr lang="en-US" altLang="ja-JP" sz="1200" dirty="0" smtClean="0"/>
              <a:t>M. </a:t>
            </a:r>
            <a:r>
              <a:rPr lang="en-US" altLang="ja-JP" sz="1200" dirty="0" err="1" smtClean="0"/>
              <a:t>Isse</a:t>
            </a:r>
            <a:r>
              <a:rPr lang="en-US" altLang="ja-JP" sz="1200" dirty="0" smtClean="0"/>
              <a:t>, et al, </a:t>
            </a:r>
            <a:r>
              <a:rPr lang="en-US" altLang="ja-JP" sz="1200" dirty="0" err="1"/>
              <a:t>Phys.Rev</a:t>
            </a:r>
            <a:r>
              <a:rPr lang="en-US" altLang="ja-JP" sz="1200" dirty="0"/>
              <a:t>. C72 (2005) 064908</a:t>
            </a:r>
            <a:endParaRPr kumimoji="1" lang="ja-JP" altLang="en-US" sz="1200" dirty="0"/>
          </a:p>
        </p:txBody>
      </p:sp>
      <p:cxnSp>
        <p:nvCxnSpPr>
          <p:cNvPr id="84" name="直線矢印コネクタ 83"/>
          <p:cNvCxnSpPr/>
          <p:nvPr/>
        </p:nvCxnSpPr>
        <p:spPr>
          <a:xfrm flipV="1">
            <a:off x="131146" y="5460341"/>
            <a:ext cx="1122373" cy="1559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1259632" y="5359877"/>
            <a:ext cx="72008"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矢印コネクタ 90"/>
          <p:cNvCxnSpPr/>
          <p:nvPr/>
        </p:nvCxnSpPr>
        <p:spPr>
          <a:xfrm>
            <a:off x="1331640" y="5431037"/>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950" y="5199053"/>
            <a:ext cx="580608" cy="369332"/>
          </a:xfrm>
          <a:prstGeom prst="rect">
            <a:avLst/>
          </a:prstGeom>
          <a:noFill/>
        </p:spPr>
        <p:txBody>
          <a:bodyPr wrap="none" rtlCol="0">
            <a:spAutoFit/>
          </a:bodyPr>
          <a:lstStyle/>
          <a:p>
            <a:r>
              <a:rPr kumimoji="1" lang="en-US" altLang="ja-JP" dirty="0" smtClean="0"/>
              <a:t>Side</a:t>
            </a:r>
            <a:endParaRPr kumimoji="1" lang="ja-JP" altLang="en-US" dirty="0"/>
          </a:p>
        </p:txBody>
      </p:sp>
      <p:sp>
        <p:nvSpPr>
          <p:cNvPr id="92" name="テキスト ボックス 91"/>
          <p:cNvSpPr txBox="1"/>
          <p:nvPr/>
        </p:nvSpPr>
        <p:spPr>
          <a:xfrm>
            <a:off x="1363410" y="3269295"/>
            <a:ext cx="1009379" cy="369332"/>
          </a:xfrm>
          <a:prstGeom prst="rect">
            <a:avLst/>
          </a:prstGeom>
          <a:noFill/>
        </p:spPr>
        <p:txBody>
          <a:bodyPr wrap="none" rtlCol="0">
            <a:spAutoFit/>
          </a:bodyPr>
          <a:lstStyle/>
          <a:p>
            <a:r>
              <a:rPr kumimoji="1" lang="en-US" altLang="ja-JP" dirty="0" smtClean="0"/>
              <a:t>Top </a:t>
            </a:r>
            <a:r>
              <a:rPr lang="en-US" altLang="ja-JP" dirty="0" smtClean="0"/>
              <a:t>view</a:t>
            </a:r>
            <a:endParaRPr kumimoji="1" lang="ja-JP" altLang="en-US" dirty="0"/>
          </a:p>
        </p:txBody>
      </p:sp>
      <p:sp>
        <p:nvSpPr>
          <p:cNvPr id="40" name="正方形/長方形 39"/>
          <p:cNvSpPr/>
          <p:nvPr/>
        </p:nvSpPr>
        <p:spPr>
          <a:xfrm>
            <a:off x="2950" y="5167362"/>
            <a:ext cx="2597571" cy="56589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287743" y="584125"/>
            <a:ext cx="5811206" cy="954107"/>
          </a:xfrm>
          <a:prstGeom prst="rect">
            <a:avLst/>
          </a:prstGeom>
          <a:noFill/>
        </p:spPr>
        <p:txBody>
          <a:bodyPr wrap="none" rtlCol="0">
            <a:spAutoFit/>
          </a:bodyPr>
          <a:lstStyle/>
          <a:p>
            <a:r>
              <a:rPr kumimoji="1" lang="en-US" altLang="ja-JP" sz="2800" dirty="0" smtClean="0"/>
              <a:t>JHF</a:t>
            </a:r>
            <a:r>
              <a:rPr kumimoji="1" lang="ja-JP" altLang="en-US" sz="2800" dirty="0" smtClean="0"/>
              <a:t>でも検討</a:t>
            </a:r>
            <a:endParaRPr kumimoji="1" lang="en-US" altLang="ja-JP" sz="2800" dirty="0" smtClean="0"/>
          </a:p>
          <a:p>
            <a:r>
              <a:rPr lang="en-US" altLang="ja-JP" sz="2800" dirty="0">
                <a:ea typeface="ＭＳ Ｐゴシック" charset="-128"/>
                <a:cs typeface="Times" charset="0"/>
                <a:sym typeface="Times" charset="0"/>
              </a:rPr>
              <a:t>M. </a:t>
            </a:r>
            <a:r>
              <a:rPr lang="en-US" altLang="ja-JP" sz="2800" dirty="0" err="1">
                <a:ea typeface="ＭＳ Ｐゴシック" charset="-128"/>
                <a:cs typeface="Times" charset="0"/>
                <a:sym typeface="Times" charset="0"/>
              </a:rPr>
              <a:t>Asakawa</a:t>
            </a:r>
            <a:r>
              <a:rPr lang="en-US" altLang="ja-JP" sz="2800" dirty="0">
                <a:ea typeface="ＭＳ Ｐゴシック" charset="-128"/>
                <a:cs typeface="Times" charset="0"/>
                <a:sym typeface="Times" charset="0"/>
              </a:rPr>
              <a:t> et al,  KEK Report </a:t>
            </a:r>
            <a:r>
              <a:rPr lang="en-US" altLang="ja-JP" sz="2800" dirty="0" smtClean="0">
                <a:ea typeface="ＭＳ Ｐゴシック" charset="-128"/>
                <a:cs typeface="Times" charset="0"/>
                <a:sym typeface="Times" charset="0"/>
              </a:rPr>
              <a:t>2000-11</a:t>
            </a:r>
            <a:endParaRPr lang="en-US" altLang="ja-JP" sz="2800" dirty="0">
              <a:ea typeface="ＭＳ Ｐゴシック" charset="-128"/>
              <a:cs typeface="Times" charset="0"/>
              <a:sym typeface="Times" charset="0"/>
            </a:endParaRPr>
          </a:p>
        </p:txBody>
      </p:sp>
    </p:spTree>
    <p:extLst>
      <p:ext uri="{BB962C8B-B14F-4D97-AF65-F5344CB8AC3E}">
        <p14:creationId xmlns:p14="http://schemas.microsoft.com/office/powerpoint/2010/main" val="31889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8" grpId="0"/>
      <p:bldP spid="89" grpId="0"/>
      <p:bldP spid="63" grpId="0"/>
      <p:bldP spid="2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37</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566738"/>
            <a:ext cx="738187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104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38</a:t>
            </a:fld>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571500"/>
            <a:ext cx="76295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670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39</a:t>
            </a:fld>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571500"/>
            <a:ext cx="76295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18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4142"/>
            <a:ext cx="8229600" cy="1143000"/>
          </a:xfrm>
        </p:spPr>
        <p:txBody>
          <a:bodyPr>
            <a:normAutofit/>
          </a:bodyPr>
          <a:lstStyle/>
          <a:p>
            <a:r>
              <a:rPr kumimoji="1" lang="ja-JP" altLang="en-US" dirty="0" smtClean="0"/>
              <a:t>現状と</a:t>
            </a:r>
            <a:r>
              <a:rPr kumimoji="1" lang="ja-JP" altLang="en-US" dirty="0" smtClean="0"/>
              <a:t>課題</a:t>
            </a:r>
            <a:r>
              <a:rPr lang="ja-JP" altLang="en-US" dirty="0" smtClean="0"/>
              <a:t>（</a:t>
            </a:r>
            <a:r>
              <a:rPr lang="en-US" altLang="ja-JP" dirty="0" smtClean="0"/>
              <a:t>I</a:t>
            </a:r>
            <a:r>
              <a:rPr lang="ja-JP" altLang="en-US" dirty="0" smtClean="0"/>
              <a:t>）</a:t>
            </a:r>
            <a:endParaRPr kumimoji="1" lang="ja-JP" altLang="en-US" dirty="0"/>
          </a:p>
        </p:txBody>
      </p:sp>
      <p:sp>
        <p:nvSpPr>
          <p:cNvPr id="3" name="コンテンツ プレースホルダー 2"/>
          <p:cNvSpPr>
            <a:spLocks noGrp="1"/>
          </p:cNvSpPr>
          <p:nvPr>
            <p:ph idx="1"/>
          </p:nvPr>
        </p:nvSpPr>
        <p:spPr>
          <a:xfrm>
            <a:off x="179512" y="1052736"/>
            <a:ext cx="8229600" cy="5501208"/>
          </a:xfrm>
        </p:spPr>
        <p:txBody>
          <a:bodyPr>
            <a:normAutofit fontScale="70000" lnSpcReduction="20000"/>
          </a:bodyPr>
          <a:lstStyle/>
          <a:p>
            <a:pPr marL="571500" indent="-514350">
              <a:buFont typeface="+mj-lt"/>
              <a:buAutoNum type="arabicPeriod"/>
            </a:pPr>
            <a:r>
              <a:rPr lang="ja-JP" altLang="en-US" dirty="0" smtClean="0"/>
              <a:t>現状</a:t>
            </a:r>
            <a:endParaRPr kumimoji="1" lang="en-US" altLang="ja-JP" dirty="0" smtClean="0"/>
          </a:p>
          <a:p>
            <a:pPr lvl="1"/>
            <a:r>
              <a:rPr kumimoji="1" lang="ja-JP" altLang="en-US" dirty="0" smtClean="0"/>
              <a:t>マスタープラン</a:t>
            </a:r>
            <a:r>
              <a:rPr lang="ja-JP" altLang="en-US" dirty="0"/>
              <a:t>（</a:t>
            </a:r>
            <a:r>
              <a:rPr kumimoji="1" lang="ja-JP" altLang="en-US" dirty="0" smtClean="0"/>
              <a:t>３月）</a:t>
            </a:r>
            <a:endParaRPr kumimoji="1" lang="en-US" altLang="ja-JP" dirty="0" smtClean="0"/>
          </a:p>
          <a:p>
            <a:pPr lvl="1"/>
            <a:r>
              <a:rPr kumimoji="1" lang="en-US" altLang="ja-JP" dirty="0" smtClean="0"/>
              <a:t>White paper </a:t>
            </a:r>
            <a:r>
              <a:rPr lang="ja-JP" altLang="en-US" dirty="0"/>
              <a:t>（</a:t>
            </a:r>
            <a:r>
              <a:rPr kumimoji="1" lang="ja-JP" altLang="en-US" dirty="0" smtClean="0"/>
              <a:t>６月）</a:t>
            </a:r>
            <a:endParaRPr kumimoji="1" lang="en-US" altLang="ja-JP" dirty="0" smtClean="0"/>
          </a:p>
          <a:p>
            <a:pPr lvl="1"/>
            <a:r>
              <a:rPr kumimoji="1" lang="en-US" altLang="ja-JP" dirty="0" smtClean="0"/>
              <a:t>LOI</a:t>
            </a:r>
            <a:r>
              <a:rPr kumimoji="1" lang="ja-JP" altLang="en-US" dirty="0" smtClean="0"/>
              <a:t>提出（７月）</a:t>
            </a:r>
            <a:endParaRPr lang="en-US" altLang="ja-JP" dirty="0" smtClean="0"/>
          </a:p>
          <a:p>
            <a:pPr marL="514350" indent="-514350">
              <a:buFont typeface="+mj-lt"/>
              <a:buAutoNum type="arabicPeriod"/>
            </a:pPr>
            <a:r>
              <a:rPr lang="ja-JP" altLang="en-US" dirty="0" smtClean="0"/>
              <a:t>計画実現へのステップ</a:t>
            </a:r>
            <a:endParaRPr lang="en-US" altLang="ja-JP" dirty="0" smtClean="0"/>
          </a:p>
          <a:p>
            <a:pPr lvl="1"/>
            <a:r>
              <a:rPr lang="en-US" altLang="ja-JP" dirty="0" smtClean="0"/>
              <a:t>J-PARC</a:t>
            </a:r>
            <a:r>
              <a:rPr lang="ja-JP" altLang="en-US" dirty="0" smtClean="0"/>
              <a:t>内での議論</a:t>
            </a:r>
            <a:endParaRPr lang="en-US" altLang="ja-JP" dirty="0" smtClean="0"/>
          </a:p>
          <a:p>
            <a:pPr lvl="1"/>
            <a:r>
              <a:rPr lang="en-US" altLang="ja-JP" dirty="0" smtClean="0"/>
              <a:t>KEK</a:t>
            </a:r>
            <a:r>
              <a:rPr lang="ja-JP" altLang="en-US" dirty="0" err="1" smtClean="0"/>
              <a:t>での</a:t>
            </a:r>
            <a:r>
              <a:rPr lang="ja-JP" altLang="en-US" dirty="0" smtClean="0"/>
              <a:t>議論</a:t>
            </a:r>
            <a:endParaRPr lang="en-US" altLang="ja-JP" dirty="0" smtClean="0"/>
          </a:p>
          <a:p>
            <a:pPr lvl="1"/>
            <a:r>
              <a:rPr lang="ja-JP" altLang="en-US" dirty="0" smtClean="0"/>
              <a:t>核物理委員会での議論</a:t>
            </a:r>
            <a:endParaRPr lang="en-US" altLang="ja-JP" dirty="0" smtClean="0"/>
          </a:p>
          <a:p>
            <a:pPr lvl="1"/>
            <a:r>
              <a:rPr lang="ja-JP" altLang="en-US" dirty="0" smtClean="0"/>
              <a:t>予算要求をどの機関から出すのか</a:t>
            </a:r>
            <a:endParaRPr lang="en-US" altLang="ja-JP" dirty="0" smtClean="0"/>
          </a:p>
          <a:p>
            <a:pPr marL="514350" indent="-514350">
              <a:buFont typeface="+mj-lt"/>
              <a:buAutoNum type="arabicPeriod"/>
            </a:pPr>
            <a:r>
              <a:rPr lang="ja-JP" altLang="en-US" dirty="0" smtClean="0"/>
              <a:t>予算</a:t>
            </a:r>
            <a:endParaRPr lang="en-US" altLang="ja-JP" dirty="0" smtClean="0"/>
          </a:p>
          <a:p>
            <a:pPr lvl="1"/>
            <a:r>
              <a:rPr lang="ja-JP" altLang="en-US" dirty="0" smtClean="0"/>
              <a:t>加速器</a:t>
            </a:r>
            <a:endParaRPr lang="en-US" altLang="ja-JP" dirty="0" smtClean="0"/>
          </a:p>
          <a:p>
            <a:pPr lvl="1"/>
            <a:r>
              <a:rPr lang="ja-JP" altLang="en-US" dirty="0" smtClean="0"/>
              <a:t>検出器</a:t>
            </a:r>
            <a:endParaRPr lang="en-US" altLang="ja-JP" dirty="0" smtClean="0"/>
          </a:p>
          <a:p>
            <a:pPr lvl="2"/>
            <a:r>
              <a:rPr lang="ja-JP" altLang="en-US" dirty="0"/>
              <a:t>ステージング</a:t>
            </a:r>
            <a:endParaRPr lang="en-US" altLang="ja-JP" dirty="0" smtClean="0"/>
          </a:p>
          <a:p>
            <a:pPr marL="514350" indent="-514350">
              <a:buFont typeface="+mj-lt"/>
              <a:buAutoNum type="arabicPeriod"/>
            </a:pPr>
            <a:r>
              <a:rPr lang="en-US" altLang="ja-JP" dirty="0"/>
              <a:t>FAIR</a:t>
            </a:r>
            <a:r>
              <a:rPr lang="ja-JP" altLang="en-US" dirty="0"/>
              <a:t>との競争</a:t>
            </a:r>
            <a:endParaRPr lang="en-US" altLang="ja-JP" dirty="0"/>
          </a:p>
          <a:p>
            <a:pPr lvl="1"/>
            <a:r>
              <a:rPr lang="en-US" altLang="ja-JP" dirty="0" smtClean="0"/>
              <a:t>FAIR:2022-2025</a:t>
            </a:r>
            <a:r>
              <a:rPr lang="ja-JP" altLang="en-US" dirty="0" smtClean="0"/>
              <a:t>開始</a:t>
            </a:r>
            <a:endParaRPr lang="en-US" altLang="ja-JP" dirty="0" smtClean="0"/>
          </a:p>
          <a:p>
            <a:pPr lvl="1"/>
            <a:r>
              <a:rPr lang="ja-JP" altLang="en-US" dirty="0" smtClean="0"/>
              <a:t>物理</a:t>
            </a:r>
            <a:r>
              <a:rPr lang="ja-JP" altLang="en-US" dirty="0"/>
              <a:t>のすみわけ</a:t>
            </a:r>
            <a:r>
              <a:rPr lang="en-US" altLang="ja-JP" dirty="0"/>
              <a:t>?</a:t>
            </a:r>
          </a:p>
          <a:p>
            <a:pPr lvl="1"/>
            <a:endParaRPr lang="en-US" altLang="ja-JP"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2258069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40</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571500"/>
            <a:ext cx="76295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83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r>
              <a:rPr kumimoji="1" lang="ja-JP" altLang="en-US" dirty="0" smtClean="0"/>
              <a:t>現状と</a:t>
            </a:r>
            <a:r>
              <a:rPr kumimoji="1" lang="ja-JP" altLang="en-US" dirty="0" smtClean="0"/>
              <a:t>課題（</a:t>
            </a:r>
            <a:r>
              <a:rPr kumimoji="1" lang="en-US" altLang="ja-JP" dirty="0" smtClean="0"/>
              <a:t>II</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467544" y="1340768"/>
            <a:ext cx="8229600" cy="5688632"/>
          </a:xfrm>
        </p:spPr>
        <p:txBody>
          <a:bodyPr>
            <a:normAutofit fontScale="92500" lnSpcReduction="10000"/>
          </a:bodyPr>
          <a:lstStyle/>
          <a:p>
            <a:pPr marL="514350" indent="-514350">
              <a:buFont typeface="+mj-lt"/>
              <a:buAutoNum type="arabicPeriod" startAt="5"/>
            </a:pPr>
            <a:r>
              <a:rPr lang="en-US" altLang="ja-JP" dirty="0" smtClean="0"/>
              <a:t>J-PARC-HI</a:t>
            </a:r>
            <a:r>
              <a:rPr lang="ja-JP" altLang="en-US" dirty="0" smtClean="0"/>
              <a:t>で狙う研究</a:t>
            </a:r>
            <a:endParaRPr lang="en-US" altLang="ja-JP" dirty="0" smtClean="0"/>
          </a:p>
          <a:p>
            <a:pPr lvl="1"/>
            <a:r>
              <a:rPr lang="en-US" altLang="ja-JP" dirty="0" smtClean="0"/>
              <a:t>QCD</a:t>
            </a:r>
            <a:r>
              <a:rPr lang="ja-JP" altLang="en-US" dirty="0" smtClean="0"/>
              <a:t>相構造、ハドロン物理で狙う物理</a:t>
            </a:r>
            <a:endParaRPr lang="en-US" altLang="ja-JP" dirty="0" smtClean="0"/>
          </a:p>
          <a:p>
            <a:pPr lvl="1"/>
            <a:r>
              <a:rPr lang="ja-JP" altLang="en-US" dirty="0" smtClean="0"/>
              <a:t>その他？</a:t>
            </a:r>
            <a:endParaRPr lang="en-US" altLang="ja-JP" dirty="0" smtClean="0"/>
          </a:p>
          <a:p>
            <a:pPr marL="514350" indent="-514350">
              <a:buFont typeface="+mj-lt"/>
              <a:buAutoNum type="arabicPeriod" startAt="5"/>
            </a:pPr>
            <a:r>
              <a:rPr lang="ja-JP" altLang="en-US" dirty="0" smtClean="0"/>
              <a:t>コラボレーション</a:t>
            </a:r>
            <a:endParaRPr lang="en-US" altLang="ja-JP" dirty="0" smtClean="0"/>
          </a:p>
          <a:p>
            <a:pPr lvl="1"/>
            <a:r>
              <a:rPr lang="ja-JP" altLang="en-US" dirty="0" smtClean="0"/>
              <a:t>国際協力</a:t>
            </a:r>
            <a:endParaRPr lang="en-US" altLang="ja-JP" dirty="0"/>
          </a:p>
          <a:p>
            <a:pPr lvl="1"/>
            <a:r>
              <a:rPr lang="ja-JP" altLang="en-US" dirty="0" smtClean="0"/>
              <a:t>組織化・役割分担</a:t>
            </a:r>
            <a:endParaRPr lang="en-US" altLang="ja-JP" dirty="0"/>
          </a:p>
          <a:p>
            <a:pPr marL="514350" indent="-514350">
              <a:buFont typeface="+mj-lt"/>
              <a:buAutoNum type="arabicPeriod" startAt="5"/>
            </a:pPr>
            <a:r>
              <a:rPr lang="en-US" altLang="ja-JP" dirty="0" smtClean="0"/>
              <a:t>R&amp;D</a:t>
            </a:r>
            <a:r>
              <a:rPr lang="ja-JP" altLang="en-US" dirty="0"/>
              <a:t>計画</a:t>
            </a:r>
            <a:endParaRPr lang="en-US" altLang="ja-JP" dirty="0"/>
          </a:p>
          <a:p>
            <a:pPr lvl="1"/>
            <a:r>
              <a:rPr lang="ja-JP" altLang="en-US" dirty="0"/>
              <a:t>加速器</a:t>
            </a:r>
            <a:endParaRPr lang="en-US" altLang="ja-JP" dirty="0"/>
          </a:p>
          <a:p>
            <a:pPr lvl="1"/>
            <a:r>
              <a:rPr lang="ja-JP" altLang="en-US" dirty="0" smtClean="0"/>
              <a:t>検出器</a:t>
            </a:r>
            <a:endParaRPr lang="en-US" altLang="ja-JP" dirty="0"/>
          </a:p>
          <a:p>
            <a:pPr marL="514350" indent="-514350">
              <a:buFont typeface="+mj-lt"/>
              <a:buAutoNum type="arabicPeriod" startAt="5"/>
            </a:pPr>
            <a:r>
              <a:rPr lang="ja-JP" altLang="en-US" dirty="0"/>
              <a:t>理論の</a:t>
            </a:r>
            <a:r>
              <a:rPr lang="ja-JP" altLang="en-US" dirty="0" smtClean="0"/>
              <a:t>サポート、協力</a:t>
            </a:r>
            <a:r>
              <a:rPr lang="ja-JP" altLang="en-US" dirty="0" smtClean="0"/>
              <a:t>体制</a:t>
            </a:r>
            <a:endParaRPr lang="en-US" altLang="ja-JP" dirty="0" smtClean="0"/>
          </a:p>
          <a:p>
            <a:pPr lvl="1"/>
            <a:r>
              <a:rPr lang="ja-JP" altLang="en-US" dirty="0" smtClean="0"/>
              <a:t>核理論委員会のサポート</a:t>
            </a:r>
            <a:endParaRPr lang="en-US" altLang="ja-JP" dirty="0"/>
          </a:p>
          <a:p>
            <a:pPr lvl="1"/>
            <a:r>
              <a:rPr lang="ja-JP" altLang="en-US" dirty="0" smtClean="0"/>
              <a:t>理論の発展</a:t>
            </a:r>
            <a:endParaRPr lang="en-US" altLang="ja-JP"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Tree>
    <p:extLst>
      <p:ext uri="{BB962C8B-B14F-4D97-AF65-F5344CB8AC3E}">
        <p14:creationId xmlns:p14="http://schemas.microsoft.com/office/powerpoint/2010/main" val="210830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現状</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pPr marL="0" indent="0">
              <a:buNone/>
            </a:pPr>
            <a:r>
              <a:rPr kumimoji="1" lang="ja-JP" altLang="en-US" dirty="0" smtClean="0"/>
              <a:t>概算要求まで</a:t>
            </a:r>
            <a:endParaRPr kumimoji="1" lang="en-US" altLang="ja-JP" dirty="0" smtClean="0"/>
          </a:p>
          <a:p>
            <a:pPr marL="0" indent="0">
              <a:buNone/>
            </a:pPr>
            <a:r>
              <a:rPr kumimoji="1" lang="en-US" altLang="ja-JP" dirty="0" smtClean="0"/>
              <a:t>J-PARC</a:t>
            </a:r>
            <a:r>
              <a:rPr kumimoji="1" lang="ja-JP" altLang="en-US" dirty="0" err="1" smtClean="0"/>
              <a:t>での</a:t>
            </a:r>
            <a:r>
              <a:rPr kumimoji="1" lang="ja-JP" altLang="en-US" dirty="0" smtClean="0"/>
              <a:t>議論⇒核物理委員会での</a:t>
            </a:r>
            <a:r>
              <a:rPr kumimoji="1" lang="en-US" altLang="ja-JP" dirty="0" smtClean="0"/>
              <a:t>endorse</a:t>
            </a:r>
            <a:r>
              <a:rPr kumimoji="1" lang="ja-JP" altLang="en-US" dirty="0" smtClean="0"/>
              <a:t>⇒マスタープラン⇒</a:t>
            </a:r>
            <a:r>
              <a:rPr lang="ja-JP" altLang="en-US" dirty="0"/>
              <a:t>概算要求</a:t>
            </a:r>
            <a:endParaRPr kumimoji="1" lang="en-US" altLang="ja-JP" dirty="0" smtClean="0"/>
          </a:p>
          <a:p>
            <a:endParaRPr kumimoji="1" lang="en-US" altLang="ja-JP" dirty="0" smtClean="0"/>
          </a:p>
          <a:p>
            <a:r>
              <a:rPr kumimoji="1" lang="ja-JP" altLang="en-US" dirty="0" smtClean="0"/>
              <a:t>日本</a:t>
            </a:r>
            <a:r>
              <a:rPr kumimoji="1" lang="ja-JP" altLang="en-US" dirty="0" smtClean="0"/>
              <a:t>学術</a:t>
            </a:r>
            <a:r>
              <a:rPr kumimoji="1" lang="ja-JP" altLang="en-US" dirty="0" smtClean="0"/>
              <a:t>会議</a:t>
            </a:r>
            <a:r>
              <a:rPr lang="ja-JP" altLang="en-US" dirty="0"/>
              <a:t>マスタープラン</a:t>
            </a:r>
            <a:r>
              <a:rPr kumimoji="1" lang="en-US" altLang="ja-JP" dirty="0" smtClean="0"/>
              <a:t> </a:t>
            </a:r>
            <a:r>
              <a:rPr kumimoji="1" lang="ja-JP" altLang="en-US" dirty="0" smtClean="0"/>
              <a:t>（</a:t>
            </a:r>
            <a:r>
              <a:rPr kumimoji="1" lang="en-US" altLang="ja-JP" dirty="0" smtClean="0"/>
              <a:t>2015</a:t>
            </a:r>
            <a:r>
              <a:rPr kumimoji="1" lang="ja-JP" altLang="en-US" dirty="0" smtClean="0"/>
              <a:t>年３月）</a:t>
            </a:r>
            <a:endParaRPr kumimoji="1" lang="en-US" altLang="ja-JP" dirty="0" smtClean="0"/>
          </a:p>
          <a:p>
            <a:pPr lvl="1"/>
            <a:r>
              <a:rPr lang="ja-JP" altLang="ja-JP" dirty="0"/>
              <a:t>高エネルギー重イオン衝突実験によるクォーク・グルーオン・プラズマ相の</a:t>
            </a:r>
            <a:r>
              <a:rPr lang="ja-JP" altLang="ja-JP" dirty="0" smtClean="0"/>
              <a:t>解明</a:t>
            </a:r>
            <a:endParaRPr lang="en-US" altLang="ja-JP" dirty="0" smtClean="0"/>
          </a:p>
          <a:p>
            <a:pPr lvl="1"/>
            <a:r>
              <a:rPr lang="ja-JP" altLang="en-US" dirty="0" smtClean="0"/>
              <a:t>筑波大</a:t>
            </a:r>
            <a:r>
              <a:rPr lang="ja-JP" altLang="en-US" dirty="0"/>
              <a:t>から</a:t>
            </a:r>
            <a:r>
              <a:rPr lang="ja-JP" altLang="en-US" dirty="0" smtClean="0"/>
              <a:t>提出。</a:t>
            </a:r>
            <a:r>
              <a:rPr lang="en-US" altLang="ja-JP" dirty="0" err="1" smtClean="0"/>
              <a:t>ALICE+</a:t>
            </a:r>
            <a:r>
              <a:rPr lang="en-US" altLang="ja-JP" dirty="0" err="1" smtClean="0"/>
              <a:t>sPHENIX+J-PARC-HI</a:t>
            </a:r>
            <a:r>
              <a:rPr lang="ja-JP" altLang="en-US" dirty="0" smtClean="0"/>
              <a:t>の</a:t>
            </a:r>
            <a:r>
              <a:rPr lang="en-US" altLang="ja-JP" dirty="0" smtClean="0"/>
              <a:t>R&amp;D</a:t>
            </a:r>
            <a:endParaRPr lang="en-US" altLang="ja-JP" dirty="0" smtClean="0"/>
          </a:p>
          <a:p>
            <a:pPr lvl="1"/>
            <a:r>
              <a:rPr lang="ja-JP" altLang="en-US" dirty="0" smtClean="0"/>
              <a:t>次回（３年後</a:t>
            </a:r>
            <a:r>
              <a:rPr lang="ja-JP" altLang="en-US" dirty="0" smtClean="0"/>
              <a:t>）の</a:t>
            </a:r>
            <a:r>
              <a:rPr lang="ja-JP" altLang="en-US" dirty="0" smtClean="0"/>
              <a:t>マスタープラン</a:t>
            </a:r>
            <a:r>
              <a:rPr lang="ja-JP" altLang="en-US" dirty="0" smtClean="0"/>
              <a:t>で</a:t>
            </a:r>
            <a:r>
              <a:rPr lang="ja-JP" altLang="en-US" dirty="0" smtClean="0"/>
              <a:t>は</a:t>
            </a:r>
            <a:r>
              <a:rPr lang="en-US" altLang="ja-JP" dirty="0" smtClean="0"/>
              <a:t>J-PARC-HI</a:t>
            </a:r>
            <a:r>
              <a:rPr lang="ja-JP" altLang="en-US" dirty="0" smtClean="0"/>
              <a:t>の加速器</a:t>
            </a:r>
            <a:r>
              <a:rPr lang="ja-JP" altLang="en-US" dirty="0" smtClean="0"/>
              <a:t>建設計画と</a:t>
            </a:r>
            <a:r>
              <a:rPr lang="ja-JP" altLang="en-US" dirty="0" smtClean="0"/>
              <a:t>して提出する必要がある</a:t>
            </a:r>
            <a:endParaRPr lang="en-US" altLang="ja-JP" dirty="0" smtClean="0"/>
          </a:p>
          <a:p>
            <a:r>
              <a:rPr lang="en-US" altLang="ja-JP" dirty="0" smtClean="0"/>
              <a:t>J-PARC-HI</a:t>
            </a:r>
            <a:r>
              <a:rPr lang="ja-JP" altLang="en-US" dirty="0" smtClean="0"/>
              <a:t>ホームページ立ち上げ（</a:t>
            </a:r>
            <a:r>
              <a:rPr lang="en-US" altLang="ja-JP" dirty="0" smtClean="0"/>
              <a:t>JAEA</a:t>
            </a:r>
            <a:r>
              <a:rPr lang="ja-JP" altLang="en-US" dirty="0" smtClean="0"/>
              <a:t>先端研ホームページ）、</a:t>
            </a:r>
            <a:r>
              <a:rPr lang="en-US" altLang="ja-JP" dirty="0" smtClean="0"/>
              <a:t>White paper</a:t>
            </a:r>
            <a:r>
              <a:rPr lang="ja-JP" altLang="en-US" dirty="0" smtClean="0"/>
              <a:t>の公開</a:t>
            </a:r>
            <a:r>
              <a:rPr lang="en-US" altLang="ja-JP" dirty="0" smtClean="0"/>
              <a:t>(2016</a:t>
            </a:r>
            <a:r>
              <a:rPr lang="ja-JP" altLang="en-US" dirty="0" smtClean="0"/>
              <a:t>年</a:t>
            </a:r>
            <a:r>
              <a:rPr lang="en-US" altLang="ja-JP" dirty="0" smtClean="0"/>
              <a:t>6</a:t>
            </a:r>
            <a:r>
              <a:rPr lang="ja-JP" altLang="en-US" dirty="0" smtClean="0"/>
              <a:t>月）</a:t>
            </a:r>
            <a:endParaRPr lang="en-US" altLang="ja-JP" dirty="0" smtClean="0"/>
          </a:p>
          <a:p>
            <a:pPr lvl="1"/>
            <a:r>
              <a:rPr lang="en-US" altLang="ja-JP" dirty="0">
                <a:hlinkClick r:id="rId2"/>
              </a:rPr>
              <a:t>http://</a:t>
            </a:r>
            <a:r>
              <a:rPr lang="en-US" altLang="ja-JP" dirty="0" smtClean="0">
                <a:hlinkClick r:id="rId2"/>
              </a:rPr>
              <a:t>asrc.jaea.go.jp/soshiki/gr/hadron/jparc-hi/index.html</a:t>
            </a:r>
            <a:endParaRPr lang="en-US" altLang="ja-JP" dirty="0" smtClean="0"/>
          </a:p>
          <a:p>
            <a:r>
              <a:rPr lang="en-US" altLang="ja-JP" dirty="0" smtClean="0"/>
              <a:t>Letter-Of-Intent</a:t>
            </a:r>
            <a:r>
              <a:rPr lang="ja-JP" altLang="en-US" dirty="0" smtClean="0"/>
              <a:t>を</a:t>
            </a:r>
            <a:r>
              <a:rPr lang="en-US" altLang="ja-JP" dirty="0" smtClean="0"/>
              <a:t>J-PARC PAC</a:t>
            </a:r>
            <a:r>
              <a:rPr lang="ja-JP" altLang="en-US" dirty="0" err="1" smtClean="0"/>
              <a:t>に提</a:t>
            </a:r>
            <a:r>
              <a:rPr lang="ja-JP" altLang="en-US" dirty="0" smtClean="0"/>
              <a:t>出</a:t>
            </a:r>
            <a:r>
              <a:rPr lang="ja-JP" altLang="en-US" dirty="0"/>
              <a:t>（</a:t>
            </a:r>
            <a:r>
              <a:rPr lang="en-US" altLang="ja-JP" dirty="0" smtClean="0"/>
              <a:t>2016</a:t>
            </a:r>
            <a:r>
              <a:rPr lang="ja-JP" altLang="en-US" dirty="0" smtClean="0"/>
              <a:t>年</a:t>
            </a:r>
            <a:r>
              <a:rPr lang="en-US" altLang="ja-JP" dirty="0"/>
              <a:t>7</a:t>
            </a:r>
            <a:r>
              <a:rPr lang="ja-JP" altLang="en-US" dirty="0" smtClean="0"/>
              <a:t>月）</a:t>
            </a:r>
            <a:endParaRPr lang="en-US" altLang="ja-JP" dirty="0" smtClean="0"/>
          </a:p>
          <a:p>
            <a:pPr lvl="1"/>
            <a:r>
              <a:rPr lang="en-US" altLang="ja-JP" dirty="0" smtClean="0"/>
              <a:t>LOI</a:t>
            </a:r>
            <a:r>
              <a:rPr lang="ja-JP" altLang="en-US" dirty="0" smtClean="0"/>
              <a:t>では審査はされず、発表</a:t>
            </a:r>
            <a:r>
              <a:rPr lang="ja-JP" altLang="en-US" dirty="0"/>
              <a:t>も</a:t>
            </a:r>
            <a:r>
              <a:rPr lang="ja-JP" altLang="en-US" dirty="0" smtClean="0"/>
              <a:t>できない</a:t>
            </a:r>
            <a:endParaRPr lang="en-US" altLang="ja-JP" dirty="0" smtClean="0"/>
          </a:p>
          <a:p>
            <a:pPr lvl="1"/>
            <a:r>
              <a:rPr lang="ja-JP" altLang="en-US" dirty="0" smtClean="0"/>
              <a:t>委員に配布された。</a:t>
            </a:r>
            <a:r>
              <a:rPr lang="en-US" altLang="ja-JP" dirty="0" smtClean="0"/>
              <a:t>Web</a:t>
            </a:r>
            <a:r>
              <a:rPr lang="ja-JP" altLang="en-US" dirty="0" err="1" smtClean="0"/>
              <a:t>にも</a:t>
            </a:r>
            <a:r>
              <a:rPr lang="ja-JP" altLang="en-US" dirty="0" smtClean="0"/>
              <a:t>公開される予定</a:t>
            </a:r>
            <a:endParaRPr lang="en-US" altLang="ja-JP" dirty="0" smtClean="0"/>
          </a:p>
          <a:p>
            <a:pPr lvl="1"/>
            <a:r>
              <a:rPr lang="ja-JP" altLang="en-US" dirty="0" smtClean="0">
                <a:solidFill>
                  <a:srgbClr val="FF0000"/>
                </a:solidFill>
              </a:rPr>
              <a:t>一般向けの要約版（日本語）、またはパンフレット（日本語）の作成が必要</a:t>
            </a:r>
            <a:r>
              <a:rPr lang="ja-JP" altLang="en-US" dirty="0" smtClean="0">
                <a:solidFill>
                  <a:srgbClr val="FF0000"/>
                </a:solidFill>
              </a:rPr>
              <a:t>（</a:t>
            </a:r>
            <a:r>
              <a:rPr lang="ja-JP" altLang="en-US" dirty="0">
                <a:solidFill>
                  <a:srgbClr val="FF0000"/>
                </a:solidFill>
              </a:rPr>
              <a:t>年末</a:t>
            </a:r>
            <a:r>
              <a:rPr lang="ja-JP" altLang="en-US" dirty="0" smtClean="0">
                <a:solidFill>
                  <a:srgbClr val="FF0000"/>
                </a:solidFill>
              </a:rPr>
              <a:t>を</a:t>
            </a:r>
            <a:r>
              <a:rPr lang="ja-JP" altLang="en-US" dirty="0" smtClean="0">
                <a:solidFill>
                  <a:srgbClr val="FF0000"/>
                </a:solidFill>
              </a:rPr>
              <a:t>めどに作成）</a:t>
            </a:r>
            <a:endParaRPr lang="en-US" altLang="ja-JP" dirty="0" smtClean="0">
              <a:solidFill>
                <a:srgbClr val="FF0000"/>
              </a:solidFill>
            </a:endParaRPr>
          </a:p>
          <a:p>
            <a:pPr lvl="1"/>
            <a:endParaRPr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Tree>
    <p:extLst>
      <p:ext uri="{BB962C8B-B14F-4D97-AF65-F5344CB8AC3E}">
        <p14:creationId xmlns:p14="http://schemas.microsoft.com/office/powerpoint/2010/main" val="2199203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076"/>
            <a:ext cx="8229600" cy="1143000"/>
          </a:xfrm>
        </p:spPr>
        <p:txBody>
          <a:bodyPr/>
          <a:lstStyle/>
          <a:p>
            <a:r>
              <a:rPr lang="ja-JP" altLang="en-US" dirty="0"/>
              <a:t>計画</a:t>
            </a:r>
            <a:r>
              <a:rPr lang="ja-JP" altLang="en-US" dirty="0" smtClean="0"/>
              <a:t>実現へのステップ</a:t>
            </a:r>
            <a:endParaRPr kumimoji="1" lang="ja-JP" altLang="en-US" dirty="0"/>
          </a:p>
        </p:txBody>
      </p:sp>
      <p:sp>
        <p:nvSpPr>
          <p:cNvPr id="3" name="コンテンツ プレースホルダー 2"/>
          <p:cNvSpPr>
            <a:spLocks noGrp="1"/>
          </p:cNvSpPr>
          <p:nvPr>
            <p:ph idx="1"/>
          </p:nvPr>
        </p:nvSpPr>
        <p:spPr>
          <a:xfrm>
            <a:off x="323528" y="1052736"/>
            <a:ext cx="8496944" cy="6032648"/>
          </a:xfrm>
        </p:spPr>
        <p:txBody>
          <a:bodyPr>
            <a:normAutofit fontScale="47500" lnSpcReduction="20000"/>
          </a:bodyPr>
          <a:lstStyle/>
          <a:p>
            <a:pPr marL="0" indent="0">
              <a:buNone/>
            </a:pPr>
            <a:r>
              <a:rPr lang="ja-JP" altLang="en-US" dirty="0" smtClean="0"/>
              <a:t>実験開始目標：</a:t>
            </a:r>
            <a:r>
              <a:rPr lang="en-US" altLang="ja-JP" dirty="0" smtClean="0"/>
              <a:t>2025</a:t>
            </a:r>
            <a:r>
              <a:rPr lang="ja-JP" altLang="en-US" dirty="0" smtClean="0"/>
              <a:t>年</a:t>
            </a:r>
            <a:endParaRPr lang="en-US" altLang="ja-JP" dirty="0" smtClean="0"/>
          </a:p>
          <a:p>
            <a:r>
              <a:rPr lang="en-US" altLang="ja-JP" dirty="0" smtClean="0"/>
              <a:t>FAIR</a:t>
            </a:r>
            <a:r>
              <a:rPr lang="ja-JP" altLang="en-US" dirty="0" smtClean="0"/>
              <a:t>は</a:t>
            </a:r>
            <a:r>
              <a:rPr lang="en-US" altLang="ja-JP" dirty="0" smtClean="0"/>
              <a:t>2022-2025</a:t>
            </a:r>
            <a:r>
              <a:rPr lang="ja-JP" altLang="en-US" dirty="0" smtClean="0"/>
              <a:t>に実験開始の予定（</a:t>
            </a:r>
            <a:r>
              <a:rPr lang="en-US" altLang="ja-JP" dirty="0" smtClean="0"/>
              <a:t>Day-1</a:t>
            </a:r>
            <a:r>
              <a:rPr lang="ja-JP" altLang="en-US" dirty="0" smtClean="0"/>
              <a:t>実験：重イオン</a:t>
            </a:r>
            <a:r>
              <a:rPr lang="ja-JP" altLang="en-US" dirty="0"/>
              <a:t>（</a:t>
            </a:r>
            <a:r>
              <a:rPr lang="en-US" altLang="ja-JP" dirty="0" smtClean="0"/>
              <a:t>CBM</a:t>
            </a:r>
            <a:r>
              <a:rPr lang="ja-JP" altLang="en-US" dirty="0"/>
              <a:t>）</a:t>
            </a:r>
            <a:r>
              <a:rPr lang="ja-JP" altLang="en-US" dirty="0" smtClean="0"/>
              <a:t>）</a:t>
            </a:r>
            <a:endParaRPr lang="en-US" altLang="ja-JP" dirty="0" smtClean="0"/>
          </a:p>
          <a:p>
            <a:pPr lvl="1"/>
            <a:r>
              <a:rPr lang="ja-JP" altLang="en-US" dirty="0"/>
              <a:t>できる</a:t>
            </a:r>
            <a:r>
              <a:rPr lang="ja-JP" altLang="en-US" dirty="0" smtClean="0"/>
              <a:t>限りこの期間に近づけることが必要</a:t>
            </a:r>
            <a:endParaRPr lang="en-US" altLang="ja-JP" dirty="0" smtClean="0"/>
          </a:p>
          <a:p>
            <a:r>
              <a:rPr lang="en-US" altLang="ja-JP" dirty="0" smtClean="0"/>
              <a:t>J-PARC</a:t>
            </a:r>
            <a:r>
              <a:rPr lang="ja-JP" altLang="en-US" dirty="0"/>
              <a:t>内での</a:t>
            </a:r>
            <a:r>
              <a:rPr lang="ja-JP" altLang="en-US" dirty="0" smtClean="0"/>
              <a:t>議論</a:t>
            </a:r>
            <a:endParaRPr lang="en-US" altLang="ja-JP" dirty="0" smtClean="0"/>
          </a:p>
          <a:p>
            <a:pPr lvl="1"/>
            <a:r>
              <a:rPr lang="en-US" altLang="ja-JP" dirty="0" smtClean="0"/>
              <a:t>2016</a:t>
            </a:r>
            <a:r>
              <a:rPr lang="ja-JP" altLang="en-US" dirty="0" smtClean="0"/>
              <a:t>年</a:t>
            </a:r>
            <a:r>
              <a:rPr lang="en-US" altLang="ja-JP" dirty="0" smtClean="0"/>
              <a:t>1</a:t>
            </a:r>
            <a:r>
              <a:rPr lang="ja-JP" altLang="en-US" dirty="0" smtClean="0"/>
              <a:t>月のマスタープランに向けた会議で初めて将来の大型計画の一つとして紹介：佐甲</a:t>
            </a:r>
            <a:endParaRPr lang="en-US" altLang="ja-JP" dirty="0" smtClean="0"/>
          </a:p>
          <a:p>
            <a:pPr lvl="1"/>
            <a:r>
              <a:rPr lang="en-US" altLang="ja-JP" dirty="0" smtClean="0"/>
              <a:t>2016</a:t>
            </a:r>
            <a:r>
              <a:rPr lang="ja-JP" altLang="en-US" dirty="0" smtClean="0"/>
              <a:t>年</a:t>
            </a:r>
            <a:r>
              <a:rPr lang="en-US" altLang="ja-JP" dirty="0" smtClean="0"/>
              <a:t>7</a:t>
            </a:r>
            <a:r>
              <a:rPr lang="ja-JP" altLang="en-US" dirty="0" smtClean="0"/>
              <a:t>月：加速器</a:t>
            </a:r>
            <a:r>
              <a:rPr lang="ja-JP" altLang="en-US" dirty="0"/>
              <a:t>担当者打ち合わせで</a:t>
            </a:r>
            <a:r>
              <a:rPr lang="ja-JP" altLang="en-US" dirty="0" smtClean="0"/>
              <a:t>の発表：原田、サハ</a:t>
            </a:r>
            <a:endParaRPr lang="en-US" altLang="ja-JP" dirty="0" smtClean="0"/>
          </a:p>
          <a:p>
            <a:pPr lvl="1"/>
            <a:r>
              <a:rPr lang="en-US" altLang="ja-JP" dirty="0" smtClean="0">
                <a:solidFill>
                  <a:srgbClr val="FF0000"/>
                </a:solidFill>
              </a:rPr>
              <a:t>J-PARC</a:t>
            </a:r>
            <a:r>
              <a:rPr lang="ja-JP" altLang="en-US" dirty="0" smtClean="0">
                <a:solidFill>
                  <a:srgbClr val="FF0000"/>
                </a:solidFill>
              </a:rPr>
              <a:t>内での議論はまだこれから（どのように進めるか？）</a:t>
            </a:r>
            <a:endParaRPr lang="en-US" altLang="ja-JP" dirty="0" smtClean="0">
              <a:solidFill>
                <a:srgbClr val="FF0000"/>
              </a:solidFill>
            </a:endParaRPr>
          </a:p>
          <a:p>
            <a:pPr lvl="1"/>
            <a:r>
              <a:rPr lang="en-US" altLang="ja-JP" dirty="0" smtClean="0">
                <a:solidFill>
                  <a:srgbClr val="FF0000"/>
                </a:solidFill>
              </a:rPr>
              <a:t>PAC</a:t>
            </a:r>
            <a:r>
              <a:rPr lang="ja-JP" altLang="en-US" dirty="0" smtClean="0">
                <a:solidFill>
                  <a:srgbClr val="FF0000"/>
                </a:solidFill>
              </a:rPr>
              <a:t>への</a:t>
            </a:r>
            <a:r>
              <a:rPr lang="en-US" altLang="ja-JP" dirty="0" smtClean="0">
                <a:solidFill>
                  <a:srgbClr val="FF0000"/>
                </a:solidFill>
              </a:rPr>
              <a:t>Proposal</a:t>
            </a:r>
            <a:r>
              <a:rPr lang="ja-JP" altLang="en-US" dirty="0" smtClean="0">
                <a:solidFill>
                  <a:srgbClr val="FF0000"/>
                </a:solidFill>
              </a:rPr>
              <a:t>提出（</a:t>
            </a:r>
            <a:r>
              <a:rPr lang="en-US" altLang="ja-JP" dirty="0" smtClean="0">
                <a:solidFill>
                  <a:srgbClr val="FF0000"/>
                </a:solidFill>
              </a:rPr>
              <a:t>2018?</a:t>
            </a:r>
            <a:r>
              <a:rPr lang="ja-JP" altLang="en-US" dirty="0" smtClean="0">
                <a:solidFill>
                  <a:srgbClr val="FF0000"/>
                </a:solidFill>
              </a:rPr>
              <a:t>）</a:t>
            </a:r>
            <a:endParaRPr lang="en-US" altLang="ja-JP" dirty="0">
              <a:solidFill>
                <a:srgbClr val="FF0000"/>
              </a:solidFill>
            </a:endParaRPr>
          </a:p>
          <a:p>
            <a:r>
              <a:rPr lang="ja-JP" altLang="en-US" dirty="0" smtClean="0"/>
              <a:t>核物</a:t>
            </a:r>
            <a:r>
              <a:rPr lang="ja-JP" altLang="en-US" dirty="0"/>
              <a:t>理委員会での</a:t>
            </a:r>
            <a:r>
              <a:rPr lang="ja-JP" altLang="en-US" dirty="0" smtClean="0"/>
              <a:t>議論</a:t>
            </a:r>
            <a:endParaRPr lang="en-US" altLang="ja-JP" dirty="0" smtClean="0"/>
          </a:p>
          <a:p>
            <a:pPr lvl="1"/>
            <a:r>
              <a:rPr lang="en-US" altLang="ja-JP" dirty="0" smtClean="0"/>
              <a:t>2016</a:t>
            </a:r>
            <a:r>
              <a:rPr lang="ja-JP" altLang="en-US" dirty="0" smtClean="0"/>
              <a:t>年２月：マスタープランのための拡大核物理委員会で</a:t>
            </a:r>
            <a:r>
              <a:rPr lang="en-US" altLang="ja-JP" dirty="0" smtClean="0"/>
              <a:t>J-PARC-HI</a:t>
            </a:r>
            <a:r>
              <a:rPr lang="ja-JP" altLang="en-US" dirty="0" smtClean="0"/>
              <a:t>を紹介</a:t>
            </a:r>
            <a:endParaRPr lang="en-US" altLang="ja-JP" dirty="0" smtClean="0"/>
          </a:p>
          <a:p>
            <a:pPr lvl="1"/>
            <a:r>
              <a:rPr lang="en-US" altLang="ja-JP" dirty="0" smtClean="0"/>
              <a:t>2016</a:t>
            </a:r>
            <a:r>
              <a:rPr lang="ja-JP" altLang="en-US" dirty="0" smtClean="0"/>
              <a:t>年３月マスタープランに提出（筑波大）</a:t>
            </a:r>
            <a:endParaRPr lang="en-US" altLang="ja-JP" dirty="0" smtClean="0"/>
          </a:p>
          <a:p>
            <a:pPr lvl="1"/>
            <a:r>
              <a:rPr lang="en-US" altLang="ja-JP" dirty="0" smtClean="0">
                <a:solidFill>
                  <a:srgbClr val="FF0000"/>
                </a:solidFill>
              </a:rPr>
              <a:t>2016</a:t>
            </a:r>
            <a:r>
              <a:rPr lang="ja-JP" altLang="en-US" dirty="0" smtClean="0">
                <a:solidFill>
                  <a:srgbClr val="FF0000"/>
                </a:solidFill>
              </a:rPr>
              <a:t>年度「</a:t>
            </a:r>
            <a:r>
              <a:rPr lang="ja-JP" altLang="en-US" dirty="0">
                <a:solidFill>
                  <a:srgbClr val="FF0000"/>
                </a:solidFill>
              </a:rPr>
              <a:t>核物理の将来レポート」の改定</a:t>
            </a:r>
            <a:r>
              <a:rPr lang="ja-JP" altLang="en-US" dirty="0" smtClean="0">
                <a:solidFill>
                  <a:srgbClr val="FF0000"/>
                </a:solidFill>
              </a:rPr>
              <a:t>（</a:t>
            </a:r>
            <a:r>
              <a:rPr lang="en-US" altLang="ja-JP" dirty="0" smtClean="0">
                <a:solidFill>
                  <a:srgbClr val="FF0000"/>
                </a:solidFill>
              </a:rPr>
              <a:t>2016</a:t>
            </a:r>
            <a:r>
              <a:rPr lang="ja-JP" altLang="en-US" dirty="0" smtClean="0">
                <a:solidFill>
                  <a:srgbClr val="FF0000"/>
                </a:solidFill>
              </a:rPr>
              <a:t>年度）。</a:t>
            </a:r>
            <a:r>
              <a:rPr lang="en-US" altLang="ja-JP" dirty="0" smtClean="0">
                <a:solidFill>
                  <a:srgbClr val="FF0000"/>
                </a:solidFill>
              </a:rPr>
              <a:t>J-PARC-HI</a:t>
            </a:r>
            <a:r>
              <a:rPr lang="ja-JP" altLang="en-US" dirty="0" smtClean="0">
                <a:solidFill>
                  <a:srgbClr val="FF0000"/>
                </a:solidFill>
              </a:rPr>
              <a:t>を盛り込む</a:t>
            </a:r>
            <a:r>
              <a:rPr lang="ja-JP" altLang="en-US" dirty="0" smtClean="0">
                <a:solidFill>
                  <a:srgbClr val="FF0000"/>
                </a:solidFill>
              </a:rPr>
              <a:t>必要</a:t>
            </a:r>
            <a:endParaRPr lang="en-US" altLang="ja-JP" dirty="0" smtClean="0">
              <a:solidFill>
                <a:srgbClr val="FF0000"/>
              </a:solidFill>
            </a:endParaRPr>
          </a:p>
          <a:p>
            <a:pPr lvl="1"/>
            <a:r>
              <a:rPr lang="ja-JP" altLang="en-US" dirty="0" smtClean="0">
                <a:solidFill>
                  <a:srgbClr val="FF0000"/>
                </a:solidFill>
              </a:rPr>
              <a:t>今後どのように議論をすすめるか？</a:t>
            </a:r>
            <a:endParaRPr lang="en-US" altLang="ja-JP" dirty="0">
              <a:solidFill>
                <a:srgbClr val="FF0000"/>
              </a:solidFill>
            </a:endParaRPr>
          </a:p>
          <a:p>
            <a:r>
              <a:rPr lang="ja-JP" altLang="en-US" dirty="0"/>
              <a:t>予算要求をどの機関から出すの</a:t>
            </a:r>
            <a:r>
              <a:rPr lang="ja-JP" altLang="en-US" dirty="0" smtClean="0"/>
              <a:t>か</a:t>
            </a:r>
            <a:endParaRPr lang="en-US" altLang="ja-JP" dirty="0" smtClean="0"/>
          </a:p>
          <a:p>
            <a:pPr lvl="1"/>
            <a:r>
              <a:rPr lang="ja-JP" altLang="en-US" dirty="0"/>
              <a:t>現状</a:t>
            </a:r>
            <a:r>
              <a:rPr lang="ja-JP" altLang="en-US" dirty="0" smtClean="0"/>
              <a:t>の</a:t>
            </a:r>
            <a:r>
              <a:rPr lang="ja-JP" altLang="en-US" dirty="0"/>
              <a:t>どの</a:t>
            </a:r>
            <a:r>
              <a:rPr lang="ja-JP" altLang="en-US" dirty="0" smtClean="0"/>
              <a:t>物理の延長として考えるのか（マルチストレンジ、</a:t>
            </a:r>
            <a:r>
              <a:rPr lang="en-US" altLang="ja-JP" dirty="0" smtClean="0"/>
              <a:t>LHC,RHIC</a:t>
            </a:r>
            <a:r>
              <a:rPr lang="ja-JP" altLang="en-US" dirty="0" smtClean="0"/>
              <a:t>から高密度、低エネルギービーム</a:t>
            </a:r>
            <a:r>
              <a:rPr lang="en-US" altLang="ja-JP" dirty="0" smtClean="0"/>
              <a:t>(RIBF)</a:t>
            </a:r>
            <a:r>
              <a:rPr lang="ja-JP" altLang="en-US" dirty="0" smtClean="0"/>
              <a:t>から高エネルギービーム</a:t>
            </a:r>
            <a:r>
              <a:rPr lang="en-US" altLang="ja-JP" dirty="0" smtClean="0"/>
              <a:t>(J-PARC)</a:t>
            </a:r>
            <a:r>
              <a:rPr lang="ja-JP" altLang="en-US" dirty="0" smtClean="0"/>
              <a:t>へ）？</a:t>
            </a:r>
            <a:endParaRPr lang="en-US" altLang="ja-JP" dirty="0"/>
          </a:p>
          <a:p>
            <a:pPr lvl="1"/>
            <a:r>
              <a:rPr lang="en-US" altLang="ja-JP" dirty="0" smtClean="0"/>
              <a:t>KEK</a:t>
            </a:r>
            <a:r>
              <a:rPr lang="ja-JP" altLang="en-US" dirty="0" err="1" smtClean="0"/>
              <a:t>、</a:t>
            </a:r>
            <a:r>
              <a:rPr lang="ja-JP" altLang="en-US" dirty="0" smtClean="0"/>
              <a:t>理研、</a:t>
            </a:r>
            <a:r>
              <a:rPr lang="en-US" altLang="ja-JP" dirty="0" smtClean="0"/>
              <a:t>JAEA</a:t>
            </a:r>
            <a:r>
              <a:rPr lang="ja-JP" altLang="en-US" dirty="0" smtClean="0"/>
              <a:t>？</a:t>
            </a:r>
            <a:endParaRPr lang="en-US" altLang="ja-JP" dirty="0"/>
          </a:p>
          <a:p>
            <a:pPr lvl="1"/>
            <a:r>
              <a:rPr lang="ja-JP" altLang="en-US" dirty="0" smtClean="0">
                <a:solidFill>
                  <a:srgbClr val="FF0000"/>
                </a:solidFill>
              </a:rPr>
              <a:t>次回</a:t>
            </a:r>
            <a:r>
              <a:rPr lang="en-US" altLang="ja-JP" dirty="0" smtClean="0">
                <a:solidFill>
                  <a:srgbClr val="FF0000"/>
                </a:solidFill>
              </a:rPr>
              <a:t>2018</a:t>
            </a:r>
            <a:r>
              <a:rPr lang="ja-JP" altLang="en-US" dirty="0" smtClean="0">
                <a:solidFill>
                  <a:srgbClr val="FF0000"/>
                </a:solidFill>
              </a:rPr>
              <a:t>年３月のマスタープランまでに決める必要がある</a:t>
            </a:r>
            <a:endParaRPr lang="en-US" altLang="ja-JP" dirty="0" smtClean="0">
              <a:solidFill>
                <a:srgbClr val="FF0000"/>
              </a:solidFill>
            </a:endParaRPr>
          </a:p>
          <a:p>
            <a:r>
              <a:rPr lang="en-US" altLang="ja-JP" dirty="0" smtClean="0"/>
              <a:t>KEK</a:t>
            </a:r>
            <a:r>
              <a:rPr lang="ja-JP" altLang="en-US" dirty="0" smtClean="0"/>
              <a:t>の場合</a:t>
            </a:r>
            <a:endParaRPr lang="en-US" altLang="ja-JP" dirty="0"/>
          </a:p>
          <a:p>
            <a:pPr lvl="1"/>
            <a:r>
              <a:rPr lang="ja-JP" altLang="en-US" dirty="0"/>
              <a:t>ハドロン施設拡張計画、他の大型計画との関係</a:t>
            </a:r>
            <a:endParaRPr lang="en-US" altLang="ja-JP" dirty="0"/>
          </a:p>
          <a:p>
            <a:pPr marL="514350" lvl="1" indent="0">
              <a:buNone/>
            </a:pPr>
            <a:r>
              <a:rPr lang="en-US" altLang="ja-JP" dirty="0"/>
              <a:t>Project Implementation Plan</a:t>
            </a:r>
            <a:r>
              <a:rPr lang="ja-JP" altLang="en-US" dirty="0"/>
              <a:t>諮問</a:t>
            </a:r>
            <a:r>
              <a:rPr lang="ja-JP" altLang="en-US" dirty="0" smtClean="0"/>
              <a:t>委員会（</a:t>
            </a:r>
            <a:r>
              <a:rPr lang="en-US" altLang="ja-JP" dirty="0" smtClean="0"/>
              <a:t>2016</a:t>
            </a:r>
            <a:r>
              <a:rPr lang="ja-JP" altLang="en-US" dirty="0"/>
              <a:t>年５月）</a:t>
            </a:r>
            <a:endParaRPr lang="en-US" altLang="ja-JP" dirty="0"/>
          </a:p>
          <a:p>
            <a:pPr lvl="1"/>
            <a:r>
              <a:rPr lang="ja-JP" altLang="en-US" dirty="0"/>
              <a:t>予算に比べて多すぎる将来計画をどういう優先順位で実施するのか</a:t>
            </a:r>
            <a:endParaRPr lang="en-US" altLang="ja-JP" dirty="0"/>
          </a:p>
          <a:p>
            <a:pPr marL="514350" lvl="1" indent="0">
              <a:buNone/>
            </a:pPr>
            <a:r>
              <a:rPr lang="en-US" altLang="ja-JP" dirty="0"/>
              <a:t>1. J-PARC </a:t>
            </a:r>
            <a:r>
              <a:rPr lang="ja-JP" altLang="en-US" dirty="0"/>
              <a:t>加速器増強と </a:t>
            </a:r>
            <a:r>
              <a:rPr lang="en-US" altLang="ja-JP" dirty="0"/>
              <a:t>Hyper </a:t>
            </a:r>
            <a:r>
              <a:rPr lang="en-US" altLang="ja-JP" dirty="0" err="1"/>
              <a:t>Kamiokande</a:t>
            </a:r>
            <a:r>
              <a:rPr lang="en-US" altLang="ja-JP" dirty="0"/>
              <a:t> </a:t>
            </a:r>
            <a:r>
              <a:rPr lang="ja-JP" altLang="en-US" dirty="0"/>
              <a:t>計画</a:t>
            </a:r>
            <a:endParaRPr lang="en-US" altLang="ja-JP" dirty="0"/>
          </a:p>
          <a:p>
            <a:pPr marL="514350" lvl="1" indent="0">
              <a:buNone/>
            </a:pPr>
            <a:r>
              <a:rPr lang="en-US" altLang="ja-JP" dirty="0"/>
              <a:t>2. HL-LHC</a:t>
            </a:r>
          </a:p>
          <a:p>
            <a:pPr marL="514350" lvl="1" indent="0">
              <a:buNone/>
            </a:pPr>
            <a:r>
              <a:rPr lang="en-US" altLang="ja-JP" dirty="0"/>
              <a:t>3. </a:t>
            </a:r>
            <a:r>
              <a:rPr lang="ja-JP" altLang="en-US" dirty="0"/>
              <a:t>ミュオン施設の </a:t>
            </a:r>
            <a:r>
              <a:rPr lang="en-US" altLang="ja-JP" dirty="0" smtClean="0"/>
              <a:t>H-</a:t>
            </a:r>
            <a:r>
              <a:rPr lang="ja-JP" altLang="en-US" dirty="0" smtClean="0"/>
              <a:t>ライン</a:t>
            </a:r>
            <a:r>
              <a:rPr lang="ja-JP" altLang="en-US" dirty="0"/>
              <a:t>建設</a:t>
            </a:r>
            <a:r>
              <a:rPr lang="ja-JP" altLang="en-US" dirty="0" smtClean="0"/>
              <a:t>と</a:t>
            </a:r>
            <a:r>
              <a:rPr lang="en-US" altLang="ja-JP" dirty="0" smtClean="0"/>
              <a:t>g-2/EDM </a:t>
            </a:r>
            <a:r>
              <a:rPr lang="ja-JP" altLang="en-US" dirty="0"/>
              <a:t>実験計画</a:t>
            </a:r>
            <a:endParaRPr lang="en-US" altLang="ja-JP" dirty="0"/>
          </a:p>
          <a:p>
            <a:pPr marL="514350" lvl="1" indent="0">
              <a:buNone/>
            </a:pPr>
            <a:r>
              <a:rPr lang="en-US" altLang="ja-JP" dirty="0"/>
              <a:t>4. </a:t>
            </a:r>
            <a:r>
              <a:rPr lang="ja-JP" altLang="en-US" dirty="0"/>
              <a:t>ハドロン実験施設の拡張</a:t>
            </a:r>
            <a:endParaRPr lang="en-US" altLang="ja-JP" dirty="0"/>
          </a:p>
          <a:p>
            <a:pPr marL="457200" lvl="1" indent="0">
              <a:buNone/>
            </a:pPr>
            <a:r>
              <a:rPr lang="en-US" altLang="ja-JP" dirty="0" smtClean="0"/>
              <a:t>KEK-PIP</a:t>
            </a:r>
            <a:r>
              <a:rPr lang="ja-JP" altLang="en-US" dirty="0"/>
              <a:t>の中に</a:t>
            </a:r>
            <a:r>
              <a:rPr lang="en-US" altLang="ja-JP" dirty="0"/>
              <a:t>J-PARC-HI</a:t>
            </a:r>
            <a:r>
              <a:rPr lang="ja-JP" altLang="en-US" dirty="0" smtClean="0"/>
              <a:t>を入れる</a:t>
            </a:r>
            <a:r>
              <a:rPr lang="ja-JP" altLang="en-US" dirty="0" smtClean="0"/>
              <a:t>ことができるのか</a:t>
            </a:r>
            <a:r>
              <a:rPr lang="ja-JP" altLang="en-US" dirty="0" smtClean="0"/>
              <a:t>？</a:t>
            </a:r>
            <a:endParaRPr lang="en-US" altLang="ja-JP" dirty="0"/>
          </a:p>
        </p:txBody>
      </p:sp>
      <p:sp>
        <p:nvSpPr>
          <p:cNvPr id="4" name="スライド番号プレースホルダー 3"/>
          <p:cNvSpPr>
            <a:spLocks noGrp="1"/>
          </p:cNvSpPr>
          <p:nvPr>
            <p:ph type="sldNum" sz="quarter" idx="12"/>
          </p:nvPr>
        </p:nvSpPr>
        <p:spPr>
          <a:xfrm>
            <a:off x="7010400" y="6309320"/>
            <a:ext cx="2133600" cy="365125"/>
          </a:xfrm>
        </p:spPr>
        <p:txBody>
          <a:bodyPr/>
          <a:lstStyle/>
          <a:p>
            <a:fld id="{D2D8002D-B5B0-4BAC-B1F6-782DDCCE6D9C}" type="slidenum">
              <a:rPr kumimoji="1" lang="ja-JP" altLang="en-US" smtClean="0"/>
              <a:t>7</a:t>
            </a:fld>
            <a:endParaRPr kumimoji="1" lang="ja-JP" altLang="en-US" dirty="0"/>
          </a:p>
        </p:txBody>
      </p:sp>
    </p:spTree>
    <p:extLst>
      <p:ext uri="{BB962C8B-B14F-4D97-AF65-F5344CB8AC3E}">
        <p14:creationId xmlns:p14="http://schemas.microsoft.com/office/powerpoint/2010/main" val="1249951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暫定計画案</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7" name="図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85553"/>
            <a:ext cx="10782300" cy="4295775"/>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Tree>
    <p:extLst>
      <p:ext uri="{BB962C8B-B14F-4D97-AF65-F5344CB8AC3E}">
        <p14:creationId xmlns:p14="http://schemas.microsoft.com/office/powerpoint/2010/main" val="1447969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予算</a:t>
            </a:r>
            <a:endParaRPr kumimoji="1" lang="ja-JP" altLang="en-US" dirty="0"/>
          </a:p>
        </p:txBody>
      </p:sp>
      <p:sp>
        <p:nvSpPr>
          <p:cNvPr id="3" name="コンテンツ プレースホルダー 2"/>
          <p:cNvSpPr>
            <a:spLocks noGrp="1"/>
          </p:cNvSpPr>
          <p:nvPr>
            <p:ph idx="1"/>
          </p:nvPr>
        </p:nvSpPr>
        <p:spPr>
          <a:xfrm>
            <a:off x="251520" y="1348928"/>
            <a:ext cx="2952328" cy="4525963"/>
          </a:xfrm>
        </p:spPr>
        <p:txBody>
          <a:bodyPr>
            <a:normAutofit fontScale="85000" lnSpcReduction="20000"/>
          </a:bodyPr>
          <a:lstStyle/>
          <a:p>
            <a:r>
              <a:rPr lang="en-US" altLang="ja-JP" dirty="0" smtClean="0"/>
              <a:t>J-PARC-HI</a:t>
            </a:r>
            <a:r>
              <a:rPr lang="ja-JP" altLang="en-US" dirty="0" smtClean="0"/>
              <a:t>で</a:t>
            </a:r>
            <a:endParaRPr lang="en-US" altLang="ja-JP" dirty="0" smtClean="0"/>
          </a:p>
          <a:p>
            <a:pPr marL="0" indent="0">
              <a:buNone/>
            </a:pPr>
            <a:r>
              <a:rPr lang="ja-JP" altLang="en-US" dirty="0" smtClean="0"/>
              <a:t>　加速器は必須</a:t>
            </a:r>
            <a:endParaRPr lang="en-US" altLang="ja-JP" dirty="0" smtClean="0"/>
          </a:p>
          <a:p>
            <a:pPr marL="457200" lvl="1" indent="0">
              <a:buNone/>
            </a:pPr>
            <a:r>
              <a:rPr lang="en-US" altLang="ja-JP" dirty="0" smtClean="0"/>
              <a:t>98-120</a:t>
            </a:r>
            <a:r>
              <a:rPr lang="ja-JP" altLang="en-US" dirty="0" smtClean="0"/>
              <a:t>億</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smtClean="0"/>
          </a:p>
          <a:p>
            <a:r>
              <a:rPr lang="ja-JP" altLang="en-US" dirty="0" smtClean="0"/>
              <a:t>検出器</a:t>
            </a:r>
            <a:endParaRPr lang="en-US" altLang="ja-JP" dirty="0" smtClean="0"/>
          </a:p>
          <a:p>
            <a:pPr marL="0" indent="0">
              <a:buNone/>
            </a:pPr>
            <a:r>
              <a:rPr lang="ja-JP" altLang="en-US" dirty="0" smtClean="0"/>
              <a:t>マスタープランでは分けて考える？</a:t>
            </a:r>
            <a:endParaRPr lang="en-US" altLang="ja-JP" dirty="0" smtClean="0"/>
          </a:p>
          <a:p>
            <a:pPr marL="0" indent="0">
              <a:buNone/>
            </a:pPr>
            <a:r>
              <a:rPr lang="en-US" altLang="ja-JP" dirty="0" smtClean="0"/>
              <a:t>Staging Strategy</a:t>
            </a:r>
          </a:p>
          <a:p>
            <a:endParaRPr kumimoji="1" lang="en-US" altLang="ja-JP" dirty="0"/>
          </a:p>
          <a:p>
            <a:endParaRPr lang="en-US" altLang="ja-JP"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479" y="1268760"/>
            <a:ext cx="52006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630" y="3789040"/>
            <a:ext cx="36576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Tree>
    <p:extLst>
      <p:ext uri="{BB962C8B-B14F-4D97-AF65-F5344CB8AC3E}">
        <p14:creationId xmlns:p14="http://schemas.microsoft.com/office/powerpoint/2010/main" val="885808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4170</TotalTime>
  <Words>3076</Words>
  <Application>Microsoft Office PowerPoint</Application>
  <PresentationFormat>画面に合わせる (4:3)</PresentationFormat>
  <Paragraphs>643</Paragraphs>
  <Slides>40</Slides>
  <Notes>6</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Office テーマ</vt:lpstr>
      <vt:lpstr>J-PARC-HI インフォーマルワークショップ  趣旨説明・J-PARC-HIの現状と課題</vt:lpstr>
      <vt:lpstr>趣旨説明</vt:lpstr>
      <vt:lpstr>アジェンダ</vt:lpstr>
      <vt:lpstr>現状と課題（I）</vt:lpstr>
      <vt:lpstr>現状と課題（II）</vt:lpstr>
      <vt:lpstr>現状</vt:lpstr>
      <vt:lpstr>計画実現へのステップ</vt:lpstr>
      <vt:lpstr>暫定計画案</vt:lpstr>
      <vt:lpstr>予算</vt:lpstr>
      <vt:lpstr>PowerPoint プレゼンテーション</vt:lpstr>
      <vt:lpstr>他のspectrometerオプション</vt:lpstr>
      <vt:lpstr>Hypernuclear/muon spectrometer</vt:lpstr>
      <vt:lpstr>E16を重イオン実験用に改造?</vt:lpstr>
      <vt:lpstr>FAIRとの競争</vt:lpstr>
      <vt:lpstr>J-PARC-HIでの研究</vt:lpstr>
      <vt:lpstr>J-PARC HI Collaboration</vt:lpstr>
      <vt:lpstr>J-PARC-HI Collaboration</vt:lpstr>
      <vt:lpstr>R&amp;D</vt:lpstr>
      <vt:lpstr>Backup</vt:lpstr>
      <vt:lpstr>永江核物理委員長のコメント</vt:lpstr>
      <vt:lpstr>PowerPoint プレゼンテーション</vt:lpstr>
      <vt:lpstr>標的の厚さ</vt:lpstr>
      <vt:lpstr>FAIRの重イオン実験 CBM(Compressed Baryonic Matter)</vt:lpstr>
      <vt:lpstr>CBM Experiment setup</vt:lpstr>
      <vt:lpstr>Dimuon specialized spectrometer (preliminary)</vt:lpstr>
      <vt:lpstr>J-PARC-HI Home Page</vt:lpstr>
      <vt:lpstr>CBM time line</vt:lpstr>
      <vt:lpstr>Costs and funding – CBM Start version</vt:lpstr>
      <vt:lpstr>Facility for Antiproton &amp; Ion Research</vt:lpstr>
      <vt:lpstr>PowerPoint プレゼンテーション</vt:lpstr>
      <vt:lpstr>PowerPoint プレゼンテーション</vt:lpstr>
      <vt:lpstr>PowerPoint プレゼンテーション</vt:lpstr>
      <vt:lpstr>PowerPoint プレゼンテーション</vt:lpstr>
      <vt:lpstr>Summary</vt:lpstr>
      <vt:lpstr>PowerPoint プレゼンテーション</vt:lpstr>
      <vt:lpstr>Hypernuclear spectrometer</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J-PARC-HI インフォーマルワークショップ 趣旨説明</dc:title>
  <dc:creator>Hiroyuki Sako</dc:creator>
  <cp:lastModifiedBy>sako</cp:lastModifiedBy>
  <cp:revision>230</cp:revision>
  <dcterms:created xsi:type="dcterms:W3CDTF">2016-07-30T05:30:09Z</dcterms:created>
  <dcterms:modified xsi:type="dcterms:W3CDTF">2016-08-09T23:41:36Z</dcterms:modified>
</cp:coreProperties>
</file>