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4"/>
  </p:notesMasterIdLst>
  <p:handoutMasterIdLst>
    <p:handoutMasterId r:id="rId55"/>
  </p:handoutMasterIdLst>
  <p:sldIdLst>
    <p:sldId id="872" r:id="rId2"/>
    <p:sldId id="873" r:id="rId3"/>
    <p:sldId id="874" r:id="rId4"/>
    <p:sldId id="869" r:id="rId5"/>
    <p:sldId id="870" r:id="rId6"/>
    <p:sldId id="912" r:id="rId7"/>
    <p:sldId id="818" r:id="rId8"/>
    <p:sldId id="745" r:id="rId9"/>
    <p:sldId id="746" r:id="rId10"/>
    <p:sldId id="788" r:id="rId11"/>
    <p:sldId id="751" r:id="rId12"/>
    <p:sldId id="913" r:id="rId13"/>
    <p:sldId id="843" r:id="rId14"/>
    <p:sldId id="864" r:id="rId15"/>
    <p:sldId id="865" r:id="rId16"/>
    <p:sldId id="866" r:id="rId17"/>
    <p:sldId id="886" r:id="rId18"/>
    <p:sldId id="827" r:id="rId19"/>
    <p:sldId id="877" r:id="rId20"/>
    <p:sldId id="878" r:id="rId21"/>
    <p:sldId id="879" r:id="rId22"/>
    <p:sldId id="880" r:id="rId23"/>
    <p:sldId id="881" r:id="rId24"/>
    <p:sldId id="889" r:id="rId25"/>
    <p:sldId id="882" r:id="rId26"/>
    <p:sldId id="883" r:id="rId27"/>
    <p:sldId id="884" r:id="rId28"/>
    <p:sldId id="885" r:id="rId29"/>
    <p:sldId id="844" r:id="rId30"/>
    <p:sldId id="914" r:id="rId31"/>
    <p:sldId id="713" r:id="rId32"/>
    <p:sldId id="907" r:id="rId33"/>
    <p:sldId id="613" r:id="rId34"/>
    <p:sldId id="908" r:id="rId35"/>
    <p:sldId id="909" r:id="rId36"/>
    <p:sldId id="910" r:id="rId37"/>
    <p:sldId id="911" r:id="rId38"/>
    <p:sldId id="906" r:id="rId39"/>
    <p:sldId id="892" r:id="rId40"/>
    <p:sldId id="893" r:id="rId41"/>
    <p:sldId id="894" r:id="rId42"/>
    <p:sldId id="895" r:id="rId43"/>
    <p:sldId id="896" r:id="rId44"/>
    <p:sldId id="897" r:id="rId45"/>
    <p:sldId id="898" r:id="rId46"/>
    <p:sldId id="899" r:id="rId47"/>
    <p:sldId id="900" r:id="rId48"/>
    <p:sldId id="901" r:id="rId49"/>
    <p:sldId id="902" r:id="rId50"/>
    <p:sldId id="903" r:id="rId51"/>
    <p:sldId id="904" r:id="rId52"/>
    <p:sldId id="905" r:id="rId53"/>
  </p:sldIdLst>
  <p:sldSz cx="9144000" cy="6858000" type="screen4x3"/>
  <p:notesSz cx="6888163" cy="10020300"/>
  <p:custDataLst>
    <p:tags r:id="rId5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FF6600"/>
    <a:srgbClr val="0033CC"/>
    <a:srgbClr val="008000"/>
    <a:srgbClr val="00CC99"/>
    <a:srgbClr val="00CC00"/>
    <a:srgbClr val="FFCCCC"/>
    <a:srgbClr val="33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8359" autoAdjust="0"/>
  </p:normalViewPr>
  <p:slideViewPr>
    <p:cSldViewPr>
      <p:cViewPr varScale="1">
        <p:scale>
          <a:sx n="178" d="100"/>
          <a:sy n="178" d="100"/>
        </p:scale>
        <p:origin x="-1614" y="-90"/>
      </p:cViewPr>
      <p:guideLst>
        <p:guide orient="horz" pos="2160"/>
        <p:guide pos="2880"/>
      </p:guideLst>
    </p:cSldViewPr>
  </p:slideViewPr>
  <p:outlineViewPr>
    <p:cViewPr>
      <p:scale>
        <a:sx n="33" d="100"/>
        <a:sy n="33" d="100"/>
      </p:scale>
      <p:origin x="48" y="6198"/>
    </p:cViewPr>
  </p:outlineViewPr>
  <p:notesTextViewPr>
    <p:cViewPr>
      <p:scale>
        <a:sx n="1" d="1"/>
        <a:sy n="1" d="1"/>
      </p:scale>
      <p:origin x="0" y="0"/>
    </p:cViewPr>
  </p:notesTextViewPr>
  <p:sorterViewPr>
    <p:cViewPr>
      <p:scale>
        <a:sx n="100" d="100"/>
        <a:sy n="100" d="100"/>
      </p:scale>
      <p:origin x="0" y="60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84500" cy="501650"/>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2075" y="1"/>
            <a:ext cx="2984500" cy="501650"/>
          </a:xfrm>
          <a:prstGeom prst="rect">
            <a:avLst/>
          </a:prstGeom>
        </p:spPr>
        <p:txBody>
          <a:bodyPr vert="horz" lIns="91431" tIns="45716" rIns="91431" bIns="45716" rtlCol="0"/>
          <a:lstStyle>
            <a:lvl1pPr algn="r">
              <a:defRPr sz="1200"/>
            </a:lvl1pPr>
          </a:lstStyle>
          <a:p>
            <a:fld id="{05656374-9E48-4EC5-9258-25903B65871C}" type="datetimeFigureOut">
              <a:rPr kumimoji="1" lang="ja-JP" altLang="en-US" smtClean="0"/>
              <a:t>2016/12/15</a:t>
            </a:fld>
            <a:endParaRPr kumimoji="1" lang="ja-JP" altLang="en-US"/>
          </a:p>
        </p:txBody>
      </p:sp>
      <p:sp>
        <p:nvSpPr>
          <p:cNvPr id="4" name="フッター プレースホルダー 3"/>
          <p:cNvSpPr>
            <a:spLocks noGrp="1"/>
          </p:cNvSpPr>
          <p:nvPr>
            <p:ph type="ftr" sz="quarter" idx="2"/>
          </p:nvPr>
        </p:nvSpPr>
        <p:spPr>
          <a:xfrm>
            <a:off x="0" y="9517064"/>
            <a:ext cx="2984500" cy="501650"/>
          </a:xfrm>
          <a:prstGeom prst="rect">
            <a:avLst/>
          </a:prstGeom>
        </p:spPr>
        <p:txBody>
          <a:bodyPr vert="horz" lIns="91431" tIns="45716" rIns="91431"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2075" y="9517064"/>
            <a:ext cx="2984500" cy="501650"/>
          </a:xfrm>
          <a:prstGeom prst="rect">
            <a:avLst/>
          </a:prstGeom>
        </p:spPr>
        <p:txBody>
          <a:bodyPr vert="horz" lIns="91431" tIns="45716" rIns="91431" bIns="45716" rtlCol="0" anchor="b"/>
          <a:lstStyle>
            <a:lvl1pPr algn="r">
              <a:defRPr sz="1200"/>
            </a:lvl1pPr>
          </a:lstStyle>
          <a:p>
            <a:fld id="{B3181749-F0D7-428B-9200-99D71F725EFE}" type="slidenum">
              <a:rPr kumimoji="1" lang="ja-JP" altLang="en-US" smtClean="0"/>
              <a:t>‹#›</a:t>
            </a:fld>
            <a:endParaRPr kumimoji="1" lang="ja-JP" altLang="en-US"/>
          </a:p>
        </p:txBody>
      </p:sp>
    </p:spTree>
    <p:extLst>
      <p:ext uri="{BB962C8B-B14F-4D97-AF65-F5344CB8AC3E}">
        <p14:creationId xmlns:p14="http://schemas.microsoft.com/office/powerpoint/2010/main" val="3230132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84871" cy="501015"/>
          </a:xfrm>
          <a:prstGeom prst="rect">
            <a:avLst/>
          </a:prstGeom>
        </p:spPr>
        <p:txBody>
          <a:bodyPr vert="horz" lIns="96607" tIns="48303" rIns="96607"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9" y="1"/>
            <a:ext cx="2984871" cy="501015"/>
          </a:xfrm>
          <a:prstGeom prst="rect">
            <a:avLst/>
          </a:prstGeom>
        </p:spPr>
        <p:txBody>
          <a:bodyPr vert="horz" lIns="96607" tIns="48303" rIns="96607" bIns="48303" rtlCol="0"/>
          <a:lstStyle>
            <a:lvl1pPr algn="r">
              <a:defRPr sz="1300"/>
            </a:lvl1pPr>
          </a:lstStyle>
          <a:p>
            <a:fld id="{6DF18B95-10F5-4925-A505-9FD9AB09323C}" type="datetimeFigureOut">
              <a:rPr kumimoji="1" lang="ja-JP" altLang="en-US" smtClean="0"/>
              <a:t>2016/12/15</a:t>
            </a:fld>
            <a:endParaRPr kumimoji="1" lang="ja-JP" altLang="en-US"/>
          </a:p>
        </p:txBody>
      </p:sp>
      <p:sp>
        <p:nvSpPr>
          <p:cNvPr id="4" name="スライド イメージ プレースホルダー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6607" tIns="48303" rIns="96607" bIns="48303" rtlCol="0" anchor="ctr"/>
          <a:lstStyle/>
          <a:p>
            <a:endParaRPr lang="ja-JP" altLang="en-US"/>
          </a:p>
        </p:txBody>
      </p:sp>
      <p:sp>
        <p:nvSpPr>
          <p:cNvPr id="5" name="ノート プレースホルダー 4"/>
          <p:cNvSpPr>
            <a:spLocks noGrp="1"/>
          </p:cNvSpPr>
          <p:nvPr>
            <p:ph type="body" sz="quarter" idx="3"/>
          </p:nvPr>
        </p:nvSpPr>
        <p:spPr>
          <a:xfrm>
            <a:off x="688817" y="4759644"/>
            <a:ext cx="5510530" cy="4509135"/>
          </a:xfrm>
          <a:prstGeom prst="rect">
            <a:avLst/>
          </a:prstGeom>
        </p:spPr>
        <p:txBody>
          <a:bodyPr vert="horz" lIns="96607" tIns="48303" rIns="96607" bIns="483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517547"/>
            <a:ext cx="2984871" cy="501015"/>
          </a:xfrm>
          <a:prstGeom prst="rect">
            <a:avLst/>
          </a:prstGeom>
        </p:spPr>
        <p:txBody>
          <a:bodyPr vert="horz" lIns="96607" tIns="48303" rIns="96607"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9" y="9517547"/>
            <a:ext cx="2984871" cy="501015"/>
          </a:xfrm>
          <a:prstGeom prst="rect">
            <a:avLst/>
          </a:prstGeom>
        </p:spPr>
        <p:txBody>
          <a:bodyPr vert="horz" lIns="96607" tIns="48303" rIns="96607" bIns="48303" rtlCol="0" anchor="b"/>
          <a:lstStyle>
            <a:lvl1pPr algn="r">
              <a:defRPr sz="1300"/>
            </a:lvl1pPr>
          </a:lstStyle>
          <a:p>
            <a:fld id="{DD2F07C0-252F-4A11-AABA-286A94C79799}" type="slidenum">
              <a:rPr kumimoji="1" lang="ja-JP" altLang="en-US" smtClean="0"/>
              <a:t>‹#›</a:t>
            </a:fld>
            <a:endParaRPr kumimoji="1" lang="ja-JP" altLang="en-US"/>
          </a:p>
        </p:txBody>
      </p:sp>
    </p:spTree>
    <p:extLst>
      <p:ext uri="{BB962C8B-B14F-4D97-AF65-F5344CB8AC3E}">
        <p14:creationId xmlns:p14="http://schemas.microsoft.com/office/powerpoint/2010/main" val="10555964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1</a:t>
            </a:fld>
            <a:endParaRPr kumimoji="1" lang="ja-JP" altLang="en-US"/>
          </a:p>
        </p:txBody>
      </p:sp>
    </p:spTree>
    <p:extLst>
      <p:ext uri="{BB962C8B-B14F-4D97-AF65-F5344CB8AC3E}">
        <p14:creationId xmlns:p14="http://schemas.microsoft.com/office/powerpoint/2010/main" val="124362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2475"/>
            <a:ext cx="5008563" cy="37560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35</a:t>
            </a:fld>
            <a:endParaRPr kumimoji="1" lang="ja-JP" altLang="en-US"/>
          </a:p>
        </p:txBody>
      </p:sp>
    </p:spTree>
    <p:extLst>
      <p:ext uri="{BB962C8B-B14F-4D97-AF65-F5344CB8AC3E}">
        <p14:creationId xmlns:p14="http://schemas.microsoft.com/office/powerpoint/2010/main" val="82395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2475"/>
            <a:ext cx="5008563" cy="37560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36</a:t>
            </a:fld>
            <a:endParaRPr kumimoji="1" lang="ja-JP" altLang="en-US"/>
          </a:p>
        </p:txBody>
      </p:sp>
    </p:spTree>
    <p:extLst>
      <p:ext uri="{BB962C8B-B14F-4D97-AF65-F5344CB8AC3E}">
        <p14:creationId xmlns:p14="http://schemas.microsoft.com/office/powerpoint/2010/main" val="82395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2475"/>
            <a:ext cx="5008563" cy="37560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37</a:t>
            </a:fld>
            <a:endParaRPr kumimoji="1" lang="ja-JP" altLang="en-US"/>
          </a:p>
        </p:txBody>
      </p:sp>
    </p:spTree>
    <p:extLst>
      <p:ext uri="{BB962C8B-B14F-4D97-AF65-F5344CB8AC3E}">
        <p14:creationId xmlns:p14="http://schemas.microsoft.com/office/powerpoint/2010/main" val="82395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2475"/>
            <a:ext cx="5008563" cy="37560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38</a:t>
            </a:fld>
            <a:endParaRPr kumimoji="1" lang="ja-JP" altLang="en-US"/>
          </a:p>
        </p:txBody>
      </p:sp>
    </p:spTree>
    <p:extLst>
      <p:ext uri="{BB962C8B-B14F-4D97-AF65-F5344CB8AC3E}">
        <p14:creationId xmlns:p14="http://schemas.microsoft.com/office/powerpoint/2010/main" val="82395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r>
              <a:rPr kumimoji="1" lang="ja-JP" altLang="en-US" dirty="0" smtClean="0"/>
              <a:t>ハイペロン共鳴の話に移ります。</a:t>
            </a:r>
            <a:endParaRPr kumimoji="1" lang="en-US" altLang="ja-JP" dirty="0" smtClean="0"/>
          </a:p>
          <a:p>
            <a:r>
              <a:rPr kumimoji="1" lang="ja-JP" altLang="en-US" dirty="0" smtClean="0"/>
              <a:t>かなりのことが分かっていると思っている人もいるかもしれないが、核子共鳴に比べれば断然わかってない。</a:t>
            </a:r>
            <a:endParaRPr kumimoji="1" lang="en-US" altLang="ja-JP" dirty="0" smtClean="0"/>
          </a:p>
          <a:p>
            <a:r>
              <a:rPr kumimoji="1" lang="ja-JP" altLang="en-US" dirty="0" smtClean="0"/>
              <a:t>例えば、核子共鳴とは対照的に</a:t>
            </a:r>
            <a:r>
              <a:rPr kumimoji="1" lang="en-US" altLang="ja-JP" dirty="0" smtClean="0"/>
              <a:t>low-lying</a:t>
            </a:r>
            <a:r>
              <a:rPr kumimoji="1" lang="ja-JP" altLang="en-US" dirty="0" smtClean="0"/>
              <a:t>な状態にも存在が怪しい状態がいくつかある。</a:t>
            </a:r>
            <a:endParaRPr kumimoji="1" lang="en-US" altLang="ja-JP" dirty="0" smtClean="0"/>
          </a:p>
          <a:p>
            <a:r>
              <a:rPr kumimoji="1" lang="en-US" altLang="ja-JP" dirty="0" err="1" smtClean="0"/>
              <a:t>KbarN</a:t>
            </a:r>
            <a:r>
              <a:rPr kumimoji="1" lang="ja-JP" altLang="en-US" dirty="0" smtClean="0"/>
              <a:t>のしきい以下には、</a:t>
            </a:r>
            <a:r>
              <a:rPr kumimoji="1" lang="en-US" altLang="ja-JP" dirty="0" smtClean="0"/>
              <a:t>Lambda(1405)</a:t>
            </a:r>
            <a:r>
              <a:rPr kumimoji="1" lang="ja-JP" altLang="en-US" dirty="0" smtClean="0"/>
              <a:t>以外にも、</a:t>
            </a:r>
            <a:r>
              <a:rPr kumimoji="1" lang="en-US" altLang="ja-JP" dirty="0" smtClean="0"/>
              <a:t>13xxMeV</a:t>
            </a:r>
            <a:r>
              <a:rPr kumimoji="1" lang="ja-JP" altLang="en-US" dirty="0" smtClean="0"/>
              <a:t>くらいの質量をもつＳ波共鳴がいる可能性が指摘されている。</a:t>
            </a:r>
            <a:endParaRPr kumimoji="1" lang="en-US" altLang="ja-JP" dirty="0" smtClean="0"/>
          </a:p>
          <a:p>
            <a:r>
              <a:rPr kumimoji="1" lang="ja-JP" altLang="en-US" dirty="0" smtClean="0"/>
              <a:t>これら</a:t>
            </a:r>
            <a:r>
              <a:rPr kumimoji="1" lang="en-US" altLang="ja-JP" dirty="0" smtClean="0"/>
              <a:t>PDG</a:t>
            </a:r>
            <a:r>
              <a:rPr kumimoji="1" lang="ja-JP" altLang="en-US" dirty="0" smtClean="0"/>
              <a:t>に載っている状態は、散乱振幅の極として定義された</a:t>
            </a:r>
            <a:r>
              <a:rPr kumimoji="1" lang="en-US" altLang="ja-JP" dirty="0" smtClean="0"/>
              <a:t>model-independent</a:t>
            </a:r>
            <a:r>
              <a:rPr kumimoji="1" lang="ja-JP" altLang="en-US" dirty="0" smtClean="0"/>
              <a:t>な共鳴質量ではなくて、Ｂｒｅｉｔ</a:t>
            </a:r>
            <a:r>
              <a:rPr kumimoji="1" lang="en-US" altLang="ja-JP" dirty="0" smtClean="0"/>
              <a:t>-Wigner</a:t>
            </a:r>
            <a:r>
              <a:rPr kumimoji="1" lang="ja-JP" altLang="en-US" dirty="0" smtClean="0"/>
              <a:t>共鳴と多項式のバックグラウンドの和でパラメトライズした、ユニタリー性を満たさない部分波振幅を用いた解析で得られたいわゆる</a:t>
            </a:r>
            <a:r>
              <a:rPr kumimoji="1" lang="en-US" altLang="ja-JP" dirty="0" err="1" smtClean="0"/>
              <a:t>Breit</a:t>
            </a:r>
            <a:r>
              <a:rPr kumimoji="1" lang="en-US" altLang="ja-JP" dirty="0" smtClean="0"/>
              <a:t>-Wigner</a:t>
            </a:r>
            <a:r>
              <a:rPr kumimoji="1" lang="ja-JP" altLang="en-US" dirty="0" smtClean="0"/>
              <a:t>の質量とよばれるものを集めたものです。</a:t>
            </a:r>
            <a:endParaRPr kumimoji="1" lang="en-US" altLang="ja-JP" dirty="0" smtClean="0"/>
          </a:p>
          <a:p>
            <a:r>
              <a:rPr kumimoji="1" lang="ja-JP" altLang="en-US" dirty="0" smtClean="0"/>
              <a:t>実際、散乱振幅の極でもって定義されたハイペロン共鳴を抜き出す目的で行われた部分波解析は</a:t>
            </a:r>
            <a:r>
              <a:rPr kumimoji="1" lang="en-US" altLang="ja-JP" dirty="0" smtClean="0"/>
              <a:t>2013</a:t>
            </a:r>
            <a:r>
              <a:rPr kumimoji="1" lang="ja-JP" altLang="en-US" dirty="0" smtClean="0"/>
              <a:t>年の</a:t>
            </a:r>
            <a:r>
              <a:rPr kumimoji="1" lang="en-US" altLang="ja-JP" dirty="0" smtClean="0"/>
              <a:t>Kent State University</a:t>
            </a:r>
            <a:r>
              <a:rPr kumimoji="1" lang="ja-JP" altLang="en-US" dirty="0" smtClean="0"/>
              <a:t>のグループによるものが初めてで、我々はそれに続いて二例目になります。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2</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4</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5</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6</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11</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20</a:t>
            </a:fld>
            <a:endParaRPr kumimoji="1" lang="ja-JP" altLang="en-US"/>
          </a:p>
        </p:txBody>
      </p:sp>
    </p:spTree>
    <p:extLst>
      <p:ext uri="{BB962C8B-B14F-4D97-AF65-F5344CB8AC3E}">
        <p14:creationId xmlns:p14="http://schemas.microsoft.com/office/powerpoint/2010/main" val="283138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2475"/>
            <a:ext cx="5008563" cy="37560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33</a:t>
            </a:fld>
            <a:endParaRPr kumimoji="1" lang="ja-JP" altLang="en-US"/>
          </a:p>
        </p:txBody>
      </p:sp>
    </p:spTree>
    <p:extLst>
      <p:ext uri="{BB962C8B-B14F-4D97-AF65-F5344CB8AC3E}">
        <p14:creationId xmlns:p14="http://schemas.microsoft.com/office/powerpoint/2010/main" val="82395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2475"/>
            <a:ext cx="5008563" cy="37560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2F07C0-252F-4A11-AABA-286A94C79799}" type="slidenum">
              <a:rPr kumimoji="1" lang="ja-JP" altLang="en-US" smtClean="0"/>
              <a:t>34</a:t>
            </a:fld>
            <a:endParaRPr kumimoji="1" lang="ja-JP" altLang="en-US"/>
          </a:p>
        </p:txBody>
      </p:sp>
    </p:spTree>
    <p:extLst>
      <p:ext uri="{BB962C8B-B14F-4D97-AF65-F5344CB8AC3E}">
        <p14:creationId xmlns:p14="http://schemas.microsoft.com/office/powerpoint/2010/main" val="82395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1F010A-9DA7-4E09-AAC7-DE9BB032849B}"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7017466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1F010A-9DA7-4E09-AAC7-DE9BB032849B}"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235965908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1F010A-9DA7-4E09-AAC7-DE9BB032849B}"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7623718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タイトル、2 つのコンテンツ、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6200"/>
            <a:ext cx="7772400" cy="762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685800" y="1066800"/>
            <a:ext cx="3810000" cy="2514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685800" y="3733800"/>
            <a:ext cx="3810000" cy="2514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half" idx="3"/>
          </p:nvPr>
        </p:nvSpPr>
        <p:spPr>
          <a:xfrm>
            <a:off x="4648200" y="1066800"/>
            <a:ext cx="3810000" cy="5181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086194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1F010A-9DA7-4E09-AAC7-DE9BB032849B}"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399963709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F1F010A-9DA7-4E09-AAC7-DE9BB032849B}"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25169595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F1F010A-9DA7-4E09-AAC7-DE9BB032849B}" type="datetimeFigureOut">
              <a:rPr kumimoji="1" lang="ja-JP" altLang="en-US" smtClean="0"/>
              <a:t>2016/12/15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24982128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F1F010A-9DA7-4E09-AAC7-DE9BB032849B}" type="datetimeFigureOut">
              <a:rPr kumimoji="1" lang="ja-JP" altLang="en-US" smtClean="0"/>
              <a:t>2016/12/15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332190640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F1F010A-9DA7-4E09-AAC7-DE9BB032849B}" type="datetimeFigureOut">
              <a:rPr kumimoji="1" lang="ja-JP" altLang="en-US" smtClean="0"/>
              <a:t>2016/12/15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37506833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F1F010A-9DA7-4E09-AAC7-DE9BB032849B}" type="datetimeFigureOut">
              <a:rPr kumimoji="1" lang="ja-JP" altLang="en-US" smtClean="0"/>
              <a:t>2016/12/15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3139194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1F010A-9DA7-4E09-AAC7-DE9BB032849B}" type="datetimeFigureOut">
              <a:rPr kumimoji="1" lang="ja-JP" altLang="en-US" smtClean="0"/>
              <a:t>2016/12/15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36446019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1F010A-9DA7-4E09-AAC7-DE9BB032849B}" type="datetimeFigureOut">
              <a:rPr kumimoji="1" lang="ja-JP" altLang="en-US" smtClean="0"/>
              <a:t>2016/12/15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42728893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F010A-9DA7-4E09-AAC7-DE9BB032849B}" type="datetimeFigureOut">
              <a:rPr kumimoji="1" lang="ja-JP" altLang="en-US" smtClean="0"/>
              <a:t>2016/12/15</a:t>
            </a:fld>
            <a:endParaRPr kumimoji="1" lang="ja-JP" altLang="en-US"/>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D388C-AB35-4337-82EF-876830DFC85D}" type="slidenum">
              <a:rPr kumimoji="1" lang="ja-JP" altLang="en-US" smtClean="0"/>
              <a:t>‹#›</a:t>
            </a:fld>
            <a:endParaRPr kumimoji="1" lang="ja-JP" altLang="en-US"/>
          </a:p>
        </p:txBody>
      </p:sp>
    </p:spTree>
    <p:extLst>
      <p:ext uri="{BB962C8B-B14F-4D97-AF65-F5344CB8AC3E}">
        <p14:creationId xmlns:p14="http://schemas.microsoft.com/office/powerpoint/2010/main" val="2279532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6.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70.png"/><Relationship Id="rId4" Type="http://schemas.openxmlformats.org/officeDocument/2006/relationships/image" Target="../media/image13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1.png"/><Relationship Id="rId1" Type="http://schemas.openxmlformats.org/officeDocument/2006/relationships/slideLayout" Target="../slideLayouts/slideLayout1.xml"/><Relationship Id="rId6" Type="http://schemas.openxmlformats.org/officeDocument/2006/relationships/image" Target="../media/image71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80.png"/><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42.png"/><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7" Type="http://schemas.openxmlformats.org/officeDocument/2006/relationships/image" Target="../media/image23.png"/><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1.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7" Type="http://schemas.openxmlformats.org/officeDocument/2006/relationships/image" Target="../media/image46.png"/><Relationship Id="rId2" Type="http://schemas.openxmlformats.org/officeDocument/2006/relationships/image" Target="../media/image22.wmf"/><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31.png"/><Relationship Id="rId4" Type="http://schemas.openxmlformats.org/officeDocument/2006/relationships/image" Target="../media/image43.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0.wmf"/><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90.png"/><Relationship Id="rId2" Type="http://schemas.openxmlformats.org/officeDocument/2006/relationships/image" Target="../media/image38.png"/><Relationship Id="rId1" Type="http://schemas.openxmlformats.org/officeDocument/2006/relationships/slideLayout" Target="../slideLayouts/slideLayout7.xml"/><Relationship Id="rId11" Type="http://schemas.openxmlformats.org/officeDocument/2006/relationships/image" Target="../media/image39.png"/><Relationship Id="rId6" Type="http://schemas.openxmlformats.org/officeDocument/2006/relationships/image" Target="../media/image431.png"/><Relationship Id="rId10" Type="http://schemas.openxmlformats.org/officeDocument/2006/relationships/image" Target="../media/image26.png"/><Relationship Id="rId4" Type="http://schemas.openxmlformats.org/officeDocument/2006/relationships/image" Target="../media/image200.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3.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01.png"/><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40.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250.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660.png"/><Relationship Id="rId1" Type="http://schemas.openxmlformats.org/officeDocument/2006/relationships/slideLayout" Target="../slideLayouts/slideLayout1.xml"/><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slides/_rels/slide22.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1.xml"/><Relationship Id="rId4" Type="http://schemas.openxmlformats.org/officeDocument/2006/relationships/image" Target="../media/image57.wmf"/></Relationships>
</file>

<file path=ppt/slides/_rels/slide2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wmf"/><Relationship Id="rId4" Type="http://schemas.openxmlformats.org/officeDocument/2006/relationships/image" Target="../media/image60.wmf"/></Relationships>
</file>

<file path=ppt/slides/_rels/slide2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7.xml"/><Relationship Id="rId4" Type="http://schemas.openxmlformats.org/officeDocument/2006/relationships/image" Target="../media/image70.wmf"/></Relationships>
</file>

<file path=ppt/slides/_rels/slide27.xml.rels><?xml version="1.0" encoding="UTF-8" standalone="yes"?>
<Relationships xmlns="http://schemas.openxmlformats.org/package/2006/relationships"><Relationship Id="rId3" Type="http://schemas.openxmlformats.org/officeDocument/2006/relationships/image" Target="../media/image392.png"/><Relationship Id="rId2" Type="http://schemas.openxmlformats.org/officeDocument/2006/relationships/image" Target="../media/image71.wmf"/><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21.png"/><Relationship Id="rId1" Type="http://schemas.openxmlformats.org/officeDocument/2006/relationships/slideLayout" Target="../slideLayouts/slideLayout1.xml"/><Relationship Id="rId5" Type="http://schemas.openxmlformats.org/officeDocument/2006/relationships/image" Target="../media/image350.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50.png"/><Relationship Id="rId2" Type="http://schemas.openxmlformats.org/officeDocument/2006/relationships/image" Target="../media/image740.png"/><Relationship Id="rId1" Type="http://schemas.openxmlformats.org/officeDocument/2006/relationships/slideLayout" Target="../slideLayouts/slideLayout7.xml"/><Relationship Id="rId4" Type="http://schemas.openxmlformats.org/officeDocument/2006/relationships/image" Target="../media/image81.png"/><Relationship Id="rId9" Type="http://schemas.openxmlformats.org/officeDocument/2006/relationships/image" Target="../media/image7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7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7.png"/><Relationship Id="rId5" Type="http://schemas.openxmlformats.org/officeDocument/2006/relationships/image" Target="../media/image75.png"/><Relationship Id="rId4"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102.png"/></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04.png"/><Relationship Id="rId1" Type="http://schemas.openxmlformats.org/officeDocument/2006/relationships/slideLayout" Target="../slideLayouts/slideLayout1.xml"/><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106.png"/><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660.png"/><Relationship Id="rId1" Type="http://schemas.openxmlformats.org/officeDocument/2006/relationships/slideLayout" Target="../slideLayouts/slideLayout1.xml"/><Relationship Id="rId5" Type="http://schemas.openxmlformats.org/officeDocument/2006/relationships/image" Target="../media/image190.png"/><Relationship Id="rId4" Type="http://schemas.openxmlformats.org/officeDocument/2006/relationships/image" Target="../media/image109.png"/></Relationships>
</file>

<file path=ppt/slides/_rels/slide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xml"/><Relationship Id="rId4" Type="http://schemas.openxmlformats.org/officeDocument/2006/relationships/image" Target="../media/image74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6" Type="http://schemas.openxmlformats.org/officeDocument/2006/relationships/image" Target="../media/image8.png"/><Relationship Id="rId3" Type="http://schemas.openxmlformats.org/officeDocument/2006/relationships/slideLayout" Target="../slideLayouts/slideLayout2.xml"/><Relationship Id="rId17" Type="http://schemas.openxmlformats.org/officeDocument/2006/relationships/image" Target="../media/image71.png"/><Relationship Id="rId25" Type="http://schemas.openxmlformats.org/officeDocument/2006/relationships/image" Target="../media/image611.png"/><Relationship Id="rId2" Type="http://schemas.openxmlformats.org/officeDocument/2006/relationships/tags" Target="../tags/tag7.xml"/><Relationship Id="rId1" Type="http://schemas.openxmlformats.org/officeDocument/2006/relationships/tags" Target="../tags/tag6.xml"/><Relationship Id="rId24" Type="http://schemas.openxmlformats.org/officeDocument/2006/relationships/image" Target="../media/image610.png"/><Relationship Id="rId23" Type="http://schemas.openxmlformats.org/officeDocument/2006/relationships/image" Target="../media/image5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3068960"/>
          </a:xfrm>
        </p:spPr>
        <p:txBody>
          <a:bodyPr>
            <a:noAutofit/>
          </a:bodyPr>
          <a:lstStyle/>
          <a:p>
            <a:pPr>
              <a:lnSpc>
                <a:spcPct val="125000"/>
              </a:lnSpc>
            </a:pPr>
            <a:r>
              <a:rPr lang="en-US" altLang="ja-JP" sz="3600" dirty="0">
                <a:solidFill>
                  <a:srgbClr val="0000FF"/>
                </a:solidFill>
                <a:latin typeface="Arial Black" pitchFamily="34" charset="0"/>
                <a:ea typeface="ＭＳ Ｐゴシック" charset="-128"/>
              </a:rPr>
              <a:t>Spectroscopy of S=-1 hyperon resonances with </a:t>
            </a:r>
            <a:r>
              <a:rPr lang="en-US" altLang="ja-JP" sz="3600" dirty="0" err="1">
                <a:solidFill>
                  <a:srgbClr val="0000FF"/>
                </a:solidFill>
                <a:latin typeface="Arial Black" pitchFamily="34" charset="0"/>
                <a:ea typeface="ＭＳ Ｐゴシック" charset="-128"/>
              </a:rPr>
              <a:t>antikaon</a:t>
            </a:r>
            <a:r>
              <a:rPr lang="en-US" altLang="ja-JP" sz="3600" dirty="0">
                <a:solidFill>
                  <a:srgbClr val="0000FF"/>
                </a:solidFill>
                <a:latin typeface="Arial Black" pitchFamily="34" charset="0"/>
                <a:ea typeface="ＭＳ Ｐゴシック" charset="-128"/>
              </a:rPr>
              <a:t>-induced meson-production reactions</a:t>
            </a:r>
            <a:endParaRPr lang="en-US" altLang="ja-JP" sz="3600" b="0" dirty="0" smtClean="0">
              <a:solidFill>
                <a:srgbClr val="0000FF"/>
              </a:solidFill>
              <a:latin typeface="Arial Black" pitchFamily="34" charset="0"/>
              <a:ea typeface="ＭＳ Ｐゴシック" charset="-128"/>
            </a:endParaRPr>
          </a:p>
        </p:txBody>
      </p:sp>
      <p:sp>
        <p:nvSpPr>
          <p:cNvPr id="2051" name="Rectangle 3"/>
          <p:cNvSpPr>
            <a:spLocks noGrp="1" noChangeArrowheads="1"/>
          </p:cNvSpPr>
          <p:nvPr>
            <p:ph type="subTitle" idx="1"/>
          </p:nvPr>
        </p:nvSpPr>
        <p:spPr>
          <a:xfrm>
            <a:off x="0" y="3717032"/>
            <a:ext cx="9144000" cy="2304256"/>
          </a:xfrm>
        </p:spPr>
        <p:txBody>
          <a:bodyPr>
            <a:normAutofit/>
          </a:bodyPr>
          <a:lstStyle/>
          <a:p>
            <a:pPr eaLnBrk="1" hangingPunct="1"/>
            <a:r>
              <a:rPr lang="en-US" altLang="ja-JP" b="1" dirty="0" smtClean="0">
                <a:solidFill>
                  <a:schemeClr val="tx1"/>
                </a:solidFill>
                <a:latin typeface="+mj-lt"/>
                <a:ea typeface="ＭＳ Ｐゴシック" charset="-128"/>
                <a:cs typeface="Arial" pitchFamily="34" charset="0"/>
              </a:rPr>
              <a:t>Hiroyuki Kamano</a:t>
            </a:r>
          </a:p>
          <a:p>
            <a:pPr eaLnBrk="1" hangingPunct="1"/>
            <a:r>
              <a:rPr lang="en-US" altLang="ja-JP" b="1" dirty="0" smtClean="0">
                <a:solidFill>
                  <a:schemeClr val="tx1"/>
                </a:solidFill>
                <a:latin typeface="+mj-lt"/>
                <a:ea typeface="ＭＳ Ｐゴシック" charset="-128"/>
                <a:cs typeface="Arial" pitchFamily="34" charset="0"/>
              </a:rPr>
              <a:t>(KEK)</a:t>
            </a:r>
          </a:p>
        </p:txBody>
      </p:sp>
      <p:sp>
        <p:nvSpPr>
          <p:cNvPr id="2052" name="Text Box 6"/>
          <p:cNvSpPr txBox="1">
            <a:spLocks noChangeArrowheads="1"/>
          </p:cNvSpPr>
          <p:nvPr/>
        </p:nvSpPr>
        <p:spPr bwMode="auto">
          <a:xfrm>
            <a:off x="0" y="6453336"/>
            <a:ext cx="9144000" cy="402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984" tIns="46791" rIns="89984" bIns="46791">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r"/>
            <a:r>
              <a:rPr lang="en-US" altLang="ja-JP" sz="2000" dirty="0" err="1" smtClean="0">
                <a:solidFill>
                  <a:srgbClr val="FF3300"/>
                </a:solidFill>
              </a:rPr>
              <a:t>Seminar@JAEA</a:t>
            </a:r>
            <a:r>
              <a:rPr lang="en-US" altLang="ja-JP" sz="2000" dirty="0" smtClean="0">
                <a:solidFill>
                  <a:srgbClr val="FF3300"/>
                </a:solidFill>
              </a:rPr>
              <a:t>, December 12th, 2016</a:t>
            </a:r>
            <a:endParaRPr lang="en-US" altLang="ja-JP" sz="2000" dirty="0">
              <a:solidFill>
                <a:srgbClr val="FF3300"/>
              </a:solidFill>
            </a:endParaRPr>
          </a:p>
        </p:txBody>
      </p:sp>
    </p:spTree>
    <p:extLst>
      <p:ext uri="{BB962C8B-B14F-4D97-AF65-F5344CB8AC3E}">
        <p14:creationId xmlns:p14="http://schemas.microsoft.com/office/powerpoint/2010/main" val="15860403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7504" y="620688"/>
            <a:ext cx="8955861" cy="618597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latin typeface="Arial Black" pitchFamily="34" charset="0"/>
                <a:ea typeface="ＭＳ Ｐゴシック" charset="-128"/>
              </a:rPr>
              <a:t>Results of the fits</a:t>
            </a:r>
            <a:endParaRPr lang="ja-JP" altLang="en-US" sz="2800" dirty="0" smtClean="0">
              <a:solidFill>
                <a:srgbClr val="0000FF"/>
              </a:solidFill>
              <a:latin typeface="Arial Black" pitchFamily="34" charset="0"/>
              <a:ea typeface="ＭＳ Ｐゴシック" charset="-128"/>
            </a:endParaRPr>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15" y="1115452"/>
            <a:ext cx="4675517" cy="5607564"/>
          </a:xfrm>
          <a:prstGeom prst="rect">
            <a:avLst/>
          </a:prstGeom>
        </p:spPr>
      </p:pic>
      <p:sp>
        <p:nvSpPr>
          <p:cNvPr id="15" name="テキスト ボックス 14"/>
          <p:cNvSpPr txBox="1"/>
          <p:nvPr/>
        </p:nvSpPr>
        <p:spPr>
          <a:xfrm>
            <a:off x="971600" y="1218238"/>
            <a:ext cx="3049233"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r>
              <a:rPr lang="en-US" altLang="ja-JP" sz="1600" b="1" dirty="0" smtClean="0">
                <a:solidFill>
                  <a:srgbClr val="3333FF"/>
                </a:solidFill>
              </a:rPr>
              <a:t> (1464 &lt; W &lt; 1831 MeV)</a:t>
            </a:r>
            <a:endParaRPr kumimoji="1" lang="ja-JP" altLang="en-US" sz="1600" b="1" dirty="0" smtClean="0">
              <a:solidFill>
                <a:srgbClr val="3333FF"/>
              </a:solidFill>
            </a:endParaRPr>
          </a:p>
        </p:txBody>
      </p:sp>
      <p:sp>
        <p:nvSpPr>
          <p:cNvPr id="16" name="角丸四角形 15"/>
          <p:cNvSpPr/>
          <p:nvPr/>
        </p:nvSpPr>
        <p:spPr bwMode="auto">
          <a:xfrm>
            <a:off x="179512" y="733535"/>
            <a:ext cx="2880320"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kumimoji="1" lang="en-US" altLang="ja-JP" b="1" dirty="0" smtClean="0"/>
              <a:t>K</a:t>
            </a:r>
            <a:r>
              <a:rPr kumimoji="1" lang="en-US" altLang="ja-JP" b="1" baseline="30000" dirty="0" smtClean="0"/>
              <a:t>-</a:t>
            </a:r>
            <a:r>
              <a:rPr kumimoji="1" lang="en-US" altLang="ja-JP" b="1" dirty="0" smtClean="0"/>
              <a:t> p </a:t>
            </a:r>
            <a:r>
              <a:rPr kumimoji="1" lang="en-US" altLang="ja-JP" b="1" dirty="0" smtClean="0">
                <a:sym typeface="Wingdings" panose="05000000000000000000" pitchFamily="2" charset="2"/>
              </a:rPr>
              <a:t> </a:t>
            </a:r>
            <a:r>
              <a:rPr lang="en-US" altLang="ja-JP" b="1" dirty="0"/>
              <a:t>K</a:t>
            </a:r>
            <a:r>
              <a:rPr lang="en-US" altLang="ja-JP" b="1" baseline="30000" dirty="0"/>
              <a:t>-</a:t>
            </a:r>
            <a:r>
              <a:rPr lang="en-US" altLang="ja-JP" b="1" dirty="0"/>
              <a:t> p </a:t>
            </a:r>
            <a:r>
              <a:rPr lang="en-US" altLang="ja-JP" b="1" dirty="0" smtClean="0"/>
              <a:t>scattering</a:t>
            </a:r>
            <a:endParaRPr kumimoji="1" lang="ja-JP" altLang="en-US" b="1" dirty="0" smtClean="0"/>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528327"/>
            <a:ext cx="4068713" cy="2671763"/>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317" y="4768179"/>
            <a:ext cx="4082147" cy="1757165"/>
          </a:xfrm>
          <a:prstGeom prst="rect">
            <a:avLst/>
          </a:prstGeom>
        </p:spPr>
      </p:pic>
      <p:sp>
        <p:nvSpPr>
          <p:cNvPr id="19" name="テキスト ボックス 18"/>
          <p:cNvSpPr txBox="1"/>
          <p:nvPr/>
        </p:nvSpPr>
        <p:spPr>
          <a:xfrm>
            <a:off x="6215470" y="6309320"/>
            <a:ext cx="296504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kumimoji="1" lang="en-US" altLang="ja-JP" sz="1600" b="1" dirty="0" smtClean="0">
                <a:solidFill>
                  <a:srgbClr val="FF0000"/>
                </a:solidFill>
              </a:rPr>
              <a:t>Red: Model A </a:t>
            </a:r>
            <a:r>
              <a:rPr lang="en-US" altLang="ja-JP" sz="1600" b="1" dirty="0" smtClean="0">
                <a:solidFill>
                  <a:srgbClr val="0000FF"/>
                </a:solidFill>
              </a:rPr>
              <a:t>Blue: Model B</a:t>
            </a:r>
          </a:p>
        </p:txBody>
      </p:sp>
      <p:sp>
        <p:nvSpPr>
          <p:cNvPr id="20" name="テキスト ボックス 19"/>
          <p:cNvSpPr txBox="1"/>
          <p:nvPr/>
        </p:nvSpPr>
        <p:spPr>
          <a:xfrm>
            <a:off x="5292080" y="1219075"/>
            <a:ext cx="3049233"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r>
              <a:rPr lang="en-US" altLang="ja-JP" sz="1600" b="1" dirty="0" smtClean="0">
                <a:solidFill>
                  <a:srgbClr val="3333FF"/>
                </a:solidFill>
              </a:rPr>
              <a:t> (1832 &lt; W &lt; 2100 MeV)</a:t>
            </a:r>
            <a:endParaRPr kumimoji="1" lang="ja-JP" altLang="en-US" sz="1600" b="1" dirty="0" smtClean="0">
              <a:solidFill>
                <a:srgbClr val="3333FF"/>
              </a:solidFill>
            </a:endParaRPr>
          </a:p>
        </p:txBody>
      </p:sp>
      <p:sp>
        <p:nvSpPr>
          <p:cNvPr id="21" name="テキスト ボックス 20"/>
          <p:cNvSpPr txBox="1"/>
          <p:nvPr/>
        </p:nvSpPr>
        <p:spPr>
          <a:xfrm>
            <a:off x="5532573" y="4429625"/>
            <a:ext cx="2567819"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rgbClr val="3333FF"/>
                </a:solidFill>
              </a:rPr>
              <a:t>P (1730 &lt; W &lt; 2080 MeV)</a:t>
            </a:r>
            <a:endParaRPr kumimoji="1" lang="ja-JP" altLang="en-US" sz="1600" b="1" dirty="0" smtClean="0">
              <a:solidFill>
                <a:srgbClr val="3333FF"/>
              </a:solidFill>
            </a:endParaRPr>
          </a:p>
        </p:txBody>
      </p:sp>
      <p:sp>
        <p:nvSpPr>
          <p:cNvPr id="22" name="テキスト ボックス 21"/>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kumimoji="1" lang="ja-JP" altLang="en-US" sz="1200" b="1" dirty="0" smtClean="0">
              <a:solidFill>
                <a:srgbClr val="FF0000"/>
              </a:solidFill>
            </a:endParaRPr>
          </a:p>
        </p:txBody>
      </p:sp>
    </p:spTree>
    <p:extLst>
      <p:ext uri="{BB962C8B-B14F-4D97-AF65-F5344CB8AC3E}">
        <p14:creationId xmlns:p14="http://schemas.microsoft.com/office/powerpoint/2010/main" val="20811471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25992" name="Rectangle 8"/>
          <p:cNvSpPr>
            <a:spLocks noGrp="1" noChangeArrowheads="1"/>
          </p:cNvSpPr>
          <p:nvPr>
            <p:ph type="title"/>
          </p:nvPr>
        </p:nvSpPr>
        <p:spPr>
          <a:xfrm>
            <a:off x="0" y="0"/>
            <a:ext cx="9144000" cy="836712"/>
          </a:xfrm>
        </p:spPr>
        <p:txBody>
          <a:bodyPr>
            <a:noAutofit/>
          </a:bodyPr>
          <a:lstStyle/>
          <a:p>
            <a:r>
              <a:rPr lang="en-US" altLang="ja-JP" sz="2800" dirty="0" smtClean="0">
                <a:solidFill>
                  <a:srgbClr val="0000FF"/>
                </a:solidFill>
                <a:latin typeface="Arial Black" pitchFamily="34" charset="0"/>
                <a:ea typeface="ＭＳ Ｐゴシック" charset="-128"/>
              </a:rPr>
              <a:t>Extracted Λ* and Σ* mass spectrum</a:t>
            </a:r>
            <a:endParaRPr lang="en-US" altLang="ja-JP" sz="2800" b="0" dirty="0">
              <a:solidFill>
                <a:srgbClr val="0000FF"/>
              </a:solidFill>
              <a:latin typeface="Arial Black" pitchFamily="34" charset="0"/>
              <a:ea typeface="ＭＳ Ｐゴシック" charset="-128"/>
            </a:endParaRPr>
          </a:p>
        </p:txBody>
      </p:sp>
      <p:sp>
        <p:nvSpPr>
          <p:cNvPr id="13" name="テキスト ボックス 12"/>
          <p:cNvSpPr txBox="1"/>
          <p:nvPr/>
        </p:nvSpPr>
        <p:spPr>
          <a:xfrm>
            <a:off x="1514463" y="2495433"/>
            <a:ext cx="1850186" cy="307777"/>
          </a:xfrm>
          <a:prstGeom prst="rect">
            <a:avLst/>
          </a:prstGeom>
          <a:noFill/>
        </p:spPr>
        <p:txBody>
          <a:bodyPr wrap="none" rtlCol="0">
            <a:spAutoFit/>
          </a:bodyPr>
          <a:lstStyle/>
          <a:p>
            <a:r>
              <a:rPr lang="en-US" altLang="ja-JP" sz="1400" b="1" dirty="0" smtClean="0">
                <a:solidFill>
                  <a:srgbClr val="0000FF"/>
                </a:solidFill>
              </a:rPr>
              <a:t>“Λ” resonance</a:t>
            </a:r>
            <a:r>
              <a:rPr lang="ja-JP" altLang="en-US" sz="1400" b="1" dirty="0" smtClean="0">
                <a:solidFill>
                  <a:srgbClr val="0000FF"/>
                </a:solidFill>
              </a:rPr>
              <a:t> </a:t>
            </a:r>
            <a:r>
              <a:rPr lang="en-US" altLang="ja-JP" sz="1400" b="1" dirty="0" smtClean="0">
                <a:solidFill>
                  <a:srgbClr val="0000FF"/>
                </a:solidFill>
              </a:rPr>
              <a:t>(I=0)</a:t>
            </a:r>
            <a:endParaRPr kumimoji="1" lang="ja-JP" altLang="en-US" sz="1400" b="1" dirty="0">
              <a:solidFill>
                <a:srgbClr val="0000FF"/>
              </a:solidFill>
            </a:endParaRPr>
          </a:p>
        </p:txBody>
      </p:sp>
      <p:sp>
        <p:nvSpPr>
          <p:cNvPr id="14" name="正方形/長方形 13"/>
          <p:cNvSpPr/>
          <p:nvPr/>
        </p:nvSpPr>
        <p:spPr>
          <a:xfrm>
            <a:off x="6617972" y="1536469"/>
            <a:ext cx="109843" cy="616714"/>
          </a:xfrm>
          <a:prstGeom prst="rect">
            <a:avLst/>
          </a:prstGeom>
          <a:solidFill>
            <a:srgbClr val="FFC1C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5" name="正方形/長方形 14"/>
          <p:cNvSpPr/>
          <p:nvPr/>
        </p:nvSpPr>
        <p:spPr>
          <a:xfrm>
            <a:off x="6567052" y="1799107"/>
            <a:ext cx="211681" cy="45719"/>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テキスト ボックス 15"/>
          <p:cNvSpPr txBox="1"/>
          <p:nvPr/>
        </p:nvSpPr>
        <p:spPr>
          <a:xfrm>
            <a:off x="6798980" y="1682226"/>
            <a:ext cx="684803" cy="276999"/>
          </a:xfrm>
          <a:prstGeom prst="rect">
            <a:avLst/>
          </a:prstGeom>
          <a:noFill/>
        </p:spPr>
        <p:txBody>
          <a:bodyPr wrap="none" rtlCol="0">
            <a:spAutoFit/>
          </a:bodyPr>
          <a:lstStyle/>
          <a:p>
            <a:r>
              <a:rPr lang="en-US" altLang="ja-JP" sz="1200" b="1" dirty="0" smtClean="0"/>
              <a:t>Re(M</a:t>
            </a:r>
            <a:r>
              <a:rPr lang="en-US" altLang="ja-JP" sz="1200" b="1" baseline="-25000" dirty="0" smtClean="0"/>
              <a:t>R</a:t>
            </a:r>
            <a:r>
              <a:rPr lang="en-US" altLang="ja-JP" sz="1200" b="1" dirty="0" smtClean="0"/>
              <a:t>)</a:t>
            </a:r>
            <a:endParaRPr kumimoji="1" lang="ja-JP" altLang="en-US" sz="1200" b="1" dirty="0"/>
          </a:p>
        </p:txBody>
      </p:sp>
      <p:sp>
        <p:nvSpPr>
          <p:cNvPr id="17" name="左中かっこ 16"/>
          <p:cNvSpPr/>
          <p:nvPr/>
        </p:nvSpPr>
        <p:spPr>
          <a:xfrm>
            <a:off x="6360030" y="1484784"/>
            <a:ext cx="189735" cy="689883"/>
          </a:xfrm>
          <a:prstGeom prst="leftBrace">
            <a:avLst>
              <a:gd name="adj1" fmla="val 3263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5561173" y="1610218"/>
            <a:ext cx="845103" cy="461665"/>
          </a:xfrm>
          <a:prstGeom prst="rect">
            <a:avLst/>
          </a:prstGeom>
          <a:noFill/>
        </p:spPr>
        <p:txBody>
          <a:bodyPr wrap="none" rtlCol="0">
            <a:spAutoFit/>
          </a:bodyPr>
          <a:lstStyle/>
          <a:p>
            <a:pPr algn="ctr"/>
            <a:r>
              <a:rPr lang="en-US" altLang="ja-JP" sz="1200" b="1" dirty="0" smtClean="0"/>
              <a:t>-2Im(M</a:t>
            </a:r>
            <a:r>
              <a:rPr lang="en-US" altLang="ja-JP" sz="1200" b="1" baseline="-25000" dirty="0" smtClean="0"/>
              <a:t>R</a:t>
            </a:r>
            <a:r>
              <a:rPr lang="en-US" altLang="ja-JP" sz="1200" b="1" dirty="0" smtClean="0"/>
              <a:t>)</a:t>
            </a:r>
          </a:p>
          <a:p>
            <a:pPr algn="ctr"/>
            <a:r>
              <a:rPr kumimoji="1" lang="en-US" altLang="ja-JP" sz="1200" b="1" dirty="0" smtClean="0"/>
              <a:t>(“width”)</a:t>
            </a:r>
            <a:endParaRPr kumimoji="1" lang="ja-JP" altLang="en-US" sz="1200" b="1" dirty="0"/>
          </a:p>
        </p:txBody>
      </p:sp>
      <p:sp>
        <p:nvSpPr>
          <p:cNvPr id="19" name="テキスト ボックス 18"/>
          <p:cNvSpPr txBox="1"/>
          <p:nvPr/>
        </p:nvSpPr>
        <p:spPr>
          <a:xfrm>
            <a:off x="7534543" y="1640996"/>
            <a:ext cx="1285929" cy="600164"/>
          </a:xfrm>
          <a:prstGeom prst="rect">
            <a:avLst/>
          </a:prstGeom>
          <a:noFill/>
        </p:spPr>
        <p:txBody>
          <a:bodyPr wrap="none" rtlCol="0">
            <a:spAutoFit/>
          </a:bodyPr>
          <a:lstStyle/>
          <a:p>
            <a:r>
              <a:rPr kumimoji="1" lang="en-US" altLang="ja-JP" sz="1100" b="1" dirty="0" smtClean="0"/>
              <a:t>M</a:t>
            </a:r>
            <a:r>
              <a:rPr kumimoji="1" lang="en-US" altLang="ja-JP" sz="1100" b="1" baseline="-25000" dirty="0" smtClean="0"/>
              <a:t>R</a:t>
            </a:r>
            <a:r>
              <a:rPr kumimoji="1" lang="en-US" altLang="ja-JP" sz="1100" b="1" dirty="0" smtClean="0"/>
              <a:t> : Resonance </a:t>
            </a:r>
          </a:p>
          <a:p>
            <a:r>
              <a:rPr lang="en-US" altLang="ja-JP" sz="1100" b="1" dirty="0"/>
              <a:t> </a:t>
            </a:r>
            <a:r>
              <a:rPr lang="en-US" altLang="ja-JP" sz="1100" b="1" dirty="0" smtClean="0"/>
              <a:t>       </a:t>
            </a:r>
            <a:r>
              <a:rPr kumimoji="1" lang="en-US" altLang="ja-JP" sz="1100" b="1" dirty="0" smtClean="0"/>
              <a:t>pole mass</a:t>
            </a:r>
          </a:p>
          <a:p>
            <a:r>
              <a:rPr lang="en-US" altLang="ja-JP" sz="1100" b="1" dirty="0"/>
              <a:t> </a:t>
            </a:r>
            <a:r>
              <a:rPr lang="en-US" altLang="ja-JP" sz="1100" b="1" dirty="0" smtClean="0"/>
              <a:t>       (complex)</a:t>
            </a:r>
            <a:endParaRPr kumimoji="1" lang="ja-JP" altLang="en-US" sz="1100" b="1" dirty="0"/>
          </a:p>
        </p:txBody>
      </p:sp>
      <p:sp>
        <p:nvSpPr>
          <p:cNvPr id="20" name="テキスト ボックス 19"/>
          <p:cNvSpPr txBox="1"/>
          <p:nvPr/>
        </p:nvSpPr>
        <p:spPr>
          <a:xfrm>
            <a:off x="635307" y="2502160"/>
            <a:ext cx="793807" cy="307777"/>
          </a:xfrm>
          <a:prstGeom prst="rect">
            <a:avLst/>
          </a:prstGeom>
          <a:noFill/>
        </p:spPr>
        <p:txBody>
          <a:bodyPr wrap="none" rtlCol="0">
            <a:spAutoFit/>
          </a:bodyPr>
          <a:lstStyle/>
          <a:p>
            <a:r>
              <a:rPr lang="en-US" altLang="ja-JP" sz="1400" b="1" dirty="0" smtClean="0">
                <a:cs typeface="Times New Roman" pitchFamily="18" charset="0"/>
              </a:rPr>
              <a:t>J</a:t>
            </a:r>
            <a:r>
              <a:rPr lang="en-US" altLang="ja-JP" sz="1400" b="1" baseline="30000" dirty="0" smtClean="0">
                <a:cs typeface="Times New Roman" pitchFamily="18" charset="0"/>
              </a:rPr>
              <a:t>P</a:t>
            </a:r>
            <a:r>
              <a:rPr lang="en-US" altLang="ja-JP" sz="1400" b="1" dirty="0" smtClean="0">
                <a:cs typeface="Times New Roman" pitchFamily="18" charset="0"/>
              </a:rPr>
              <a:t>(L</a:t>
            </a:r>
            <a:r>
              <a:rPr lang="en-US" altLang="ja-JP" sz="1400" b="1" baseline="-25000" dirty="0" smtClean="0">
                <a:cs typeface="Times New Roman" pitchFamily="18" charset="0"/>
              </a:rPr>
              <a:t>I 2J</a:t>
            </a:r>
            <a:r>
              <a:rPr lang="en-US" altLang="ja-JP" sz="1400" b="1" dirty="0" smtClean="0">
                <a:cs typeface="Times New Roman" pitchFamily="18" charset="0"/>
              </a:rPr>
              <a:t>)</a:t>
            </a:r>
            <a:endParaRPr kumimoji="1" lang="ja-JP" altLang="en-US" sz="1400" b="1" dirty="0">
              <a:cs typeface="Times New Roman" pitchFamily="18" charset="0"/>
            </a:endParaRPr>
          </a:p>
        </p:txBody>
      </p:sp>
      <p:sp>
        <p:nvSpPr>
          <p:cNvPr id="21" name="テキスト ボックス 20"/>
          <p:cNvSpPr txBox="1"/>
          <p:nvPr/>
        </p:nvSpPr>
        <p:spPr>
          <a:xfrm>
            <a:off x="5940152" y="2495432"/>
            <a:ext cx="1837362" cy="307777"/>
          </a:xfrm>
          <a:prstGeom prst="rect">
            <a:avLst/>
          </a:prstGeom>
          <a:noFill/>
        </p:spPr>
        <p:txBody>
          <a:bodyPr wrap="none" rtlCol="0">
            <a:spAutoFit/>
          </a:bodyPr>
          <a:lstStyle/>
          <a:p>
            <a:r>
              <a:rPr lang="en-US" altLang="ja-JP" sz="1400" b="1" dirty="0" smtClean="0">
                <a:solidFill>
                  <a:srgbClr val="0000FF"/>
                </a:solidFill>
              </a:rPr>
              <a:t>“Σ” resonance (I=1)</a:t>
            </a:r>
            <a:endParaRPr kumimoji="1" lang="ja-JP" altLang="en-US" sz="1400" b="1" dirty="0">
              <a:solidFill>
                <a:srgbClr val="0000FF"/>
              </a:solidFill>
            </a:endParaRPr>
          </a:p>
        </p:txBody>
      </p:sp>
      <p:sp>
        <p:nvSpPr>
          <p:cNvPr id="22" name="テキスト ボックス 21"/>
          <p:cNvSpPr txBox="1"/>
          <p:nvPr/>
        </p:nvSpPr>
        <p:spPr>
          <a:xfrm>
            <a:off x="5079019" y="2502160"/>
            <a:ext cx="793807" cy="307777"/>
          </a:xfrm>
          <a:prstGeom prst="rect">
            <a:avLst/>
          </a:prstGeom>
          <a:noFill/>
        </p:spPr>
        <p:txBody>
          <a:bodyPr wrap="none" rtlCol="0">
            <a:spAutoFit/>
          </a:bodyPr>
          <a:lstStyle/>
          <a:p>
            <a:r>
              <a:rPr lang="en-US" altLang="ja-JP" sz="1400" b="1" dirty="0" smtClean="0">
                <a:cs typeface="Times New Roman" pitchFamily="18" charset="0"/>
              </a:rPr>
              <a:t>J</a:t>
            </a:r>
            <a:r>
              <a:rPr lang="en-US" altLang="ja-JP" sz="1400" b="1" baseline="30000" dirty="0" smtClean="0">
                <a:cs typeface="Times New Roman" pitchFamily="18" charset="0"/>
              </a:rPr>
              <a:t>P</a:t>
            </a:r>
            <a:r>
              <a:rPr lang="en-US" altLang="ja-JP" sz="1400" b="1" dirty="0" smtClean="0">
                <a:cs typeface="Times New Roman" pitchFamily="18" charset="0"/>
              </a:rPr>
              <a:t>(L</a:t>
            </a:r>
            <a:r>
              <a:rPr lang="en-US" altLang="ja-JP" sz="1400" b="1" baseline="-25000" dirty="0" smtClean="0">
                <a:cs typeface="Times New Roman" pitchFamily="18" charset="0"/>
              </a:rPr>
              <a:t>I 2J</a:t>
            </a:r>
            <a:r>
              <a:rPr lang="en-US" altLang="ja-JP" sz="1400" b="1" dirty="0" smtClean="0">
                <a:cs typeface="Times New Roman" pitchFamily="18" charset="0"/>
              </a:rPr>
              <a:t>)</a:t>
            </a:r>
            <a:endParaRPr kumimoji="1" lang="ja-JP" altLang="en-US" sz="1400" b="1" dirty="0">
              <a:cs typeface="Times New Roman" pitchFamily="18" charset="0"/>
            </a:endParaRPr>
          </a:p>
        </p:txBody>
      </p:sp>
      <p:sp>
        <p:nvSpPr>
          <p:cNvPr id="37" name="テキスト ボックス 36"/>
          <p:cNvSpPr txBox="1"/>
          <p:nvPr/>
        </p:nvSpPr>
        <p:spPr>
          <a:xfrm>
            <a:off x="323528" y="1340768"/>
            <a:ext cx="3001143" cy="1169551"/>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400" b="1" dirty="0" smtClean="0">
                <a:solidFill>
                  <a:srgbClr val="FF0000"/>
                </a:solidFill>
              </a:rPr>
              <a:t>Red: Model A</a:t>
            </a:r>
            <a:endParaRPr lang="en-US" altLang="ja-JP" sz="1400" b="1" dirty="0">
              <a:solidFill>
                <a:schemeClr val="tx1"/>
              </a:solidFill>
            </a:endParaRPr>
          </a:p>
          <a:p>
            <a:r>
              <a:rPr kumimoji="1" lang="en-US" altLang="ja-JP" sz="1400" b="1" dirty="0" smtClean="0">
                <a:solidFill>
                  <a:srgbClr val="0000FF"/>
                </a:solidFill>
              </a:rPr>
              <a:t>Blue: Model B</a:t>
            </a:r>
            <a:endParaRPr kumimoji="1" lang="en-US" altLang="ja-JP" sz="1400" b="1" dirty="0" smtClean="0">
              <a:solidFill>
                <a:schemeClr val="tx1"/>
              </a:solidFill>
            </a:endParaRPr>
          </a:p>
          <a:p>
            <a:r>
              <a:rPr kumimoji="1" lang="en-US" altLang="ja-JP" sz="1400" b="1" dirty="0" smtClean="0">
                <a:solidFill>
                  <a:srgbClr val="009900"/>
                </a:solidFill>
              </a:rPr>
              <a:t>Green: KSU</a:t>
            </a:r>
            <a:r>
              <a:rPr lang="en-US" altLang="ja-JP" sz="1400" b="1" dirty="0" smtClean="0">
                <a:solidFill>
                  <a:srgbClr val="009900"/>
                </a:solidFill>
              </a:rPr>
              <a:t>[PRC88(2013)035205]</a:t>
            </a:r>
            <a:endParaRPr lang="en-US" altLang="ja-JP" sz="1400" b="1" dirty="0">
              <a:solidFill>
                <a:srgbClr val="009900"/>
              </a:solidFill>
            </a:endParaRPr>
          </a:p>
          <a:p>
            <a:r>
              <a:rPr kumimoji="1" lang="en-US" altLang="ja-JP" sz="1400" b="1" dirty="0" smtClean="0">
                <a:solidFill>
                  <a:schemeClr val="tx1"/>
                </a:solidFill>
              </a:rPr>
              <a:t>Black: PDG</a:t>
            </a:r>
            <a:r>
              <a:rPr lang="en-US" altLang="ja-JP" sz="1400" b="1" dirty="0" smtClean="0">
                <a:solidFill>
                  <a:schemeClr val="tx1"/>
                </a:solidFill>
              </a:rPr>
              <a:t> </a:t>
            </a:r>
            <a:r>
              <a:rPr kumimoji="1" lang="en-US" altLang="ja-JP" sz="1400" b="1" dirty="0" smtClean="0">
                <a:solidFill>
                  <a:schemeClr val="tx1"/>
                </a:solidFill>
              </a:rPr>
              <a:t>(only 4- &amp; 3-star Y*; </a:t>
            </a:r>
          </a:p>
          <a:p>
            <a:r>
              <a:rPr lang="en-US" altLang="ja-JP" sz="1400" b="1" dirty="0">
                <a:solidFill>
                  <a:schemeClr val="tx1"/>
                </a:solidFill>
              </a:rPr>
              <a:t> </a:t>
            </a:r>
            <a:r>
              <a:rPr lang="en-US" altLang="ja-JP" sz="1400" b="1" dirty="0" smtClean="0">
                <a:solidFill>
                  <a:schemeClr val="tx1"/>
                </a:solidFill>
              </a:rPr>
              <a:t>                     </a:t>
            </a:r>
            <a:r>
              <a:rPr kumimoji="1" lang="en-US" altLang="ja-JP" sz="1400" b="1" dirty="0" err="1" smtClean="0">
                <a:solidFill>
                  <a:schemeClr val="tx1"/>
                </a:solidFill>
              </a:rPr>
              <a:t>Breit</a:t>
            </a:r>
            <a:r>
              <a:rPr kumimoji="1" lang="en-US" altLang="ja-JP" sz="1400" b="1" dirty="0" smtClean="0">
                <a:solidFill>
                  <a:schemeClr val="tx1"/>
                </a:solidFill>
              </a:rPr>
              <a:t>-Wigner)</a:t>
            </a:r>
            <a:endParaRPr kumimoji="1" lang="ja-JP" altLang="en-US" sz="1400" b="1" dirty="0" smtClean="0">
              <a:solidFill>
                <a:schemeClr val="tx1"/>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261548" y="980728"/>
                <a:ext cx="5232458" cy="315664"/>
              </a:xfrm>
              <a:prstGeom prst="rect">
                <a:avLst/>
              </a:prstGeom>
              <a:noFill/>
            </p:spPr>
            <p:txBody>
              <a:bodyPr wrap="none" rtlCol="0">
                <a:spAutoFit/>
              </a:bodyPr>
              <a:lstStyle/>
              <a:p>
                <a:r>
                  <a:rPr lang="en-US" altLang="ja-JP" sz="1400" b="1" u="sng" dirty="0" smtClean="0">
                    <a:solidFill>
                      <a:srgbClr val="009900"/>
                    </a:solidFill>
                  </a:rPr>
                  <a:t>Spectrum for Y* resonances found </a:t>
                </a:r>
                <a:r>
                  <a:rPr lang="en-US" altLang="ja-JP" sz="1400" b="1" u="sng" dirty="0" smtClean="0">
                    <a:solidFill>
                      <a:srgbClr val="FF0000"/>
                    </a:solidFill>
                  </a:rPr>
                  <a:t>above the </a:t>
                </a:r>
                <a14:m>
                  <m:oMath xmlns:m="http://schemas.openxmlformats.org/officeDocument/2006/math">
                    <m:acc>
                      <m:accPr>
                        <m:chr m:val="̅"/>
                        <m:ctrlPr>
                          <a:rPr lang="en-US" altLang="ja-JP" sz="1400" b="1" i="1" u="sng">
                            <a:solidFill>
                              <a:srgbClr val="FF0000"/>
                            </a:solidFill>
                            <a:latin typeface="Cambria Math"/>
                          </a:rPr>
                        </m:ctrlPr>
                      </m:accPr>
                      <m:e>
                        <m:r>
                          <m:rPr>
                            <m:nor/>
                          </m:rPr>
                          <a:rPr lang="en-US" altLang="ja-JP" sz="1400" b="1" u="sng">
                            <a:solidFill>
                              <a:srgbClr val="FF0000"/>
                            </a:solidFill>
                          </a:rPr>
                          <m:t>K</m:t>
                        </m:r>
                      </m:e>
                    </m:acc>
                  </m:oMath>
                </a14:m>
                <a:r>
                  <a:rPr lang="en-US" altLang="ja-JP" sz="1400" b="1" u="sng" dirty="0" smtClean="0">
                    <a:solidFill>
                      <a:srgbClr val="FF0000"/>
                    </a:solidFill>
                  </a:rPr>
                  <a:t>N threshold</a:t>
                </a:r>
                <a:endParaRPr kumimoji="1" lang="ja-JP" altLang="en-US" sz="1400" b="1" u="sng" dirty="0">
                  <a:solidFill>
                    <a:srgbClr val="0099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61548" y="980728"/>
                <a:ext cx="5232458" cy="315664"/>
              </a:xfrm>
              <a:prstGeom prst="rect">
                <a:avLst/>
              </a:prstGeom>
              <a:blipFill rotWithShape="1">
                <a:blip r:embed="rId4"/>
                <a:stretch>
                  <a:fillRect l="-350" b="-19231"/>
                </a:stretch>
              </a:blipFill>
            </p:spPr>
            <p:txBody>
              <a:bodyPr/>
              <a:lstStyle/>
              <a:p>
                <a:r>
                  <a:rPr lang="ja-JP" altLang="en-US">
                    <a:noFill/>
                  </a:rPr>
                  <a:t> </a:t>
                </a:r>
              </a:p>
            </p:txBody>
          </p:sp>
        </mc:Fallback>
      </mc:AlternateContent>
      <p:sp>
        <p:nvSpPr>
          <p:cNvPr id="39" name="テキスト ボックス 38"/>
          <p:cNvSpPr txBox="1"/>
          <p:nvPr/>
        </p:nvSpPr>
        <p:spPr>
          <a:xfrm>
            <a:off x="5492971" y="865776"/>
            <a:ext cx="3536609"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a:t>
            </a:r>
            <a:r>
              <a:rPr lang="en-US" altLang="ja-JP" sz="1200" b="1" dirty="0" smtClean="0">
                <a:solidFill>
                  <a:srgbClr val="FF0000"/>
                </a:solidFill>
              </a:rPr>
              <a:t>Lee, Sato</a:t>
            </a:r>
            <a:r>
              <a:rPr lang="en-US" altLang="ja-JP" sz="1200" b="1" dirty="0">
                <a:solidFill>
                  <a:srgbClr val="FF0000"/>
                </a:solidFill>
              </a:rPr>
              <a:t>, </a:t>
            </a:r>
            <a:r>
              <a:rPr lang="en-US" altLang="ja-JP" sz="1200" b="1" dirty="0" smtClean="0">
                <a:solidFill>
                  <a:srgbClr val="FF0000"/>
                </a:solidFill>
              </a:rPr>
              <a:t>PRC92(2015)025205</a:t>
            </a:r>
          </a:p>
          <a:p>
            <a:pPr algn="r"/>
            <a:r>
              <a:rPr kumimoji="1" lang="en-US" altLang="ja-JP" sz="1200" b="1" dirty="0" smtClean="0">
                <a:solidFill>
                  <a:srgbClr val="FF0000"/>
                </a:solidFill>
              </a:rPr>
              <a:t>(+ updates)</a:t>
            </a:r>
            <a:endParaRPr kumimoji="1" lang="ja-JP" altLang="en-US" sz="1200" b="1" dirty="0" smtClean="0">
              <a:solidFill>
                <a:srgbClr val="FF0000"/>
              </a:solidFill>
            </a:endParaRPr>
          </a:p>
        </p:txBody>
      </p:sp>
      <p:pic>
        <p:nvPicPr>
          <p:cNvPr id="2" name="Picture 3" descr="C:\Users\kamano\Desktop\図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802872"/>
            <a:ext cx="4247316" cy="3074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mano\Desktop\図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0830" y="2797225"/>
            <a:ext cx="4244243" cy="3074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6" name="テキスト ボックス 55"/>
              <p:cNvSpPr txBox="1"/>
              <p:nvPr/>
            </p:nvSpPr>
            <p:spPr>
              <a:xfrm>
                <a:off x="3526482" y="5114060"/>
                <a:ext cx="1024639" cy="251864"/>
              </a:xfrm>
              <a:prstGeom prst="rect">
                <a:avLst/>
              </a:prstGeom>
              <a:noFill/>
            </p:spPr>
            <p:txBody>
              <a:bodyPr wrap="none" rtlCol="0">
                <a:spAutoFit/>
              </a:bodyPr>
              <a:lstStyle/>
              <a:p>
                <a14:m>
                  <m:oMath xmlns:m="http://schemas.openxmlformats.org/officeDocument/2006/math">
                    <m:acc>
                      <m:accPr>
                        <m:chr m:val="̅"/>
                        <m:ctrlPr>
                          <a:rPr lang="en-US" altLang="ja-JP" sz="1000" b="1" i="1" smtClean="0">
                            <a:solidFill>
                              <a:schemeClr val="tx1"/>
                            </a:solidFill>
                            <a:latin typeface="Cambria Math"/>
                          </a:rPr>
                        </m:ctrlPr>
                      </m:accPr>
                      <m:e>
                        <m:r>
                          <m:rPr>
                            <m:nor/>
                          </m:rPr>
                          <a:rPr lang="en-US" altLang="ja-JP" sz="1000" b="1">
                            <a:solidFill>
                              <a:schemeClr val="tx1"/>
                            </a:solidFill>
                          </a:rPr>
                          <m:t>K</m:t>
                        </m:r>
                      </m:e>
                    </m:acc>
                  </m:oMath>
                </a14:m>
                <a:r>
                  <a:rPr lang="en-US" altLang="ja-JP" sz="1000" b="1" dirty="0" smtClean="0">
                    <a:solidFill>
                      <a:schemeClr val="tx1"/>
                    </a:solidFill>
                  </a:rPr>
                  <a:t>N threshold</a:t>
                </a:r>
                <a:endParaRPr kumimoji="1" lang="ja-JP" altLang="en-US" sz="1000" b="1" dirty="0">
                  <a:solidFill>
                    <a:schemeClr val="tx1"/>
                  </a:solidFill>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3526482" y="5114060"/>
                <a:ext cx="1024639" cy="251864"/>
              </a:xfrm>
              <a:prstGeom prst="rect">
                <a:avLst/>
              </a:prstGeom>
              <a:blipFill rotWithShape="1">
                <a:blip r:embed="rId10"/>
                <a:stretch>
                  <a:fillRect b="-9756"/>
                </a:stretch>
              </a:blipFill>
            </p:spPr>
            <p:txBody>
              <a:bodyPr/>
              <a:lstStyle/>
              <a:p>
                <a:r>
                  <a:rPr lang="ja-JP" altLang="en-US">
                    <a:noFill/>
                  </a:rPr>
                  <a:t> </a:t>
                </a:r>
              </a:p>
            </p:txBody>
          </p:sp>
        </mc:Fallback>
      </mc:AlternateContent>
      <p:cxnSp>
        <p:nvCxnSpPr>
          <p:cNvPr id="57" name="直線矢印コネクタ 56"/>
          <p:cNvCxnSpPr/>
          <p:nvPr/>
        </p:nvCxnSpPr>
        <p:spPr>
          <a:xfrm flipH="1">
            <a:off x="3497606" y="5365924"/>
            <a:ext cx="398562" cy="182640"/>
          </a:xfrm>
          <a:prstGeom prst="straightConnector1">
            <a:avLst/>
          </a:prstGeom>
          <a:ln w="19050">
            <a:solidFill>
              <a:srgbClr val="0000FF"/>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827584" y="3138328"/>
            <a:ext cx="8070003" cy="2374128"/>
            <a:chOff x="827584" y="2919768"/>
            <a:chExt cx="8070003" cy="2374128"/>
          </a:xfrm>
        </p:grpSpPr>
        <p:sp>
          <p:nvSpPr>
            <p:cNvPr id="26" name="角丸四角形 25"/>
            <p:cNvSpPr/>
            <p:nvPr/>
          </p:nvSpPr>
          <p:spPr>
            <a:xfrm>
              <a:off x="1769858" y="4860756"/>
              <a:ext cx="720080" cy="234687"/>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7" name="角丸四角形 26"/>
            <p:cNvSpPr/>
            <p:nvPr/>
          </p:nvSpPr>
          <p:spPr>
            <a:xfrm>
              <a:off x="1763688" y="5111256"/>
              <a:ext cx="720080" cy="182640"/>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8" name="角丸四角形 27"/>
            <p:cNvSpPr/>
            <p:nvPr/>
          </p:nvSpPr>
          <p:spPr>
            <a:xfrm>
              <a:off x="827584" y="4929030"/>
              <a:ext cx="720080" cy="182640"/>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9" name="角丸四角形 28"/>
            <p:cNvSpPr/>
            <p:nvPr/>
          </p:nvSpPr>
          <p:spPr>
            <a:xfrm>
              <a:off x="6252606" y="4889535"/>
              <a:ext cx="720080" cy="182640"/>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0" name="角丸四角形 29"/>
            <p:cNvSpPr/>
            <p:nvPr/>
          </p:nvSpPr>
          <p:spPr>
            <a:xfrm>
              <a:off x="7212136" y="4716379"/>
              <a:ext cx="720080" cy="298383"/>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1" name="角丸四角形 30"/>
            <p:cNvSpPr/>
            <p:nvPr/>
          </p:nvSpPr>
          <p:spPr>
            <a:xfrm>
              <a:off x="8177507" y="2919768"/>
              <a:ext cx="720080" cy="298383"/>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2" name="角丸四角形 31"/>
            <p:cNvSpPr/>
            <p:nvPr/>
          </p:nvSpPr>
          <p:spPr>
            <a:xfrm>
              <a:off x="2737629" y="3214838"/>
              <a:ext cx="720080" cy="250257"/>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3" name="角丸四角形 32"/>
            <p:cNvSpPr/>
            <p:nvPr/>
          </p:nvSpPr>
          <p:spPr>
            <a:xfrm>
              <a:off x="827584" y="3532347"/>
              <a:ext cx="720080" cy="250257"/>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grpSp>
        <p:nvGrpSpPr>
          <p:cNvPr id="34" name="グループ化 33"/>
          <p:cNvGrpSpPr/>
          <p:nvPr/>
        </p:nvGrpSpPr>
        <p:grpSpPr>
          <a:xfrm>
            <a:off x="2194974" y="1536469"/>
            <a:ext cx="3858136" cy="2184922"/>
            <a:chOff x="1616779" y="1301440"/>
            <a:chExt cx="3858136" cy="2184922"/>
          </a:xfrm>
        </p:grpSpPr>
        <p:cxnSp>
          <p:nvCxnSpPr>
            <p:cNvPr id="35" name="直線矢印コネクタ 34"/>
            <p:cNvCxnSpPr/>
            <p:nvPr/>
          </p:nvCxnSpPr>
          <p:spPr>
            <a:xfrm flipH="1">
              <a:off x="1616779" y="2103340"/>
              <a:ext cx="1512168" cy="13830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46476" y="1301440"/>
              <a:ext cx="2728439" cy="830997"/>
            </a:xfrm>
            <a:prstGeom prst="rect">
              <a:avLst/>
            </a:prstGeom>
            <a:noFill/>
          </p:spPr>
          <p:txBody>
            <a:bodyPr wrap="none" rtlCol="0">
              <a:spAutoFit/>
            </a:bodyPr>
            <a:lstStyle/>
            <a:p>
              <a:r>
                <a:rPr kumimoji="1" lang="en-US" altLang="ja-JP" sz="1200" b="1" dirty="0" smtClean="0">
                  <a:solidFill>
                    <a:srgbClr val="FF0000"/>
                  </a:solidFill>
                </a:rPr>
                <a:t>New narrow 3/2</a:t>
              </a:r>
              <a:r>
                <a:rPr kumimoji="1" lang="en-US" altLang="ja-JP" sz="1200" b="1" baseline="30000" dirty="0" smtClean="0">
                  <a:solidFill>
                    <a:srgbClr val="FF0000"/>
                  </a:solidFill>
                </a:rPr>
                <a:t>+</a:t>
              </a:r>
              <a:r>
                <a:rPr kumimoji="1" lang="en-US" altLang="ja-JP" sz="1200" b="1" dirty="0" smtClean="0">
                  <a:solidFill>
                    <a:srgbClr val="FF0000"/>
                  </a:solidFill>
                </a:rPr>
                <a:t> resonance</a:t>
              </a:r>
            </a:p>
            <a:p>
              <a:r>
                <a:rPr lang="en-US" altLang="ja-JP" sz="1200" b="1" dirty="0" smtClean="0">
                  <a:solidFill>
                    <a:srgbClr val="0000FF"/>
                  </a:solidFill>
                </a:rPr>
                <a:t>M  = 1671 – 5i MeV</a:t>
              </a:r>
              <a:endParaRPr kumimoji="1" lang="en-US" altLang="ja-JP" sz="1200" b="1" dirty="0" smtClean="0">
                <a:solidFill>
                  <a:srgbClr val="0000FF"/>
                </a:solidFill>
              </a:endParaRPr>
            </a:p>
            <a:p>
              <a:r>
                <a:rPr lang="en-US" altLang="ja-JP" sz="1200" b="1" dirty="0" smtClean="0"/>
                <a:t>near</a:t>
              </a:r>
              <a:r>
                <a:rPr lang="en-US" altLang="ja-JP" sz="1200" b="1" dirty="0" smtClean="0">
                  <a:solidFill>
                    <a:srgbClr val="FF0000"/>
                  </a:solidFill>
                </a:rPr>
                <a:t> the </a:t>
              </a:r>
              <a:r>
                <a:rPr lang="en-US" altLang="ja-JP" sz="1200" b="1" dirty="0" err="1" smtClean="0">
                  <a:solidFill>
                    <a:srgbClr val="FF0000"/>
                  </a:solidFill>
                </a:rPr>
                <a:t>ηΛ</a:t>
              </a:r>
              <a:r>
                <a:rPr lang="en-US" altLang="ja-JP" sz="1200" b="1" dirty="0" smtClean="0">
                  <a:solidFill>
                    <a:srgbClr val="FF0000"/>
                  </a:solidFill>
                </a:rPr>
                <a:t> threshold !!</a:t>
              </a:r>
            </a:p>
            <a:p>
              <a:r>
                <a:rPr lang="en-US" altLang="ja-JP" sz="1200" b="1" dirty="0"/>
                <a:t>[</a:t>
              </a:r>
              <a:r>
                <a:rPr kumimoji="1" lang="en-US" altLang="ja-JP" sz="1200" b="1" dirty="0" smtClean="0"/>
                <a:t>also, it’s very </a:t>
              </a:r>
              <a:r>
                <a:rPr kumimoji="1" lang="en-US" altLang="ja-JP" sz="1200" b="1" dirty="0" smtClean="0">
                  <a:solidFill>
                    <a:srgbClr val="009900"/>
                  </a:solidFill>
                </a:rPr>
                <a:t>close to Λ(1670)1/2</a:t>
              </a:r>
              <a:r>
                <a:rPr kumimoji="1" lang="en-US" altLang="ja-JP" sz="1200" b="1" baseline="30000" dirty="0" smtClean="0">
                  <a:solidFill>
                    <a:srgbClr val="009900"/>
                  </a:solidFill>
                </a:rPr>
                <a:t>-</a:t>
              </a:r>
              <a:r>
                <a:rPr kumimoji="1" lang="en-US" altLang="ja-JP" sz="1200" b="1" dirty="0" smtClean="0"/>
                <a:t>]</a:t>
              </a:r>
              <a:endParaRPr kumimoji="1" lang="ja-JP" altLang="en-US" sz="1200" b="1" dirty="0"/>
            </a:p>
          </p:txBody>
        </p:sp>
      </p:grpSp>
      <p:grpSp>
        <p:nvGrpSpPr>
          <p:cNvPr id="40" name="グループ化 39"/>
          <p:cNvGrpSpPr/>
          <p:nvPr/>
        </p:nvGrpSpPr>
        <p:grpSpPr>
          <a:xfrm>
            <a:off x="693019" y="5106572"/>
            <a:ext cx="2376890" cy="1262204"/>
            <a:chOff x="693019" y="5106572"/>
            <a:chExt cx="2376890" cy="1262204"/>
          </a:xfrm>
        </p:grpSpPr>
        <p:grpSp>
          <p:nvGrpSpPr>
            <p:cNvPr id="41" name="グループ化 40"/>
            <p:cNvGrpSpPr/>
            <p:nvPr/>
          </p:nvGrpSpPr>
          <p:grpSpPr>
            <a:xfrm>
              <a:off x="1187624" y="5752877"/>
              <a:ext cx="1882285" cy="615899"/>
              <a:chOff x="1954546" y="2845405"/>
              <a:chExt cx="1882285" cy="615899"/>
            </a:xfrm>
          </p:grpSpPr>
          <p:cxnSp>
            <p:nvCxnSpPr>
              <p:cNvPr id="43" name="直線矢印コネクタ 42"/>
              <p:cNvCxnSpPr/>
              <p:nvPr/>
            </p:nvCxnSpPr>
            <p:spPr>
              <a:xfrm flipH="1" flipV="1">
                <a:off x="1954546" y="2845405"/>
                <a:ext cx="557884" cy="3784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2512429" y="2999639"/>
                <a:ext cx="1324402" cy="461665"/>
              </a:xfrm>
              <a:prstGeom prst="rect">
                <a:avLst/>
              </a:prstGeom>
              <a:noFill/>
            </p:spPr>
            <p:txBody>
              <a:bodyPr wrap="none" rtlCol="0">
                <a:spAutoFit/>
              </a:bodyPr>
              <a:lstStyle/>
              <a:p>
                <a:r>
                  <a:rPr kumimoji="1" lang="en-US" altLang="ja-JP" sz="1200" b="1" dirty="0" smtClean="0">
                    <a:solidFill>
                      <a:srgbClr val="FF0000"/>
                    </a:solidFill>
                  </a:rPr>
                  <a:t>Spin partner of </a:t>
                </a:r>
              </a:p>
              <a:p>
                <a:r>
                  <a:rPr lang="en-US" altLang="ja-JP" sz="1200" b="1" dirty="0" smtClean="0">
                    <a:solidFill>
                      <a:srgbClr val="FF0000"/>
                    </a:solidFill>
                  </a:rPr>
                  <a:t>Λ(1520)3/2</a:t>
                </a:r>
                <a:r>
                  <a:rPr lang="en-US" altLang="ja-JP" sz="1200" b="1" baseline="30000" dirty="0" smtClean="0">
                    <a:solidFill>
                      <a:srgbClr val="FF0000"/>
                    </a:solidFill>
                  </a:rPr>
                  <a:t>-  </a:t>
                </a:r>
                <a:r>
                  <a:rPr lang="en-US" altLang="ja-JP" sz="1200" b="1" dirty="0" smtClean="0">
                    <a:solidFill>
                      <a:srgbClr val="FF0000"/>
                    </a:solidFill>
                  </a:rPr>
                  <a:t>??</a:t>
                </a:r>
                <a:endParaRPr kumimoji="1" lang="ja-JP" altLang="en-US" sz="1200" b="1" dirty="0">
                  <a:solidFill>
                    <a:srgbClr val="FF0000"/>
                  </a:solidFill>
                </a:endParaRPr>
              </a:p>
            </p:txBody>
          </p:sp>
        </p:grpSp>
        <p:sp>
          <p:nvSpPr>
            <p:cNvPr id="42" name="円/楕円 41"/>
            <p:cNvSpPr>
              <a:spLocks noChangeAspect="1"/>
            </p:cNvSpPr>
            <p:nvPr/>
          </p:nvSpPr>
          <p:spPr>
            <a:xfrm>
              <a:off x="693019" y="5106572"/>
              <a:ext cx="616017" cy="732199"/>
            </a:xfrm>
            <a:prstGeom prst="ellipse">
              <a:avLst/>
            </a:prstGeom>
            <a:noFill/>
            <a:ln w="34925">
              <a:solidFill>
                <a:srgbClr val="FF660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grpSp>
      <p:grpSp>
        <p:nvGrpSpPr>
          <p:cNvPr id="45" name="グループ化 44"/>
          <p:cNvGrpSpPr/>
          <p:nvPr/>
        </p:nvGrpSpPr>
        <p:grpSpPr>
          <a:xfrm>
            <a:off x="5243397" y="3717032"/>
            <a:ext cx="3653058" cy="3056055"/>
            <a:chOff x="5243397" y="3717032"/>
            <a:chExt cx="3653058" cy="3056055"/>
          </a:xfrm>
        </p:grpSpPr>
        <p:grpSp>
          <p:nvGrpSpPr>
            <p:cNvPr id="46" name="グループ化 45"/>
            <p:cNvGrpSpPr/>
            <p:nvPr/>
          </p:nvGrpSpPr>
          <p:grpSpPr>
            <a:xfrm>
              <a:off x="5243397" y="3717032"/>
              <a:ext cx="1459967" cy="1975097"/>
              <a:chOff x="1151739" y="3327325"/>
              <a:chExt cx="2011756" cy="2707074"/>
            </a:xfrm>
          </p:grpSpPr>
          <p:sp>
            <p:nvSpPr>
              <p:cNvPr id="54" name="円/楕円 53"/>
              <p:cNvSpPr>
                <a:spLocks noChangeAspect="1"/>
              </p:cNvSpPr>
              <p:nvPr/>
            </p:nvSpPr>
            <p:spPr>
              <a:xfrm>
                <a:off x="1496392" y="3516193"/>
                <a:ext cx="280051" cy="360000"/>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55" name="円/楕円 54"/>
              <p:cNvSpPr>
                <a:spLocks noChangeAspect="1"/>
              </p:cNvSpPr>
              <p:nvPr/>
            </p:nvSpPr>
            <p:spPr>
              <a:xfrm>
                <a:off x="1151739" y="3327325"/>
                <a:ext cx="336964" cy="518971"/>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58" name="円/楕円 57"/>
              <p:cNvSpPr>
                <a:spLocks noChangeAspect="1"/>
              </p:cNvSpPr>
              <p:nvPr/>
            </p:nvSpPr>
            <p:spPr>
              <a:xfrm>
                <a:off x="2879657" y="5484229"/>
                <a:ext cx="283838" cy="433082"/>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59" name="円/楕円 58"/>
              <p:cNvSpPr>
                <a:spLocks noChangeAspect="1"/>
              </p:cNvSpPr>
              <p:nvPr/>
            </p:nvSpPr>
            <p:spPr>
              <a:xfrm>
                <a:off x="2480654" y="5263927"/>
                <a:ext cx="307017" cy="518971"/>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60" name="円/楕円 59"/>
              <p:cNvSpPr>
                <a:spLocks noChangeAspect="1"/>
              </p:cNvSpPr>
              <p:nvPr/>
            </p:nvSpPr>
            <p:spPr>
              <a:xfrm>
                <a:off x="1461464" y="5188858"/>
                <a:ext cx="359906" cy="845541"/>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61" name="円/楕円 60"/>
              <p:cNvSpPr>
                <a:spLocks noChangeAspect="1"/>
              </p:cNvSpPr>
              <p:nvPr/>
            </p:nvSpPr>
            <p:spPr>
              <a:xfrm>
                <a:off x="1835014" y="5451884"/>
                <a:ext cx="359906" cy="411885"/>
              </a:xfrm>
              <a:prstGeom prst="ellipse">
                <a:avLst/>
              </a:prstGeom>
              <a:noFill/>
              <a:ln w="22225">
                <a:solidFill>
                  <a:srgbClr val="7030A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grpSp>
        <p:grpSp>
          <p:nvGrpSpPr>
            <p:cNvPr id="47" name="グループ化 46"/>
            <p:cNvGrpSpPr/>
            <p:nvPr/>
          </p:nvGrpSpPr>
          <p:grpSpPr>
            <a:xfrm>
              <a:off x="6944730" y="5285553"/>
              <a:ext cx="1951725" cy="1487534"/>
              <a:chOff x="6058891" y="3875314"/>
              <a:chExt cx="2833589" cy="2409372"/>
            </a:xfrm>
          </p:grpSpPr>
          <p:grpSp>
            <p:nvGrpSpPr>
              <p:cNvPr id="48" name="グループ化 47"/>
              <p:cNvGrpSpPr/>
              <p:nvPr/>
            </p:nvGrpSpPr>
            <p:grpSpPr>
              <a:xfrm>
                <a:off x="6058891" y="3875314"/>
                <a:ext cx="2833589" cy="2409372"/>
                <a:chOff x="6228184" y="3875314"/>
                <a:chExt cx="2833589" cy="2409372"/>
              </a:xfrm>
            </p:grpSpPr>
            <p:sp>
              <p:nvSpPr>
                <p:cNvPr id="51" name="角丸四角形 50"/>
                <p:cNvSpPr/>
                <p:nvPr/>
              </p:nvSpPr>
              <p:spPr>
                <a:xfrm>
                  <a:off x="6228184" y="3875314"/>
                  <a:ext cx="2833589" cy="2409372"/>
                </a:xfrm>
                <a:prstGeom prst="roundRect">
                  <a:avLst/>
                </a:prstGeom>
                <a:solidFill>
                  <a:schemeClr val="bg1"/>
                </a:solidFill>
                <a:ln w="25400">
                  <a:solidFill>
                    <a:srgbClr val="FF66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pic>
              <p:nvPicPr>
                <p:cNvPr id="5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41628" y="4170118"/>
                  <a:ext cx="2271429" cy="203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テキスト ボックス 52"/>
                <p:cNvSpPr txBox="1"/>
                <p:nvPr/>
              </p:nvSpPr>
              <p:spPr>
                <a:xfrm>
                  <a:off x="6469485" y="3973127"/>
                  <a:ext cx="2490678" cy="34895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800" b="1" dirty="0" smtClean="0">
                      <a:solidFill>
                        <a:srgbClr val="0000FF"/>
                      </a:solidFill>
                    </a:rPr>
                    <a:t>Low-lying Σ* resonances</a:t>
                  </a:r>
                  <a:r>
                    <a:rPr lang="ja-JP" altLang="en-US" sz="800" b="1" dirty="0">
                      <a:solidFill>
                        <a:srgbClr val="0000FF"/>
                      </a:solidFill>
                    </a:rPr>
                    <a:t> </a:t>
                  </a:r>
                  <a:r>
                    <a:rPr kumimoji="1" lang="en-US" altLang="ja-JP" sz="800" b="1" dirty="0" smtClean="0">
                      <a:solidFill>
                        <a:srgbClr val="0000FF"/>
                      </a:solidFill>
                    </a:rPr>
                    <a:t>(PDG)</a:t>
                  </a:r>
                  <a:endParaRPr kumimoji="1" lang="ja-JP" altLang="en-US" sz="800" b="1" dirty="0" smtClean="0">
                    <a:solidFill>
                      <a:srgbClr val="0000FF"/>
                    </a:solidFill>
                  </a:endParaRPr>
                </a:p>
              </p:txBody>
            </p:sp>
          </p:grpSp>
          <p:sp>
            <p:nvSpPr>
              <p:cNvPr id="49" name="テキスト ボックス 48"/>
              <p:cNvSpPr txBox="1"/>
              <p:nvPr/>
            </p:nvSpPr>
            <p:spPr>
              <a:xfrm>
                <a:off x="8259425" y="4868311"/>
                <a:ext cx="404277" cy="52321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2800" b="1" dirty="0" smtClean="0">
                    <a:solidFill>
                      <a:srgbClr val="FF0000"/>
                    </a:solidFill>
                    <a:effectLst>
                      <a:outerShdw blurRad="38100" dist="38100" dir="2700000" algn="tl">
                        <a:srgbClr val="000000">
                          <a:alpha val="43137"/>
                        </a:srgbClr>
                      </a:outerShdw>
                    </a:effectLst>
                  </a:rPr>
                  <a:t>?</a:t>
                </a:r>
                <a:endParaRPr kumimoji="1" lang="ja-JP" altLang="en-US" sz="2800" b="1" dirty="0" smtClean="0">
                  <a:solidFill>
                    <a:srgbClr val="FF0000"/>
                  </a:solidFill>
                  <a:effectLst>
                    <a:outerShdw blurRad="38100" dist="38100" dir="2700000" algn="tl">
                      <a:srgbClr val="000000">
                        <a:alpha val="43137"/>
                      </a:srgbClr>
                    </a:outerShdw>
                  </a:effectLst>
                </a:endParaRPr>
              </a:p>
            </p:txBody>
          </p:sp>
          <p:sp>
            <p:nvSpPr>
              <p:cNvPr id="50" name="右中かっこ 49"/>
              <p:cNvSpPr/>
              <p:nvPr/>
            </p:nvSpPr>
            <p:spPr>
              <a:xfrm>
                <a:off x="7977639" y="4797152"/>
                <a:ext cx="314524" cy="977762"/>
              </a:xfrm>
              <a:prstGeom prst="rightBrace">
                <a:avLst>
                  <a:gd name="adj1" fmla="val 47296"/>
                  <a:gd name="adj2" fmla="val 50000"/>
                </a:avLst>
              </a:prstGeom>
              <a:ln w="25400">
                <a:solidFill>
                  <a:srgbClr val="660066"/>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Tree>
    <p:custDataLst>
      <p:tags r:id="rId1"/>
    </p:custDataLst>
    <p:extLst>
      <p:ext uri="{BB962C8B-B14F-4D97-AF65-F5344CB8AC3E}">
        <p14:creationId xmlns:p14="http://schemas.microsoft.com/office/powerpoint/2010/main" val="41780207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83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srgbClr val="0000FF"/>
                </a:solidFill>
                <a:latin typeface="Arial Black" pitchFamily="34" charset="0"/>
                <a:ea typeface="ＭＳ Ｐゴシック" charset="-128"/>
              </a:rPr>
              <a:t>Need of deuteron-target reactions</a:t>
            </a:r>
            <a:endParaRPr lang="ja-JP" altLang="en-US" sz="3200" dirty="0" smtClean="0">
              <a:solidFill>
                <a:srgbClr val="0000FF"/>
              </a:solidFill>
              <a:latin typeface="Arial Black" pitchFamily="34" charset="0"/>
              <a:ea typeface="ＭＳ Ｐゴシック" charset="-128"/>
            </a:endParaRPr>
          </a:p>
        </p:txBody>
      </p:sp>
      <p:sp>
        <p:nvSpPr>
          <p:cNvPr id="2" name="テキスト ボックス 1"/>
          <p:cNvSpPr txBox="1"/>
          <p:nvPr/>
        </p:nvSpPr>
        <p:spPr>
          <a:xfrm>
            <a:off x="323528" y="980728"/>
            <a:ext cx="7612982" cy="954107"/>
          </a:xfrm>
          <a:prstGeom prst="rect">
            <a:avLst/>
          </a:prstGeom>
          <a:noFill/>
        </p:spPr>
        <p:txBody>
          <a:bodyPr wrap="none" rtlCol="0">
            <a:spAutoFit/>
          </a:bodyPr>
          <a:lstStyle/>
          <a:p>
            <a:r>
              <a:rPr kumimoji="1" lang="en-US" altLang="ja-JP" sz="2800" b="1" dirty="0" smtClean="0"/>
              <a:t>K</a:t>
            </a:r>
            <a:r>
              <a:rPr kumimoji="1" lang="en-US" altLang="ja-JP" sz="2800" b="1" baseline="30000" dirty="0" smtClean="0"/>
              <a:t>-</a:t>
            </a:r>
            <a:r>
              <a:rPr kumimoji="1" lang="en-US" altLang="ja-JP" sz="2800" b="1" dirty="0" smtClean="0"/>
              <a:t> p reactions are the </a:t>
            </a:r>
            <a:r>
              <a:rPr kumimoji="1" lang="en-US" altLang="ja-JP" sz="2800" b="1" i="1" dirty="0" smtClean="0">
                <a:solidFill>
                  <a:srgbClr val="FF0000"/>
                </a:solidFill>
              </a:rPr>
              <a:t>“BEST” </a:t>
            </a:r>
            <a:r>
              <a:rPr kumimoji="1" lang="en-US" altLang="ja-JP" sz="2800" b="1" dirty="0" smtClean="0"/>
              <a:t>for studying </a:t>
            </a:r>
          </a:p>
          <a:p>
            <a:r>
              <a:rPr kumimoji="1" lang="en-US" altLang="ja-JP" sz="2800" b="1" dirty="0" smtClean="0"/>
              <a:t>Y* resonances, but…</a:t>
            </a:r>
          </a:p>
        </p:txBody>
      </p:sp>
      <mc:AlternateContent xmlns:mc="http://schemas.openxmlformats.org/markup-compatibility/2006" xmlns:a14="http://schemas.microsoft.com/office/drawing/2010/main">
        <mc:Choice Requires="a14">
          <p:sp>
            <p:nvSpPr>
              <p:cNvPr id="5" name="テキスト ボックス 4"/>
              <p:cNvSpPr txBox="1"/>
              <p:nvPr/>
            </p:nvSpPr>
            <p:spPr>
              <a:xfrm>
                <a:off x="847166" y="1988840"/>
                <a:ext cx="7449668" cy="1653914"/>
              </a:xfrm>
              <a:prstGeom prst="rect">
                <a:avLst/>
              </a:prstGeom>
              <a:noFill/>
            </p:spPr>
            <p:txBody>
              <a:bodyPr wrap="none" rtlCol="0">
                <a:spAutoFit/>
              </a:bodyPr>
              <a:lstStyle/>
              <a:p>
                <a:pPr marL="342900" indent="-342900">
                  <a:buClr>
                    <a:srgbClr val="0000FF"/>
                  </a:buClr>
                  <a:buFont typeface="Wingdings" panose="05000000000000000000" pitchFamily="2" charset="2"/>
                  <a:buChar char="Ø"/>
                </a:pPr>
                <a:r>
                  <a:rPr kumimoji="1" lang="en-US" altLang="ja-JP" sz="2000" b="1" dirty="0" smtClean="0"/>
                  <a:t>They cannot access the </a:t>
                </a:r>
                <a14:m>
                  <m:oMath xmlns:m="http://schemas.openxmlformats.org/officeDocument/2006/math">
                    <m:acc>
                      <m:accPr>
                        <m:chr m:val="̅"/>
                        <m:ctrlPr>
                          <a:rPr lang="en-US" altLang="ja-JP" sz="2000" b="1" i="1" smtClean="0">
                            <a:solidFill>
                              <a:srgbClr val="009900"/>
                            </a:solidFill>
                            <a:latin typeface="Cambria Math"/>
                          </a:rPr>
                        </m:ctrlPr>
                      </m:accPr>
                      <m:e>
                        <m:r>
                          <m:rPr>
                            <m:nor/>
                          </m:rPr>
                          <a:rPr lang="en-US" altLang="ja-JP" sz="2000" b="1">
                            <a:solidFill>
                              <a:srgbClr val="009900"/>
                            </a:solidFill>
                          </a:rPr>
                          <m:t>K</m:t>
                        </m:r>
                      </m:e>
                    </m:acc>
                  </m:oMath>
                </a14:m>
                <a:r>
                  <a:rPr kumimoji="1" lang="en-US" altLang="ja-JP" sz="2000" b="1" dirty="0" smtClean="0">
                    <a:solidFill>
                      <a:srgbClr val="009900"/>
                    </a:solidFill>
                  </a:rPr>
                  <a:t>N subthreshold region </a:t>
                </a:r>
                <a:r>
                  <a:rPr kumimoji="1" lang="en-US" altLang="ja-JP" sz="2000" b="1" dirty="0" smtClean="0"/>
                  <a:t>directly.</a:t>
                </a:r>
              </a:p>
              <a:p>
                <a:pPr marL="342900" indent="-342900">
                  <a:buClr>
                    <a:srgbClr val="0000FF"/>
                  </a:buClr>
                  <a:buFont typeface="Wingdings" panose="05000000000000000000" pitchFamily="2" charset="2"/>
                  <a:buChar char="Ø"/>
                </a:pPr>
                <a:endParaRPr lang="en-US" altLang="ja-JP" sz="2000" b="1" dirty="0"/>
              </a:p>
              <a:p>
                <a:pPr marL="342900" indent="-342900">
                  <a:buClr>
                    <a:srgbClr val="0000FF"/>
                  </a:buClr>
                  <a:buFont typeface="Wingdings" panose="05000000000000000000" pitchFamily="2" charset="2"/>
                  <a:buChar char="Ø"/>
                </a:pPr>
                <a:r>
                  <a:rPr lang="en-US" altLang="ja-JP" sz="2000" b="1" dirty="0" smtClean="0"/>
                  <a:t>P</a:t>
                </a:r>
                <a:r>
                  <a:rPr kumimoji="1" lang="en-US" altLang="ja-JP" sz="2000" b="1" dirty="0" smtClean="0"/>
                  <a:t>ractically, it is also difficult to access the energy region</a:t>
                </a:r>
              </a:p>
              <a:p>
                <a:pPr>
                  <a:buClr>
                    <a:srgbClr val="0000FF"/>
                  </a:buClr>
                </a:pPr>
                <a:r>
                  <a:rPr lang="en-US" altLang="ja-JP" sz="2000" b="1" dirty="0" smtClean="0"/>
                  <a:t>     </a:t>
                </a:r>
                <a:r>
                  <a:rPr lang="en-US" altLang="ja-JP" sz="2000" b="1" dirty="0" smtClean="0">
                    <a:solidFill>
                      <a:srgbClr val="009900"/>
                    </a:solidFill>
                  </a:rPr>
                  <a:t>just above the </a:t>
                </a:r>
                <a14:m>
                  <m:oMath xmlns:m="http://schemas.openxmlformats.org/officeDocument/2006/math">
                    <m:acc>
                      <m:accPr>
                        <m:chr m:val="̅"/>
                        <m:ctrlPr>
                          <a:rPr lang="en-US" altLang="ja-JP" sz="2000" b="1" i="1">
                            <a:solidFill>
                              <a:srgbClr val="009900"/>
                            </a:solidFill>
                            <a:latin typeface="Cambria Math"/>
                          </a:rPr>
                        </m:ctrlPr>
                      </m:accPr>
                      <m:e>
                        <m:r>
                          <m:rPr>
                            <m:nor/>
                          </m:rPr>
                          <a:rPr lang="en-US" altLang="ja-JP" sz="2000" b="1">
                            <a:solidFill>
                              <a:srgbClr val="009900"/>
                            </a:solidFill>
                          </a:rPr>
                          <m:t>K</m:t>
                        </m:r>
                      </m:e>
                    </m:acc>
                  </m:oMath>
                </a14:m>
                <a:r>
                  <a:rPr lang="en-US" altLang="ja-JP" sz="2000" b="1" dirty="0">
                    <a:solidFill>
                      <a:srgbClr val="009900"/>
                    </a:solidFill>
                  </a:rPr>
                  <a:t>N </a:t>
                </a:r>
                <a:r>
                  <a:rPr lang="en-US" altLang="ja-JP" sz="2000" b="1" dirty="0" smtClean="0">
                    <a:solidFill>
                      <a:srgbClr val="009900"/>
                    </a:solidFill>
                  </a:rPr>
                  <a:t>threshold</a:t>
                </a:r>
                <a:r>
                  <a:rPr lang="en-US" altLang="ja-JP" sz="2000" b="1" dirty="0" smtClean="0">
                    <a:solidFill>
                      <a:srgbClr val="0000FF"/>
                    </a:solidFill>
                  </a:rPr>
                  <a:t>.</a:t>
                </a:r>
              </a:p>
              <a:p>
                <a:pPr>
                  <a:buClr>
                    <a:srgbClr val="0000FF"/>
                  </a:buClr>
                </a:pPr>
                <a:r>
                  <a:rPr lang="en-US" altLang="ja-JP" sz="2000" b="1" dirty="0" smtClean="0">
                    <a:solidFill>
                      <a:srgbClr val="0000FF"/>
                    </a:solidFill>
                    <a:sym typeface="Wingdings" panose="05000000000000000000" pitchFamily="2" charset="2"/>
                  </a:rPr>
                  <a:t>      </a:t>
                </a:r>
                <a:r>
                  <a:rPr lang="en-US" altLang="ja-JP" sz="2000" b="1" dirty="0" smtClean="0">
                    <a:sym typeface="Wingdings" panose="05000000000000000000" pitchFamily="2" charset="2"/>
                  </a:rPr>
                  <a:t>( Not easy to produce very low momentum K</a:t>
                </a:r>
                <a:r>
                  <a:rPr lang="en-US" altLang="ja-JP" sz="2000" b="1" baseline="30000" dirty="0" smtClean="0">
                    <a:sym typeface="Wingdings" panose="05000000000000000000" pitchFamily="2" charset="2"/>
                  </a:rPr>
                  <a:t>-</a:t>
                </a:r>
                <a:r>
                  <a:rPr lang="en-US" altLang="ja-JP" sz="2000" b="1" dirty="0" smtClean="0">
                    <a:sym typeface="Wingdings" panose="05000000000000000000" pitchFamily="2" charset="2"/>
                  </a:rPr>
                  <a:t> beams)</a:t>
                </a:r>
                <a:endParaRPr kumimoji="1" lang="ja-JP" altLang="en-US" sz="2000" b="1"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847166" y="1988840"/>
                <a:ext cx="7449668" cy="1653914"/>
              </a:xfrm>
              <a:prstGeom prst="rect">
                <a:avLst/>
              </a:prstGeom>
              <a:blipFill rotWithShape="1">
                <a:blip r:embed="rId2"/>
                <a:stretch>
                  <a:fillRect l="-736" t="-1103" b="-5515"/>
                </a:stretch>
              </a:blipFill>
            </p:spPr>
            <p:txBody>
              <a:bodyPr/>
              <a:lstStyle/>
              <a:p>
                <a:r>
                  <a:rPr lang="ja-JP" altLang="en-US">
                    <a:noFill/>
                  </a:rPr>
                  <a:t> </a:t>
                </a:r>
              </a:p>
            </p:txBody>
          </p:sp>
        </mc:Fallback>
      </mc:AlternateContent>
      <p:pic>
        <p:nvPicPr>
          <p:cNvPr id="1026" name="Picture 2" descr="C:\Users\kamano\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367" y="3892157"/>
            <a:ext cx="2272122"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mano\Desktop\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949" y="3861048"/>
            <a:ext cx="1283523" cy="145593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790476" y="4797152"/>
            <a:ext cx="261610" cy="646331"/>
          </a:xfrm>
          <a:prstGeom prst="rect">
            <a:avLst/>
          </a:prstGeom>
          <a:noFill/>
        </p:spPr>
        <p:txBody>
          <a:bodyPr wrap="none" rtlCol="0">
            <a:spAutoFit/>
          </a:bodyPr>
          <a:lstStyle/>
          <a:p>
            <a:r>
              <a:rPr lang="ja-JP" altLang="en-US" sz="1200" dirty="0" smtClean="0"/>
              <a:t>・</a:t>
            </a:r>
            <a:endParaRPr lang="en-US" altLang="ja-JP" sz="1200" dirty="0" smtClean="0"/>
          </a:p>
          <a:p>
            <a:r>
              <a:rPr kumimoji="1" lang="ja-JP" altLang="en-US" sz="1200" dirty="0" smtClean="0"/>
              <a:t>・</a:t>
            </a:r>
            <a:endParaRPr kumimoji="1" lang="en-US" altLang="ja-JP" sz="1200" dirty="0" smtClean="0"/>
          </a:p>
          <a:p>
            <a:r>
              <a:rPr lang="ja-JP" altLang="en-US" sz="1200" dirty="0"/>
              <a:t>・</a:t>
            </a:r>
            <a:endParaRPr kumimoji="1" lang="ja-JP" altLang="en-US" sz="1200" dirty="0"/>
          </a:p>
        </p:txBody>
      </p:sp>
      <p:sp>
        <p:nvSpPr>
          <p:cNvPr id="9" name="テキスト ボックス 8"/>
          <p:cNvSpPr txBox="1"/>
          <p:nvPr/>
        </p:nvSpPr>
        <p:spPr>
          <a:xfrm>
            <a:off x="7931164" y="5301208"/>
            <a:ext cx="261610" cy="646331"/>
          </a:xfrm>
          <a:prstGeom prst="rect">
            <a:avLst/>
          </a:prstGeom>
          <a:noFill/>
        </p:spPr>
        <p:txBody>
          <a:bodyPr wrap="none" rtlCol="0">
            <a:spAutoFit/>
          </a:bodyPr>
          <a:lstStyle/>
          <a:p>
            <a:r>
              <a:rPr lang="ja-JP" altLang="en-US" sz="1200" dirty="0" smtClean="0"/>
              <a:t>・</a:t>
            </a:r>
            <a:endParaRPr lang="en-US" altLang="ja-JP" sz="1200" dirty="0" smtClean="0"/>
          </a:p>
          <a:p>
            <a:r>
              <a:rPr kumimoji="1" lang="ja-JP" altLang="en-US" sz="1200" dirty="0" smtClean="0"/>
              <a:t>・</a:t>
            </a:r>
            <a:endParaRPr kumimoji="1" lang="en-US" altLang="ja-JP" sz="1200" dirty="0" smtClean="0"/>
          </a:p>
          <a:p>
            <a:r>
              <a:rPr lang="ja-JP" altLang="en-US" sz="1200" dirty="0"/>
              <a:t>・</a:t>
            </a:r>
            <a:endParaRPr kumimoji="1" lang="ja-JP" altLang="en-US" sz="1200" dirty="0"/>
          </a:p>
        </p:txBody>
      </p:sp>
      <p:sp>
        <p:nvSpPr>
          <p:cNvPr id="17" name="テキスト ボックス 16"/>
          <p:cNvSpPr txBox="1"/>
          <p:nvPr/>
        </p:nvSpPr>
        <p:spPr>
          <a:xfrm>
            <a:off x="6429428" y="5805264"/>
            <a:ext cx="2428870" cy="646331"/>
          </a:xfrm>
          <a:prstGeom prst="rect">
            <a:avLst/>
          </a:prstGeom>
          <a:noFill/>
        </p:spPr>
        <p:txBody>
          <a:bodyPr wrap="none" rtlCol="0">
            <a:spAutoFit/>
          </a:bodyPr>
          <a:lstStyle/>
          <a:p>
            <a:r>
              <a:rPr kumimoji="1" lang="en-US" altLang="ja-JP" sz="1200" b="1" dirty="0" smtClean="0">
                <a:solidFill>
                  <a:srgbClr val="0000FF"/>
                </a:solidFill>
              </a:rPr>
              <a:t>It is not easy to study</a:t>
            </a:r>
          </a:p>
          <a:p>
            <a:r>
              <a:rPr lang="en-US" altLang="ja-JP" sz="1200" b="1" dirty="0" smtClean="0">
                <a:solidFill>
                  <a:srgbClr val="0000FF"/>
                </a:solidFill>
              </a:rPr>
              <a:t>low-lying Y* resonances</a:t>
            </a:r>
          </a:p>
          <a:p>
            <a:r>
              <a:rPr kumimoji="1" lang="en-US" altLang="ja-JP" sz="1200" b="1" dirty="0" smtClean="0">
                <a:solidFill>
                  <a:srgbClr val="0000FF"/>
                </a:solidFill>
              </a:rPr>
              <a:t>only using K</a:t>
            </a:r>
            <a:r>
              <a:rPr kumimoji="1" lang="en-US" altLang="ja-JP" sz="1200" b="1" baseline="30000" dirty="0" smtClean="0">
                <a:solidFill>
                  <a:srgbClr val="0000FF"/>
                </a:solidFill>
              </a:rPr>
              <a:t>-</a:t>
            </a:r>
            <a:r>
              <a:rPr kumimoji="1" lang="en-US" altLang="ja-JP" sz="1200" b="1" dirty="0" smtClean="0">
                <a:solidFill>
                  <a:srgbClr val="0000FF"/>
                </a:solidFill>
              </a:rPr>
              <a:t> p reaction data !!</a:t>
            </a:r>
            <a:endParaRPr kumimoji="1" lang="ja-JP" altLang="en-US" sz="1200" b="1" dirty="0">
              <a:solidFill>
                <a:srgbClr val="0000FF"/>
              </a:solidFill>
            </a:endParaRPr>
          </a:p>
        </p:txBody>
      </p:sp>
      <p:grpSp>
        <p:nvGrpSpPr>
          <p:cNvPr id="20" name="グループ化 19"/>
          <p:cNvGrpSpPr/>
          <p:nvPr/>
        </p:nvGrpSpPr>
        <p:grpSpPr>
          <a:xfrm>
            <a:off x="1511470" y="4669965"/>
            <a:ext cx="3348562" cy="1572922"/>
            <a:chOff x="2090140" y="2402629"/>
            <a:chExt cx="2481860" cy="922813"/>
          </a:xfrm>
        </p:grpSpPr>
        <p:cxnSp>
          <p:nvCxnSpPr>
            <p:cNvPr id="21" name="Straight Arrow Connector 15"/>
            <p:cNvCxnSpPr/>
            <p:nvPr/>
          </p:nvCxnSpPr>
          <p:spPr>
            <a:xfrm>
              <a:off x="2402678" y="2626833"/>
              <a:ext cx="236983" cy="245012"/>
            </a:xfrm>
            <a:prstGeom prst="straightConnector1">
              <a:avLst/>
            </a:prstGeom>
            <a:ln w="317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15"/>
            <p:cNvCxnSpPr/>
            <p:nvPr/>
          </p:nvCxnSpPr>
          <p:spPr>
            <a:xfrm rot="16200000">
              <a:off x="3185377" y="2630848"/>
              <a:ext cx="245012" cy="236983"/>
            </a:xfrm>
            <a:prstGeom prst="straightConnector1">
              <a:avLst/>
            </a:prstGeom>
            <a:ln w="317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15"/>
            <p:cNvCxnSpPr/>
            <p:nvPr/>
          </p:nvCxnSpPr>
          <p:spPr>
            <a:xfrm rot="16200000">
              <a:off x="2400833" y="2957531"/>
              <a:ext cx="245012" cy="236983"/>
            </a:xfrm>
            <a:prstGeom prst="straightConnector1">
              <a:avLst/>
            </a:prstGeom>
            <a:ln w="317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15"/>
            <p:cNvCxnSpPr/>
            <p:nvPr/>
          </p:nvCxnSpPr>
          <p:spPr>
            <a:xfrm>
              <a:off x="3189391" y="2954479"/>
              <a:ext cx="236983" cy="245012"/>
            </a:xfrm>
            <a:prstGeom prst="straightConnector1">
              <a:avLst/>
            </a:prstGeom>
            <a:ln w="317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2090140" y="3108760"/>
              <a:ext cx="285501" cy="216682"/>
            </a:xfrm>
            <a:prstGeom prst="rect">
              <a:avLst/>
            </a:prstGeom>
            <a:noFill/>
          </p:spPr>
          <p:txBody>
            <a:bodyPr wrap="square" rtlCol="0">
              <a:spAutoFit/>
            </a:bodyPr>
            <a:lstStyle/>
            <a:p>
              <a:r>
                <a:rPr lang="en-US" altLang="ja-JP" b="1" dirty="0"/>
                <a:t>p</a:t>
              </a:r>
              <a:endParaRPr kumimoji="1" lang="ja-JP" altLang="en-US" b="1" dirty="0"/>
            </a:p>
          </p:txBody>
        </p:sp>
        <p:sp>
          <p:nvSpPr>
            <p:cNvPr id="26" name="テキスト ボックス 25"/>
            <p:cNvSpPr txBox="1"/>
            <p:nvPr/>
          </p:nvSpPr>
          <p:spPr>
            <a:xfrm>
              <a:off x="3446107" y="3085708"/>
              <a:ext cx="1119030" cy="216682"/>
            </a:xfrm>
            <a:prstGeom prst="rect">
              <a:avLst/>
            </a:prstGeom>
            <a:noFill/>
          </p:spPr>
          <p:txBody>
            <a:bodyPr wrap="square" rtlCol="0">
              <a:spAutoFit/>
            </a:bodyPr>
            <a:lstStyle/>
            <a:p>
              <a:r>
                <a:rPr kumimoji="1" lang="en-US" altLang="ja-JP" b="1" dirty="0" smtClean="0"/>
                <a:t>N</a:t>
              </a:r>
              <a:r>
                <a:rPr lang="en-US" altLang="ja-JP" b="1" dirty="0" smtClean="0"/>
                <a:t>, Σ, Λ, …</a:t>
              </a:r>
              <a:endParaRPr kumimoji="1" lang="ja-JP" altLang="en-US" b="1" dirty="0">
                <a:latin typeface="Symbol" pitchFamily="18" charset="2"/>
              </a:endParaRPr>
            </a:p>
          </p:txBody>
        </p:sp>
        <p:sp>
          <p:nvSpPr>
            <p:cNvPr id="27" name="正方形/長方形 26"/>
            <p:cNvSpPr/>
            <p:nvPr/>
          </p:nvSpPr>
          <p:spPr>
            <a:xfrm>
              <a:off x="2634071" y="2871845"/>
              <a:ext cx="552961" cy="81671"/>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p>
          </p:txBody>
        </p:sp>
        <p:sp>
          <p:nvSpPr>
            <p:cNvPr id="28" name="TextBox 37"/>
            <p:cNvSpPr txBox="1"/>
            <p:nvPr/>
          </p:nvSpPr>
          <p:spPr>
            <a:xfrm>
              <a:off x="2090140" y="2402629"/>
              <a:ext cx="319089" cy="216682"/>
            </a:xfrm>
            <a:prstGeom prst="rect">
              <a:avLst/>
            </a:prstGeom>
            <a:noFill/>
          </p:spPr>
          <p:txBody>
            <a:bodyPr wrap="square" rtlCol="0">
              <a:spAutoFit/>
            </a:bodyPr>
            <a:lstStyle/>
            <a:p>
              <a:pPr algn="ctr"/>
              <a:r>
                <a:rPr lang="en-US" altLang="ja-JP" b="1" dirty="0" smtClean="0"/>
                <a:t>K</a:t>
              </a:r>
              <a:r>
                <a:rPr lang="en-US" altLang="ja-JP" b="1" baseline="30000" dirty="0" smtClean="0"/>
                <a:t>-</a:t>
              </a:r>
              <a:endParaRPr lang="ja-JP" altLang="en-US" b="1" baseline="30000" dirty="0"/>
            </a:p>
          </p:txBody>
        </p:sp>
        <mc:AlternateContent xmlns:mc="http://schemas.openxmlformats.org/markup-compatibility/2006" xmlns:a14="http://schemas.microsoft.com/office/drawing/2010/main">
          <mc:Choice Requires="a14">
            <p:sp>
              <p:nvSpPr>
                <p:cNvPr id="29" name="TextBox 37"/>
                <p:cNvSpPr txBox="1"/>
                <p:nvPr/>
              </p:nvSpPr>
              <p:spPr>
                <a:xfrm>
                  <a:off x="3293419" y="2402629"/>
                  <a:ext cx="1278581" cy="222626"/>
                </a:xfrm>
                <a:prstGeom prst="rect">
                  <a:avLst/>
                </a:prstGeom>
                <a:noFill/>
              </p:spPr>
              <p:txBody>
                <a:bodyPr wrap="square" rtlCol="0">
                  <a:spAutoFit/>
                </a:bodyPr>
                <a:lstStyle/>
                <a:p>
                  <a:pPr algn="ctr"/>
                  <a14:m>
                    <m:oMath xmlns:m="http://schemas.openxmlformats.org/officeDocument/2006/math">
                      <m:acc>
                        <m:accPr>
                          <m:chr m:val="̅"/>
                          <m:ctrlPr>
                            <a:rPr lang="en-US" altLang="ja-JP" b="1" i="1">
                              <a:latin typeface="Cambria Math"/>
                            </a:rPr>
                          </m:ctrlPr>
                        </m:accPr>
                        <m:e>
                          <m:r>
                            <m:rPr>
                              <m:nor/>
                            </m:rPr>
                            <a:rPr lang="en-US" altLang="ja-JP" b="1"/>
                            <m:t>K</m:t>
                          </m:r>
                        </m:e>
                      </m:acc>
                    </m:oMath>
                  </a14:m>
                  <a:r>
                    <a:rPr lang="en-US" altLang="ja-JP" b="1" dirty="0" smtClean="0"/>
                    <a:t>, π, π, …</a:t>
                  </a:r>
                  <a:endParaRPr lang="ja-JP" altLang="en-US" b="1" dirty="0"/>
                </a:p>
              </p:txBody>
            </p:sp>
          </mc:Choice>
          <mc:Fallback xmlns="">
            <p:sp>
              <p:nvSpPr>
                <p:cNvPr id="17" name="TextBox 37"/>
                <p:cNvSpPr txBox="1">
                  <a:spLocks noRot="1" noChangeAspect="1" noMove="1" noResize="1" noEditPoints="1" noAdjustHandles="1" noChangeArrowheads="1" noChangeShapeType="1" noTextEdit="1"/>
                </p:cNvSpPr>
                <p:nvPr/>
              </p:nvSpPr>
              <p:spPr>
                <a:xfrm>
                  <a:off x="3293419" y="2402629"/>
                  <a:ext cx="1278581" cy="222626"/>
                </a:xfrm>
                <a:prstGeom prst="rect">
                  <a:avLst/>
                </a:prstGeom>
                <a:blipFill rotWithShape="1">
                  <a:blip r:embed="rId6"/>
                  <a:stretch>
                    <a:fillRect t="-4839" b="-25806"/>
                  </a:stretch>
                </a:blipFill>
              </p:spPr>
              <p:txBody>
                <a:bodyPr/>
                <a:lstStyle/>
                <a:p>
                  <a:r>
                    <a:rPr lang="ja-JP" altLang="en-US">
                      <a:noFill/>
                    </a:rPr>
                    <a:t> </a:t>
                  </a:r>
                </a:p>
              </p:txBody>
            </p:sp>
          </mc:Fallback>
        </mc:AlternateContent>
        <p:sp>
          <p:nvSpPr>
            <p:cNvPr id="30" name="テキスト ボックス 29"/>
            <p:cNvSpPr txBox="1"/>
            <p:nvPr/>
          </p:nvSpPr>
          <p:spPr>
            <a:xfrm>
              <a:off x="2669049" y="2650655"/>
              <a:ext cx="650002" cy="216682"/>
            </a:xfrm>
            <a:prstGeom prst="rect">
              <a:avLst/>
            </a:prstGeom>
            <a:noFill/>
          </p:spPr>
          <p:txBody>
            <a:bodyPr wrap="square" rtlCol="0">
              <a:spAutoFit/>
            </a:bodyPr>
            <a:lstStyle/>
            <a:p>
              <a:r>
                <a:rPr lang="en-US" altLang="ja-JP" b="1" dirty="0" smtClean="0">
                  <a:solidFill>
                    <a:srgbClr val="FF0000"/>
                  </a:solidFill>
                </a:rPr>
                <a:t>Λ*, Σ*</a:t>
              </a:r>
              <a:endParaRPr kumimoji="1" lang="ja-JP" altLang="en-US" b="1" dirty="0">
                <a:solidFill>
                  <a:srgbClr val="FF0000"/>
                </a:solidFill>
                <a:latin typeface="Symbol" pitchFamily="18" charset="2"/>
              </a:endParaRPr>
            </a:p>
          </p:txBody>
        </p:sp>
      </p:grpSp>
      <p:sp>
        <p:nvSpPr>
          <p:cNvPr id="12" name="テキスト ボックス 11"/>
          <p:cNvSpPr txBox="1"/>
          <p:nvPr/>
        </p:nvSpPr>
        <p:spPr>
          <a:xfrm>
            <a:off x="701565" y="4149080"/>
            <a:ext cx="4137671" cy="523220"/>
          </a:xfrm>
          <a:prstGeom prst="rect">
            <a:avLst/>
          </a:prstGeom>
          <a:noFill/>
        </p:spPr>
        <p:txBody>
          <a:bodyPr wrap="none" rtlCol="0">
            <a:spAutoFit/>
          </a:bodyPr>
          <a:lstStyle/>
          <a:p>
            <a:r>
              <a:rPr kumimoji="1" lang="en-US" altLang="ja-JP" sz="1400" b="1" dirty="0" smtClean="0"/>
              <a:t>In K</a:t>
            </a:r>
            <a:r>
              <a:rPr kumimoji="1" lang="en-US" altLang="ja-JP" sz="1400" b="1" baseline="30000" dirty="0" smtClean="0"/>
              <a:t>-</a:t>
            </a:r>
            <a:r>
              <a:rPr kumimoji="1" lang="en-US" altLang="ja-JP" sz="1400" b="1" dirty="0" smtClean="0"/>
              <a:t> p reactions, Y* can appear as</a:t>
            </a:r>
          </a:p>
          <a:p>
            <a:r>
              <a:rPr lang="en-US" altLang="ja-JP" sz="1400" b="1" dirty="0" smtClean="0">
                <a:solidFill>
                  <a:srgbClr val="0000FF"/>
                </a:solidFill>
              </a:rPr>
              <a:t>direct s-channel processes (easy to analyze) </a:t>
            </a:r>
            <a:r>
              <a:rPr lang="en-US" altLang="ja-JP" sz="1400" b="1" dirty="0" smtClean="0"/>
              <a:t>!!</a:t>
            </a:r>
            <a:endParaRPr kumimoji="1" lang="ja-JP" altLang="en-US" sz="1400" b="1" dirty="0"/>
          </a:p>
        </p:txBody>
      </p:sp>
      <p:grpSp>
        <p:nvGrpSpPr>
          <p:cNvPr id="38" name="グループ化 37"/>
          <p:cNvGrpSpPr/>
          <p:nvPr/>
        </p:nvGrpSpPr>
        <p:grpSpPr>
          <a:xfrm>
            <a:off x="323528" y="3861048"/>
            <a:ext cx="4752528" cy="2685296"/>
            <a:chOff x="323528" y="4005064"/>
            <a:chExt cx="4752528" cy="2685296"/>
          </a:xfrm>
        </p:grpSpPr>
        <p:sp>
          <p:nvSpPr>
            <p:cNvPr id="39" name="角丸四角形 38"/>
            <p:cNvSpPr/>
            <p:nvPr/>
          </p:nvSpPr>
          <p:spPr>
            <a:xfrm>
              <a:off x="323528" y="4005064"/>
              <a:ext cx="4752528" cy="2685296"/>
            </a:xfrm>
            <a:prstGeom prst="roundRect">
              <a:avLst/>
            </a:prstGeom>
            <a:solidFill>
              <a:schemeClr val="bg1"/>
            </a:solidFill>
            <a:ln w="381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0" name="テキスト ボックス 39"/>
            <p:cNvSpPr txBox="1"/>
            <p:nvPr/>
          </p:nvSpPr>
          <p:spPr>
            <a:xfrm>
              <a:off x="476720" y="4187572"/>
              <a:ext cx="4599336" cy="1938992"/>
            </a:xfrm>
            <a:prstGeom prst="rect">
              <a:avLst/>
            </a:prstGeom>
            <a:noFill/>
          </p:spPr>
          <p:txBody>
            <a:bodyPr wrap="none" rtlCol="0">
              <a:spAutoFit/>
            </a:bodyPr>
            <a:lstStyle/>
            <a:p>
              <a:r>
                <a:rPr kumimoji="1" lang="en-US" altLang="ja-JP" sz="2000" b="1" dirty="0" smtClean="0"/>
                <a:t>Extends our model to calculate </a:t>
              </a:r>
            </a:p>
            <a:p>
              <a:r>
                <a:rPr kumimoji="1" lang="en-US" altLang="ja-JP" sz="2000" b="1" dirty="0" smtClean="0">
                  <a:solidFill>
                    <a:srgbClr val="0000FF"/>
                  </a:solidFill>
                </a:rPr>
                <a:t>K</a:t>
              </a:r>
              <a:r>
                <a:rPr kumimoji="1" lang="en-US" altLang="ja-JP" sz="2000" b="1" baseline="30000" dirty="0" smtClean="0">
                  <a:solidFill>
                    <a:srgbClr val="0000FF"/>
                  </a:solidFill>
                </a:rPr>
                <a:t>-</a:t>
              </a:r>
              <a:r>
                <a:rPr kumimoji="1" lang="en-US" altLang="ja-JP" sz="2000" b="1" dirty="0" smtClean="0">
                  <a:solidFill>
                    <a:srgbClr val="0000FF"/>
                  </a:solidFill>
                </a:rPr>
                <a:t> d reaction cross sections</a:t>
              </a:r>
              <a:r>
                <a:rPr kumimoji="1" lang="en-US" altLang="ja-JP" sz="2000" b="1" dirty="0" smtClean="0"/>
                <a:t>.</a:t>
              </a:r>
            </a:p>
            <a:p>
              <a:endParaRPr lang="en-US" altLang="ja-JP" sz="2000" b="1" dirty="0" smtClean="0"/>
            </a:p>
            <a:p>
              <a:endParaRPr lang="en-US" altLang="ja-JP" sz="2000" b="1" dirty="0"/>
            </a:p>
            <a:p>
              <a:r>
                <a:rPr kumimoji="1" lang="en-US" altLang="ja-JP" sz="2000" b="1" dirty="0" smtClean="0"/>
                <a:t>Enable a comprehensive analysis of</a:t>
              </a:r>
            </a:p>
            <a:p>
              <a:r>
                <a:rPr lang="en-US" altLang="ja-JP" sz="2000" b="1" i="1" dirty="0" smtClean="0">
                  <a:solidFill>
                    <a:srgbClr val="FF0000"/>
                  </a:solidFill>
                </a:rPr>
                <a:t>BOTH</a:t>
              </a:r>
              <a:r>
                <a:rPr lang="en-US" altLang="ja-JP" sz="2000" b="1" dirty="0" smtClean="0"/>
                <a:t> </a:t>
              </a:r>
              <a:r>
                <a:rPr lang="en-US" altLang="ja-JP" sz="2000" b="1" dirty="0"/>
                <a:t>K</a:t>
              </a:r>
              <a:r>
                <a:rPr lang="en-US" altLang="ja-JP" sz="2000" b="1" baseline="30000" dirty="0"/>
                <a:t>-</a:t>
              </a:r>
              <a:r>
                <a:rPr lang="en-US" altLang="ja-JP" sz="2000" b="1" dirty="0"/>
                <a:t> p </a:t>
              </a:r>
              <a:r>
                <a:rPr lang="en-US" altLang="ja-JP" sz="2000" b="1" dirty="0" smtClean="0"/>
                <a:t>and </a:t>
              </a:r>
              <a:r>
                <a:rPr lang="en-US" altLang="ja-JP" sz="2000" b="1" u="sng" dirty="0" smtClean="0"/>
                <a:t>K</a:t>
              </a:r>
              <a:r>
                <a:rPr lang="en-US" altLang="ja-JP" sz="2000" b="1" u="sng" baseline="30000" dirty="0" smtClean="0"/>
                <a:t>-</a:t>
              </a:r>
              <a:r>
                <a:rPr lang="en-US" altLang="ja-JP" sz="2000" b="1" u="sng" dirty="0" smtClean="0"/>
                <a:t> d reactions</a:t>
              </a:r>
              <a:r>
                <a:rPr lang="en-US" altLang="ja-JP" sz="2000" b="1" dirty="0" smtClean="0"/>
                <a:t> !!!</a:t>
              </a:r>
              <a:endParaRPr kumimoji="1" lang="ja-JP" altLang="en-US" sz="2000" b="1" dirty="0"/>
            </a:p>
          </p:txBody>
        </p:sp>
        <p:sp>
          <p:nvSpPr>
            <p:cNvPr id="41" name="下矢印 40"/>
            <p:cNvSpPr/>
            <p:nvPr/>
          </p:nvSpPr>
          <p:spPr>
            <a:xfrm>
              <a:off x="2420936" y="4979660"/>
              <a:ext cx="576064" cy="447824"/>
            </a:xfrm>
            <a:prstGeom prst="downArrow">
              <a:avLst/>
            </a:prstGeom>
            <a:solidFill>
              <a:srgbClr val="00990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2" name="テキスト ボックス 41"/>
            <p:cNvSpPr txBox="1"/>
            <p:nvPr/>
          </p:nvSpPr>
          <p:spPr>
            <a:xfrm>
              <a:off x="3069008" y="6229084"/>
              <a:ext cx="1819922" cy="400110"/>
            </a:xfrm>
            <a:prstGeom prst="rect">
              <a:avLst/>
            </a:prstGeom>
            <a:noFill/>
          </p:spPr>
          <p:txBody>
            <a:bodyPr wrap="none" rtlCol="0">
              <a:spAutoFit/>
            </a:bodyPr>
            <a:lstStyle/>
            <a:p>
              <a:r>
                <a:rPr kumimoji="1" lang="en-US" altLang="ja-JP" sz="2000" b="1" dirty="0" smtClean="0"/>
                <a:t>(J-PARC E31)</a:t>
              </a:r>
              <a:endParaRPr kumimoji="1" lang="ja-JP" altLang="en-US" sz="2000" b="1" dirty="0"/>
            </a:p>
          </p:txBody>
        </p:sp>
        <p:cxnSp>
          <p:nvCxnSpPr>
            <p:cNvPr id="43" name="直線矢印コネクタ 42"/>
            <p:cNvCxnSpPr/>
            <p:nvPr/>
          </p:nvCxnSpPr>
          <p:spPr>
            <a:xfrm flipH="1" flipV="1">
              <a:off x="3501056" y="6059780"/>
              <a:ext cx="288032" cy="216024"/>
            </a:xfrm>
            <a:prstGeom prst="straightConnector1">
              <a:avLst/>
            </a:prstGeom>
            <a:ln w="50800">
              <a:solidFill>
                <a:srgbClr val="009900"/>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6" name="角丸四角形吹き出し 5"/>
          <p:cNvSpPr/>
          <p:nvPr/>
        </p:nvSpPr>
        <p:spPr>
          <a:xfrm>
            <a:off x="5225915" y="4767696"/>
            <a:ext cx="1108517" cy="436000"/>
          </a:xfrm>
          <a:prstGeom prst="wedgeRoundRectCallout">
            <a:avLst>
              <a:gd name="adj1" fmla="val 51677"/>
              <a:gd name="adj2" fmla="val -81263"/>
              <a:gd name="adj3" fmla="val 16667"/>
            </a:avLst>
          </a:prstGeom>
          <a:solidFill>
            <a:schemeClr val="bg1"/>
          </a:solidFill>
          <a:ln w="254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FF"/>
              </a:buClr>
            </a:pPr>
            <a:r>
              <a:rPr lang="en-US" altLang="ja-JP" sz="800" b="1" dirty="0" smtClean="0">
                <a:solidFill>
                  <a:schemeClr val="tx1"/>
                </a:solidFill>
              </a:rPr>
              <a:t>New 1/2</a:t>
            </a:r>
            <a:r>
              <a:rPr lang="en-US" altLang="ja-JP" sz="800" b="1" baseline="30000" dirty="0" smtClean="0">
                <a:solidFill>
                  <a:schemeClr val="tx1"/>
                </a:solidFill>
              </a:rPr>
              <a:t>- </a:t>
            </a:r>
            <a:r>
              <a:rPr lang="en-US" altLang="ja-JP" sz="800" b="1" dirty="0" smtClean="0">
                <a:solidFill>
                  <a:schemeClr val="tx1"/>
                </a:solidFill>
              </a:rPr>
              <a:t>Λ* </a:t>
            </a:r>
            <a:r>
              <a:rPr kumimoji="1" lang="en-US" altLang="ja-JP" sz="800" b="1" dirty="0" smtClean="0">
                <a:solidFill>
                  <a:schemeClr val="tx1"/>
                </a:solidFill>
              </a:rPr>
              <a:t>with </a:t>
            </a:r>
          </a:p>
          <a:p>
            <a:pPr>
              <a:buClr>
                <a:srgbClr val="0000FF"/>
              </a:buClr>
            </a:pPr>
            <a:r>
              <a:rPr kumimoji="1" lang="en-US" altLang="ja-JP" sz="800" b="1" dirty="0" smtClean="0">
                <a:solidFill>
                  <a:schemeClr val="tx1"/>
                </a:solidFill>
              </a:rPr>
              <a:t>Re(M</a:t>
            </a:r>
            <a:r>
              <a:rPr kumimoji="1" lang="en-US" altLang="ja-JP" sz="800" b="1" baseline="-25000" dirty="0" smtClean="0">
                <a:solidFill>
                  <a:schemeClr val="tx1"/>
                </a:solidFill>
              </a:rPr>
              <a:t>R</a:t>
            </a:r>
            <a:r>
              <a:rPr kumimoji="1" lang="en-US" altLang="ja-JP" sz="800" b="1" dirty="0" smtClean="0">
                <a:solidFill>
                  <a:schemeClr val="tx1"/>
                </a:solidFill>
              </a:rPr>
              <a:t>)~1520 MeV</a:t>
            </a:r>
            <a:endParaRPr kumimoji="1" lang="ja-JP" altLang="en-US" sz="800" b="1" dirty="0" smtClean="0">
              <a:solidFill>
                <a:schemeClr val="tx1"/>
              </a:solidFill>
            </a:endParaRPr>
          </a:p>
        </p:txBody>
      </p:sp>
    </p:spTree>
    <p:extLst>
      <p:ext uri="{BB962C8B-B14F-4D97-AF65-F5344CB8AC3E}">
        <p14:creationId xmlns:p14="http://schemas.microsoft.com/office/powerpoint/2010/main" val="38859517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792007"/>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83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srgbClr val="0000FF"/>
                </a:solidFill>
                <a:latin typeface="Arial Black" pitchFamily="34" charset="0"/>
                <a:ea typeface="ＭＳ Ｐゴシック" charset="-128"/>
              </a:rPr>
              <a:t>Model for deuteron-target reactions</a:t>
            </a:r>
            <a:endParaRPr lang="ja-JP" altLang="en-US" sz="3200" dirty="0" smtClean="0">
              <a:solidFill>
                <a:srgbClr val="0000FF"/>
              </a:solidFill>
              <a:latin typeface="Arial Black" pitchFamily="34" charset="0"/>
              <a:ea typeface="ＭＳ Ｐゴシック" charset="-128"/>
            </a:endParaRPr>
          </a:p>
        </p:txBody>
      </p:sp>
      <p:grpSp>
        <p:nvGrpSpPr>
          <p:cNvPr id="2" name="グループ化 1"/>
          <p:cNvGrpSpPr/>
          <p:nvPr/>
        </p:nvGrpSpPr>
        <p:grpSpPr>
          <a:xfrm>
            <a:off x="251520" y="4653136"/>
            <a:ext cx="7848872" cy="1802623"/>
            <a:chOff x="251520" y="4653136"/>
            <a:chExt cx="7848872" cy="1802623"/>
          </a:xfrm>
        </p:grpSpPr>
        <p:sp>
          <p:nvSpPr>
            <p:cNvPr id="76" name="テキスト ボックス 75"/>
            <p:cNvSpPr txBox="1"/>
            <p:nvPr/>
          </p:nvSpPr>
          <p:spPr>
            <a:xfrm>
              <a:off x="558805" y="5013176"/>
              <a:ext cx="5237331" cy="646331"/>
            </a:xfrm>
            <a:prstGeom prst="rect">
              <a:avLst/>
            </a:prstGeom>
            <a:noFill/>
          </p:spPr>
          <p:txBody>
            <a:bodyPr wrap="none" rtlCol="0">
              <a:spAutoFit/>
            </a:bodyPr>
            <a:lstStyle/>
            <a:p>
              <a:r>
                <a:rPr kumimoji="1" lang="en-US" altLang="ja-JP" b="1" dirty="0" smtClean="0"/>
                <a:t>For elementary meson-baryon su</a:t>
              </a:r>
              <a:r>
                <a:rPr lang="en-US" altLang="ja-JP" b="1" dirty="0" smtClean="0"/>
                <a:t>b</a:t>
              </a:r>
              <a:r>
                <a:rPr kumimoji="1" lang="en-US" altLang="ja-JP" b="1" dirty="0" smtClean="0"/>
                <a:t>processes, </a:t>
              </a:r>
            </a:p>
            <a:p>
              <a:r>
                <a:rPr kumimoji="1" lang="en-US" altLang="ja-JP" b="1" dirty="0" smtClean="0"/>
                <a:t>we employ amplitudes</a:t>
              </a:r>
              <a:r>
                <a:rPr lang="en-US" altLang="ja-JP" b="1" dirty="0" smtClean="0"/>
                <a:t> that are</a:t>
              </a:r>
              <a:endParaRPr kumimoji="1" lang="en-US" altLang="ja-JP" b="1" dirty="0" smtClean="0"/>
            </a:p>
          </p:txBody>
        </p:sp>
        <p:sp>
          <p:nvSpPr>
            <p:cNvPr id="17" name="テキスト ボックス 16"/>
            <p:cNvSpPr txBox="1"/>
            <p:nvPr/>
          </p:nvSpPr>
          <p:spPr>
            <a:xfrm>
              <a:off x="251520" y="4653136"/>
              <a:ext cx="3486852" cy="369332"/>
            </a:xfrm>
            <a:prstGeom prst="rect">
              <a:avLst/>
            </a:prstGeom>
            <a:noFill/>
          </p:spPr>
          <p:txBody>
            <a:bodyPr wrap="none" rtlCol="0">
              <a:spAutoFit/>
            </a:bodyPr>
            <a:lstStyle/>
            <a:p>
              <a:pPr marL="285750" indent="-285750">
                <a:buClr>
                  <a:srgbClr val="FF0000"/>
                </a:buClr>
                <a:buFont typeface="Wingdings" panose="05000000000000000000" pitchFamily="2" charset="2"/>
                <a:buChar char="ü"/>
              </a:pPr>
              <a:r>
                <a:rPr kumimoji="1" lang="en-US" altLang="ja-JP" b="1" dirty="0" smtClean="0"/>
                <a:t>Unique feature of our work:</a:t>
              </a:r>
              <a:endParaRPr kumimoji="1" lang="ja-JP" altLang="en-US" b="1" dirty="0"/>
            </a:p>
          </p:txBody>
        </p:sp>
        <mc:AlternateContent xmlns:mc="http://schemas.openxmlformats.org/markup-compatibility/2006" xmlns:a14="http://schemas.microsoft.com/office/drawing/2010/main">
          <mc:Choice Requires="a14">
            <p:sp>
              <p:nvSpPr>
                <p:cNvPr id="79" name="テキスト ボックス 78"/>
                <p:cNvSpPr txBox="1"/>
                <p:nvPr/>
              </p:nvSpPr>
              <p:spPr>
                <a:xfrm>
                  <a:off x="1116108" y="5517232"/>
                  <a:ext cx="6984284" cy="938527"/>
                </a:xfrm>
                <a:prstGeom prst="rect">
                  <a:avLst/>
                </a:prstGeom>
                <a:noFill/>
              </p:spPr>
              <p:txBody>
                <a:bodyPr wrap="none" rtlCol="0">
                  <a:spAutoFit/>
                </a:bodyPr>
                <a:lstStyle/>
                <a:p>
                  <a:pPr marL="285750" indent="-285750">
                    <a:lnSpc>
                      <a:spcPct val="150000"/>
                    </a:lnSpc>
                    <a:buClr>
                      <a:srgbClr val="0000FF"/>
                    </a:buClr>
                    <a:buFont typeface="Wingdings" panose="05000000000000000000" pitchFamily="2" charset="2"/>
                    <a:buChar char="Ø"/>
                  </a:pPr>
                  <a:r>
                    <a:rPr lang="en-US" altLang="ja-JP" b="1" dirty="0" smtClean="0"/>
                    <a:t>well-tested by </a:t>
                  </a:r>
                  <a:r>
                    <a:rPr lang="en-US" altLang="ja-JP" b="1" dirty="0">
                      <a:solidFill>
                        <a:srgbClr val="009900"/>
                      </a:solidFill>
                    </a:rPr>
                    <a:t>K</a:t>
                  </a:r>
                  <a:r>
                    <a:rPr lang="en-US" altLang="ja-JP" b="1" baseline="30000" dirty="0">
                      <a:solidFill>
                        <a:srgbClr val="009900"/>
                      </a:solidFill>
                    </a:rPr>
                    <a:t>- </a:t>
                  </a:r>
                  <a:r>
                    <a:rPr lang="en-US" altLang="ja-JP" b="1" dirty="0">
                      <a:solidFill>
                        <a:srgbClr val="009900"/>
                      </a:solidFill>
                    </a:rPr>
                    <a:t>p </a:t>
                  </a:r>
                  <a:r>
                    <a:rPr lang="en-US" altLang="ja-JP" b="1" dirty="0">
                      <a:solidFill>
                        <a:srgbClr val="009900"/>
                      </a:solidFill>
                      <a:sym typeface="Wingdings" panose="05000000000000000000" pitchFamily="2" charset="2"/>
                    </a:rPr>
                    <a:t></a:t>
                  </a:r>
                  <a:r>
                    <a:rPr lang="en-US" altLang="ja-JP" b="1" dirty="0">
                      <a:solidFill>
                        <a:srgbClr val="009900"/>
                      </a:solidFill>
                    </a:rPr>
                    <a:t> </a:t>
                  </a:r>
                  <a14:m>
                    <m:oMath xmlns:m="http://schemas.openxmlformats.org/officeDocument/2006/math">
                      <m:acc>
                        <m:accPr>
                          <m:chr m:val="̅"/>
                          <m:ctrlPr>
                            <a:rPr lang="en-US" altLang="ja-JP" b="1" i="1">
                              <a:solidFill>
                                <a:srgbClr val="009900"/>
                              </a:solidFill>
                              <a:latin typeface="Cambria Math"/>
                            </a:rPr>
                          </m:ctrlPr>
                        </m:accPr>
                        <m:e>
                          <m:r>
                            <m:rPr>
                              <m:nor/>
                            </m:rPr>
                            <a:rPr lang="en-US" altLang="ja-JP" b="1">
                              <a:solidFill>
                                <a:srgbClr val="009900"/>
                              </a:solidFill>
                            </a:rPr>
                            <m:t>K</m:t>
                          </m:r>
                        </m:e>
                      </m:acc>
                    </m:oMath>
                  </a14:m>
                  <a:r>
                    <a:rPr lang="en-US" altLang="ja-JP" b="1" dirty="0">
                      <a:solidFill>
                        <a:srgbClr val="009900"/>
                      </a:solidFill>
                    </a:rPr>
                    <a:t>N, πΣ, πΛ, </a:t>
                  </a:r>
                  <a:r>
                    <a:rPr lang="en-US" altLang="ja-JP" b="1" dirty="0" err="1">
                      <a:solidFill>
                        <a:srgbClr val="009900"/>
                      </a:solidFill>
                    </a:rPr>
                    <a:t>ηΛ</a:t>
                  </a:r>
                  <a:r>
                    <a:rPr lang="en-US" altLang="ja-JP" b="1" dirty="0">
                      <a:solidFill>
                        <a:srgbClr val="009900"/>
                      </a:solidFill>
                    </a:rPr>
                    <a:t>, </a:t>
                  </a:r>
                  <a:r>
                    <a:rPr lang="en-US" altLang="ja-JP" b="1" dirty="0" smtClean="0">
                      <a:solidFill>
                        <a:srgbClr val="009900"/>
                      </a:solidFill>
                    </a:rPr>
                    <a:t>KΞ </a:t>
                  </a:r>
                  <a:r>
                    <a:rPr lang="en-US" altLang="ja-JP" b="1" i="1" u="sng" dirty="0">
                      <a:solidFill>
                        <a:srgbClr val="0000FF"/>
                      </a:solidFill>
                    </a:rPr>
                    <a:t>up to W = 2.1 GeV</a:t>
                  </a:r>
                  <a:r>
                    <a:rPr lang="en-US" altLang="ja-JP" b="1" dirty="0" smtClean="0">
                      <a:solidFill>
                        <a:srgbClr val="0000FF"/>
                      </a:solidFill>
                    </a:rPr>
                    <a:t>.</a:t>
                  </a:r>
                  <a:endParaRPr lang="en-US" altLang="ja-JP" b="1" dirty="0" smtClean="0"/>
                </a:p>
                <a:p>
                  <a:pPr marL="285750" indent="-285750">
                    <a:lnSpc>
                      <a:spcPct val="150000"/>
                    </a:lnSpc>
                    <a:buClr>
                      <a:srgbClr val="0000FF"/>
                    </a:buClr>
                    <a:buFont typeface="Wingdings" panose="05000000000000000000" pitchFamily="2" charset="2"/>
                    <a:buChar char="Ø"/>
                  </a:pPr>
                  <a:r>
                    <a:rPr lang="en-US" altLang="ja-JP" b="1" dirty="0" smtClean="0"/>
                    <a:t>not only </a:t>
                  </a:r>
                  <a:r>
                    <a:rPr kumimoji="1" lang="en-US" altLang="ja-JP" b="1" dirty="0" smtClean="0"/>
                    <a:t>for S wave, </a:t>
                  </a:r>
                  <a:r>
                    <a:rPr kumimoji="1" lang="en-US" altLang="ja-JP" b="1" dirty="0" smtClean="0">
                      <a:solidFill>
                        <a:srgbClr val="FF0000"/>
                      </a:solidFill>
                    </a:rPr>
                    <a:t>but also P, D, F waves.</a:t>
                  </a:r>
                  <a:endParaRPr kumimoji="1" lang="ja-JP" altLang="en-US" b="1" dirty="0">
                    <a:solidFill>
                      <a:srgbClr val="FF0000"/>
                    </a:solidFill>
                  </a:endParaRPr>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1116108" y="5517232"/>
                  <a:ext cx="6984284" cy="938527"/>
                </a:xfrm>
                <a:prstGeom prst="rect">
                  <a:avLst/>
                </a:prstGeom>
                <a:blipFill rotWithShape="1">
                  <a:blip r:embed="rId2"/>
                  <a:stretch>
                    <a:fillRect l="-524" r="-262" b="-4545"/>
                  </a:stretch>
                </a:blipFill>
              </p:spPr>
              <p:txBody>
                <a:bodyPr/>
                <a:lstStyle/>
                <a:p>
                  <a:r>
                    <a:rPr lang="ja-JP" altLang="en-US">
                      <a:noFill/>
                    </a:rPr>
                    <a:t> </a:t>
                  </a:r>
                </a:p>
              </p:txBody>
            </p:sp>
          </mc:Fallback>
        </mc:AlternateContent>
      </p:grpSp>
      <p:sp>
        <p:nvSpPr>
          <p:cNvPr id="74" name="テキスト ボックス 73"/>
          <p:cNvSpPr txBox="1"/>
          <p:nvPr/>
        </p:nvSpPr>
        <p:spPr>
          <a:xfrm>
            <a:off x="309728" y="959166"/>
            <a:ext cx="7077579" cy="1077218"/>
          </a:xfrm>
          <a:prstGeom prst="rect">
            <a:avLst/>
          </a:prstGeom>
          <a:noFill/>
        </p:spPr>
        <p:txBody>
          <a:bodyPr wrap="none" rtlCol="0">
            <a:spAutoFit/>
          </a:bodyPr>
          <a:lstStyle/>
          <a:p>
            <a:pPr marL="285750" indent="-285750">
              <a:buClr>
                <a:srgbClr val="FF0000"/>
              </a:buClr>
              <a:buFont typeface="Wingdings" panose="05000000000000000000" pitchFamily="2" charset="2"/>
              <a:buChar char="ü"/>
            </a:pPr>
            <a:r>
              <a:rPr lang="en-US" altLang="ja-JP" sz="1600" b="1" dirty="0" smtClean="0"/>
              <a:t>Multistep processes are treated in a sequential manner.</a:t>
            </a:r>
          </a:p>
          <a:p>
            <a:pPr marL="285750" indent="-285750">
              <a:buClr>
                <a:srgbClr val="FF0000"/>
              </a:buClr>
              <a:buFont typeface="Wingdings" panose="05000000000000000000" pitchFamily="2" charset="2"/>
              <a:buChar char="ü"/>
            </a:pPr>
            <a:endParaRPr lang="en-US" altLang="ja-JP" sz="1600" b="1" dirty="0"/>
          </a:p>
          <a:p>
            <a:pPr marL="285750" indent="-285750">
              <a:buClr>
                <a:srgbClr val="FF0000"/>
              </a:buClr>
              <a:buFont typeface="Wingdings" panose="05000000000000000000" pitchFamily="2" charset="2"/>
              <a:buChar char="ü"/>
            </a:pPr>
            <a:r>
              <a:rPr lang="en-US" altLang="ja-JP" sz="1600" b="1" dirty="0" smtClean="0">
                <a:solidFill>
                  <a:srgbClr val="0000FF"/>
                </a:solidFill>
              </a:rPr>
              <a:t>Off-shell amplitudes for meson-baryon sub-processes </a:t>
            </a:r>
            <a:r>
              <a:rPr lang="en-US" altLang="ja-JP" sz="1600" b="1" dirty="0" smtClean="0"/>
              <a:t>(           ) are </a:t>
            </a:r>
          </a:p>
          <a:p>
            <a:pPr>
              <a:buClr>
                <a:srgbClr val="FF0000"/>
              </a:buClr>
            </a:pPr>
            <a:r>
              <a:rPr lang="en-US" altLang="ja-JP" sz="1600" b="1" dirty="0"/>
              <a:t> </a:t>
            </a:r>
            <a:r>
              <a:rPr lang="en-US" altLang="ja-JP" sz="1600" b="1" dirty="0" smtClean="0"/>
              <a:t>    taken from</a:t>
            </a:r>
            <a:r>
              <a:rPr kumimoji="1" lang="en-US" altLang="ja-JP" sz="1600" b="1" dirty="0" smtClean="0"/>
              <a:t> </a:t>
            </a:r>
            <a:r>
              <a:rPr kumimoji="1" lang="en-US" altLang="ja-JP" sz="1600" b="1" dirty="0" smtClean="0">
                <a:solidFill>
                  <a:srgbClr val="FF0000"/>
                </a:solidFill>
              </a:rPr>
              <a:t>our dynamical coupled-channels model</a:t>
            </a:r>
            <a:r>
              <a:rPr kumimoji="1" lang="en-US" altLang="ja-JP" sz="1600" b="1" dirty="0" smtClean="0"/>
              <a:t>.</a:t>
            </a:r>
            <a:endParaRPr kumimoji="1" lang="ja-JP" altLang="en-US" sz="1600" b="1" dirty="0"/>
          </a:p>
        </p:txBody>
      </p:sp>
      <p:sp>
        <p:nvSpPr>
          <p:cNvPr id="81" name="テキスト ボックス 80"/>
          <p:cNvSpPr txBox="1"/>
          <p:nvPr/>
        </p:nvSpPr>
        <p:spPr>
          <a:xfrm>
            <a:off x="5720230" y="1737910"/>
            <a:ext cx="2970685" cy="246221"/>
          </a:xfrm>
          <a:prstGeom prst="rect">
            <a:avLst/>
          </a:prstGeom>
          <a:noFill/>
        </p:spPr>
        <p:txBody>
          <a:bodyPr wrap="none" rtlCol="0">
            <a:spAutoFit/>
          </a:bodyPr>
          <a:lstStyle/>
          <a:p>
            <a:r>
              <a:rPr kumimoji="1" lang="en-US" altLang="ja-JP" sz="1000" b="1" dirty="0" smtClean="0">
                <a:solidFill>
                  <a:srgbClr val="009900"/>
                </a:solidFill>
              </a:rPr>
              <a:t>HK, Nakamura, Lee, Sato, PRC90(2014)065203</a:t>
            </a:r>
            <a:endParaRPr kumimoji="1" lang="ja-JP" altLang="en-US" sz="1000" b="1" dirty="0">
              <a:solidFill>
                <a:srgbClr val="009900"/>
              </a:solidFill>
            </a:endParaRPr>
          </a:p>
        </p:txBody>
      </p:sp>
      <p:sp>
        <p:nvSpPr>
          <p:cNvPr id="82" name="Rectangle 59"/>
          <p:cNvSpPr/>
          <p:nvPr/>
        </p:nvSpPr>
        <p:spPr>
          <a:xfrm>
            <a:off x="6156176" y="1513015"/>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nvGrpSpPr>
          <p:cNvPr id="77" name="グループ化 76"/>
          <p:cNvGrpSpPr/>
          <p:nvPr/>
        </p:nvGrpSpPr>
        <p:grpSpPr>
          <a:xfrm>
            <a:off x="3085650" y="2348880"/>
            <a:ext cx="2612184" cy="1637496"/>
            <a:chOff x="5724128" y="2348880"/>
            <a:chExt cx="2612184" cy="1637496"/>
          </a:xfrm>
        </p:grpSpPr>
        <p:grpSp>
          <p:nvGrpSpPr>
            <p:cNvPr id="78" name="グループ化 77"/>
            <p:cNvGrpSpPr/>
            <p:nvPr/>
          </p:nvGrpSpPr>
          <p:grpSpPr>
            <a:xfrm>
              <a:off x="5724128" y="2576441"/>
              <a:ext cx="2612184" cy="1409935"/>
              <a:chOff x="862656" y="2219679"/>
              <a:chExt cx="2612184" cy="1409935"/>
            </a:xfrm>
          </p:grpSpPr>
          <p:cxnSp>
            <p:nvCxnSpPr>
              <p:cNvPr id="84" name="Straight Connector 8"/>
              <p:cNvCxnSpPr/>
              <p:nvPr/>
            </p:nvCxnSpPr>
            <p:spPr>
              <a:xfrm>
                <a:off x="1310886" y="2862743"/>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
              <p:cNvCxnSpPr/>
              <p:nvPr/>
            </p:nvCxnSpPr>
            <p:spPr>
              <a:xfrm>
                <a:off x="1310886" y="3429476"/>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Arrow Connector 15"/>
              <p:cNvCxnSpPr/>
              <p:nvPr/>
            </p:nvCxnSpPr>
            <p:spPr>
              <a:xfrm>
                <a:off x="1318447" y="2491911"/>
                <a:ext cx="600474" cy="376684"/>
              </a:xfrm>
              <a:prstGeom prst="straightConnector1">
                <a:avLst/>
              </a:prstGeom>
              <a:ln w="3175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7" name="Straight Arrow Connector 32"/>
              <p:cNvCxnSpPr>
                <a:endCxn id="97" idx="2"/>
              </p:cNvCxnSpPr>
              <p:nvPr/>
            </p:nvCxnSpPr>
            <p:spPr>
              <a:xfrm>
                <a:off x="1918921" y="2839923"/>
                <a:ext cx="380426" cy="706457"/>
              </a:xfrm>
              <a:prstGeom prst="straightConnector1">
                <a:avLst/>
              </a:prstGeom>
              <a:ln w="31750" cap="flat" cmpd="sng" algn="ctr">
                <a:solidFill>
                  <a:schemeClr val="accent2"/>
                </a:solidFill>
                <a:prstDash val="dash"/>
                <a:round/>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88" name="TextBox 41"/>
              <p:cNvSpPr txBox="1"/>
              <p:nvPr/>
            </p:nvSpPr>
            <p:spPr>
              <a:xfrm>
                <a:off x="2755391" y="2680253"/>
                <a:ext cx="314510" cy="307777"/>
              </a:xfrm>
              <a:prstGeom prst="rect">
                <a:avLst/>
              </a:prstGeom>
              <a:noFill/>
            </p:spPr>
            <p:txBody>
              <a:bodyPr wrap="none" rtlCol="0">
                <a:spAutoFit/>
              </a:bodyPr>
              <a:lstStyle/>
              <a:p>
                <a:r>
                  <a:rPr lang="en-US" sz="1400" b="1" dirty="0"/>
                  <a:t>N</a:t>
                </a:r>
              </a:p>
            </p:txBody>
          </p:sp>
          <p:sp>
            <p:nvSpPr>
              <p:cNvPr id="89" name="TextBox 48"/>
              <p:cNvSpPr txBox="1"/>
              <p:nvPr/>
            </p:nvSpPr>
            <p:spPr>
              <a:xfrm>
                <a:off x="2756057" y="2975224"/>
                <a:ext cx="322524" cy="307777"/>
              </a:xfrm>
              <a:prstGeom prst="rect">
                <a:avLst/>
              </a:prstGeom>
              <a:noFill/>
            </p:spPr>
            <p:txBody>
              <a:bodyPr wrap="none" rtlCol="0">
                <a:spAutoFit/>
              </a:bodyPr>
              <a:lstStyle/>
              <a:p>
                <a:r>
                  <a:rPr lang="en-US" altLang="ja-JP" sz="1400" b="1" dirty="0" smtClean="0">
                    <a:solidFill>
                      <a:srgbClr val="FF0000"/>
                    </a:solidFill>
                    <a:cs typeface="Symbol" charset="2"/>
                  </a:rPr>
                  <a:t>π</a:t>
                </a:r>
                <a:endParaRPr lang="en-US" sz="1400" b="1" dirty="0">
                  <a:solidFill>
                    <a:srgbClr val="008000"/>
                  </a:solidFill>
                  <a:cs typeface="Symbol" charset="2"/>
                </a:endParaRPr>
              </a:p>
            </p:txBody>
          </p:sp>
          <p:sp>
            <p:nvSpPr>
              <p:cNvPr id="90" name="Rectangle 59"/>
              <p:cNvSpPr/>
              <p:nvPr/>
            </p:nvSpPr>
            <p:spPr>
              <a:xfrm>
                <a:off x="1738779" y="2749362"/>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91" name="TextBox 63"/>
              <p:cNvSpPr txBox="1"/>
              <p:nvPr/>
            </p:nvSpPr>
            <p:spPr>
              <a:xfrm>
                <a:off x="2748862" y="3321837"/>
                <a:ext cx="304892" cy="307777"/>
              </a:xfrm>
              <a:prstGeom prst="rect">
                <a:avLst/>
              </a:prstGeom>
              <a:noFill/>
            </p:spPr>
            <p:txBody>
              <a:bodyPr wrap="none" rtlCol="0">
                <a:spAutoFit/>
              </a:bodyPr>
              <a:lstStyle/>
              <a:p>
                <a:r>
                  <a:rPr lang="en-US" sz="1400" b="1" dirty="0"/>
                  <a:t>Y</a:t>
                </a:r>
              </a:p>
            </p:txBody>
          </p:sp>
          <mc:AlternateContent xmlns:mc="http://schemas.openxmlformats.org/markup-compatibility/2006" xmlns:a14="http://schemas.microsoft.com/office/drawing/2010/main">
            <mc:Choice Requires="a14">
              <p:sp>
                <p:nvSpPr>
                  <p:cNvPr id="92" name="TextBox 37"/>
                  <p:cNvSpPr txBox="1"/>
                  <p:nvPr/>
                </p:nvSpPr>
                <p:spPr>
                  <a:xfrm>
                    <a:off x="862656" y="2219679"/>
                    <a:ext cx="412985" cy="38034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400" b="1" i="1">
                                  <a:latin typeface="Cambria Math"/>
                                </a:rPr>
                              </m:ctrlPr>
                            </m:accPr>
                            <m:e>
                              <m:r>
                                <m:rPr>
                                  <m:nor/>
                                </m:rPr>
                                <a:rPr lang="en-US" altLang="ja-JP" sz="1400" b="1"/>
                                <m:t>K</m:t>
                              </m:r>
                            </m:e>
                          </m:acc>
                        </m:oMath>
                      </m:oMathPara>
                    </a14:m>
                    <a:endParaRPr lang="ja-JP" altLang="en-US" sz="1400" b="1" dirty="0"/>
                  </a:p>
                </p:txBody>
              </p:sp>
            </mc:Choice>
            <mc:Fallback xmlns="">
              <p:sp>
                <p:nvSpPr>
                  <p:cNvPr id="30" name="TextBox 37"/>
                  <p:cNvSpPr txBox="1">
                    <a:spLocks noRot="1" noChangeAspect="1" noMove="1" noResize="1" noEditPoints="1" noAdjustHandles="1" noChangeArrowheads="1" noChangeShapeType="1" noTextEdit="1"/>
                  </p:cNvSpPr>
                  <p:nvPr/>
                </p:nvSpPr>
                <p:spPr>
                  <a:xfrm>
                    <a:off x="862656" y="2219679"/>
                    <a:ext cx="412985" cy="380345"/>
                  </a:xfrm>
                  <a:prstGeom prst="rect">
                    <a:avLst/>
                  </a:prstGeom>
                  <a:blipFill rotWithShape="1">
                    <a:blip r:embed="rId3"/>
                    <a:stretch>
                      <a:fillRect/>
                    </a:stretch>
                  </a:blipFill>
                </p:spPr>
                <p:txBody>
                  <a:bodyPr/>
                  <a:lstStyle/>
                  <a:p>
                    <a:r>
                      <a:rPr lang="ja-JP" altLang="en-US">
                        <a:noFill/>
                      </a:rPr>
                      <a:t> </a:t>
                    </a:r>
                  </a:p>
                </p:txBody>
              </p:sp>
            </mc:Fallback>
          </mc:AlternateContent>
          <p:sp>
            <p:nvSpPr>
              <p:cNvPr id="93" name="Oval 3"/>
              <p:cNvSpPr/>
              <p:nvPr/>
            </p:nvSpPr>
            <p:spPr>
              <a:xfrm>
                <a:off x="1188807" y="2839924"/>
                <a:ext cx="244159" cy="590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94" name="TextBox 41"/>
              <p:cNvSpPr txBox="1"/>
              <p:nvPr/>
            </p:nvSpPr>
            <p:spPr>
              <a:xfrm>
                <a:off x="881300" y="2975227"/>
                <a:ext cx="376081" cy="370842"/>
              </a:xfrm>
              <a:prstGeom prst="rect">
                <a:avLst/>
              </a:prstGeom>
              <a:noFill/>
            </p:spPr>
            <p:txBody>
              <a:bodyPr wrap="none" rtlCol="0">
                <a:spAutoFit/>
              </a:bodyPr>
              <a:lstStyle/>
              <a:p>
                <a:r>
                  <a:rPr lang="en-US" sz="1400" b="1" dirty="0" smtClean="0"/>
                  <a:t>d</a:t>
                </a:r>
                <a:endParaRPr lang="en-US" sz="1400" b="1" dirty="0"/>
              </a:p>
            </p:txBody>
          </p:sp>
          <mc:AlternateContent xmlns:mc="http://schemas.openxmlformats.org/markup-compatibility/2006" xmlns:a14="http://schemas.microsoft.com/office/drawing/2010/main">
            <mc:Choice Requires="a14">
              <p:sp>
                <p:nvSpPr>
                  <p:cNvPr id="95" name="TextBox 37"/>
                  <p:cNvSpPr txBox="1"/>
                  <p:nvPr/>
                </p:nvSpPr>
                <p:spPr>
                  <a:xfrm>
                    <a:off x="1753025" y="3035510"/>
                    <a:ext cx="412985" cy="38034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400" b="1" i="1">
                                  <a:latin typeface="Cambria Math"/>
                                </a:rPr>
                              </m:ctrlPr>
                            </m:accPr>
                            <m:e>
                              <m:r>
                                <m:rPr>
                                  <m:nor/>
                                </m:rPr>
                                <a:rPr lang="en-US" altLang="ja-JP" sz="1400" b="1"/>
                                <m:t>K</m:t>
                              </m:r>
                            </m:e>
                          </m:acc>
                        </m:oMath>
                      </m:oMathPara>
                    </a14:m>
                    <a:endParaRPr lang="ja-JP" altLang="en-US" sz="1400" b="1" dirty="0"/>
                  </a:p>
                </p:txBody>
              </p:sp>
            </mc:Choice>
            <mc:Fallback xmlns="">
              <p:sp>
                <p:nvSpPr>
                  <p:cNvPr id="33" name="TextBox 37"/>
                  <p:cNvSpPr txBox="1">
                    <a:spLocks noRot="1" noChangeAspect="1" noMove="1" noResize="1" noEditPoints="1" noAdjustHandles="1" noChangeArrowheads="1" noChangeShapeType="1" noTextEdit="1"/>
                  </p:cNvSpPr>
                  <p:nvPr/>
                </p:nvSpPr>
                <p:spPr>
                  <a:xfrm>
                    <a:off x="1753025" y="3035510"/>
                    <a:ext cx="412985" cy="380345"/>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96" name="Straight Arrow Connector 25"/>
              <p:cNvCxnSpPr/>
              <p:nvPr/>
            </p:nvCxnSpPr>
            <p:spPr>
              <a:xfrm flipV="1">
                <a:off x="2330027" y="3100591"/>
                <a:ext cx="450783" cy="278419"/>
              </a:xfrm>
              <a:prstGeom prst="straightConnector1">
                <a:avLst/>
              </a:prstGeom>
              <a:ln w="25400" cap="flat" cmpd="sng" algn="ctr">
                <a:solidFill>
                  <a:schemeClr val="accent3"/>
                </a:solidFill>
                <a:prstDash val="dash"/>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97" name="Rectangle 59"/>
              <p:cNvSpPr/>
              <p:nvPr/>
            </p:nvSpPr>
            <p:spPr>
              <a:xfrm>
                <a:off x="2119205" y="3346069"/>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98" name="テキスト ボックス 97"/>
              <p:cNvSpPr txBox="1"/>
              <p:nvPr/>
            </p:nvSpPr>
            <p:spPr>
              <a:xfrm>
                <a:off x="3141094" y="2935199"/>
                <a:ext cx="333746" cy="400110"/>
              </a:xfrm>
              <a:prstGeom prst="rect">
                <a:avLst/>
              </a:prstGeom>
              <a:noFill/>
            </p:spPr>
            <p:txBody>
              <a:bodyPr wrap="none" rtlCol="0">
                <a:spAutoFit/>
              </a:bodyPr>
              <a:lstStyle/>
              <a:p>
                <a:r>
                  <a:rPr lang="en-US" altLang="ja-JP" sz="2000" b="1" dirty="0"/>
                  <a:t>+</a:t>
                </a:r>
                <a:endParaRPr kumimoji="1" lang="ja-JP" altLang="en-US" sz="2000" b="1" dirty="0"/>
              </a:p>
            </p:txBody>
          </p:sp>
        </p:grpSp>
        <mc:AlternateContent xmlns:mc="http://schemas.openxmlformats.org/markup-compatibility/2006" xmlns:a14="http://schemas.microsoft.com/office/drawing/2010/main">
          <mc:Choice Requires="a14">
            <p:sp>
              <p:nvSpPr>
                <p:cNvPr id="83" name="テキスト ボックス 82"/>
                <p:cNvSpPr txBox="1"/>
                <p:nvPr/>
              </p:nvSpPr>
              <p:spPr>
                <a:xfrm>
                  <a:off x="5859581" y="2348880"/>
                  <a:ext cx="1584088" cy="283796"/>
                </a:xfrm>
                <a:prstGeom prst="rect">
                  <a:avLst/>
                </a:prstGeom>
                <a:noFill/>
              </p:spPr>
              <p:txBody>
                <a:bodyPr wrap="none" rtlCol="0">
                  <a:spAutoFit/>
                </a:bodyPr>
                <a:lstStyle/>
                <a:p>
                  <a:r>
                    <a:rPr lang="en-US" altLang="ja-JP" sz="1200" b="1" u="sng" dirty="0" smtClean="0"/>
                    <a:t>“</a:t>
                  </a:r>
                  <a14:m>
                    <m:oMath xmlns:m="http://schemas.openxmlformats.org/officeDocument/2006/math">
                      <m:acc>
                        <m:accPr>
                          <m:chr m:val="̅"/>
                          <m:ctrlPr>
                            <a:rPr lang="en-US" altLang="ja-JP" sz="1200" b="1" i="1" u="sng">
                              <a:latin typeface="Cambria Math"/>
                            </a:rPr>
                          </m:ctrlPr>
                        </m:accPr>
                        <m:e>
                          <m:r>
                            <m:rPr>
                              <m:nor/>
                            </m:rPr>
                            <a:rPr lang="en-US" altLang="ja-JP" sz="1200" b="1" u="sng"/>
                            <m:t>K</m:t>
                          </m:r>
                        </m:e>
                      </m:acc>
                    </m:oMath>
                  </a14:m>
                  <a:r>
                    <a:rPr lang="en-US" altLang="ja-JP" sz="1200" b="1" u="sng" dirty="0" smtClean="0"/>
                    <a:t>-exchange” </a:t>
                  </a:r>
                  <a:r>
                    <a:rPr kumimoji="1" lang="en-US" altLang="ja-JP" sz="1200" b="1" u="sng" dirty="0" smtClean="0"/>
                    <a:t>term</a:t>
                  </a:r>
                  <a:endParaRPr kumimoji="1" lang="ja-JP" altLang="en-US" sz="1200" b="1" u="sng" dirty="0"/>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5859581" y="2348880"/>
                  <a:ext cx="1584088" cy="283796"/>
                </a:xfrm>
                <a:prstGeom prst="rect">
                  <a:avLst/>
                </a:prstGeom>
                <a:blipFill rotWithShape="1">
                  <a:blip r:embed="rId5"/>
                  <a:stretch>
                    <a:fillRect b="-12766"/>
                  </a:stretch>
                </a:blipFill>
              </p:spPr>
              <p:txBody>
                <a:bodyPr/>
                <a:lstStyle/>
                <a:p>
                  <a:r>
                    <a:rPr lang="ja-JP" altLang="en-US">
                      <a:noFill/>
                    </a:rPr>
                    <a:t> </a:t>
                  </a:r>
                </a:p>
              </p:txBody>
            </p:sp>
          </mc:Fallback>
        </mc:AlternateContent>
      </p:grpSp>
      <p:grpSp>
        <p:nvGrpSpPr>
          <p:cNvPr id="99" name="グループ化 98"/>
          <p:cNvGrpSpPr/>
          <p:nvPr/>
        </p:nvGrpSpPr>
        <p:grpSpPr>
          <a:xfrm>
            <a:off x="308964" y="2348880"/>
            <a:ext cx="2678860" cy="2165389"/>
            <a:chOff x="308964" y="2348880"/>
            <a:chExt cx="2678860" cy="2165389"/>
          </a:xfrm>
        </p:grpSpPr>
        <p:grpSp>
          <p:nvGrpSpPr>
            <p:cNvPr id="100" name="グループ化 99"/>
            <p:cNvGrpSpPr/>
            <p:nvPr/>
          </p:nvGrpSpPr>
          <p:grpSpPr>
            <a:xfrm>
              <a:off x="506956" y="2625879"/>
              <a:ext cx="2480868" cy="1326922"/>
              <a:chOff x="881300" y="2255962"/>
              <a:chExt cx="2480868" cy="1326922"/>
            </a:xfrm>
          </p:grpSpPr>
          <p:cxnSp>
            <p:nvCxnSpPr>
              <p:cNvPr id="103" name="Straight Connector 8"/>
              <p:cNvCxnSpPr/>
              <p:nvPr/>
            </p:nvCxnSpPr>
            <p:spPr>
              <a:xfrm>
                <a:off x="1310886" y="2862743"/>
                <a:ext cx="1260000"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8"/>
              <p:cNvCxnSpPr/>
              <p:nvPr/>
            </p:nvCxnSpPr>
            <p:spPr>
              <a:xfrm>
                <a:off x="1310886" y="3429476"/>
                <a:ext cx="1260000"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Arrow Connector 15"/>
              <p:cNvCxnSpPr/>
              <p:nvPr/>
            </p:nvCxnSpPr>
            <p:spPr>
              <a:xfrm>
                <a:off x="1318447" y="2491911"/>
                <a:ext cx="600474" cy="376684"/>
              </a:xfrm>
              <a:prstGeom prst="straightConnector1">
                <a:avLst/>
              </a:prstGeom>
              <a:ln w="3175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6" name="TextBox 41"/>
              <p:cNvSpPr txBox="1"/>
              <p:nvPr/>
            </p:nvSpPr>
            <p:spPr>
              <a:xfrm>
                <a:off x="2569896" y="3275107"/>
                <a:ext cx="314510" cy="307777"/>
              </a:xfrm>
              <a:prstGeom prst="rect">
                <a:avLst/>
              </a:prstGeom>
              <a:noFill/>
            </p:spPr>
            <p:txBody>
              <a:bodyPr wrap="none" rtlCol="0">
                <a:spAutoFit/>
              </a:bodyPr>
              <a:lstStyle/>
              <a:p>
                <a:r>
                  <a:rPr lang="en-US" sz="1400" b="1" dirty="0"/>
                  <a:t>N</a:t>
                </a:r>
              </a:p>
            </p:txBody>
          </p:sp>
          <p:sp>
            <p:nvSpPr>
              <p:cNvPr id="107" name="TextBox 48"/>
              <p:cNvSpPr txBox="1"/>
              <p:nvPr/>
            </p:nvSpPr>
            <p:spPr>
              <a:xfrm>
                <a:off x="2561882" y="2255962"/>
                <a:ext cx="322524" cy="307777"/>
              </a:xfrm>
              <a:prstGeom prst="rect">
                <a:avLst/>
              </a:prstGeom>
              <a:noFill/>
            </p:spPr>
            <p:txBody>
              <a:bodyPr wrap="none" rtlCol="0">
                <a:spAutoFit/>
              </a:bodyPr>
              <a:lstStyle/>
              <a:p>
                <a:r>
                  <a:rPr lang="en-US" altLang="ja-JP" sz="1400" b="1" dirty="0" smtClean="0">
                    <a:solidFill>
                      <a:srgbClr val="FF0000"/>
                    </a:solidFill>
                    <a:cs typeface="Symbol" charset="2"/>
                  </a:rPr>
                  <a:t>π</a:t>
                </a:r>
                <a:endParaRPr lang="en-US" sz="1400" b="1" dirty="0">
                  <a:solidFill>
                    <a:srgbClr val="008000"/>
                  </a:solidFill>
                  <a:cs typeface="Symbol" charset="2"/>
                </a:endParaRPr>
              </a:p>
            </p:txBody>
          </p:sp>
          <p:sp>
            <p:nvSpPr>
              <p:cNvPr id="108" name="TextBox 63"/>
              <p:cNvSpPr txBox="1"/>
              <p:nvPr/>
            </p:nvSpPr>
            <p:spPr>
              <a:xfrm>
                <a:off x="2570080" y="2701551"/>
                <a:ext cx="304892" cy="307777"/>
              </a:xfrm>
              <a:prstGeom prst="rect">
                <a:avLst/>
              </a:prstGeom>
              <a:noFill/>
            </p:spPr>
            <p:txBody>
              <a:bodyPr wrap="none" rtlCol="0">
                <a:spAutoFit/>
              </a:bodyPr>
              <a:lstStyle/>
              <a:p>
                <a:r>
                  <a:rPr lang="en-US" sz="1400" b="1" dirty="0"/>
                  <a:t>Y</a:t>
                </a:r>
              </a:p>
            </p:txBody>
          </p:sp>
          <mc:AlternateContent xmlns:mc="http://schemas.openxmlformats.org/markup-compatibility/2006" xmlns:a14="http://schemas.microsoft.com/office/drawing/2010/main">
            <mc:Choice Requires="a14">
              <p:sp>
                <p:nvSpPr>
                  <p:cNvPr id="109" name="TextBox 37"/>
                  <p:cNvSpPr txBox="1"/>
                  <p:nvPr/>
                </p:nvSpPr>
                <p:spPr>
                  <a:xfrm>
                    <a:off x="940190" y="2320315"/>
                    <a:ext cx="412985" cy="38034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400" b="1" i="1">
                                  <a:latin typeface="Cambria Math"/>
                                </a:rPr>
                              </m:ctrlPr>
                            </m:accPr>
                            <m:e>
                              <m:r>
                                <m:rPr>
                                  <m:nor/>
                                </m:rPr>
                                <a:rPr lang="en-US" altLang="ja-JP" sz="1400" b="1"/>
                                <m:t>K</m:t>
                              </m:r>
                            </m:e>
                          </m:acc>
                        </m:oMath>
                      </m:oMathPara>
                    </a14:m>
                    <a:endParaRPr lang="ja-JP" altLang="en-US" sz="1400" b="1" dirty="0"/>
                  </a:p>
                </p:txBody>
              </p:sp>
            </mc:Choice>
            <mc:Fallback xmlns="">
              <p:sp>
                <p:nvSpPr>
                  <p:cNvPr id="14" name="TextBox 37"/>
                  <p:cNvSpPr txBox="1">
                    <a:spLocks noRot="1" noChangeAspect="1" noMove="1" noResize="1" noEditPoints="1" noAdjustHandles="1" noChangeArrowheads="1" noChangeShapeType="1" noTextEdit="1"/>
                  </p:cNvSpPr>
                  <p:nvPr/>
                </p:nvSpPr>
                <p:spPr>
                  <a:xfrm>
                    <a:off x="940190" y="2320315"/>
                    <a:ext cx="412985" cy="380345"/>
                  </a:xfrm>
                  <a:prstGeom prst="rect">
                    <a:avLst/>
                  </a:prstGeom>
                  <a:blipFill rotWithShape="1">
                    <a:blip r:embed="rId4"/>
                    <a:stretch>
                      <a:fillRect/>
                    </a:stretch>
                  </a:blipFill>
                </p:spPr>
                <p:txBody>
                  <a:bodyPr/>
                  <a:lstStyle/>
                  <a:p>
                    <a:r>
                      <a:rPr lang="ja-JP" altLang="en-US">
                        <a:noFill/>
                      </a:rPr>
                      <a:t> </a:t>
                    </a:r>
                  </a:p>
                </p:txBody>
              </p:sp>
            </mc:Fallback>
          </mc:AlternateContent>
          <p:sp>
            <p:nvSpPr>
              <p:cNvPr id="110" name="Oval 3"/>
              <p:cNvSpPr/>
              <p:nvPr/>
            </p:nvSpPr>
            <p:spPr>
              <a:xfrm>
                <a:off x="1188807" y="2839924"/>
                <a:ext cx="244159" cy="590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11" name="TextBox 41"/>
              <p:cNvSpPr txBox="1"/>
              <p:nvPr/>
            </p:nvSpPr>
            <p:spPr>
              <a:xfrm>
                <a:off x="881300" y="2975227"/>
                <a:ext cx="376081" cy="370842"/>
              </a:xfrm>
              <a:prstGeom prst="rect">
                <a:avLst/>
              </a:prstGeom>
              <a:noFill/>
            </p:spPr>
            <p:txBody>
              <a:bodyPr wrap="none" rtlCol="0">
                <a:spAutoFit/>
              </a:bodyPr>
              <a:lstStyle/>
              <a:p>
                <a:r>
                  <a:rPr lang="en-US" sz="1400" b="1" dirty="0" smtClean="0"/>
                  <a:t>d</a:t>
                </a:r>
                <a:endParaRPr lang="en-US" sz="1400" b="1" dirty="0"/>
              </a:p>
            </p:txBody>
          </p:sp>
          <p:cxnSp>
            <p:nvCxnSpPr>
              <p:cNvPr id="112" name="Straight Arrow Connector 25"/>
              <p:cNvCxnSpPr/>
              <p:nvPr/>
            </p:nvCxnSpPr>
            <p:spPr>
              <a:xfrm flipV="1">
                <a:off x="2073955" y="2491911"/>
                <a:ext cx="496931" cy="278421"/>
              </a:xfrm>
              <a:prstGeom prst="straightConnector1">
                <a:avLst/>
              </a:prstGeom>
              <a:ln w="25400" cap="flat" cmpd="sng" algn="ctr">
                <a:solidFill>
                  <a:schemeClr val="accent3"/>
                </a:solidFill>
                <a:prstDash val="dash"/>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113" name="テキスト ボックス 112"/>
              <p:cNvSpPr txBox="1"/>
              <p:nvPr/>
            </p:nvSpPr>
            <p:spPr>
              <a:xfrm>
                <a:off x="3028422" y="2921727"/>
                <a:ext cx="333746" cy="400110"/>
              </a:xfrm>
              <a:prstGeom prst="rect">
                <a:avLst/>
              </a:prstGeom>
              <a:noFill/>
            </p:spPr>
            <p:txBody>
              <a:bodyPr wrap="none" rtlCol="0">
                <a:spAutoFit/>
              </a:bodyPr>
              <a:lstStyle/>
              <a:p>
                <a:r>
                  <a:rPr kumimoji="1" lang="en-US" altLang="ja-JP" sz="2000" b="1" dirty="0" smtClean="0"/>
                  <a:t>+</a:t>
                </a:r>
                <a:endParaRPr kumimoji="1" lang="ja-JP" altLang="en-US" sz="2000" b="1" dirty="0"/>
              </a:p>
            </p:txBody>
          </p:sp>
          <p:sp>
            <p:nvSpPr>
              <p:cNvPr id="114" name="Rectangle 59"/>
              <p:cNvSpPr/>
              <p:nvPr/>
            </p:nvSpPr>
            <p:spPr>
              <a:xfrm>
                <a:off x="1738779" y="2749362"/>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sp>
          <p:nvSpPr>
            <p:cNvPr id="101" name="テキスト ボックス 100"/>
            <p:cNvSpPr txBox="1"/>
            <p:nvPr/>
          </p:nvSpPr>
          <p:spPr>
            <a:xfrm>
              <a:off x="936542" y="2348880"/>
              <a:ext cx="1295547" cy="276999"/>
            </a:xfrm>
            <a:prstGeom prst="rect">
              <a:avLst/>
            </a:prstGeom>
            <a:noFill/>
          </p:spPr>
          <p:txBody>
            <a:bodyPr wrap="none" rtlCol="0">
              <a:spAutoFit/>
            </a:bodyPr>
            <a:lstStyle/>
            <a:p>
              <a:r>
                <a:rPr kumimoji="1" lang="en-US" altLang="ja-JP" sz="1200" b="1" u="sng" dirty="0" smtClean="0"/>
                <a:t>“Impulse” term</a:t>
              </a:r>
              <a:endParaRPr kumimoji="1" lang="ja-JP" altLang="en-US" sz="1200" b="1" u="sng" dirty="0"/>
            </a:p>
          </p:txBody>
        </p:sp>
        <p:sp>
          <p:nvSpPr>
            <p:cNvPr id="102" name="角丸四角形吹き出し 101"/>
            <p:cNvSpPr/>
            <p:nvPr/>
          </p:nvSpPr>
          <p:spPr>
            <a:xfrm>
              <a:off x="308964" y="3986376"/>
              <a:ext cx="1275351" cy="527893"/>
            </a:xfrm>
            <a:prstGeom prst="wedgeRoundRectCallout">
              <a:avLst>
                <a:gd name="adj1" fmla="val -2276"/>
                <a:gd name="adj2" fmla="val -85979"/>
                <a:gd name="adj3" fmla="val 16667"/>
              </a:avLst>
            </a:prstGeom>
            <a:solidFill>
              <a:schemeClr val="bg1"/>
            </a:solidFill>
            <a:ln w="158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smtClean="0">
                  <a:solidFill>
                    <a:schemeClr val="tx1"/>
                  </a:solidFill>
                </a:rPr>
                <a:t>Use, e.g., </a:t>
              </a:r>
            </a:p>
            <a:p>
              <a:r>
                <a:rPr lang="en-US" altLang="ja-JP" sz="800" b="1" dirty="0">
                  <a:solidFill>
                    <a:schemeClr val="tx1"/>
                  </a:solidFill>
                </a:rPr>
                <a:t>d</a:t>
              </a:r>
              <a:r>
                <a:rPr kumimoji="1" lang="en-US" altLang="ja-JP" sz="800" b="1" dirty="0" smtClean="0">
                  <a:solidFill>
                    <a:schemeClr val="tx1"/>
                  </a:solidFill>
                </a:rPr>
                <a:t>euteron w.f. from</a:t>
              </a:r>
            </a:p>
            <a:p>
              <a:r>
                <a:rPr lang="en-US" altLang="ja-JP" sz="800" b="1" dirty="0" smtClean="0">
                  <a:solidFill>
                    <a:schemeClr val="tx1"/>
                  </a:solidFill>
                </a:rPr>
                <a:t>ANL-V18 potential</a:t>
              </a:r>
            </a:p>
            <a:p>
              <a:r>
                <a:rPr lang="en-US" altLang="ja-JP" sz="800" b="1" dirty="0" smtClean="0">
                  <a:solidFill>
                    <a:schemeClr val="tx1"/>
                  </a:solidFill>
                </a:rPr>
                <a:t>[PRC51(1995)38]</a:t>
              </a:r>
              <a:endParaRPr kumimoji="1" lang="ja-JP" altLang="en-US" sz="800" b="1" dirty="0" smtClean="0">
                <a:solidFill>
                  <a:schemeClr val="tx1"/>
                </a:solidFill>
              </a:endParaRPr>
            </a:p>
          </p:txBody>
        </p:sp>
      </p:grpSp>
      <p:grpSp>
        <p:nvGrpSpPr>
          <p:cNvPr id="115" name="グループ化 114"/>
          <p:cNvGrpSpPr/>
          <p:nvPr/>
        </p:nvGrpSpPr>
        <p:grpSpPr>
          <a:xfrm>
            <a:off x="5845676" y="2330553"/>
            <a:ext cx="2736702" cy="2253600"/>
            <a:chOff x="3125538" y="2348880"/>
            <a:chExt cx="2736702" cy="2253600"/>
          </a:xfrm>
        </p:grpSpPr>
        <p:grpSp>
          <p:nvGrpSpPr>
            <p:cNvPr id="116" name="グループ化 115"/>
            <p:cNvGrpSpPr/>
            <p:nvPr/>
          </p:nvGrpSpPr>
          <p:grpSpPr>
            <a:xfrm>
              <a:off x="3125538" y="2618224"/>
              <a:ext cx="2736702" cy="1308234"/>
              <a:chOff x="2687351" y="3140968"/>
              <a:chExt cx="2736702" cy="1308234"/>
            </a:xfrm>
          </p:grpSpPr>
          <p:grpSp>
            <p:nvGrpSpPr>
              <p:cNvPr id="119" name="グループ化 118"/>
              <p:cNvGrpSpPr/>
              <p:nvPr/>
            </p:nvGrpSpPr>
            <p:grpSpPr>
              <a:xfrm>
                <a:off x="2687351" y="3140968"/>
                <a:ext cx="2736702" cy="1308234"/>
                <a:chOff x="881300" y="2255962"/>
                <a:chExt cx="2736702" cy="1308234"/>
              </a:xfrm>
            </p:grpSpPr>
            <p:cxnSp>
              <p:nvCxnSpPr>
                <p:cNvPr id="121" name="Straight Connector 8"/>
                <p:cNvCxnSpPr/>
                <p:nvPr/>
              </p:nvCxnSpPr>
              <p:spPr>
                <a:xfrm>
                  <a:off x="1310886" y="2862743"/>
                  <a:ext cx="1260000"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8"/>
                <p:cNvCxnSpPr/>
                <p:nvPr/>
              </p:nvCxnSpPr>
              <p:spPr>
                <a:xfrm>
                  <a:off x="1310886" y="3429476"/>
                  <a:ext cx="1260000"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Arrow Connector 15"/>
                <p:cNvCxnSpPr/>
                <p:nvPr/>
              </p:nvCxnSpPr>
              <p:spPr>
                <a:xfrm>
                  <a:off x="1318447" y="2491911"/>
                  <a:ext cx="600474" cy="376684"/>
                </a:xfrm>
                <a:prstGeom prst="straightConnector1">
                  <a:avLst/>
                </a:prstGeom>
                <a:ln w="3175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4" name="TextBox 41"/>
                <p:cNvSpPr txBox="1"/>
                <p:nvPr/>
              </p:nvSpPr>
              <p:spPr>
                <a:xfrm>
                  <a:off x="2569896" y="2680355"/>
                  <a:ext cx="314510" cy="307777"/>
                </a:xfrm>
                <a:prstGeom prst="rect">
                  <a:avLst/>
                </a:prstGeom>
                <a:noFill/>
              </p:spPr>
              <p:txBody>
                <a:bodyPr wrap="none" rtlCol="0">
                  <a:spAutoFit/>
                </a:bodyPr>
                <a:lstStyle/>
                <a:p>
                  <a:r>
                    <a:rPr lang="en-US" sz="1400" b="1" dirty="0"/>
                    <a:t>N</a:t>
                  </a:r>
                </a:p>
              </p:txBody>
            </p:sp>
            <p:sp>
              <p:nvSpPr>
                <p:cNvPr id="125" name="TextBox 48"/>
                <p:cNvSpPr txBox="1"/>
                <p:nvPr/>
              </p:nvSpPr>
              <p:spPr>
                <a:xfrm>
                  <a:off x="2561882" y="2255962"/>
                  <a:ext cx="322524" cy="307777"/>
                </a:xfrm>
                <a:prstGeom prst="rect">
                  <a:avLst/>
                </a:prstGeom>
                <a:noFill/>
              </p:spPr>
              <p:txBody>
                <a:bodyPr wrap="none" rtlCol="0">
                  <a:spAutoFit/>
                </a:bodyPr>
                <a:lstStyle/>
                <a:p>
                  <a:r>
                    <a:rPr lang="en-US" altLang="ja-JP" sz="1400" b="1" dirty="0" smtClean="0">
                      <a:solidFill>
                        <a:srgbClr val="FF0000"/>
                      </a:solidFill>
                      <a:cs typeface="Symbol" charset="2"/>
                    </a:rPr>
                    <a:t>π</a:t>
                  </a:r>
                  <a:endParaRPr lang="en-US" sz="1400" b="1" dirty="0">
                    <a:solidFill>
                      <a:srgbClr val="008000"/>
                    </a:solidFill>
                    <a:cs typeface="Symbol" charset="2"/>
                  </a:endParaRPr>
                </a:p>
              </p:txBody>
            </p:sp>
            <p:sp>
              <p:nvSpPr>
                <p:cNvPr id="126" name="TextBox 63"/>
                <p:cNvSpPr txBox="1"/>
                <p:nvPr/>
              </p:nvSpPr>
              <p:spPr>
                <a:xfrm>
                  <a:off x="2579514" y="3256419"/>
                  <a:ext cx="304892" cy="307777"/>
                </a:xfrm>
                <a:prstGeom prst="rect">
                  <a:avLst/>
                </a:prstGeom>
                <a:noFill/>
              </p:spPr>
              <p:txBody>
                <a:bodyPr wrap="none" rtlCol="0">
                  <a:spAutoFit/>
                </a:bodyPr>
                <a:lstStyle/>
                <a:p>
                  <a:r>
                    <a:rPr lang="en-US" sz="1400" b="1" dirty="0"/>
                    <a:t>Y</a:t>
                  </a:r>
                </a:p>
              </p:txBody>
            </p:sp>
            <mc:AlternateContent xmlns:mc="http://schemas.openxmlformats.org/markup-compatibility/2006" xmlns:a14="http://schemas.microsoft.com/office/drawing/2010/main">
              <mc:Choice Requires="a14">
                <p:sp>
                  <p:nvSpPr>
                    <p:cNvPr id="127" name="TextBox 37"/>
                    <p:cNvSpPr txBox="1"/>
                    <p:nvPr/>
                  </p:nvSpPr>
                  <p:spPr>
                    <a:xfrm>
                      <a:off x="940190" y="2320315"/>
                      <a:ext cx="412985" cy="38034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400" b="1" i="1">
                                    <a:latin typeface="Cambria Math"/>
                                  </a:rPr>
                                </m:ctrlPr>
                              </m:accPr>
                              <m:e>
                                <m:r>
                                  <m:rPr>
                                    <m:nor/>
                                  </m:rPr>
                                  <a:rPr lang="en-US" altLang="ja-JP" sz="1400" b="1"/>
                                  <m:t>K</m:t>
                                </m:r>
                              </m:e>
                            </m:acc>
                          </m:oMath>
                        </m:oMathPara>
                      </a14:m>
                      <a:endParaRPr lang="ja-JP" altLang="en-US" sz="1400" b="1" dirty="0"/>
                    </a:p>
                  </p:txBody>
                </p:sp>
              </mc:Choice>
              <mc:Fallback xmlns="">
                <p:sp>
                  <p:nvSpPr>
                    <p:cNvPr id="63" name="TextBox 37"/>
                    <p:cNvSpPr txBox="1">
                      <a:spLocks noRot="1" noChangeAspect="1" noMove="1" noResize="1" noEditPoints="1" noAdjustHandles="1" noChangeArrowheads="1" noChangeShapeType="1" noTextEdit="1"/>
                    </p:cNvSpPr>
                    <p:nvPr/>
                  </p:nvSpPr>
                  <p:spPr>
                    <a:xfrm>
                      <a:off x="940190" y="2320315"/>
                      <a:ext cx="412985" cy="380345"/>
                    </a:xfrm>
                    <a:prstGeom prst="rect">
                      <a:avLst/>
                    </a:prstGeom>
                    <a:blipFill rotWithShape="1">
                      <a:blip r:embed="rId6"/>
                      <a:stretch>
                        <a:fillRect/>
                      </a:stretch>
                    </a:blipFill>
                  </p:spPr>
                  <p:txBody>
                    <a:bodyPr/>
                    <a:lstStyle/>
                    <a:p>
                      <a:r>
                        <a:rPr lang="ja-JP" altLang="en-US">
                          <a:noFill/>
                        </a:rPr>
                        <a:t> </a:t>
                      </a:r>
                    </a:p>
                  </p:txBody>
                </p:sp>
              </mc:Fallback>
            </mc:AlternateContent>
            <p:sp>
              <p:nvSpPr>
                <p:cNvPr id="128" name="Oval 3"/>
                <p:cNvSpPr/>
                <p:nvPr/>
              </p:nvSpPr>
              <p:spPr>
                <a:xfrm>
                  <a:off x="1188807" y="2839924"/>
                  <a:ext cx="244159" cy="590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29" name="TextBox 41"/>
                <p:cNvSpPr txBox="1"/>
                <p:nvPr/>
              </p:nvSpPr>
              <p:spPr>
                <a:xfrm>
                  <a:off x="881300" y="2975227"/>
                  <a:ext cx="376081" cy="370842"/>
                </a:xfrm>
                <a:prstGeom prst="rect">
                  <a:avLst/>
                </a:prstGeom>
                <a:noFill/>
              </p:spPr>
              <p:txBody>
                <a:bodyPr wrap="none" rtlCol="0">
                  <a:spAutoFit/>
                </a:bodyPr>
                <a:lstStyle/>
                <a:p>
                  <a:r>
                    <a:rPr lang="en-US" sz="1400" b="1" dirty="0" smtClean="0"/>
                    <a:t>d</a:t>
                  </a:r>
                  <a:endParaRPr lang="en-US" sz="1400" b="1" dirty="0"/>
                </a:p>
              </p:txBody>
            </p:sp>
            <p:cxnSp>
              <p:nvCxnSpPr>
                <p:cNvPr id="130" name="Straight Arrow Connector 25"/>
                <p:cNvCxnSpPr/>
                <p:nvPr/>
              </p:nvCxnSpPr>
              <p:spPr>
                <a:xfrm flipV="1">
                  <a:off x="2073955" y="2491911"/>
                  <a:ext cx="496931" cy="278421"/>
                </a:xfrm>
                <a:prstGeom prst="straightConnector1">
                  <a:avLst/>
                </a:prstGeom>
                <a:ln w="25400" cap="flat" cmpd="sng" algn="ctr">
                  <a:solidFill>
                    <a:schemeClr val="accent3"/>
                  </a:solidFill>
                  <a:prstDash val="dash"/>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131" name="テキスト ボックス 130"/>
                <p:cNvSpPr txBox="1"/>
                <p:nvPr/>
              </p:nvSpPr>
              <p:spPr>
                <a:xfrm>
                  <a:off x="3002128" y="2921727"/>
                  <a:ext cx="615874" cy="400110"/>
                </a:xfrm>
                <a:prstGeom prst="rect">
                  <a:avLst/>
                </a:prstGeom>
                <a:noFill/>
              </p:spPr>
              <p:txBody>
                <a:bodyPr wrap="none" rtlCol="0">
                  <a:spAutoFit/>
                </a:bodyPr>
                <a:lstStyle/>
                <a:p>
                  <a:r>
                    <a:rPr kumimoji="1" lang="en-US" altLang="ja-JP" sz="2000" b="1" dirty="0" smtClean="0"/>
                    <a:t>+ ...</a:t>
                  </a:r>
                  <a:endParaRPr kumimoji="1" lang="ja-JP" altLang="en-US" sz="2000" b="1" dirty="0"/>
                </a:p>
              </p:txBody>
            </p:sp>
            <p:sp>
              <p:nvSpPr>
                <p:cNvPr id="132" name="Rectangle 59"/>
                <p:cNvSpPr/>
                <p:nvPr/>
              </p:nvSpPr>
              <p:spPr>
                <a:xfrm>
                  <a:off x="1738779" y="2749362"/>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sp>
            <p:nvSpPr>
              <p:cNvPr id="120" name="Oval 3"/>
              <p:cNvSpPr/>
              <p:nvPr/>
            </p:nvSpPr>
            <p:spPr>
              <a:xfrm>
                <a:off x="4107830" y="3721286"/>
                <a:ext cx="191326" cy="590661"/>
              </a:xfrm>
              <a:prstGeom prst="ellipse">
                <a:avLst/>
              </a:prstGeom>
              <a:pattFill prst="wdUpDiag">
                <a:fgClr>
                  <a:schemeClr val="accent1"/>
                </a:fgClr>
                <a:bgClr>
                  <a:schemeClr val="bg1"/>
                </a:bgClr>
              </a:patt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sp>
          <p:nvSpPr>
            <p:cNvPr id="117" name="テキスト ボックス 116"/>
            <p:cNvSpPr txBox="1"/>
            <p:nvPr/>
          </p:nvSpPr>
          <p:spPr>
            <a:xfrm>
              <a:off x="3260832" y="2348880"/>
              <a:ext cx="1848583" cy="276999"/>
            </a:xfrm>
            <a:prstGeom prst="rect">
              <a:avLst/>
            </a:prstGeom>
            <a:noFill/>
          </p:spPr>
          <p:txBody>
            <a:bodyPr wrap="none" rtlCol="0">
              <a:spAutoFit/>
            </a:bodyPr>
            <a:lstStyle/>
            <a:p>
              <a:r>
                <a:rPr lang="en-US" altLang="ja-JP" sz="1200" b="1" u="sng" dirty="0" smtClean="0"/>
                <a:t>“YN </a:t>
              </a:r>
              <a:r>
                <a:rPr lang="en-US" altLang="ja-JP" sz="1200" b="1" u="sng" dirty="0" err="1" smtClean="0"/>
                <a:t>rescattering</a:t>
              </a:r>
              <a:r>
                <a:rPr lang="en-US" altLang="ja-JP" sz="1200" b="1" u="sng" dirty="0" smtClean="0"/>
                <a:t>” </a:t>
              </a:r>
              <a:r>
                <a:rPr kumimoji="1" lang="en-US" altLang="ja-JP" sz="1200" b="1" u="sng" dirty="0" smtClean="0"/>
                <a:t>term</a:t>
              </a:r>
              <a:endParaRPr kumimoji="1" lang="ja-JP" altLang="en-US" sz="1200" b="1" u="sng" dirty="0"/>
            </a:p>
          </p:txBody>
        </p:sp>
        <p:sp>
          <p:nvSpPr>
            <p:cNvPr id="118" name="角丸四角形吹き出し 117"/>
            <p:cNvSpPr/>
            <p:nvPr/>
          </p:nvSpPr>
          <p:spPr>
            <a:xfrm>
              <a:off x="4004004" y="3972252"/>
              <a:ext cx="1504100" cy="630228"/>
            </a:xfrm>
            <a:prstGeom prst="wedgeRoundRectCallout">
              <a:avLst>
                <a:gd name="adj1" fmla="val -6836"/>
                <a:gd name="adj2" fmla="val -83561"/>
                <a:gd name="adj3" fmla="val 16667"/>
              </a:avLst>
            </a:prstGeom>
            <a:solidFill>
              <a:schemeClr val="bg1"/>
            </a:solidFill>
            <a:ln w="158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smtClean="0">
                  <a:solidFill>
                    <a:schemeClr val="tx1"/>
                  </a:solidFill>
                </a:rPr>
                <a:t>Use YN potential, e.g., in</a:t>
              </a:r>
              <a:endParaRPr kumimoji="1" lang="en-US" altLang="ja-JP" sz="800" b="1" dirty="0" smtClean="0">
                <a:solidFill>
                  <a:schemeClr val="tx1"/>
                </a:solidFill>
              </a:endParaRPr>
            </a:p>
            <a:p>
              <a:r>
                <a:rPr lang="en-US" altLang="ja-JP" sz="800" b="1" dirty="0" smtClean="0">
                  <a:solidFill>
                    <a:schemeClr val="tx1"/>
                  </a:solidFill>
                </a:rPr>
                <a:t>PRC40(1989)2226;</a:t>
              </a:r>
            </a:p>
            <a:p>
              <a:r>
                <a:rPr lang="en-US" altLang="ja-JP" sz="800" b="1" dirty="0" smtClean="0">
                  <a:solidFill>
                    <a:schemeClr val="tx1"/>
                  </a:solidFill>
                </a:rPr>
                <a:t>PRC59(1999)21;</a:t>
              </a:r>
            </a:p>
            <a:p>
              <a:r>
                <a:rPr lang="en-US" altLang="ja-JP" sz="800" b="1" dirty="0" smtClean="0">
                  <a:solidFill>
                    <a:schemeClr val="tx1"/>
                  </a:solidFill>
                </a:rPr>
                <a:t>PRC59(1999)3009</a:t>
              </a:r>
              <a:endParaRPr kumimoji="1" lang="ja-JP" altLang="en-US" sz="800" b="1" dirty="0" smtClean="0">
                <a:solidFill>
                  <a:schemeClr val="tx1"/>
                </a:solidFill>
              </a:endParaRPr>
            </a:p>
          </p:txBody>
        </p:sp>
      </p:grpSp>
      <p:grpSp>
        <p:nvGrpSpPr>
          <p:cNvPr id="62" name="グループ化 61"/>
          <p:cNvGrpSpPr/>
          <p:nvPr/>
        </p:nvGrpSpPr>
        <p:grpSpPr>
          <a:xfrm>
            <a:off x="308964" y="1932039"/>
            <a:ext cx="8498365" cy="3535251"/>
            <a:chOff x="308964" y="1932039"/>
            <a:chExt cx="8498365" cy="3535251"/>
          </a:xfrm>
        </p:grpSpPr>
        <p:sp>
          <p:nvSpPr>
            <p:cNvPr id="63" name="円/楕円 62"/>
            <p:cNvSpPr/>
            <p:nvPr/>
          </p:nvSpPr>
          <p:spPr>
            <a:xfrm>
              <a:off x="308964" y="1932039"/>
              <a:ext cx="5487172" cy="2875935"/>
            </a:xfrm>
            <a:prstGeom prst="ellipse">
              <a:avLst/>
            </a:prstGeom>
            <a:noFill/>
            <a:ln w="50800">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4" name="角丸四角形吹き出し 63"/>
            <p:cNvSpPr/>
            <p:nvPr/>
          </p:nvSpPr>
          <p:spPr>
            <a:xfrm>
              <a:off x="5557921" y="4027130"/>
              <a:ext cx="3249408" cy="1440160"/>
            </a:xfrm>
            <a:prstGeom prst="wedgeRoundRectCallout">
              <a:avLst>
                <a:gd name="adj1" fmla="val -73856"/>
                <a:gd name="adj2" fmla="val -40425"/>
                <a:gd name="adj3" fmla="val 16667"/>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FF"/>
                </a:buClr>
              </a:pPr>
              <a:r>
                <a:rPr lang="en-US" altLang="ja-JP" b="1" dirty="0" smtClean="0">
                  <a:solidFill>
                    <a:schemeClr val="tx1"/>
                  </a:solidFill>
                </a:rPr>
                <a:t>Completely dominates the reaction processes at the kinematics with </a:t>
              </a:r>
              <a:r>
                <a:rPr lang="en-US" altLang="ja-JP" b="1" dirty="0" err="1" smtClean="0">
                  <a:solidFill>
                    <a:schemeClr val="tx1"/>
                  </a:solidFill>
                </a:rPr>
                <a:t>θ</a:t>
              </a:r>
              <a:r>
                <a:rPr lang="en-US" altLang="ja-JP" b="1" baseline="-25000" dirty="0" err="1" smtClean="0">
                  <a:solidFill>
                    <a:schemeClr val="tx1"/>
                  </a:solidFill>
                </a:rPr>
                <a:t>N</a:t>
              </a:r>
              <a:r>
                <a:rPr lang="en-US" altLang="ja-JP" b="1" dirty="0" smtClean="0">
                  <a:solidFill>
                    <a:schemeClr val="tx1"/>
                  </a:solidFill>
                </a:rPr>
                <a:t> ~ 0.</a:t>
              </a:r>
            </a:p>
            <a:p>
              <a:pPr>
                <a:buClr>
                  <a:srgbClr val="0000FF"/>
                </a:buClr>
              </a:pPr>
              <a:r>
                <a:rPr lang="en-US" altLang="ja-JP" b="1" dirty="0">
                  <a:solidFill>
                    <a:schemeClr val="tx1"/>
                  </a:solidFill>
                  <a:sym typeface="Wingdings" panose="05000000000000000000" pitchFamily="2" charset="2"/>
                </a:rPr>
                <a:t>(</a:t>
              </a:r>
              <a:r>
                <a:rPr lang="en-US" altLang="ja-JP" b="1" dirty="0" smtClean="0">
                  <a:solidFill>
                    <a:schemeClr val="tx1"/>
                  </a:solidFill>
                  <a:sym typeface="Wingdings" panose="05000000000000000000" pitchFamily="2" charset="2"/>
                </a:rPr>
                <a:t> J-PARC E31)</a:t>
              </a:r>
              <a:endParaRPr kumimoji="1" lang="ja-JP" altLang="en-US" b="1" dirty="0" smtClean="0">
                <a:solidFill>
                  <a:schemeClr val="tx1"/>
                </a:solidFill>
              </a:endParaRPr>
            </a:p>
          </p:txBody>
        </p:sp>
      </p:grpSp>
    </p:spTree>
    <p:extLst>
      <p:ext uri="{BB962C8B-B14F-4D97-AF65-F5344CB8AC3E}">
        <p14:creationId xmlns:p14="http://schemas.microsoft.com/office/powerpoint/2010/main" val="37621648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rgbClr val="0000FF"/>
                </a:solidFill>
              </a:rPr>
              <a:t>Results for K</a:t>
            </a:r>
            <a:r>
              <a:rPr lang="en-US" altLang="ja-JP" sz="3600" baseline="30000" dirty="0">
                <a:solidFill>
                  <a:srgbClr val="0000FF"/>
                </a:solidFill>
              </a:rPr>
              <a:t>- </a:t>
            </a:r>
            <a:r>
              <a:rPr lang="en-US" altLang="ja-JP" sz="3600" dirty="0">
                <a:solidFill>
                  <a:srgbClr val="0000FF"/>
                </a:solidFill>
              </a:rPr>
              <a:t>d </a:t>
            </a:r>
            <a:r>
              <a:rPr lang="en-US" altLang="ja-JP" sz="3600" dirty="0">
                <a:solidFill>
                  <a:srgbClr val="0000FF"/>
                </a:solidFill>
                <a:sym typeface="Wingdings" panose="05000000000000000000" pitchFamily="2" charset="2"/>
              </a:rPr>
              <a:t> (πΣ)</a:t>
            </a:r>
            <a:r>
              <a:rPr lang="en-US" altLang="ja-JP" sz="3600" baseline="-25000" dirty="0">
                <a:solidFill>
                  <a:srgbClr val="0000FF"/>
                </a:solidFill>
                <a:sym typeface="Wingdings" panose="05000000000000000000" pitchFamily="2" charset="2"/>
              </a:rPr>
              <a:t>0</a:t>
            </a:r>
            <a:r>
              <a:rPr lang="en-US" altLang="ja-JP" sz="3600" dirty="0">
                <a:solidFill>
                  <a:srgbClr val="0000FF"/>
                </a:solidFill>
                <a:sym typeface="Wingdings" panose="05000000000000000000" pitchFamily="2" charset="2"/>
              </a:rPr>
              <a:t>n</a:t>
            </a:r>
            <a:endParaRPr lang="en-US" altLang="ja-JP" sz="3600" dirty="0">
              <a:solidFill>
                <a:srgbClr val="0000FF"/>
              </a:solidFill>
            </a:endParaRPr>
          </a:p>
        </p:txBody>
      </p:sp>
      <p:sp>
        <p:nvSpPr>
          <p:cNvPr id="2" name="テキスト ボックス 1"/>
          <p:cNvSpPr txBox="1"/>
          <p:nvPr/>
        </p:nvSpPr>
        <p:spPr>
          <a:xfrm>
            <a:off x="2843808" y="2052264"/>
            <a:ext cx="3779368" cy="584775"/>
          </a:xfrm>
          <a:prstGeom prst="rect">
            <a:avLst/>
          </a:prstGeom>
          <a:noFill/>
        </p:spPr>
        <p:txBody>
          <a:bodyPr wrap="none" rtlCol="0">
            <a:spAutoFit/>
          </a:bodyPr>
          <a:lstStyle/>
          <a:p>
            <a:r>
              <a:rPr kumimoji="1" lang="en-US" altLang="ja-JP" sz="3200" spc="300" dirty="0" smtClean="0">
                <a:solidFill>
                  <a:srgbClr val="FF6600">
                    <a:alpha val="50000"/>
                  </a:srgbClr>
                </a:solidFill>
                <a:latin typeface="+mj-lt"/>
              </a:rPr>
              <a:t>PRELIMINARY</a:t>
            </a:r>
            <a:endParaRPr kumimoji="1" lang="ja-JP" altLang="en-US" sz="3200" spc="300" dirty="0">
              <a:solidFill>
                <a:srgbClr val="FF6600">
                  <a:alpha val="50000"/>
                </a:srgbClr>
              </a:solidFill>
              <a:latin typeface="+mj-lt"/>
            </a:endParaRPr>
          </a:p>
        </p:txBody>
      </p:sp>
      <p:sp>
        <p:nvSpPr>
          <p:cNvPr id="22" name="テキスト ボックス 21"/>
          <p:cNvSpPr txBox="1"/>
          <p:nvPr/>
        </p:nvSpPr>
        <p:spPr>
          <a:xfrm>
            <a:off x="2771800" y="1012086"/>
            <a:ext cx="3736920" cy="461665"/>
          </a:xfrm>
          <a:prstGeom prst="rect">
            <a:avLst/>
          </a:prstGeom>
          <a:noFill/>
        </p:spPr>
        <p:txBody>
          <a:bodyPr wrap="none" rtlCol="0">
            <a:spAutoFit/>
          </a:bodyPr>
          <a:lstStyle/>
          <a:p>
            <a:r>
              <a:rPr kumimoji="1" lang="en-US" altLang="ja-JP" sz="2400" b="1" dirty="0" err="1" smtClean="0">
                <a:solidFill>
                  <a:srgbClr val="0000FF"/>
                </a:solidFill>
              </a:rPr>
              <a:t>p</a:t>
            </a:r>
            <a:r>
              <a:rPr kumimoji="1" lang="en-US" altLang="ja-JP" sz="2400" b="1" baseline="-25000" dirty="0" err="1" smtClean="0">
                <a:solidFill>
                  <a:srgbClr val="0000FF"/>
                </a:solidFill>
              </a:rPr>
              <a:t>K</a:t>
            </a:r>
            <a:r>
              <a:rPr kumimoji="1" lang="en-US" altLang="ja-JP" sz="2400" b="1" baseline="30000" dirty="0" smtClean="0">
                <a:solidFill>
                  <a:srgbClr val="0000FF"/>
                </a:solidFill>
              </a:rPr>
              <a:t>-</a:t>
            </a:r>
            <a:r>
              <a:rPr kumimoji="1" lang="en-US" altLang="ja-JP" sz="2400" b="1" dirty="0" smtClean="0">
                <a:solidFill>
                  <a:srgbClr val="0000FF"/>
                </a:solidFill>
              </a:rPr>
              <a:t> = 1 GeV,   </a:t>
            </a:r>
            <a:r>
              <a:rPr kumimoji="1" lang="en-US" altLang="ja-JP" sz="2400" b="1" dirty="0" err="1" smtClean="0">
                <a:solidFill>
                  <a:srgbClr val="0000FF"/>
                </a:solidFill>
              </a:rPr>
              <a:t>θ</a:t>
            </a:r>
            <a:r>
              <a:rPr kumimoji="1" lang="en-US" altLang="ja-JP" sz="2400" b="1" baseline="-25000" dirty="0" err="1" smtClean="0">
                <a:solidFill>
                  <a:srgbClr val="0000FF"/>
                </a:solidFill>
              </a:rPr>
              <a:t>n</a:t>
            </a:r>
            <a:r>
              <a:rPr kumimoji="1" lang="en-US" altLang="ja-JP" sz="2400" b="1" baseline="-25000" dirty="0" smtClean="0">
                <a:solidFill>
                  <a:srgbClr val="0000FF"/>
                </a:solidFill>
              </a:rPr>
              <a:t> </a:t>
            </a:r>
            <a:r>
              <a:rPr kumimoji="1" lang="en-US" altLang="ja-JP" sz="2400" b="1" dirty="0" smtClean="0">
                <a:solidFill>
                  <a:srgbClr val="0000FF"/>
                </a:solidFill>
              </a:rPr>
              <a:t>= 0 deg.</a:t>
            </a:r>
            <a:endParaRPr kumimoji="1" lang="ja-JP" altLang="en-US" sz="2400" b="1" dirty="0">
              <a:solidFill>
                <a:srgbClr val="0000FF"/>
              </a:solidFill>
            </a:endParaRPr>
          </a:p>
        </p:txBody>
      </p:sp>
      <p:cxnSp>
        <p:nvCxnSpPr>
          <p:cNvPr id="35" name="直線コネクタ 34"/>
          <p:cNvCxnSpPr/>
          <p:nvPr/>
        </p:nvCxnSpPr>
        <p:spPr>
          <a:xfrm>
            <a:off x="395536" y="5072304"/>
            <a:ext cx="7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95536" y="5445224"/>
            <a:ext cx="7200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187624" y="4903027"/>
            <a:ext cx="1528752" cy="338554"/>
          </a:xfrm>
          <a:prstGeom prst="rect">
            <a:avLst/>
          </a:prstGeom>
          <a:noFill/>
        </p:spPr>
        <p:txBody>
          <a:bodyPr wrap="none" rtlCol="0">
            <a:spAutoFit/>
          </a:bodyPr>
          <a:lstStyle/>
          <a:p>
            <a:r>
              <a:rPr kumimoji="1" lang="en-US" altLang="ja-JP" sz="1600" b="1" dirty="0" smtClean="0"/>
              <a:t>Model A (Full)</a:t>
            </a:r>
            <a:endParaRPr kumimoji="1" lang="ja-JP" altLang="en-US" sz="1600" b="1" dirty="0"/>
          </a:p>
        </p:txBody>
      </p:sp>
      <p:sp>
        <p:nvSpPr>
          <p:cNvPr id="41" name="テキスト ボックス 40"/>
          <p:cNvSpPr txBox="1"/>
          <p:nvPr/>
        </p:nvSpPr>
        <p:spPr>
          <a:xfrm>
            <a:off x="1187624" y="5301208"/>
            <a:ext cx="1544012" cy="338554"/>
          </a:xfrm>
          <a:prstGeom prst="rect">
            <a:avLst/>
          </a:prstGeom>
          <a:noFill/>
        </p:spPr>
        <p:txBody>
          <a:bodyPr wrap="none" rtlCol="0">
            <a:spAutoFit/>
          </a:bodyPr>
          <a:lstStyle/>
          <a:p>
            <a:r>
              <a:rPr kumimoji="1" lang="en-US" altLang="ja-JP" sz="1600" b="1" dirty="0" smtClean="0"/>
              <a:t>Model B (Full)</a:t>
            </a:r>
            <a:endParaRPr kumimoji="1" lang="ja-JP" altLang="en-US" sz="1600" b="1" dirty="0"/>
          </a:p>
        </p:txBody>
      </p:sp>
      <p:pic>
        <p:nvPicPr>
          <p:cNvPr id="2051" name="Picture 3" descr="C:\Users\kamano\vmw-win\1000mev-piS.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628800"/>
            <a:ext cx="8596528" cy="28800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228184" y="894857"/>
            <a:ext cx="2715808" cy="338554"/>
          </a:xfrm>
          <a:prstGeom prst="rect">
            <a:avLst/>
          </a:prstGeom>
          <a:noFill/>
        </p:spPr>
        <p:txBody>
          <a:bodyPr wrap="none" rtlCol="0">
            <a:spAutoFit/>
          </a:bodyPr>
          <a:lstStyle/>
          <a:p>
            <a:r>
              <a:rPr kumimoji="1" lang="en-US" altLang="ja-JP" sz="1600" b="1" dirty="0" smtClean="0">
                <a:solidFill>
                  <a:srgbClr val="FF0000"/>
                </a:solidFill>
              </a:rPr>
              <a:t>HK, Lee, arXiv:1608.03470</a:t>
            </a:r>
            <a:endParaRPr kumimoji="1" lang="ja-JP" altLang="en-US" sz="1600" b="1" dirty="0">
              <a:solidFill>
                <a:srgbClr val="FF0000"/>
              </a:solidFill>
            </a:endParaRPr>
          </a:p>
        </p:txBody>
      </p:sp>
      <p:grpSp>
        <p:nvGrpSpPr>
          <p:cNvPr id="15" name="グループ化 14"/>
          <p:cNvGrpSpPr/>
          <p:nvPr/>
        </p:nvGrpSpPr>
        <p:grpSpPr>
          <a:xfrm>
            <a:off x="5518717" y="4657372"/>
            <a:ext cx="2437659" cy="1795964"/>
            <a:chOff x="5502394" y="2190412"/>
            <a:chExt cx="2437659" cy="1795964"/>
          </a:xfrm>
        </p:grpSpPr>
        <p:grpSp>
          <p:nvGrpSpPr>
            <p:cNvPr id="16" name="グループ化 15"/>
            <p:cNvGrpSpPr/>
            <p:nvPr/>
          </p:nvGrpSpPr>
          <p:grpSpPr>
            <a:xfrm>
              <a:off x="5724128" y="2576441"/>
              <a:ext cx="2215925" cy="1409935"/>
              <a:chOff x="862656" y="2219679"/>
              <a:chExt cx="2215925" cy="1409935"/>
            </a:xfrm>
          </p:grpSpPr>
          <p:cxnSp>
            <p:nvCxnSpPr>
              <p:cNvPr id="18" name="Straight Connector 8"/>
              <p:cNvCxnSpPr/>
              <p:nvPr/>
            </p:nvCxnSpPr>
            <p:spPr>
              <a:xfrm>
                <a:off x="1310886" y="2862743"/>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8"/>
              <p:cNvCxnSpPr/>
              <p:nvPr/>
            </p:nvCxnSpPr>
            <p:spPr>
              <a:xfrm>
                <a:off x="1310886" y="3429476"/>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5"/>
              <p:cNvCxnSpPr/>
              <p:nvPr/>
            </p:nvCxnSpPr>
            <p:spPr>
              <a:xfrm>
                <a:off x="1318447" y="2491911"/>
                <a:ext cx="600474" cy="376684"/>
              </a:xfrm>
              <a:prstGeom prst="straightConnector1">
                <a:avLst/>
              </a:prstGeom>
              <a:ln w="3175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32"/>
              <p:cNvCxnSpPr>
                <a:endCxn id="33" idx="2"/>
              </p:cNvCxnSpPr>
              <p:nvPr/>
            </p:nvCxnSpPr>
            <p:spPr>
              <a:xfrm>
                <a:off x="1918921" y="2839923"/>
                <a:ext cx="380426" cy="706457"/>
              </a:xfrm>
              <a:prstGeom prst="straightConnector1">
                <a:avLst/>
              </a:prstGeom>
              <a:ln w="31750" cap="flat" cmpd="sng" algn="ctr">
                <a:solidFill>
                  <a:schemeClr val="accent2"/>
                </a:solidFill>
                <a:prstDash val="dash"/>
                <a:round/>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23" name="TextBox 41"/>
              <p:cNvSpPr txBox="1"/>
              <p:nvPr/>
            </p:nvSpPr>
            <p:spPr>
              <a:xfrm>
                <a:off x="2755391" y="2680253"/>
                <a:ext cx="293670" cy="307777"/>
              </a:xfrm>
              <a:prstGeom prst="rect">
                <a:avLst/>
              </a:prstGeom>
              <a:noFill/>
            </p:spPr>
            <p:txBody>
              <a:bodyPr wrap="none" rtlCol="0">
                <a:spAutoFit/>
              </a:bodyPr>
              <a:lstStyle/>
              <a:p>
                <a:r>
                  <a:rPr lang="en-US" sz="1400" b="1" dirty="0" smtClean="0"/>
                  <a:t>n</a:t>
                </a:r>
                <a:endParaRPr lang="en-US" sz="1400" b="1" dirty="0"/>
              </a:p>
            </p:txBody>
          </p:sp>
          <p:sp>
            <p:nvSpPr>
              <p:cNvPr id="24" name="TextBox 48"/>
              <p:cNvSpPr txBox="1"/>
              <p:nvPr/>
            </p:nvSpPr>
            <p:spPr>
              <a:xfrm>
                <a:off x="2756057" y="2975224"/>
                <a:ext cx="322524" cy="307777"/>
              </a:xfrm>
              <a:prstGeom prst="rect">
                <a:avLst/>
              </a:prstGeom>
              <a:noFill/>
            </p:spPr>
            <p:txBody>
              <a:bodyPr wrap="none" rtlCol="0">
                <a:spAutoFit/>
              </a:bodyPr>
              <a:lstStyle/>
              <a:p>
                <a:r>
                  <a:rPr lang="en-US" altLang="ja-JP" sz="1400" b="1" dirty="0" smtClean="0">
                    <a:solidFill>
                      <a:srgbClr val="FF0000"/>
                    </a:solidFill>
                    <a:cs typeface="Symbol" charset="2"/>
                  </a:rPr>
                  <a:t>π</a:t>
                </a:r>
                <a:endParaRPr lang="en-US" sz="1400" b="1" dirty="0">
                  <a:solidFill>
                    <a:srgbClr val="008000"/>
                  </a:solidFill>
                  <a:cs typeface="Symbol" charset="2"/>
                </a:endParaRPr>
              </a:p>
            </p:txBody>
          </p:sp>
          <p:sp>
            <p:nvSpPr>
              <p:cNvPr id="25" name="Rectangle 59"/>
              <p:cNvSpPr/>
              <p:nvPr/>
            </p:nvSpPr>
            <p:spPr>
              <a:xfrm>
                <a:off x="1738779" y="2749362"/>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6" name="TextBox 63"/>
              <p:cNvSpPr txBox="1"/>
              <p:nvPr/>
            </p:nvSpPr>
            <p:spPr>
              <a:xfrm>
                <a:off x="2748862" y="3321837"/>
                <a:ext cx="292068" cy="307777"/>
              </a:xfrm>
              <a:prstGeom prst="rect">
                <a:avLst/>
              </a:prstGeom>
              <a:noFill/>
            </p:spPr>
            <p:txBody>
              <a:bodyPr wrap="none" rtlCol="0">
                <a:spAutoFit/>
              </a:bodyPr>
              <a:lstStyle/>
              <a:p>
                <a:r>
                  <a:rPr lang="en-US" altLang="ja-JP" sz="1400" b="1" dirty="0" smtClean="0"/>
                  <a:t>Σ</a:t>
                </a:r>
                <a:endParaRPr lang="en-US" sz="1400" b="1" dirty="0"/>
              </a:p>
            </p:txBody>
          </p:sp>
          <p:sp>
            <p:nvSpPr>
              <p:cNvPr id="27" name="TextBox 37"/>
              <p:cNvSpPr txBox="1"/>
              <p:nvPr/>
            </p:nvSpPr>
            <p:spPr>
              <a:xfrm>
                <a:off x="862656" y="2219679"/>
                <a:ext cx="412985" cy="307777"/>
              </a:xfrm>
              <a:prstGeom prst="rect">
                <a:avLst/>
              </a:prstGeom>
              <a:noFill/>
            </p:spPr>
            <p:txBody>
              <a:bodyPr wrap="square" rtlCol="0">
                <a:spAutoFit/>
              </a:bodyPr>
              <a:lstStyle/>
              <a:p>
                <a:pPr algn="ctr"/>
                <a:r>
                  <a:rPr lang="en-US" altLang="ja-JP" sz="1400" b="1" dirty="0" smtClean="0"/>
                  <a:t>K</a:t>
                </a:r>
                <a:r>
                  <a:rPr lang="en-US" altLang="ja-JP" sz="1400" b="1" baseline="30000" dirty="0" smtClean="0"/>
                  <a:t>-</a:t>
                </a:r>
                <a:endParaRPr lang="ja-JP" altLang="en-US" sz="1400" b="1" baseline="30000" dirty="0"/>
              </a:p>
            </p:txBody>
          </p:sp>
          <p:sp>
            <p:nvSpPr>
              <p:cNvPr id="28" name="Oval 3"/>
              <p:cNvSpPr/>
              <p:nvPr/>
            </p:nvSpPr>
            <p:spPr>
              <a:xfrm>
                <a:off x="1188807" y="2839924"/>
                <a:ext cx="244159" cy="590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9" name="TextBox 41"/>
              <p:cNvSpPr txBox="1"/>
              <p:nvPr/>
            </p:nvSpPr>
            <p:spPr>
              <a:xfrm>
                <a:off x="881300" y="2975227"/>
                <a:ext cx="376081" cy="370842"/>
              </a:xfrm>
              <a:prstGeom prst="rect">
                <a:avLst/>
              </a:prstGeom>
              <a:noFill/>
            </p:spPr>
            <p:txBody>
              <a:bodyPr wrap="none" rtlCol="0">
                <a:spAutoFit/>
              </a:bodyPr>
              <a:lstStyle/>
              <a:p>
                <a:r>
                  <a:rPr lang="en-US" sz="1400" b="1" dirty="0" smtClean="0"/>
                  <a:t>d</a:t>
                </a:r>
                <a:endParaRPr lang="en-US" sz="1400" b="1" dirty="0"/>
              </a:p>
            </p:txBody>
          </p:sp>
          <mc:AlternateContent xmlns:mc="http://schemas.openxmlformats.org/markup-compatibility/2006" xmlns:a14="http://schemas.microsoft.com/office/drawing/2010/main">
            <mc:Choice Requires="a14">
              <p:sp>
                <p:nvSpPr>
                  <p:cNvPr id="30" name="TextBox 37"/>
                  <p:cNvSpPr txBox="1"/>
                  <p:nvPr/>
                </p:nvSpPr>
                <p:spPr>
                  <a:xfrm>
                    <a:off x="1618685" y="3035510"/>
                    <a:ext cx="547326" cy="315664"/>
                  </a:xfrm>
                  <a:prstGeom prst="rect">
                    <a:avLst/>
                  </a:prstGeom>
                  <a:noFill/>
                </p:spPr>
                <p:txBody>
                  <a:bodyPr wrap="square" rtlCol="0">
                    <a:spAutoFit/>
                  </a:bodyPr>
                  <a:lstStyle/>
                  <a:p>
                    <a:pPr algn="ctr"/>
                    <a14:m>
                      <m:oMath xmlns:m="http://schemas.openxmlformats.org/officeDocument/2006/math">
                        <m:acc>
                          <m:accPr>
                            <m:chr m:val="̅"/>
                            <m:ctrlPr>
                              <a:rPr lang="en-US" altLang="ja-JP" sz="1400" b="1" i="1" smtClean="0">
                                <a:latin typeface="Cambria Math"/>
                              </a:rPr>
                            </m:ctrlPr>
                          </m:accPr>
                          <m:e>
                            <m:r>
                              <m:rPr>
                                <m:nor/>
                              </m:rPr>
                              <a:rPr lang="en-US" altLang="ja-JP" sz="1400" b="1"/>
                              <m:t>K</m:t>
                            </m:r>
                          </m:e>
                        </m:acc>
                      </m:oMath>
                    </a14:m>
                    <a:r>
                      <a:rPr lang="en-US" altLang="ja-JP" sz="1400" b="1" baseline="30000" dirty="0" smtClean="0"/>
                      <a:t>ex</a:t>
                    </a:r>
                    <a:endParaRPr lang="ja-JP" altLang="en-US" sz="1400" b="1" baseline="30000" dirty="0"/>
                  </a:p>
                </p:txBody>
              </p:sp>
            </mc:Choice>
            <mc:Fallback xmlns="">
              <p:sp>
                <p:nvSpPr>
                  <p:cNvPr id="18" name="TextBox 37"/>
                  <p:cNvSpPr txBox="1">
                    <a:spLocks noRot="1" noChangeAspect="1" noMove="1" noResize="1" noEditPoints="1" noAdjustHandles="1" noChangeArrowheads="1" noChangeShapeType="1" noTextEdit="1"/>
                  </p:cNvSpPr>
                  <p:nvPr/>
                </p:nvSpPr>
                <p:spPr>
                  <a:xfrm>
                    <a:off x="1618685" y="3035510"/>
                    <a:ext cx="547326" cy="315664"/>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32" name="Straight Arrow Connector 25"/>
              <p:cNvCxnSpPr/>
              <p:nvPr/>
            </p:nvCxnSpPr>
            <p:spPr>
              <a:xfrm flipV="1">
                <a:off x="2330027" y="3100591"/>
                <a:ext cx="450783" cy="278419"/>
              </a:xfrm>
              <a:prstGeom prst="straightConnector1">
                <a:avLst/>
              </a:prstGeom>
              <a:ln w="25400" cap="flat" cmpd="sng" algn="ctr">
                <a:solidFill>
                  <a:schemeClr val="accent3"/>
                </a:solidFill>
                <a:prstDash val="dash"/>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33" name="Rectangle 59"/>
              <p:cNvSpPr/>
              <p:nvPr/>
            </p:nvSpPr>
            <p:spPr>
              <a:xfrm>
                <a:off x="2119205" y="3346069"/>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mc:AlternateContent xmlns:mc="http://schemas.openxmlformats.org/markup-compatibility/2006" xmlns:a14="http://schemas.microsoft.com/office/drawing/2010/main">
          <mc:Choice Requires="a14">
            <p:sp>
              <p:nvSpPr>
                <p:cNvPr id="17" name="テキスト ボックス 16"/>
                <p:cNvSpPr txBox="1"/>
                <p:nvPr/>
              </p:nvSpPr>
              <p:spPr>
                <a:xfrm>
                  <a:off x="5502394" y="2190412"/>
                  <a:ext cx="1584088" cy="283796"/>
                </a:xfrm>
                <a:prstGeom prst="rect">
                  <a:avLst/>
                </a:prstGeom>
                <a:noFill/>
              </p:spPr>
              <p:txBody>
                <a:bodyPr wrap="none" rtlCol="0">
                  <a:spAutoFit/>
                </a:bodyPr>
                <a:lstStyle/>
                <a:p>
                  <a:r>
                    <a:rPr lang="en-US" altLang="ja-JP" sz="1200" b="1" u="sng" dirty="0" smtClean="0"/>
                    <a:t>“</a:t>
                  </a:r>
                  <a14:m>
                    <m:oMath xmlns:m="http://schemas.openxmlformats.org/officeDocument/2006/math">
                      <m:acc>
                        <m:accPr>
                          <m:chr m:val="̅"/>
                          <m:ctrlPr>
                            <a:rPr lang="en-US" altLang="ja-JP" sz="1200" b="1" i="1" u="sng">
                              <a:latin typeface="Cambria Math"/>
                            </a:rPr>
                          </m:ctrlPr>
                        </m:accPr>
                        <m:e>
                          <m:r>
                            <m:rPr>
                              <m:nor/>
                            </m:rPr>
                            <a:rPr lang="en-US" altLang="ja-JP" sz="1200" b="1" u="sng"/>
                            <m:t>K</m:t>
                          </m:r>
                        </m:e>
                      </m:acc>
                    </m:oMath>
                  </a14:m>
                  <a:r>
                    <a:rPr lang="en-US" altLang="ja-JP" sz="1200" b="1" u="sng" dirty="0" smtClean="0"/>
                    <a:t>-exchange” </a:t>
                  </a:r>
                  <a:r>
                    <a:rPr kumimoji="1" lang="en-US" altLang="ja-JP" sz="1200" b="1" u="sng" dirty="0" smtClean="0"/>
                    <a:t>term</a:t>
                  </a:r>
                  <a:endParaRPr kumimoji="1" lang="ja-JP" altLang="en-US" sz="1200" b="1" u="sng"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502394" y="2190412"/>
                  <a:ext cx="1584088" cy="283796"/>
                </a:xfrm>
                <a:prstGeom prst="rect">
                  <a:avLst/>
                </a:prstGeom>
                <a:blipFill rotWithShape="1">
                  <a:blip r:embed="rId5"/>
                  <a:stretch>
                    <a:fillRect b="-12766"/>
                  </a:stretch>
                </a:blipFill>
              </p:spPr>
              <p:txBody>
                <a:bodyPr/>
                <a:lstStyle/>
                <a:p>
                  <a:r>
                    <a:rPr lang="ja-JP" altLang="en-US">
                      <a:noFill/>
                    </a:rPr>
                    <a:t> </a:t>
                  </a:r>
                </a:p>
              </p:txBody>
            </p:sp>
          </mc:Fallback>
        </mc:AlternateContent>
      </p:grpSp>
      <p:sp>
        <p:nvSpPr>
          <p:cNvPr id="34" name="角丸四角形吹き出し 33"/>
          <p:cNvSpPr/>
          <p:nvPr/>
        </p:nvSpPr>
        <p:spPr>
          <a:xfrm>
            <a:off x="6660232" y="4949699"/>
            <a:ext cx="2074374" cy="291882"/>
          </a:xfrm>
          <a:prstGeom prst="wedgeRoundRectCallout">
            <a:avLst>
              <a:gd name="adj1" fmla="val -40790"/>
              <a:gd name="adj2" fmla="val 158831"/>
              <a:gd name="adj3" fmla="val 16667"/>
            </a:avLst>
          </a:prstGeom>
          <a:solidFill>
            <a:schemeClr val="bg1"/>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rPr>
              <a:t>Need S, P, D, F,... waves !!</a:t>
            </a:r>
            <a:endParaRPr kumimoji="1" lang="ja-JP" altLang="en-US" sz="1200" b="1" dirty="0" smtClean="0">
              <a:solidFill>
                <a:schemeClr val="tx1"/>
              </a:solidFill>
            </a:endParaRPr>
          </a:p>
        </p:txBody>
      </p:sp>
      <p:grpSp>
        <p:nvGrpSpPr>
          <p:cNvPr id="43" name="グループ化 42"/>
          <p:cNvGrpSpPr/>
          <p:nvPr/>
        </p:nvGrpSpPr>
        <p:grpSpPr>
          <a:xfrm>
            <a:off x="5220072" y="819652"/>
            <a:ext cx="3787699" cy="2753364"/>
            <a:chOff x="4312692" y="3411940"/>
            <a:chExt cx="3787699" cy="2753364"/>
          </a:xfrm>
        </p:grpSpPr>
        <p:sp>
          <p:nvSpPr>
            <p:cNvPr id="44" name="角丸四角形 43"/>
            <p:cNvSpPr/>
            <p:nvPr/>
          </p:nvSpPr>
          <p:spPr>
            <a:xfrm>
              <a:off x="4312692" y="3411940"/>
              <a:ext cx="3787699" cy="2753364"/>
            </a:xfrm>
            <a:prstGeom prst="roundRect">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grpSp>
          <p:nvGrpSpPr>
            <p:cNvPr id="45" name="グループ化 44"/>
            <p:cNvGrpSpPr/>
            <p:nvPr/>
          </p:nvGrpSpPr>
          <p:grpSpPr>
            <a:xfrm>
              <a:off x="4540972" y="3614827"/>
              <a:ext cx="3393290" cy="2321369"/>
              <a:chOff x="3347864" y="2836818"/>
              <a:chExt cx="4586398" cy="3099380"/>
            </a:xfrm>
          </p:grpSpPr>
          <p:grpSp>
            <p:nvGrpSpPr>
              <p:cNvPr id="46" name="グループ化 45"/>
              <p:cNvGrpSpPr/>
              <p:nvPr/>
            </p:nvGrpSpPr>
            <p:grpSpPr>
              <a:xfrm>
                <a:off x="3347864" y="3021343"/>
                <a:ext cx="4586398" cy="2914855"/>
                <a:chOff x="3347864" y="3021343"/>
                <a:chExt cx="4586398" cy="2914855"/>
              </a:xfrm>
            </p:grpSpPr>
            <p:pic>
              <p:nvPicPr>
                <p:cNvPr id="48" name="図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864" y="3021343"/>
                  <a:ext cx="4586398" cy="2914855"/>
                </a:xfrm>
                <a:prstGeom prst="rect">
                  <a:avLst/>
                </a:prstGeom>
              </p:spPr>
            </p:pic>
            <mc:AlternateContent xmlns:mc="http://schemas.openxmlformats.org/markup-compatibility/2006" xmlns:a14="http://schemas.microsoft.com/office/drawing/2010/main">
              <mc:Choice Requires="a14">
                <p:sp>
                  <p:nvSpPr>
                    <p:cNvPr id="49" name="正方形/長方形 48"/>
                    <p:cNvSpPr/>
                    <p:nvPr/>
                  </p:nvSpPr>
                  <p:spPr>
                    <a:xfrm>
                      <a:off x="4156399" y="3242607"/>
                      <a:ext cx="1024470" cy="8036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1600" b="1" i="1" smtClean="0">
                                    <a:solidFill>
                                      <a:srgbClr val="FF0000"/>
                                    </a:solidFill>
                                    <a:latin typeface="Cambria Math"/>
                                  </a:rPr>
                                </m:ctrlPr>
                              </m:sSupPr>
                              <m:e>
                                <m:r>
                                  <m:rPr>
                                    <m:nor/>
                                  </m:rPr>
                                  <a:rPr lang="en-US" altLang="ja-JP" sz="1600" b="1" dirty="0">
                                    <a:solidFill>
                                      <a:srgbClr val="FF0000"/>
                                    </a:solidFill>
                                  </a:rPr>
                                  <m:t>Σ</m:t>
                                </m:r>
                              </m:e>
                              <m:sup>
                                <m:r>
                                  <a:rPr lang="en-US" altLang="ja-JP" sz="1600" b="1" i="1" dirty="0">
                                    <a:solidFill>
                                      <a:srgbClr val="FF0000"/>
                                    </a:solidFill>
                                    <a:latin typeface="Cambria Math" panose="02040503050406030204" pitchFamily="18" charset="0"/>
                                  </a:rPr>
                                  <m:t>+</m:t>
                                </m:r>
                              </m:sup>
                            </m:sSup>
                            <m:sSup>
                              <m:sSupPr>
                                <m:ctrlPr>
                                  <a:rPr lang="en-US" altLang="ja-JP" sz="1600" b="1" i="1">
                                    <a:solidFill>
                                      <a:srgbClr val="FF0000"/>
                                    </a:solidFill>
                                    <a:latin typeface="Cambria Math"/>
                                  </a:rPr>
                                </m:ctrlPr>
                              </m:sSupPr>
                              <m:e>
                                <m:r>
                                  <m:rPr>
                                    <m:nor/>
                                  </m:rPr>
                                  <a:rPr lang="en-US" altLang="ja-JP" sz="1600" b="1" dirty="0">
                                    <a:solidFill>
                                      <a:srgbClr val="FF0000"/>
                                    </a:solidFill>
                                    <a:ea typeface="Cambria Math" panose="02040503050406030204" pitchFamily="18" charset="0"/>
                                  </a:rPr>
                                  <m:t>π</m:t>
                                </m:r>
                              </m:e>
                              <m:sup>
                                <m:r>
                                  <a:rPr lang="en-US" altLang="ja-JP" sz="1600" b="1" i="1" dirty="0">
                                    <a:solidFill>
                                      <a:srgbClr val="FF0000"/>
                                    </a:solidFill>
                                    <a:latin typeface="Cambria Math" panose="02040503050406030204" pitchFamily="18" charset="0"/>
                                    <a:ea typeface="Cambria Math" panose="02040503050406030204" pitchFamily="18" charset="0"/>
                                  </a:rPr>
                                  <m:t>−</m:t>
                                </m:r>
                              </m:sup>
                            </m:sSup>
                          </m:oMath>
                        </m:oMathPara>
                      </a14:m>
                      <a:endParaRPr lang="en-US" altLang="ja-JP" sz="1600" b="1"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altLang="ja-JP" sz="1600" b="1" i="1" smtClean="0">
                                    <a:solidFill>
                                      <a:srgbClr val="3030FF"/>
                                    </a:solidFill>
                                    <a:latin typeface="Cambria Math"/>
                                  </a:rPr>
                                </m:ctrlPr>
                              </m:sSupPr>
                              <m:e>
                                <m:r>
                                  <m:rPr>
                                    <m:nor/>
                                  </m:rPr>
                                  <a:rPr lang="en-US" altLang="ja-JP" sz="1600" b="1" dirty="0">
                                    <a:solidFill>
                                      <a:srgbClr val="3030FF"/>
                                    </a:solidFill>
                                  </a:rPr>
                                  <m:t>Σ</m:t>
                                </m:r>
                              </m:e>
                              <m:sup>
                                <m:r>
                                  <a:rPr lang="en-US" altLang="ja-JP" sz="1600" b="1" i="1" dirty="0">
                                    <a:solidFill>
                                      <a:srgbClr val="3030FF"/>
                                    </a:solidFill>
                                    <a:latin typeface="Cambria Math" panose="02040503050406030204" pitchFamily="18" charset="0"/>
                                  </a:rPr>
                                  <m:t>−</m:t>
                                </m:r>
                              </m:sup>
                            </m:sSup>
                            <m:sSup>
                              <m:sSupPr>
                                <m:ctrlPr>
                                  <a:rPr lang="en-US" altLang="ja-JP" sz="1600" b="1" i="1">
                                    <a:solidFill>
                                      <a:srgbClr val="3030FF"/>
                                    </a:solidFill>
                                    <a:latin typeface="Cambria Math"/>
                                  </a:rPr>
                                </m:ctrlPr>
                              </m:sSupPr>
                              <m:e>
                                <m:r>
                                  <m:rPr>
                                    <m:nor/>
                                  </m:rPr>
                                  <a:rPr lang="en-US" altLang="ja-JP" sz="1600" b="1" dirty="0">
                                    <a:solidFill>
                                      <a:srgbClr val="3030FF"/>
                                    </a:solidFill>
                                    <a:ea typeface="Cambria Math" panose="02040503050406030204" pitchFamily="18" charset="0"/>
                                  </a:rPr>
                                  <m:t>π</m:t>
                                </m:r>
                              </m:e>
                              <m:sup>
                                <m:r>
                                  <a:rPr lang="en-US" altLang="ja-JP" sz="1600" b="1" i="1" dirty="0">
                                    <a:solidFill>
                                      <a:srgbClr val="3030FF"/>
                                    </a:solidFill>
                                    <a:latin typeface="Cambria Math" panose="02040503050406030204" pitchFamily="18" charset="0"/>
                                    <a:ea typeface="Cambria Math" panose="02040503050406030204" pitchFamily="18" charset="0"/>
                                  </a:rPr>
                                  <m:t>+</m:t>
                                </m:r>
                              </m:sup>
                            </m:sSup>
                          </m:oMath>
                        </m:oMathPara>
                      </a14:m>
                      <a:endParaRPr lang="ja-JP" altLang="en-US" sz="1600" dirty="0"/>
                    </a:p>
                  </p:txBody>
                </p:sp>
              </mc:Choice>
              <mc:Fallback xmlns="">
                <p:sp>
                  <p:nvSpPr>
                    <p:cNvPr id="49" name="正方形/長方形 48"/>
                    <p:cNvSpPr>
                      <a:spLocks noRot="1" noChangeAspect="1" noMove="1" noResize="1" noEditPoints="1" noAdjustHandles="1" noChangeArrowheads="1" noChangeShapeType="1" noTextEdit="1"/>
                    </p:cNvSpPr>
                    <p:nvPr/>
                  </p:nvSpPr>
                  <p:spPr>
                    <a:xfrm>
                      <a:off x="4156399" y="3242607"/>
                      <a:ext cx="1024470" cy="803622"/>
                    </a:xfrm>
                    <a:prstGeom prst="rect">
                      <a:avLst/>
                    </a:prstGeom>
                    <a:blipFill rotWithShape="1">
                      <a:blip r:embed="rId7"/>
                      <a:stretch>
                        <a:fillRect/>
                      </a:stretch>
                    </a:blipFill>
                  </p:spPr>
                  <p:txBody>
                    <a:bodyPr/>
                    <a:lstStyle/>
                    <a:p>
                      <a:r>
                        <a:rPr lang="ja-JP" altLang="en-US">
                          <a:noFill/>
                        </a:rPr>
                        <a:t> </a:t>
                      </a:r>
                    </a:p>
                  </p:txBody>
                </p:sp>
              </mc:Fallback>
            </mc:AlternateContent>
            <p:sp>
              <p:nvSpPr>
                <p:cNvPr id="50" name="テキスト ボックス 49"/>
                <p:cNvSpPr txBox="1"/>
                <p:nvPr/>
              </p:nvSpPr>
              <p:spPr>
                <a:xfrm rot="19968916">
                  <a:off x="4403485" y="4195498"/>
                  <a:ext cx="2926253" cy="616393"/>
                </a:xfrm>
                <a:prstGeom prst="rect">
                  <a:avLst/>
                </a:prstGeom>
                <a:noFill/>
              </p:spPr>
              <p:txBody>
                <a:bodyPr wrap="none" rtlCol="0">
                  <a:spAutoFit/>
                </a:bodyPr>
                <a:lstStyle/>
                <a:p>
                  <a:r>
                    <a:rPr lang="en-US" altLang="ja-JP" sz="2400" b="1" dirty="0" smtClean="0">
                      <a:ln>
                        <a:solidFill>
                          <a:schemeClr val="accent1">
                            <a:shade val="50000"/>
                            <a:alpha val="40000"/>
                          </a:schemeClr>
                        </a:solidFill>
                      </a:ln>
                      <a:noFill/>
                      <a:effectLst>
                        <a:outerShdw dist="50800" dir="5400000" algn="ctr" rotWithShape="0">
                          <a:srgbClr val="000000">
                            <a:alpha val="0"/>
                          </a:srgbClr>
                        </a:outerShdw>
                      </a:effectLst>
                    </a:rPr>
                    <a:t>Very </a:t>
                  </a:r>
                  <a:r>
                    <a:rPr lang="en-US" altLang="ja-JP" b="1" dirty="0" smtClean="0">
                      <a:ln>
                        <a:solidFill>
                          <a:schemeClr val="accent1">
                            <a:shade val="50000"/>
                            <a:alpha val="40000"/>
                          </a:schemeClr>
                        </a:solidFill>
                      </a:ln>
                      <a:noFill/>
                      <a:effectLst>
                        <a:outerShdw dist="50800" dir="5400000" algn="ctr" rotWithShape="0">
                          <a:srgbClr val="000000">
                            <a:alpha val="0"/>
                          </a:srgbClr>
                        </a:outerShdw>
                      </a:effectLst>
                    </a:rPr>
                    <a:t>preliminary</a:t>
                  </a:r>
                  <a:endParaRPr kumimoji="1" lang="ja-JP" altLang="en-US" b="1" dirty="0">
                    <a:ln>
                      <a:solidFill>
                        <a:schemeClr val="accent1">
                          <a:shade val="50000"/>
                          <a:alpha val="40000"/>
                        </a:schemeClr>
                      </a:solidFill>
                    </a:ln>
                    <a:noFill/>
                    <a:effectLst>
                      <a:outerShdw dist="50800" dir="5400000" algn="ctr" rotWithShape="0">
                        <a:srgbClr val="000000">
                          <a:alpha val="0"/>
                        </a:srgbClr>
                      </a:outerShdw>
                    </a:effectLst>
                  </a:endParaRPr>
                </a:p>
              </p:txBody>
            </p:sp>
          </p:grpSp>
          <p:sp>
            <p:nvSpPr>
              <p:cNvPr id="47" name="テキスト ボックス 46"/>
              <p:cNvSpPr txBox="1"/>
              <p:nvPr/>
            </p:nvSpPr>
            <p:spPr>
              <a:xfrm>
                <a:off x="4319646" y="2836818"/>
                <a:ext cx="3391349" cy="369836"/>
              </a:xfrm>
              <a:prstGeom prst="rect">
                <a:avLst/>
              </a:prstGeom>
              <a:noFill/>
            </p:spPr>
            <p:txBody>
              <a:bodyPr wrap="square" rtlCol="0">
                <a:spAutoFit/>
              </a:bodyPr>
              <a:lstStyle/>
              <a:p>
                <a:r>
                  <a:rPr kumimoji="1" lang="en-US" altLang="ja-JP" sz="1200" dirty="0" smtClean="0">
                    <a:solidFill>
                      <a:srgbClr val="009900"/>
                    </a:solidFill>
                  </a:rPr>
                  <a:t>Kawasaki-san’s talk@MENU2016</a:t>
                </a:r>
                <a:endParaRPr kumimoji="1" lang="ja-JP" altLang="en-US" sz="1200" dirty="0">
                  <a:solidFill>
                    <a:srgbClr val="009900"/>
                  </a:solidFill>
                </a:endParaRPr>
              </a:p>
            </p:txBody>
          </p:sp>
        </p:grpSp>
      </p:grpSp>
      <p:sp>
        <p:nvSpPr>
          <p:cNvPr id="51" name="正方形/長方形 50"/>
          <p:cNvSpPr/>
          <p:nvPr/>
        </p:nvSpPr>
        <p:spPr>
          <a:xfrm>
            <a:off x="5759095" y="1228299"/>
            <a:ext cx="164033" cy="1883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37788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grpId="1"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dissolv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43"/>
                                        </p:tgtEl>
                                      </p:cBhvr>
                                    </p:animEffect>
                                    <p:set>
                                      <p:cBhvr>
                                        <p:cTn id="15" dur="1" fill="hold">
                                          <p:stCondLst>
                                            <p:cond delay="499"/>
                                          </p:stCondLst>
                                        </p:cTn>
                                        <p:tgtEl>
                                          <p:spTgt spid="43"/>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51"/>
                                        </p:tgtEl>
                                      </p:cBhvr>
                                    </p:animEffect>
                                    <p:set>
                                      <p:cBhvr>
                                        <p:cTn id="18" dur="1" fill="hold">
                                          <p:stCondLst>
                                            <p:cond delay="499"/>
                                          </p:stCondLst>
                                        </p:cTn>
                                        <p:tgtEl>
                                          <p:spTgt spid="5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 grpId="0" animBg="1"/>
      <p:bldP spid="5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40" name="Picture 2" descr="C:\Users\kamano\vmw-win\1000mev-piS.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799"/>
            <a:ext cx="8596528" cy="288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rgbClr val="0000FF"/>
                </a:solidFill>
              </a:rPr>
              <a:t>Results for K</a:t>
            </a:r>
            <a:r>
              <a:rPr lang="en-US" altLang="ja-JP" sz="3600" baseline="30000" dirty="0">
                <a:solidFill>
                  <a:srgbClr val="0000FF"/>
                </a:solidFill>
              </a:rPr>
              <a:t>- </a:t>
            </a:r>
            <a:r>
              <a:rPr lang="en-US" altLang="ja-JP" sz="3600" dirty="0">
                <a:solidFill>
                  <a:srgbClr val="0000FF"/>
                </a:solidFill>
              </a:rPr>
              <a:t>d </a:t>
            </a:r>
            <a:r>
              <a:rPr lang="en-US" altLang="ja-JP" sz="3600" dirty="0">
                <a:solidFill>
                  <a:srgbClr val="0000FF"/>
                </a:solidFill>
                <a:sym typeface="Wingdings" panose="05000000000000000000" pitchFamily="2" charset="2"/>
              </a:rPr>
              <a:t> (πΣ)</a:t>
            </a:r>
            <a:r>
              <a:rPr lang="en-US" altLang="ja-JP" sz="3600" baseline="-25000" dirty="0">
                <a:solidFill>
                  <a:srgbClr val="0000FF"/>
                </a:solidFill>
                <a:sym typeface="Wingdings" panose="05000000000000000000" pitchFamily="2" charset="2"/>
              </a:rPr>
              <a:t>0</a:t>
            </a:r>
            <a:r>
              <a:rPr lang="en-US" altLang="ja-JP" sz="3600" dirty="0">
                <a:solidFill>
                  <a:srgbClr val="0000FF"/>
                </a:solidFill>
                <a:sym typeface="Wingdings" panose="05000000000000000000" pitchFamily="2" charset="2"/>
              </a:rPr>
              <a:t>n</a:t>
            </a:r>
            <a:endParaRPr lang="en-US" altLang="ja-JP" sz="3600" dirty="0">
              <a:solidFill>
                <a:srgbClr val="0000FF"/>
              </a:solidFill>
            </a:endParaRPr>
          </a:p>
        </p:txBody>
      </p:sp>
      <p:sp>
        <p:nvSpPr>
          <p:cNvPr id="22" name="テキスト ボックス 21"/>
          <p:cNvSpPr txBox="1"/>
          <p:nvPr/>
        </p:nvSpPr>
        <p:spPr>
          <a:xfrm>
            <a:off x="2771800" y="1012086"/>
            <a:ext cx="3736920" cy="461665"/>
          </a:xfrm>
          <a:prstGeom prst="rect">
            <a:avLst/>
          </a:prstGeom>
          <a:noFill/>
        </p:spPr>
        <p:txBody>
          <a:bodyPr wrap="none" rtlCol="0">
            <a:spAutoFit/>
          </a:bodyPr>
          <a:lstStyle/>
          <a:p>
            <a:r>
              <a:rPr kumimoji="1" lang="en-US" altLang="ja-JP" sz="2400" b="1" dirty="0" err="1" smtClean="0">
                <a:solidFill>
                  <a:srgbClr val="0000FF"/>
                </a:solidFill>
              </a:rPr>
              <a:t>p</a:t>
            </a:r>
            <a:r>
              <a:rPr kumimoji="1" lang="en-US" altLang="ja-JP" sz="2400" b="1" baseline="-25000" dirty="0" err="1" smtClean="0">
                <a:solidFill>
                  <a:srgbClr val="0000FF"/>
                </a:solidFill>
              </a:rPr>
              <a:t>K</a:t>
            </a:r>
            <a:r>
              <a:rPr kumimoji="1" lang="en-US" altLang="ja-JP" sz="2400" b="1" baseline="30000" dirty="0" smtClean="0">
                <a:solidFill>
                  <a:srgbClr val="0000FF"/>
                </a:solidFill>
              </a:rPr>
              <a:t>-</a:t>
            </a:r>
            <a:r>
              <a:rPr kumimoji="1" lang="en-US" altLang="ja-JP" sz="2400" b="1" dirty="0" smtClean="0">
                <a:solidFill>
                  <a:srgbClr val="0000FF"/>
                </a:solidFill>
              </a:rPr>
              <a:t> = 1 GeV,   </a:t>
            </a:r>
            <a:r>
              <a:rPr kumimoji="1" lang="en-US" altLang="ja-JP" sz="2400" b="1" dirty="0" err="1" smtClean="0">
                <a:solidFill>
                  <a:srgbClr val="0000FF"/>
                </a:solidFill>
              </a:rPr>
              <a:t>θ</a:t>
            </a:r>
            <a:r>
              <a:rPr kumimoji="1" lang="en-US" altLang="ja-JP" sz="2400" b="1" baseline="-25000" dirty="0" err="1" smtClean="0">
                <a:solidFill>
                  <a:srgbClr val="0000FF"/>
                </a:solidFill>
              </a:rPr>
              <a:t>n</a:t>
            </a:r>
            <a:r>
              <a:rPr kumimoji="1" lang="en-US" altLang="ja-JP" sz="2400" b="1" baseline="-25000" dirty="0" smtClean="0">
                <a:solidFill>
                  <a:srgbClr val="0000FF"/>
                </a:solidFill>
              </a:rPr>
              <a:t> </a:t>
            </a:r>
            <a:r>
              <a:rPr kumimoji="1" lang="en-US" altLang="ja-JP" sz="2400" b="1" dirty="0" smtClean="0">
                <a:solidFill>
                  <a:srgbClr val="0000FF"/>
                </a:solidFill>
              </a:rPr>
              <a:t>= 0 deg.</a:t>
            </a:r>
            <a:endParaRPr kumimoji="1" lang="ja-JP" altLang="en-US" sz="2400" b="1" dirty="0">
              <a:solidFill>
                <a:srgbClr val="0000FF"/>
              </a:solidFill>
            </a:endParaRPr>
          </a:p>
        </p:txBody>
      </p:sp>
      <p:cxnSp>
        <p:nvCxnSpPr>
          <p:cNvPr id="35" name="直線コネクタ 34"/>
          <p:cNvCxnSpPr/>
          <p:nvPr/>
        </p:nvCxnSpPr>
        <p:spPr>
          <a:xfrm>
            <a:off x="395536" y="5072304"/>
            <a:ext cx="7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95536" y="5445224"/>
            <a:ext cx="7200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187624" y="4903027"/>
            <a:ext cx="1528752" cy="338554"/>
          </a:xfrm>
          <a:prstGeom prst="rect">
            <a:avLst/>
          </a:prstGeom>
          <a:noFill/>
        </p:spPr>
        <p:txBody>
          <a:bodyPr wrap="none" rtlCol="0">
            <a:spAutoFit/>
          </a:bodyPr>
          <a:lstStyle/>
          <a:p>
            <a:r>
              <a:rPr kumimoji="1" lang="en-US" altLang="ja-JP" sz="1600" b="1" dirty="0" smtClean="0"/>
              <a:t>Model A (Full)</a:t>
            </a:r>
            <a:endParaRPr kumimoji="1" lang="ja-JP" altLang="en-US" sz="1600" b="1" dirty="0"/>
          </a:p>
        </p:txBody>
      </p:sp>
      <p:sp>
        <p:nvSpPr>
          <p:cNvPr id="41" name="テキスト ボックス 40"/>
          <p:cNvSpPr txBox="1"/>
          <p:nvPr/>
        </p:nvSpPr>
        <p:spPr>
          <a:xfrm>
            <a:off x="1187624" y="5301208"/>
            <a:ext cx="1544012" cy="338554"/>
          </a:xfrm>
          <a:prstGeom prst="rect">
            <a:avLst/>
          </a:prstGeom>
          <a:noFill/>
        </p:spPr>
        <p:txBody>
          <a:bodyPr wrap="none" rtlCol="0">
            <a:spAutoFit/>
          </a:bodyPr>
          <a:lstStyle/>
          <a:p>
            <a:r>
              <a:rPr kumimoji="1" lang="en-US" altLang="ja-JP" sz="1600" b="1" dirty="0" smtClean="0"/>
              <a:t>Model B (Full)</a:t>
            </a:r>
            <a:endParaRPr kumimoji="1" lang="ja-JP" altLang="en-US" sz="1600" b="1" dirty="0"/>
          </a:p>
        </p:txBody>
      </p:sp>
      <p:cxnSp>
        <p:nvCxnSpPr>
          <p:cNvPr id="44" name="直線コネクタ 43"/>
          <p:cNvCxnSpPr/>
          <p:nvPr/>
        </p:nvCxnSpPr>
        <p:spPr>
          <a:xfrm>
            <a:off x="395536" y="5805264"/>
            <a:ext cx="720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95536" y="6168081"/>
            <a:ext cx="7200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p:cNvSpPr txBox="1"/>
              <p:nvPr/>
            </p:nvSpPr>
            <p:spPr>
              <a:xfrm>
                <a:off x="1187624" y="5661248"/>
                <a:ext cx="4300830" cy="347659"/>
              </a:xfrm>
              <a:prstGeom prst="rect">
                <a:avLst/>
              </a:prstGeom>
              <a:noFill/>
            </p:spPr>
            <p:txBody>
              <a:bodyPr wrap="square" rtlCol="0">
                <a:spAutoFit/>
              </a:bodyPr>
              <a:lstStyle/>
              <a:p>
                <a:r>
                  <a:rPr kumimoji="1" lang="en-US" altLang="ja-JP" sz="1600" b="1" dirty="0" smtClean="0"/>
                  <a:t>Model A (only S-wave for </a:t>
                </a:r>
                <a14:m>
                  <m:oMath xmlns:m="http://schemas.openxmlformats.org/officeDocument/2006/math">
                    <m:acc>
                      <m:accPr>
                        <m:chr m:val="̅"/>
                        <m:ctrlPr>
                          <a:rPr lang="en-US" altLang="ja-JP" sz="1600" b="1" i="1">
                            <a:latin typeface="Cambria Math"/>
                          </a:rPr>
                        </m:ctrlPr>
                      </m:accPr>
                      <m:e>
                        <m:r>
                          <m:rPr>
                            <m:nor/>
                          </m:rPr>
                          <a:rPr lang="en-US" altLang="ja-JP" sz="1600" b="1"/>
                          <m:t>K</m:t>
                        </m:r>
                      </m:e>
                    </m:acc>
                  </m:oMath>
                </a14:m>
                <a:r>
                  <a:rPr kumimoji="1" lang="en-US" altLang="ja-JP" sz="1600" b="1" dirty="0" smtClean="0"/>
                  <a:t>N </a:t>
                </a:r>
                <a:r>
                  <a:rPr kumimoji="1" lang="en-US" altLang="ja-JP" sz="1600" b="1" dirty="0" smtClean="0">
                    <a:sym typeface="Wingdings" panose="05000000000000000000" pitchFamily="2" charset="2"/>
                  </a:rPr>
                  <a:t> </a:t>
                </a:r>
                <a14:m>
                  <m:oMath xmlns:m="http://schemas.openxmlformats.org/officeDocument/2006/math">
                    <m:acc>
                      <m:accPr>
                        <m:chr m:val="̅"/>
                        <m:ctrlPr>
                          <a:rPr lang="en-US" altLang="ja-JP" sz="1600" b="1" i="1">
                            <a:latin typeface="Cambria Math"/>
                          </a:rPr>
                        </m:ctrlPr>
                      </m:accPr>
                      <m:e>
                        <m:r>
                          <m:rPr>
                            <m:nor/>
                          </m:rPr>
                          <a:rPr lang="en-US" altLang="ja-JP" sz="1600" b="1"/>
                          <m:t>K</m:t>
                        </m:r>
                      </m:e>
                    </m:acc>
                  </m:oMath>
                </a14:m>
                <a:r>
                  <a:rPr lang="en-US" altLang="ja-JP" sz="1600" b="1" baseline="30000" dirty="0" smtClean="0"/>
                  <a:t>ex</a:t>
                </a:r>
                <a:r>
                  <a:rPr lang="ja-JP" altLang="en-US" sz="1600" b="1" baseline="30000" dirty="0"/>
                  <a:t> </a:t>
                </a:r>
                <a:r>
                  <a:rPr lang="en-US" altLang="ja-JP" sz="1600" b="1" dirty="0"/>
                  <a:t>N</a:t>
                </a:r>
                <a:r>
                  <a:rPr kumimoji="1" lang="en-US" altLang="ja-JP" sz="1600" b="1" dirty="0" smtClean="0"/>
                  <a:t>)</a:t>
                </a:r>
                <a:endParaRPr kumimoji="1" lang="ja-JP" altLang="en-US" sz="1600" b="1"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1187624" y="5661248"/>
                <a:ext cx="4300830" cy="347659"/>
              </a:xfrm>
              <a:prstGeom prst="rect">
                <a:avLst/>
              </a:prstGeom>
              <a:blipFill rotWithShape="1">
                <a:blip r:embed="rId6"/>
                <a:stretch>
                  <a:fillRect l="-851" t="-1754" b="-228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1187624" y="6033669"/>
                <a:ext cx="4300830" cy="347659"/>
              </a:xfrm>
              <a:prstGeom prst="rect">
                <a:avLst/>
              </a:prstGeom>
              <a:noFill/>
            </p:spPr>
            <p:txBody>
              <a:bodyPr wrap="square" rtlCol="0">
                <a:spAutoFit/>
              </a:bodyPr>
              <a:lstStyle/>
              <a:p>
                <a:r>
                  <a:rPr kumimoji="1" lang="en-US" altLang="ja-JP" sz="1600" b="1" dirty="0" smtClean="0"/>
                  <a:t>Model B (only S-wave for </a:t>
                </a:r>
                <a14:m>
                  <m:oMath xmlns:m="http://schemas.openxmlformats.org/officeDocument/2006/math">
                    <m:acc>
                      <m:accPr>
                        <m:chr m:val="̅"/>
                        <m:ctrlPr>
                          <a:rPr lang="en-US" altLang="ja-JP" sz="1600" b="1" i="1">
                            <a:latin typeface="Cambria Math"/>
                          </a:rPr>
                        </m:ctrlPr>
                      </m:accPr>
                      <m:e>
                        <m:r>
                          <m:rPr>
                            <m:nor/>
                          </m:rPr>
                          <a:rPr lang="en-US" altLang="ja-JP" sz="1600" b="1"/>
                          <m:t>K</m:t>
                        </m:r>
                      </m:e>
                    </m:acc>
                  </m:oMath>
                </a14:m>
                <a:r>
                  <a:rPr kumimoji="1" lang="en-US" altLang="ja-JP" sz="1600" b="1" dirty="0" smtClean="0"/>
                  <a:t>N </a:t>
                </a:r>
                <a:r>
                  <a:rPr kumimoji="1" lang="en-US" altLang="ja-JP" sz="1600" b="1" dirty="0" smtClean="0">
                    <a:sym typeface="Wingdings" panose="05000000000000000000" pitchFamily="2" charset="2"/>
                  </a:rPr>
                  <a:t> </a:t>
                </a:r>
                <a14:m>
                  <m:oMath xmlns:m="http://schemas.openxmlformats.org/officeDocument/2006/math">
                    <m:acc>
                      <m:accPr>
                        <m:chr m:val="̅"/>
                        <m:ctrlPr>
                          <a:rPr lang="en-US" altLang="ja-JP" sz="1600" b="1" i="1">
                            <a:latin typeface="Cambria Math"/>
                          </a:rPr>
                        </m:ctrlPr>
                      </m:accPr>
                      <m:e>
                        <m:r>
                          <m:rPr>
                            <m:nor/>
                          </m:rPr>
                          <a:rPr lang="en-US" altLang="ja-JP" sz="1600" b="1"/>
                          <m:t>K</m:t>
                        </m:r>
                      </m:e>
                    </m:acc>
                  </m:oMath>
                </a14:m>
                <a:r>
                  <a:rPr lang="en-US" altLang="ja-JP" sz="1600" b="1" baseline="30000" dirty="0" smtClean="0"/>
                  <a:t>ex</a:t>
                </a:r>
                <a:r>
                  <a:rPr lang="ja-JP" altLang="en-US" sz="1600" b="1" baseline="30000" dirty="0"/>
                  <a:t> </a:t>
                </a:r>
                <a:r>
                  <a:rPr lang="en-US" altLang="ja-JP" sz="1600" b="1" dirty="0"/>
                  <a:t>N</a:t>
                </a:r>
                <a:r>
                  <a:rPr kumimoji="1" lang="en-US" altLang="ja-JP" sz="1600" b="1" dirty="0" smtClean="0"/>
                  <a:t>)</a:t>
                </a:r>
                <a:endParaRPr kumimoji="1" lang="ja-JP" altLang="en-US" sz="1600" b="1"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1187624" y="6033669"/>
                <a:ext cx="4300830" cy="347659"/>
              </a:xfrm>
              <a:prstGeom prst="rect">
                <a:avLst/>
              </a:prstGeom>
              <a:blipFill rotWithShape="1">
                <a:blip r:embed="rId7"/>
                <a:stretch>
                  <a:fillRect l="-851" t="-1754" b="-22807"/>
                </a:stretch>
              </a:blipFill>
            </p:spPr>
            <p:txBody>
              <a:bodyPr/>
              <a:lstStyle/>
              <a:p>
                <a:r>
                  <a:rPr lang="ja-JP" altLang="en-US">
                    <a:noFill/>
                  </a:rPr>
                  <a:t> </a:t>
                </a:r>
              </a:p>
            </p:txBody>
          </p:sp>
        </mc:Fallback>
      </mc:AlternateContent>
      <p:sp>
        <p:nvSpPr>
          <p:cNvPr id="61" name="角丸四角形吹き出し 60"/>
          <p:cNvSpPr/>
          <p:nvPr/>
        </p:nvSpPr>
        <p:spPr>
          <a:xfrm>
            <a:off x="6660232" y="4949699"/>
            <a:ext cx="2074374" cy="291882"/>
          </a:xfrm>
          <a:prstGeom prst="wedgeRoundRectCallout">
            <a:avLst>
              <a:gd name="adj1" fmla="val -40790"/>
              <a:gd name="adj2" fmla="val 158831"/>
              <a:gd name="adj3" fmla="val 16667"/>
            </a:avLst>
          </a:prstGeom>
          <a:solidFill>
            <a:schemeClr val="bg1"/>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rPr>
              <a:t>Need S, P, D, F,... waves !!</a:t>
            </a:r>
            <a:endParaRPr kumimoji="1" lang="ja-JP" altLang="en-US" sz="1200" b="1" dirty="0" smtClean="0">
              <a:solidFill>
                <a:schemeClr val="tx1"/>
              </a:solidFill>
            </a:endParaRPr>
          </a:p>
        </p:txBody>
      </p:sp>
      <p:sp>
        <p:nvSpPr>
          <p:cNvPr id="63" name="テキスト ボックス 62"/>
          <p:cNvSpPr txBox="1"/>
          <p:nvPr/>
        </p:nvSpPr>
        <p:spPr>
          <a:xfrm>
            <a:off x="6228184" y="894857"/>
            <a:ext cx="2715808" cy="338554"/>
          </a:xfrm>
          <a:prstGeom prst="rect">
            <a:avLst/>
          </a:prstGeom>
          <a:noFill/>
        </p:spPr>
        <p:txBody>
          <a:bodyPr wrap="none" rtlCol="0">
            <a:spAutoFit/>
          </a:bodyPr>
          <a:lstStyle/>
          <a:p>
            <a:r>
              <a:rPr kumimoji="1" lang="en-US" altLang="ja-JP" sz="1600" b="1" dirty="0" smtClean="0">
                <a:solidFill>
                  <a:srgbClr val="FF0000"/>
                </a:solidFill>
              </a:rPr>
              <a:t>HK, Lee, arXiv:1608.03470</a:t>
            </a:r>
            <a:endParaRPr kumimoji="1" lang="ja-JP" altLang="en-US" sz="1600" b="1" dirty="0">
              <a:solidFill>
                <a:srgbClr val="FF0000"/>
              </a:solidFill>
            </a:endParaRPr>
          </a:p>
        </p:txBody>
      </p:sp>
      <p:grpSp>
        <p:nvGrpSpPr>
          <p:cNvPr id="34" name="グループ化 33"/>
          <p:cNvGrpSpPr/>
          <p:nvPr/>
        </p:nvGrpSpPr>
        <p:grpSpPr>
          <a:xfrm>
            <a:off x="5518717" y="4657372"/>
            <a:ext cx="2437659" cy="1795964"/>
            <a:chOff x="5502394" y="2190412"/>
            <a:chExt cx="2437659" cy="1795964"/>
          </a:xfrm>
        </p:grpSpPr>
        <p:grpSp>
          <p:nvGrpSpPr>
            <p:cNvPr id="64" name="グループ化 63"/>
            <p:cNvGrpSpPr/>
            <p:nvPr/>
          </p:nvGrpSpPr>
          <p:grpSpPr>
            <a:xfrm>
              <a:off x="5724128" y="2576441"/>
              <a:ext cx="2215925" cy="1409935"/>
              <a:chOff x="862656" y="2219679"/>
              <a:chExt cx="2215925" cy="1409935"/>
            </a:xfrm>
          </p:grpSpPr>
          <p:cxnSp>
            <p:nvCxnSpPr>
              <p:cNvPr id="66" name="Straight Connector 8"/>
              <p:cNvCxnSpPr/>
              <p:nvPr/>
            </p:nvCxnSpPr>
            <p:spPr>
              <a:xfrm>
                <a:off x="1310886" y="2862743"/>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8"/>
              <p:cNvCxnSpPr/>
              <p:nvPr/>
            </p:nvCxnSpPr>
            <p:spPr>
              <a:xfrm>
                <a:off x="1310886" y="3429476"/>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Arrow Connector 15"/>
              <p:cNvCxnSpPr/>
              <p:nvPr/>
            </p:nvCxnSpPr>
            <p:spPr>
              <a:xfrm>
                <a:off x="1318447" y="2491911"/>
                <a:ext cx="600474" cy="376684"/>
              </a:xfrm>
              <a:prstGeom prst="straightConnector1">
                <a:avLst/>
              </a:prstGeom>
              <a:ln w="3175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9" name="Straight Arrow Connector 32"/>
              <p:cNvCxnSpPr>
                <a:endCxn id="79" idx="2"/>
              </p:cNvCxnSpPr>
              <p:nvPr/>
            </p:nvCxnSpPr>
            <p:spPr>
              <a:xfrm>
                <a:off x="1918921" y="2839923"/>
                <a:ext cx="380426" cy="706457"/>
              </a:xfrm>
              <a:prstGeom prst="straightConnector1">
                <a:avLst/>
              </a:prstGeom>
              <a:ln w="31750" cap="flat" cmpd="sng" algn="ctr">
                <a:solidFill>
                  <a:schemeClr val="accent2"/>
                </a:solidFill>
                <a:prstDash val="dash"/>
                <a:round/>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70" name="TextBox 41"/>
              <p:cNvSpPr txBox="1"/>
              <p:nvPr/>
            </p:nvSpPr>
            <p:spPr>
              <a:xfrm>
                <a:off x="2755391" y="2680253"/>
                <a:ext cx="293670" cy="307777"/>
              </a:xfrm>
              <a:prstGeom prst="rect">
                <a:avLst/>
              </a:prstGeom>
              <a:noFill/>
            </p:spPr>
            <p:txBody>
              <a:bodyPr wrap="none" rtlCol="0">
                <a:spAutoFit/>
              </a:bodyPr>
              <a:lstStyle/>
              <a:p>
                <a:r>
                  <a:rPr lang="en-US" sz="1400" b="1" dirty="0" smtClean="0"/>
                  <a:t>n</a:t>
                </a:r>
                <a:endParaRPr lang="en-US" sz="1400" b="1" dirty="0"/>
              </a:p>
            </p:txBody>
          </p:sp>
          <p:sp>
            <p:nvSpPr>
              <p:cNvPr id="71" name="TextBox 48"/>
              <p:cNvSpPr txBox="1"/>
              <p:nvPr/>
            </p:nvSpPr>
            <p:spPr>
              <a:xfrm>
                <a:off x="2756057" y="2975224"/>
                <a:ext cx="322524" cy="307777"/>
              </a:xfrm>
              <a:prstGeom prst="rect">
                <a:avLst/>
              </a:prstGeom>
              <a:noFill/>
            </p:spPr>
            <p:txBody>
              <a:bodyPr wrap="none" rtlCol="0">
                <a:spAutoFit/>
              </a:bodyPr>
              <a:lstStyle/>
              <a:p>
                <a:r>
                  <a:rPr lang="en-US" altLang="ja-JP" sz="1400" b="1" dirty="0" smtClean="0">
                    <a:solidFill>
                      <a:srgbClr val="FF0000"/>
                    </a:solidFill>
                    <a:cs typeface="Symbol" charset="2"/>
                  </a:rPr>
                  <a:t>π</a:t>
                </a:r>
                <a:endParaRPr lang="en-US" sz="1400" b="1" dirty="0">
                  <a:solidFill>
                    <a:srgbClr val="008000"/>
                  </a:solidFill>
                  <a:cs typeface="Symbol" charset="2"/>
                </a:endParaRPr>
              </a:p>
            </p:txBody>
          </p:sp>
          <p:sp>
            <p:nvSpPr>
              <p:cNvPr id="72" name="Rectangle 59"/>
              <p:cNvSpPr/>
              <p:nvPr/>
            </p:nvSpPr>
            <p:spPr>
              <a:xfrm>
                <a:off x="1738779" y="2749362"/>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73" name="TextBox 63"/>
              <p:cNvSpPr txBox="1"/>
              <p:nvPr/>
            </p:nvSpPr>
            <p:spPr>
              <a:xfrm>
                <a:off x="2748862" y="3321837"/>
                <a:ext cx="292068" cy="307777"/>
              </a:xfrm>
              <a:prstGeom prst="rect">
                <a:avLst/>
              </a:prstGeom>
              <a:noFill/>
            </p:spPr>
            <p:txBody>
              <a:bodyPr wrap="none" rtlCol="0">
                <a:spAutoFit/>
              </a:bodyPr>
              <a:lstStyle/>
              <a:p>
                <a:r>
                  <a:rPr lang="en-US" altLang="ja-JP" sz="1400" b="1" dirty="0" smtClean="0"/>
                  <a:t>Σ</a:t>
                </a:r>
                <a:endParaRPr lang="en-US" sz="1400" b="1" dirty="0"/>
              </a:p>
            </p:txBody>
          </p:sp>
          <p:sp>
            <p:nvSpPr>
              <p:cNvPr id="74" name="TextBox 37"/>
              <p:cNvSpPr txBox="1"/>
              <p:nvPr/>
            </p:nvSpPr>
            <p:spPr>
              <a:xfrm>
                <a:off x="862656" y="2219679"/>
                <a:ext cx="412985" cy="307777"/>
              </a:xfrm>
              <a:prstGeom prst="rect">
                <a:avLst/>
              </a:prstGeom>
              <a:noFill/>
            </p:spPr>
            <p:txBody>
              <a:bodyPr wrap="square" rtlCol="0">
                <a:spAutoFit/>
              </a:bodyPr>
              <a:lstStyle/>
              <a:p>
                <a:pPr algn="ctr"/>
                <a:r>
                  <a:rPr lang="en-US" altLang="ja-JP" sz="1400" b="1" dirty="0" smtClean="0"/>
                  <a:t>K</a:t>
                </a:r>
                <a:r>
                  <a:rPr lang="en-US" altLang="ja-JP" sz="1400" b="1" baseline="30000" dirty="0" smtClean="0"/>
                  <a:t>-</a:t>
                </a:r>
                <a:endParaRPr lang="ja-JP" altLang="en-US" sz="1400" b="1" baseline="30000" dirty="0"/>
              </a:p>
            </p:txBody>
          </p:sp>
          <p:sp>
            <p:nvSpPr>
              <p:cNvPr id="75" name="Oval 3"/>
              <p:cNvSpPr/>
              <p:nvPr/>
            </p:nvSpPr>
            <p:spPr>
              <a:xfrm>
                <a:off x="1188807" y="2839924"/>
                <a:ext cx="244159" cy="590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76" name="TextBox 41"/>
              <p:cNvSpPr txBox="1"/>
              <p:nvPr/>
            </p:nvSpPr>
            <p:spPr>
              <a:xfrm>
                <a:off x="881300" y="2975227"/>
                <a:ext cx="376081" cy="370842"/>
              </a:xfrm>
              <a:prstGeom prst="rect">
                <a:avLst/>
              </a:prstGeom>
              <a:noFill/>
            </p:spPr>
            <p:txBody>
              <a:bodyPr wrap="none" rtlCol="0">
                <a:spAutoFit/>
              </a:bodyPr>
              <a:lstStyle/>
              <a:p>
                <a:r>
                  <a:rPr lang="en-US" sz="1400" b="1" dirty="0" smtClean="0"/>
                  <a:t>d</a:t>
                </a:r>
                <a:endParaRPr lang="en-US" sz="1400" b="1" dirty="0"/>
              </a:p>
            </p:txBody>
          </p:sp>
          <mc:AlternateContent xmlns:mc="http://schemas.openxmlformats.org/markup-compatibility/2006" xmlns:a14="http://schemas.microsoft.com/office/drawing/2010/main">
            <mc:Choice Requires="a14">
              <p:sp>
                <p:nvSpPr>
                  <p:cNvPr id="77" name="TextBox 37"/>
                  <p:cNvSpPr txBox="1"/>
                  <p:nvPr/>
                </p:nvSpPr>
                <p:spPr>
                  <a:xfrm>
                    <a:off x="1618685" y="3035510"/>
                    <a:ext cx="547326" cy="315664"/>
                  </a:xfrm>
                  <a:prstGeom prst="rect">
                    <a:avLst/>
                  </a:prstGeom>
                  <a:noFill/>
                </p:spPr>
                <p:txBody>
                  <a:bodyPr wrap="square" rtlCol="0">
                    <a:spAutoFit/>
                  </a:bodyPr>
                  <a:lstStyle/>
                  <a:p>
                    <a:pPr algn="ctr"/>
                    <a14:m>
                      <m:oMath xmlns:m="http://schemas.openxmlformats.org/officeDocument/2006/math">
                        <m:acc>
                          <m:accPr>
                            <m:chr m:val="̅"/>
                            <m:ctrlPr>
                              <a:rPr lang="en-US" altLang="ja-JP" sz="1400" b="1" i="1" smtClean="0">
                                <a:latin typeface="Cambria Math"/>
                              </a:rPr>
                            </m:ctrlPr>
                          </m:accPr>
                          <m:e>
                            <m:r>
                              <m:rPr>
                                <m:nor/>
                              </m:rPr>
                              <a:rPr lang="en-US" altLang="ja-JP" sz="1400" b="1"/>
                              <m:t>K</m:t>
                            </m:r>
                          </m:e>
                        </m:acc>
                      </m:oMath>
                    </a14:m>
                    <a:r>
                      <a:rPr lang="en-US" altLang="ja-JP" sz="1400" b="1" baseline="30000" dirty="0" smtClean="0"/>
                      <a:t>ex</a:t>
                    </a:r>
                    <a:endParaRPr lang="ja-JP" altLang="en-US" sz="1400" b="1" baseline="30000" dirty="0"/>
                  </a:p>
                </p:txBody>
              </p:sp>
            </mc:Choice>
            <mc:Fallback xmlns="">
              <p:sp>
                <p:nvSpPr>
                  <p:cNvPr id="18" name="TextBox 37"/>
                  <p:cNvSpPr txBox="1">
                    <a:spLocks noRot="1" noChangeAspect="1" noMove="1" noResize="1" noEditPoints="1" noAdjustHandles="1" noChangeArrowheads="1" noChangeShapeType="1" noTextEdit="1"/>
                  </p:cNvSpPr>
                  <p:nvPr/>
                </p:nvSpPr>
                <p:spPr>
                  <a:xfrm>
                    <a:off x="1618685" y="3035510"/>
                    <a:ext cx="547326" cy="315664"/>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78" name="Straight Arrow Connector 25"/>
              <p:cNvCxnSpPr/>
              <p:nvPr/>
            </p:nvCxnSpPr>
            <p:spPr>
              <a:xfrm flipV="1">
                <a:off x="2330027" y="3100591"/>
                <a:ext cx="450783" cy="278419"/>
              </a:xfrm>
              <a:prstGeom prst="straightConnector1">
                <a:avLst/>
              </a:prstGeom>
              <a:ln w="25400" cap="flat" cmpd="sng" algn="ctr">
                <a:solidFill>
                  <a:schemeClr val="accent3"/>
                </a:solidFill>
                <a:prstDash val="dash"/>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79" name="Rectangle 59"/>
              <p:cNvSpPr/>
              <p:nvPr/>
            </p:nvSpPr>
            <p:spPr>
              <a:xfrm>
                <a:off x="2119205" y="3346069"/>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mc:AlternateContent xmlns:mc="http://schemas.openxmlformats.org/markup-compatibility/2006" xmlns:a14="http://schemas.microsoft.com/office/drawing/2010/main">
          <mc:Choice Requires="a14">
            <p:sp>
              <p:nvSpPr>
                <p:cNvPr id="65" name="テキスト ボックス 64"/>
                <p:cNvSpPr txBox="1"/>
                <p:nvPr/>
              </p:nvSpPr>
              <p:spPr>
                <a:xfrm>
                  <a:off x="5502394" y="2190412"/>
                  <a:ext cx="1584088" cy="283796"/>
                </a:xfrm>
                <a:prstGeom prst="rect">
                  <a:avLst/>
                </a:prstGeom>
                <a:noFill/>
              </p:spPr>
              <p:txBody>
                <a:bodyPr wrap="none" rtlCol="0">
                  <a:spAutoFit/>
                </a:bodyPr>
                <a:lstStyle/>
                <a:p>
                  <a:r>
                    <a:rPr lang="en-US" altLang="ja-JP" sz="1200" b="1" u="sng" dirty="0" smtClean="0"/>
                    <a:t>“</a:t>
                  </a:r>
                  <a14:m>
                    <m:oMath xmlns:m="http://schemas.openxmlformats.org/officeDocument/2006/math">
                      <m:acc>
                        <m:accPr>
                          <m:chr m:val="̅"/>
                          <m:ctrlPr>
                            <a:rPr lang="en-US" altLang="ja-JP" sz="1200" b="1" i="1" u="sng">
                              <a:latin typeface="Cambria Math"/>
                            </a:rPr>
                          </m:ctrlPr>
                        </m:accPr>
                        <m:e>
                          <m:r>
                            <m:rPr>
                              <m:nor/>
                            </m:rPr>
                            <a:rPr lang="en-US" altLang="ja-JP" sz="1200" b="1" u="sng"/>
                            <m:t>K</m:t>
                          </m:r>
                        </m:e>
                      </m:acc>
                    </m:oMath>
                  </a14:m>
                  <a:r>
                    <a:rPr lang="en-US" altLang="ja-JP" sz="1200" b="1" u="sng" dirty="0" smtClean="0"/>
                    <a:t>-exchange” </a:t>
                  </a:r>
                  <a:r>
                    <a:rPr kumimoji="1" lang="en-US" altLang="ja-JP" sz="1200" b="1" u="sng" dirty="0" smtClean="0"/>
                    <a:t>term</a:t>
                  </a:r>
                  <a:endParaRPr kumimoji="1" lang="ja-JP" altLang="en-US" sz="1200" b="1" u="sng"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502394" y="2190412"/>
                  <a:ext cx="1584088" cy="283796"/>
                </a:xfrm>
                <a:prstGeom prst="rect">
                  <a:avLst/>
                </a:prstGeom>
                <a:blipFill rotWithShape="1">
                  <a:blip r:embed="rId5"/>
                  <a:stretch>
                    <a:fillRect b="-12766"/>
                  </a:stretch>
                </a:blipFill>
              </p:spPr>
              <p:txBody>
                <a:bodyPr/>
                <a:lstStyle/>
                <a:p>
                  <a:r>
                    <a:rPr lang="ja-JP" altLang="en-US">
                      <a:noFill/>
                    </a:rPr>
                    <a:t> </a:t>
                  </a:r>
                </a:p>
              </p:txBody>
            </p:sp>
          </mc:Fallback>
        </mc:AlternateContent>
      </p:grpSp>
      <p:sp>
        <p:nvSpPr>
          <p:cNvPr id="62" name="角丸四角形吹き出し 61"/>
          <p:cNvSpPr/>
          <p:nvPr/>
        </p:nvSpPr>
        <p:spPr>
          <a:xfrm>
            <a:off x="6894362" y="6453336"/>
            <a:ext cx="2074374" cy="291882"/>
          </a:xfrm>
          <a:prstGeom prst="wedgeRoundRectCallout">
            <a:avLst>
              <a:gd name="adj1" fmla="val -30576"/>
              <a:gd name="adj2" fmla="val -85678"/>
              <a:gd name="adj3" fmla="val 16667"/>
            </a:avLst>
          </a:prstGeom>
          <a:solidFill>
            <a:schemeClr val="bg1"/>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chemeClr val="tx1"/>
                </a:solidFill>
              </a:rPr>
              <a:t>Dominated by S</a:t>
            </a:r>
            <a:r>
              <a:rPr lang="ja-JP" altLang="en-US" sz="1200" b="1" dirty="0">
                <a:solidFill>
                  <a:schemeClr val="tx1"/>
                </a:solidFill>
              </a:rPr>
              <a:t> </a:t>
            </a:r>
            <a:r>
              <a:rPr lang="en-US" altLang="ja-JP" sz="1200" b="1" dirty="0" smtClean="0">
                <a:solidFill>
                  <a:schemeClr val="tx1"/>
                </a:solidFill>
              </a:rPr>
              <a:t>wave</a:t>
            </a:r>
            <a:r>
              <a:rPr kumimoji="1" lang="en-US" altLang="ja-JP" sz="1200" b="1" dirty="0" smtClean="0">
                <a:solidFill>
                  <a:schemeClr val="tx1"/>
                </a:solidFill>
              </a:rPr>
              <a:t> !!</a:t>
            </a:r>
            <a:endParaRPr kumimoji="1" lang="ja-JP" altLang="en-US" sz="1200" b="1" dirty="0" smtClean="0">
              <a:solidFill>
                <a:schemeClr val="tx1"/>
              </a:solidFill>
            </a:endParaRPr>
          </a:p>
        </p:txBody>
      </p:sp>
      <p:grpSp>
        <p:nvGrpSpPr>
          <p:cNvPr id="36" name="グループ化 35"/>
          <p:cNvGrpSpPr/>
          <p:nvPr/>
        </p:nvGrpSpPr>
        <p:grpSpPr>
          <a:xfrm>
            <a:off x="371872" y="1628800"/>
            <a:ext cx="4361619" cy="4896544"/>
            <a:chOff x="371872" y="1628800"/>
            <a:chExt cx="4361619" cy="4896544"/>
          </a:xfrm>
        </p:grpSpPr>
        <p:sp>
          <p:nvSpPr>
            <p:cNvPr id="38" name="角丸四角形 37"/>
            <p:cNvSpPr/>
            <p:nvPr/>
          </p:nvSpPr>
          <p:spPr>
            <a:xfrm>
              <a:off x="371872" y="1628800"/>
              <a:ext cx="4361619" cy="4896544"/>
            </a:xfrm>
            <a:prstGeom prst="roundRect">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pic>
          <p:nvPicPr>
            <p:cNvPr id="42" name="Picture 2" descr="C:\Users\kamano\vmw-win\kn-tcs-high-W-v8.e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1748828"/>
              <a:ext cx="2339886" cy="4621274"/>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rot="16200000">
              <a:off x="-90688" y="5243456"/>
              <a:ext cx="1907895" cy="215444"/>
            </a:xfrm>
            <a:prstGeom prst="rect">
              <a:avLst/>
            </a:prstGeom>
            <a:noFill/>
          </p:spPr>
          <p:txBody>
            <a:bodyPr wrap="none" rtlCol="0">
              <a:spAutoFit/>
            </a:bodyPr>
            <a:lstStyle/>
            <a:p>
              <a:r>
                <a:rPr kumimoji="1" lang="en-US" altLang="ja-JP" sz="800" dirty="0" smtClean="0"/>
                <a:t>mom. of nucleons inside the deuteron</a:t>
              </a:r>
              <a:endParaRPr kumimoji="1" lang="ja-JP" altLang="en-US" sz="800" dirty="0"/>
            </a:p>
          </p:txBody>
        </p:sp>
        <mc:AlternateContent xmlns:mc="http://schemas.openxmlformats.org/markup-compatibility/2006" xmlns:a14="http://schemas.microsoft.com/office/drawing/2010/main">
          <mc:Choice Requires="a14">
            <p:sp>
              <p:nvSpPr>
                <p:cNvPr id="48" name="テキスト ボックス 47"/>
                <p:cNvSpPr txBox="1"/>
                <p:nvPr/>
              </p:nvSpPr>
              <p:spPr>
                <a:xfrm>
                  <a:off x="1846419" y="4924150"/>
                  <a:ext cx="997389" cy="342979"/>
                </a:xfrm>
                <a:prstGeom prst="rect">
                  <a:avLst/>
                </a:prstGeom>
                <a:noFill/>
              </p:spPr>
              <p:txBody>
                <a:bodyPr wrap="none" rtlCol="0">
                  <a:spAutoFit/>
                </a:bodyPr>
                <a:lstStyle/>
                <a:p>
                  <a:r>
                    <a:rPr lang="en-US" altLang="ja-JP" sz="800" b="1" dirty="0" smtClean="0"/>
                    <a:t>Al</a:t>
                  </a:r>
                  <a:r>
                    <a:rPr kumimoji="1" lang="en-US" altLang="ja-JP" sz="800" b="1" dirty="0" smtClean="0"/>
                    <a:t>lowed W value</a:t>
                  </a:r>
                </a:p>
                <a:p>
                  <a:r>
                    <a:rPr lang="en-US" altLang="ja-JP" sz="800" b="1" dirty="0" smtClean="0"/>
                    <a:t>for K</a:t>
                  </a:r>
                  <a:r>
                    <a:rPr lang="en-US" altLang="ja-JP" sz="800" b="1" baseline="30000" dirty="0" smtClean="0"/>
                    <a:t>-</a:t>
                  </a:r>
                  <a:r>
                    <a:rPr lang="en-US" altLang="ja-JP" sz="800" b="1" dirty="0" smtClean="0"/>
                    <a:t> N </a:t>
                  </a:r>
                  <a:r>
                    <a:rPr lang="en-US" altLang="ja-JP" sz="800" b="1" dirty="0" smtClean="0">
                      <a:sym typeface="Wingdings" panose="05000000000000000000" pitchFamily="2" charset="2"/>
                    </a:rPr>
                    <a:t> </a:t>
                  </a:r>
                  <a14:m>
                    <m:oMath xmlns:m="http://schemas.openxmlformats.org/officeDocument/2006/math">
                      <m:acc>
                        <m:accPr>
                          <m:chr m:val="̅"/>
                          <m:ctrlPr>
                            <a:rPr lang="en-US" altLang="ja-JP" sz="800" b="1" i="1">
                              <a:latin typeface="Cambria Math"/>
                            </a:rPr>
                          </m:ctrlPr>
                        </m:accPr>
                        <m:e>
                          <m:r>
                            <m:rPr>
                              <m:nor/>
                            </m:rPr>
                            <a:rPr lang="en-US" altLang="ja-JP" sz="800" b="1"/>
                            <m:t>K</m:t>
                          </m:r>
                        </m:e>
                      </m:acc>
                    </m:oMath>
                  </a14:m>
                  <a:r>
                    <a:rPr lang="en-US" altLang="ja-JP" sz="800" b="1" baseline="30000" dirty="0" smtClean="0"/>
                    <a:t>ex</a:t>
                  </a:r>
                  <a:r>
                    <a:rPr lang="ja-JP" altLang="en-US" sz="800" b="1" baseline="30000" dirty="0"/>
                    <a:t> </a:t>
                  </a:r>
                  <a:r>
                    <a:rPr lang="en-US" altLang="ja-JP" sz="800" b="1" dirty="0" smtClean="0"/>
                    <a:t>n</a:t>
                  </a:r>
                  <a:r>
                    <a:rPr lang="en-US" altLang="ja-JP" sz="800" b="1" dirty="0" smtClean="0">
                      <a:sym typeface="Wingdings" panose="05000000000000000000" pitchFamily="2" charset="2"/>
                    </a:rPr>
                    <a:t> </a:t>
                  </a:r>
                  <a:endParaRPr kumimoji="1" lang="ja-JP" altLang="en-US" sz="800" b="1"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846419" y="4924150"/>
                  <a:ext cx="997389" cy="342979"/>
                </a:xfrm>
                <a:prstGeom prst="rect">
                  <a:avLst/>
                </a:prstGeom>
                <a:blipFill rotWithShape="1">
                  <a:blip r:embed="rId9"/>
                  <a:stretch>
                    <a:fillRect b="-5357"/>
                  </a:stretch>
                </a:blipFill>
              </p:spPr>
              <p:txBody>
                <a:bodyPr/>
                <a:lstStyle/>
                <a:p>
                  <a:r>
                    <a:rPr lang="ja-JP" altLang="en-US">
                      <a:noFill/>
                    </a:rPr>
                    <a:t> </a:t>
                  </a:r>
                </a:p>
              </p:txBody>
            </p:sp>
          </mc:Fallback>
        </mc:AlternateContent>
        <p:sp>
          <p:nvSpPr>
            <p:cNvPr id="49" name="テキスト ボックス 48"/>
            <p:cNvSpPr txBox="1"/>
            <p:nvPr/>
          </p:nvSpPr>
          <p:spPr>
            <a:xfrm>
              <a:off x="3072607" y="1844824"/>
              <a:ext cx="1173719" cy="246221"/>
            </a:xfrm>
            <a:prstGeom prst="rect">
              <a:avLst/>
            </a:prstGeom>
            <a:noFill/>
          </p:spPr>
          <p:txBody>
            <a:bodyPr wrap="none" rtlCol="0">
              <a:spAutoFit/>
            </a:bodyPr>
            <a:lstStyle/>
            <a:p>
              <a:r>
                <a:rPr kumimoji="1" lang="en-US" altLang="ja-JP" sz="1000" b="1" dirty="0" smtClean="0"/>
                <a:t>Our model (Full)</a:t>
              </a:r>
              <a:endParaRPr kumimoji="1" lang="ja-JP" altLang="en-US" sz="1000" b="1" dirty="0"/>
            </a:p>
          </p:txBody>
        </p:sp>
        <p:cxnSp>
          <p:nvCxnSpPr>
            <p:cNvPr id="50" name="直線矢印コネクタ 49"/>
            <p:cNvCxnSpPr/>
            <p:nvPr/>
          </p:nvCxnSpPr>
          <p:spPr>
            <a:xfrm flipH="1">
              <a:off x="2969732" y="2052264"/>
              <a:ext cx="272629" cy="2836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3571184" y="2207556"/>
              <a:ext cx="1008609" cy="400110"/>
            </a:xfrm>
            <a:prstGeom prst="rect">
              <a:avLst/>
            </a:prstGeom>
            <a:noFill/>
          </p:spPr>
          <p:txBody>
            <a:bodyPr wrap="none" rtlCol="0">
              <a:spAutoFit/>
            </a:bodyPr>
            <a:lstStyle/>
            <a:p>
              <a:r>
                <a:rPr kumimoji="1" lang="en-US" altLang="ja-JP" sz="1000" b="1" dirty="0" smtClean="0"/>
                <a:t>Our model </a:t>
              </a:r>
            </a:p>
            <a:p>
              <a:r>
                <a:rPr kumimoji="1" lang="en-US" altLang="ja-JP" sz="1000" b="1" dirty="0" smtClean="0"/>
                <a:t>(S-wave only)</a:t>
              </a:r>
              <a:endParaRPr kumimoji="1" lang="ja-JP" altLang="en-US" sz="1000" b="1" dirty="0"/>
            </a:p>
          </p:txBody>
        </p:sp>
        <p:cxnSp>
          <p:nvCxnSpPr>
            <p:cNvPr id="52" name="直線矢印コネクタ 51"/>
            <p:cNvCxnSpPr/>
            <p:nvPr/>
          </p:nvCxnSpPr>
          <p:spPr>
            <a:xfrm flipH="1">
              <a:off x="2883310" y="2607666"/>
              <a:ext cx="776156" cy="2903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659494" y="3449904"/>
              <a:ext cx="556563" cy="246221"/>
            </a:xfrm>
            <a:prstGeom prst="rect">
              <a:avLst/>
            </a:prstGeom>
            <a:noFill/>
          </p:spPr>
          <p:txBody>
            <a:bodyPr wrap="none" rtlCol="0">
              <a:spAutoFit/>
            </a:bodyPr>
            <a:lstStyle/>
            <a:p>
              <a:r>
                <a:rPr kumimoji="1" lang="en-US" altLang="ja-JP" sz="1000" b="1" dirty="0" err="1" smtClean="0"/>
                <a:t>ChUM</a:t>
              </a:r>
              <a:endParaRPr kumimoji="1" lang="en-US" altLang="ja-JP" sz="1000" b="1" dirty="0" smtClean="0"/>
            </a:p>
          </p:txBody>
        </p:sp>
        <p:cxnSp>
          <p:nvCxnSpPr>
            <p:cNvPr id="54" name="直線矢印コネクタ 53"/>
            <p:cNvCxnSpPr/>
            <p:nvPr/>
          </p:nvCxnSpPr>
          <p:spPr>
            <a:xfrm flipH="1">
              <a:off x="3146002" y="4059465"/>
              <a:ext cx="513464" cy="1225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646077" y="3753034"/>
              <a:ext cx="994183" cy="553998"/>
            </a:xfrm>
            <a:prstGeom prst="rect">
              <a:avLst/>
            </a:prstGeom>
            <a:noFill/>
          </p:spPr>
          <p:txBody>
            <a:bodyPr wrap="none" rtlCol="0">
              <a:spAutoFit/>
            </a:bodyPr>
            <a:lstStyle/>
            <a:p>
              <a:r>
                <a:rPr kumimoji="1" lang="en-US" altLang="ja-JP" sz="1000" b="1" dirty="0" smtClean="0"/>
                <a:t>E-dep </a:t>
              </a:r>
              <a:r>
                <a:rPr lang="en-US" altLang="ja-JP" sz="1000" b="1" dirty="0" smtClean="0"/>
                <a:t>model</a:t>
              </a:r>
            </a:p>
            <a:p>
              <a:r>
                <a:rPr lang="en-US" altLang="ja-JP" sz="1000" b="1" dirty="0" smtClean="0"/>
                <a:t>(Ohnishi et al</a:t>
              </a:r>
            </a:p>
            <a:p>
              <a:r>
                <a:rPr kumimoji="1" lang="en-US" altLang="ja-JP" sz="1000" b="1" dirty="0"/>
                <a:t> </a:t>
              </a:r>
              <a:r>
                <a:rPr kumimoji="1" lang="en-US" altLang="ja-JP" sz="1000" b="1" dirty="0" smtClean="0"/>
                <a:t>PRC93)</a:t>
              </a:r>
            </a:p>
          </p:txBody>
        </p:sp>
        <p:cxnSp>
          <p:nvCxnSpPr>
            <p:cNvPr id="56" name="直線矢印コネクタ 55"/>
            <p:cNvCxnSpPr/>
            <p:nvPr/>
          </p:nvCxnSpPr>
          <p:spPr>
            <a:xfrm flipH="1">
              <a:off x="3106047" y="3573016"/>
              <a:ext cx="553419"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23155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dissolve">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rgbClr val="0000FF"/>
                </a:solidFill>
              </a:rPr>
              <a:t>Results for K</a:t>
            </a:r>
            <a:r>
              <a:rPr lang="en-US" altLang="ja-JP" sz="3600" baseline="30000" dirty="0">
                <a:solidFill>
                  <a:srgbClr val="0000FF"/>
                </a:solidFill>
              </a:rPr>
              <a:t>- </a:t>
            </a:r>
            <a:r>
              <a:rPr lang="en-US" altLang="ja-JP" sz="3600" dirty="0">
                <a:solidFill>
                  <a:srgbClr val="0000FF"/>
                </a:solidFill>
              </a:rPr>
              <a:t>d </a:t>
            </a:r>
            <a:r>
              <a:rPr lang="en-US" altLang="ja-JP" sz="3600" dirty="0">
                <a:solidFill>
                  <a:srgbClr val="0000FF"/>
                </a:solidFill>
                <a:sym typeface="Wingdings" panose="05000000000000000000" pitchFamily="2" charset="2"/>
              </a:rPr>
              <a:t> (πΣ)</a:t>
            </a:r>
            <a:r>
              <a:rPr lang="en-US" altLang="ja-JP" sz="3600" baseline="-25000" dirty="0">
                <a:solidFill>
                  <a:srgbClr val="0000FF"/>
                </a:solidFill>
                <a:sym typeface="Wingdings" panose="05000000000000000000" pitchFamily="2" charset="2"/>
              </a:rPr>
              <a:t>0</a:t>
            </a:r>
            <a:r>
              <a:rPr lang="en-US" altLang="ja-JP" sz="3600" dirty="0">
                <a:solidFill>
                  <a:srgbClr val="0000FF"/>
                </a:solidFill>
                <a:sym typeface="Wingdings" panose="05000000000000000000" pitchFamily="2" charset="2"/>
              </a:rPr>
              <a:t>n</a:t>
            </a:r>
            <a:endParaRPr lang="en-US" altLang="ja-JP" sz="3600" dirty="0">
              <a:solidFill>
                <a:srgbClr val="0000FF"/>
              </a:solidFill>
            </a:endParaRPr>
          </a:p>
        </p:txBody>
      </p:sp>
      <p:sp>
        <p:nvSpPr>
          <p:cNvPr id="22" name="テキスト ボックス 21"/>
          <p:cNvSpPr txBox="1"/>
          <p:nvPr/>
        </p:nvSpPr>
        <p:spPr>
          <a:xfrm>
            <a:off x="2771800" y="1012086"/>
            <a:ext cx="3736920" cy="461665"/>
          </a:xfrm>
          <a:prstGeom prst="rect">
            <a:avLst/>
          </a:prstGeom>
          <a:noFill/>
        </p:spPr>
        <p:txBody>
          <a:bodyPr wrap="none" rtlCol="0">
            <a:spAutoFit/>
          </a:bodyPr>
          <a:lstStyle/>
          <a:p>
            <a:r>
              <a:rPr kumimoji="1" lang="en-US" altLang="ja-JP" sz="2400" b="1" dirty="0" err="1" smtClean="0">
                <a:solidFill>
                  <a:srgbClr val="0000FF"/>
                </a:solidFill>
              </a:rPr>
              <a:t>p</a:t>
            </a:r>
            <a:r>
              <a:rPr kumimoji="1" lang="en-US" altLang="ja-JP" sz="2400" b="1" baseline="-25000" dirty="0" err="1" smtClean="0">
                <a:solidFill>
                  <a:srgbClr val="0000FF"/>
                </a:solidFill>
              </a:rPr>
              <a:t>K</a:t>
            </a:r>
            <a:r>
              <a:rPr kumimoji="1" lang="en-US" altLang="ja-JP" sz="2400" b="1" baseline="30000" dirty="0" smtClean="0">
                <a:solidFill>
                  <a:srgbClr val="0000FF"/>
                </a:solidFill>
              </a:rPr>
              <a:t>-</a:t>
            </a:r>
            <a:r>
              <a:rPr kumimoji="1" lang="en-US" altLang="ja-JP" sz="2400" b="1" dirty="0" smtClean="0">
                <a:solidFill>
                  <a:srgbClr val="0000FF"/>
                </a:solidFill>
              </a:rPr>
              <a:t> = 1 GeV,   </a:t>
            </a:r>
            <a:r>
              <a:rPr kumimoji="1" lang="en-US" altLang="ja-JP" sz="2400" b="1" dirty="0" err="1" smtClean="0">
                <a:solidFill>
                  <a:srgbClr val="0000FF"/>
                </a:solidFill>
              </a:rPr>
              <a:t>θ</a:t>
            </a:r>
            <a:r>
              <a:rPr kumimoji="1" lang="en-US" altLang="ja-JP" sz="2400" b="1" baseline="-25000" dirty="0" err="1" smtClean="0">
                <a:solidFill>
                  <a:srgbClr val="0000FF"/>
                </a:solidFill>
              </a:rPr>
              <a:t>n</a:t>
            </a:r>
            <a:r>
              <a:rPr kumimoji="1" lang="en-US" altLang="ja-JP" sz="2400" b="1" baseline="-25000" dirty="0" smtClean="0">
                <a:solidFill>
                  <a:srgbClr val="0000FF"/>
                </a:solidFill>
              </a:rPr>
              <a:t> </a:t>
            </a:r>
            <a:r>
              <a:rPr kumimoji="1" lang="en-US" altLang="ja-JP" sz="2400" b="1" dirty="0" smtClean="0">
                <a:solidFill>
                  <a:srgbClr val="0000FF"/>
                </a:solidFill>
              </a:rPr>
              <a:t>= 0 deg.</a:t>
            </a:r>
            <a:endParaRPr kumimoji="1" lang="ja-JP" altLang="en-US" sz="2400" b="1" dirty="0">
              <a:solidFill>
                <a:srgbClr val="0000FF"/>
              </a:solidFill>
            </a:endParaRPr>
          </a:p>
        </p:txBody>
      </p:sp>
      <p:cxnSp>
        <p:nvCxnSpPr>
          <p:cNvPr id="35" name="直線コネクタ 34"/>
          <p:cNvCxnSpPr/>
          <p:nvPr/>
        </p:nvCxnSpPr>
        <p:spPr>
          <a:xfrm>
            <a:off x="395536" y="5072304"/>
            <a:ext cx="7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95536" y="5445224"/>
            <a:ext cx="7200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187624" y="4903027"/>
            <a:ext cx="1528752" cy="338554"/>
          </a:xfrm>
          <a:prstGeom prst="rect">
            <a:avLst/>
          </a:prstGeom>
          <a:noFill/>
        </p:spPr>
        <p:txBody>
          <a:bodyPr wrap="none" rtlCol="0">
            <a:spAutoFit/>
          </a:bodyPr>
          <a:lstStyle/>
          <a:p>
            <a:r>
              <a:rPr kumimoji="1" lang="en-US" altLang="ja-JP" sz="1600" b="1" dirty="0" smtClean="0"/>
              <a:t>Model A (Full)</a:t>
            </a:r>
            <a:endParaRPr kumimoji="1" lang="ja-JP" altLang="en-US" sz="1600" b="1" dirty="0"/>
          </a:p>
        </p:txBody>
      </p:sp>
      <p:sp>
        <p:nvSpPr>
          <p:cNvPr id="41" name="テキスト ボックス 40"/>
          <p:cNvSpPr txBox="1"/>
          <p:nvPr/>
        </p:nvSpPr>
        <p:spPr>
          <a:xfrm>
            <a:off x="1187624" y="5301208"/>
            <a:ext cx="1544012" cy="338554"/>
          </a:xfrm>
          <a:prstGeom prst="rect">
            <a:avLst/>
          </a:prstGeom>
          <a:noFill/>
        </p:spPr>
        <p:txBody>
          <a:bodyPr wrap="none" rtlCol="0">
            <a:spAutoFit/>
          </a:bodyPr>
          <a:lstStyle/>
          <a:p>
            <a:r>
              <a:rPr kumimoji="1" lang="en-US" altLang="ja-JP" sz="1600" b="1" dirty="0" smtClean="0"/>
              <a:t>Model B (Full)</a:t>
            </a:r>
            <a:endParaRPr kumimoji="1" lang="ja-JP" altLang="en-US" sz="1600" b="1" dirty="0"/>
          </a:p>
        </p:txBody>
      </p:sp>
      <p:pic>
        <p:nvPicPr>
          <p:cNvPr id="2051" name="Picture 3" descr="C:\Users\kamano\vmw-win\1000mev-piS.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628800"/>
            <a:ext cx="8596528" cy="2880000"/>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rot="19025631">
            <a:off x="562207" y="2913120"/>
            <a:ext cx="1931205" cy="1043148"/>
          </a:xfrm>
          <a:prstGeom prst="ellipse">
            <a:avLst/>
          </a:prstGeom>
          <a:noFill/>
          <a:ln w="317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14" name="円/楕円 13"/>
          <p:cNvSpPr/>
          <p:nvPr/>
        </p:nvSpPr>
        <p:spPr>
          <a:xfrm rot="19746501">
            <a:off x="3401096" y="3245399"/>
            <a:ext cx="1689791" cy="799376"/>
          </a:xfrm>
          <a:prstGeom prst="ellipse">
            <a:avLst/>
          </a:prstGeom>
          <a:noFill/>
          <a:ln w="317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15" name="円/楕円 14"/>
          <p:cNvSpPr/>
          <p:nvPr/>
        </p:nvSpPr>
        <p:spPr>
          <a:xfrm rot="19157269">
            <a:off x="6026100" y="3223858"/>
            <a:ext cx="1717894" cy="793403"/>
          </a:xfrm>
          <a:prstGeom prst="ellipse">
            <a:avLst/>
          </a:prstGeom>
          <a:noFill/>
          <a:ln w="317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grpSp>
        <p:nvGrpSpPr>
          <p:cNvPr id="11" name="グループ化 10"/>
          <p:cNvGrpSpPr/>
          <p:nvPr/>
        </p:nvGrpSpPr>
        <p:grpSpPr>
          <a:xfrm>
            <a:off x="2843809" y="4602469"/>
            <a:ext cx="5981676" cy="2054678"/>
            <a:chOff x="2843809" y="4602469"/>
            <a:chExt cx="5981676" cy="2054678"/>
          </a:xfrm>
        </p:grpSpPr>
        <p:pic>
          <p:nvPicPr>
            <p:cNvPr id="16" name="Picture 2" descr="C:\Users\kamano\vmw-win\s01-pole.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205" y="4602469"/>
              <a:ext cx="2746044" cy="205467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2843809" y="4755742"/>
              <a:ext cx="1796452" cy="1337554"/>
              <a:chOff x="2843809" y="4755742"/>
              <a:chExt cx="1796452" cy="1337554"/>
            </a:xfrm>
          </p:grpSpPr>
          <p:sp>
            <p:nvSpPr>
              <p:cNvPr id="7" name="角丸四角形吹き出し 6"/>
              <p:cNvSpPr/>
              <p:nvPr/>
            </p:nvSpPr>
            <p:spPr>
              <a:xfrm>
                <a:off x="2843809" y="4755742"/>
                <a:ext cx="1796452" cy="1337554"/>
              </a:xfrm>
              <a:prstGeom prst="wedgeRoundRectCallout">
                <a:avLst>
                  <a:gd name="adj1" fmla="val 63277"/>
                  <a:gd name="adj2" fmla="val -27540"/>
                  <a:gd name="adj3" fmla="val 16667"/>
                </a:avLst>
              </a:prstGeom>
              <a:solidFill>
                <a:schemeClr val="bg1"/>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mc:AlternateContent xmlns:mc="http://schemas.openxmlformats.org/markup-compatibility/2006" xmlns:a14="http://schemas.microsoft.com/office/drawing/2010/main">
            <mc:Choice Requires="a14">
              <p:sp>
                <p:nvSpPr>
                  <p:cNvPr id="4" name="テキスト ボックス 3"/>
                  <p:cNvSpPr txBox="1"/>
                  <p:nvPr/>
                </p:nvSpPr>
                <p:spPr>
                  <a:xfrm>
                    <a:off x="2939822" y="4805367"/>
                    <a:ext cx="1632178" cy="1145570"/>
                  </a:xfrm>
                  <a:prstGeom prst="rect">
                    <a:avLst/>
                  </a:prstGeom>
                  <a:noFill/>
                </p:spPr>
                <p:txBody>
                  <a:bodyPr wrap="none" rtlCol="0">
                    <a:spAutoFit/>
                  </a:bodyPr>
                  <a:lstStyle/>
                  <a:p>
                    <a:r>
                      <a:rPr kumimoji="1" lang="en-US" altLang="ja-JP" sz="1200" b="1" dirty="0" smtClean="0">
                        <a:solidFill>
                          <a:schemeClr val="tx1"/>
                        </a:solidFill>
                      </a:rPr>
                      <a:t>Pole positions of </a:t>
                    </a:r>
                  </a:p>
                  <a:p>
                    <a:r>
                      <a:rPr kumimoji="1" lang="en-US" altLang="ja-JP" sz="1200" b="1" dirty="0" smtClean="0">
                        <a:solidFill>
                          <a:schemeClr val="tx1"/>
                        </a:solidFill>
                      </a:rPr>
                      <a:t>S-wave (J</a:t>
                    </a:r>
                    <a:r>
                      <a:rPr kumimoji="1" lang="en-US" altLang="ja-JP" sz="1200" b="1" baseline="30000" dirty="0" smtClean="0">
                        <a:solidFill>
                          <a:schemeClr val="tx1"/>
                        </a:solidFill>
                      </a:rPr>
                      <a:t>P</a:t>
                    </a:r>
                    <a:r>
                      <a:rPr kumimoji="1" lang="en-US" altLang="ja-JP" sz="1200" b="1" dirty="0" smtClean="0">
                        <a:solidFill>
                          <a:schemeClr val="tx1"/>
                        </a:solidFill>
                      </a:rPr>
                      <a:t>=1/2</a:t>
                    </a:r>
                    <a:r>
                      <a:rPr kumimoji="1" lang="en-US" altLang="ja-JP" sz="1200" b="1" baseline="30000" dirty="0" smtClean="0">
                        <a:solidFill>
                          <a:schemeClr val="tx1"/>
                        </a:solidFill>
                      </a:rPr>
                      <a:t>-</a:t>
                    </a:r>
                    <a:r>
                      <a:rPr kumimoji="1" lang="en-US" altLang="ja-JP" sz="1200" b="1" dirty="0" smtClean="0">
                        <a:solidFill>
                          <a:schemeClr val="tx1"/>
                        </a:solidFill>
                      </a:rPr>
                      <a:t>) </a:t>
                    </a:r>
                  </a:p>
                  <a:p>
                    <a:r>
                      <a:rPr kumimoji="1" lang="en-US" altLang="ja-JP" sz="1200" b="1" dirty="0" smtClean="0">
                        <a:solidFill>
                          <a:schemeClr val="tx1"/>
                        </a:solidFill>
                      </a:rPr>
                      <a:t>Λ resonances</a:t>
                    </a:r>
                  </a:p>
                  <a:p>
                    <a:r>
                      <a:rPr lang="en-US" altLang="ja-JP" sz="1200" b="1" dirty="0" smtClean="0">
                        <a:solidFill>
                          <a:schemeClr val="tx1"/>
                        </a:solidFill>
                      </a:rPr>
                      <a:t>below </a:t>
                    </a:r>
                    <a14:m>
                      <m:oMath xmlns:m="http://schemas.openxmlformats.org/officeDocument/2006/math">
                        <m:acc>
                          <m:accPr>
                            <m:chr m:val="̅"/>
                            <m:ctrlPr>
                              <a:rPr lang="en-US" altLang="ja-JP" sz="1200" b="1" i="1">
                                <a:solidFill>
                                  <a:schemeClr val="tx1"/>
                                </a:solidFill>
                                <a:latin typeface="Cambria Math"/>
                              </a:rPr>
                            </m:ctrlPr>
                          </m:accPr>
                          <m:e>
                            <m:r>
                              <m:rPr>
                                <m:nor/>
                              </m:rPr>
                              <a:rPr lang="en-US" altLang="ja-JP" sz="1200" b="1">
                                <a:solidFill>
                                  <a:schemeClr val="tx1"/>
                                </a:solidFill>
                              </a:rPr>
                              <m:t>K</m:t>
                            </m:r>
                          </m:e>
                        </m:acc>
                      </m:oMath>
                    </a14:m>
                    <a:r>
                      <a:rPr lang="en-US" altLang="ja-JP" sz="1200" b="1" dirty="0" smtClean="0">
                        <a:solidFill>
                          <a:schemeClr val="tx1"/>
                        </a:solidFill>
                      </a:rPr>
                      <a:t>N threshold</a:t>
                    </a:r>
                  </a:p>
                  <a:p>
                    <a:r>
                      <a:rPr kumimoji="1" lang="en-US" altLang="ja-JP" sz="1000" b="1" dirty="0" smtClean="0">
                        <a:solidFill>
                          <a:srgbClr val="0000FF"/>
                        </a:solidFill>
                      </a:rPr>
                      <a:t>[HK et al, </a:t>
                    </a:r>
                  </a:p>
                  <a:p>
                    <a:r>
                      <a:rPr lang="en-US" altLang="ja-JP" sz="1000" b="1" dirty="0">
                        <a:solidFill>
                          <a:srgbClr val="0000FF"/>
                        </a:solidFill>
                      </a:rPr>
                      <a:t> </a:t>
                    </a:r>
                    <a:r>
                      <a:rPr kumimoji="1" lang="en-US" altLang="ja-JP" sz="1000" b="1" dirty="0" smtClean="0">
                        <a:solidFill>
                          <a:srgbClr val="0000FF"/>
                        </a:solidFill>
                      </a:rPr>
                      <a:t>PRC92(2015)025205]</a:t>
                    </a:r>
                    <a:endParaRPr kumimoji="1" lang="ja-JP" altLang="en-US" sz="1000" b="1" dirty="0">
                      <a:solidFill>
                        <a:srgbClr val="0000FF"/>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939822" y="4805367"/>
                    <a:ext cx="1632178" cy="1145570"/>
                  </a:xfrm>
                  <a:prstGeom prst="rect">
                    <a:avLst/>
                  </a:prstGeom>
                  <a:blipFill rotWithShape="1">
                    <a:blip r:embed="rId4"/>
                    <a:stretch>
                      <a:fillRect t="-532" b="-1064"/>
                    </a:stretch>
                  </a:blipFill>
                </p:spPr>
                <p:txBody>
                  <a:bodyPr/>
                  <a:lstStyle/>
                  <a:p>
                    <a:r>
                      <a:rPr lang="ja-JP" altLang="en-US">
                        <a:noFill/>
                      </a:rPr>
                      <a:t> </a:t>
                    </a:r>
                  </a:p>
                </p:txBody>
              </p:sp>
            </mc:Fallback>
          </mc:AlternateContent>
        </p:grpSp>
        <p:sp>
          <p:nvSpPr>
            <p:cNvPr id="17" name="円/楕円 16"/>
            <p:cNvSpPr/>
            <p:nvPr/>
          </p:nvSpPr>
          <p:spPr>
            <a:xfrm rot="15580082">
              <a:off x="6445501" y="5013099"/>
              <a:ext cx="1403067" cy="1054780"/>
            </a:xfrm>
            <a:prstGeom prst="ellipse">
              <a:avLst/>
            </a:prstGeom>
            <a:noFill/>
            <a:ln w="19050">
              <a:solidFill>
                <a:schemeClr val="tx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5" name="テキスト ボックス 4"/>
            <p:cNvSpPr txBox="1"/>
            <p:nvPr/>
          </p:nvSpPr>
          <p:spPr>
            <a:xfrm>
              <a:off x="7477039" y="5116542"/>
              <a:ext cx="1348446" cy="523220"/>
            </a:xfrm>
            <a:prstGeom prst="rect">
              <a:avLst/>
            </a:prstGeom>
            <a:solidFill>
              <a:schemeClr val="bg1"/>
            </a:solidFill>
          </p:spPr>
          <p:txBody>
            <a:bodyPr wrap="none" rtlCol="0">
              <a:spAutoFit/>
            </a:bodyPr>
            <a:lstStyle/>
            <a:p>
              <a:r>
                <a:rPr kumimoji="1" lang="en-US" altLang="ja-JP" sz="1400" b="1" dirty="0" smtClean="0">
                  <a:solidFill>
                    <a:srgbClr val="0000FF"/>
                  </a:solidFill>
                </a:rPr>
                <a:t>Corresponds </a:t>
              </a:r>
            </a:p>
            <a:p>
              <a:r>
                <a:rPr kumimoji="1" lang="en-US" altLang="ja-JP" sz="1400" b="1" dirty="0" smtClean="0">
                  <a:solidFill>
                    <a:srgbClr val="0000FF"/>
                  </a:solidFill>
                </a:rPr>
                <a:t>to</a:t>
              </a:r>
              <a:r>
                <a:rPr lang="en-US" altLang="ja-JP" sz="1400" b="1" dirty="0">
                  <a:solidFill>
                    <a:srgbClr val="0000FF"/>
                  </a:solidFill>
                </a:rPr>
                <a:t> </a:t>
              </a:r>
              <a:r>
                <a:rPr kumimoji="1" lang="en-US" altLang="ja-JP" sz="1400" b="1" dirty="0" smtClean="0">
                  <a:solidFill>
                    <a:srgbClr val="0000FF"/>
                  </a:solidFill>
                </a:rPr>
                <a:t>Λ(1405)1/2</a:t>
              </a:r>
              <a:r>
                <a:rPr kumimoji="1" lang="en-US" altLang="ja-JP" sz="1400" b="1" baseline="30000" dirty="0" smtClean="0">
                  <a:solidFill>
                    <a:srgbClr val="0000FF"/>
                  </a:solidFill>
                </a:rPr>
                <a:t>-</a:t>
              </a:r>
              <a:endParaRPr kumimoji="1" lang="ja-JP" altLang="en-US" sz="1400" b="1" baseline="30000" dirty="0">
                <a:solidFill>
                  <a:srgbClr val="0000FF"/>
                </a:solidFill>
              </a:endParaRPr>
            </a:p>
          </p:txBody>
        </p:sp>
      </p:grpSp>
      <p:sp>
        <p:nvSpPr>
          <p:cNvPr id="19" name="テキスト ボックス 18"/>
          <p:cNvSpPr txBox="1"/>
          <p:nvPr/>
        </p:nvSpPr>
        <p:spPr>
          <a:xfrm>
            <a:off x="6228184" y="894857"/>
            <a:ext cx="2715808" cy="338554"/>
          </a:xfrm>
          <a:prstGeom prst="rect">
            <a:avLst/>
          </a:prstGeom>
          <a:noFill/>
        </p:spPr>
        <p:txBody>
          <a:bodyPr wrap="none" rtlCol="0">
            <a:spAutoFit/>
          </a:bodyPr>
          <a:lstStyle/>
          <a:p>
            <a:r>
              <a:rPr kumimoji="1" lang="en-US" altLang="ja-JP" sz="1600" b="1" dirty="0" smtClean="0">
                <a:solidFill>
                  <a:srgbClr val="FF0000"/>
                </a:solidFill>
              </a:rPr>
              <a:t>HK, Lee, arXiv:1608.03470</a:t>
            </a:r>
            <a:endParaRPr kumimoji="1" lang="ja-JP" altLang="en-US" sz="1600" b="1" dirty="0">
              <a:solidFill>
                <a:srgbClr val="FF0000"/>
              </a:solidFill>
            </a:endParaRPr>
          </a:p>
        </p:txBody>
      </p:sp>
      <p:grpSp>
        <p:nvGrpSpPr>
          <p:cNvPr id="18" name="グループ化 17"/>
          <p:cNvGrpSpPr/>
          <p:nvPr/>
        </p:nvGrpSpPr>
        <p:grpSpPr>
          <a:xfrm>
            <a:off x="314614" y="1340768"/>
            <a:ext cx="4861624" cy="5256584"/>
            <a:chOff x="314614" y="1340768"/>
            <a:chExt cx="4861624" cy="5256584"/>
          </a:xfrm>
        </p:grpSpPr>
        <p:sp>
          <p:nvSpPr>
            <p:cNvPr id="25" name="角丸四角形 24"/>
            <p:cNvSpPr/>
            <p:nvPr/>
          </p:nvSpPr>
          <p:spPr>
            <a:xfrm>
              <a:off x="314614" y="1340768"/>
              <a:ext cx="4861624" cy="5256584"/>
            </a:xfrm>
            <a:prstGeom prst="roundRect">
              <a:avLst>
                <a:gd name="adj" fmla="val 10436"/>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grpSp>
          <p:nvGrpSpPr>
            <p:cNvPr id="13" name="グループ化 12"/>
            <p:cNvGrpSpPr/>
            <p:nvPr/>
          </p:nvGrpSpPr>
          <p:grpSpPr>
            <a:xfrm>
              <a:off x="471616" y="1658536"/>
              <a:ext cx="4388416" cy="4675473"/>
              <a:chOff x="471616" y="1658536"/>
              <a:chExt cx="4388416" cy="4675473"/>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16" y="1658536"/>
                <a:ext cx="4388416" cy="467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2469180" y="2529761"/>
                <a:ext cx="941283" cy="338554"/>
              </a:xfrm>
              <a:prstGeom prst="rect">
                <a:avLst/>
              </a:prstGeom>
              <a:solidFill>
                <a:schemeClr val="bg1">
                  <a:alpha val="50000"/>
                </a:schemeClr>
              </a:solidFill>
            </p:spPr>
            <p:txBody>
              <a:bodyPr wrap="none" rtlCol="0">
                <a:spAutoFit/>
              </a:bodyPr>
              <a:lstStyle/>
              <a:p>
                <a:r>
                  <a:rPr lang="en-US" altLang="ja-JP" sz="800" b="1" dirty="0" smtClean="0"/>
                  <a:t>S01 resonance</a:t>
                </a:r>
              </a:p>
              <a:p>
                <a:r>
                  <a:rPr kumimoji="1" lang="en-US" altLang="ja-JP" sz="800" b="1" dirty="0" smtClean="0"/>
                  <a:t>contribution off</a:t>
                </a:r>
                <a:endParaRPr kumimoji="1" lang="ja-JP" altLang="en-US" sz="800" b="1" dirty="0"/>
              </a:p>
            </p:txBody>
          </p:sp>
          <p:cxnSp>
            <p:nvCxnSpPr>
              <p:cNvPr id="24" name="直線矢印コネクタ 23"/>
              <p:cNvCxnSpPr/>
              <p:nvPr/>
            </p:nvCxnSpPr>
            <p:spPr>
              <a:xfrm flipH="1">
                <a:off x="1898316" y="2692657"/>
                <a:ext cx="671051" cy="3179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348968" y="2204864"/>
                <a:ext cx="367408" cy="215444"/>
              </a:xfrm>
              <a:prstGeom prst="rect">
                <a:avLst/>
              </a:prstGeom>
              <a:solidFill>
                <a:schemeClr val="bg1">
                  <a:alpha val="50000"/>
                </a:schemeClr>
              </a:solidFill>
            </p:spPr>
            <p:txBody>
              <a:bodyPr wrap="none" rtlCol="0">
                <a:spAutoFit/>
              </a:bodyPr>
              <a:lstStyle/>
              <a:p>
                <a:r>
                  <a:rPr lang="en-US" altLang="ja-JP" sz="800" b="1" dirty="0" smtClean="0"/>
                  <a:t>Full</a:t>
                </a:r>
                <a:endParaRPr kumimoji="1" lang="ja-JP" altLang="en-US" sz="800" b="1" dirty="0"/>
              </a:p>
            </p:txBody>
          </p:sp>
          <p:cxnSp>
            <p:nvCxnSpPr>
              <p:cNvPr id="29" name="直線矢印コネクタ 28"/>
              <p:cNvCxnSpPr/>
              <p:nvPr/>
            </p:nvCxnSpPr>
            <p:spPr>
              <a:xfrm flipH="1">
                <a:off x="2208463" y="2358703"/>
                <a:ext cx="189788" cy="1706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095481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3813" y="2132856"/>
            <a:ext cx="7920880" cy="2185214"/>
          </a:xfrm>
          <a:prstGeom prst="rect">
            <a:avLst/>
          </a:prstGeom>
          <a:solidFill>
            <a:schemeClr val="bg1"/>
          </a:solidFill>
          <a:ln w="38100">
            <a:solidFill>
              <a:srgbClr val="0000FF"/>
            </a:solidFill>
          </a:ln>
          <a:effectLst>
            <a:outerShdw blurRad="50800" dist="38100" dir="2700000" algn="tl" rotWithShape="0">
              <a:prstClr val="black">
                <a:alpha val="40000"/>
              </a:prstClr>
            </a:outerShdw>
          </a:effectLst>
        </p:spPr>
        <p:txBody>
          <a:bodyPr wrap="square" rtlCol="0">
            <a:spAutoFit/>
          </a:bodyPr>
          <a:lstStyle/>
          <a:p>
            <a:pPr algn="ctr">
              <a:buClr>
                <a:srgbClr val="FF0000"/>
              </a:buClr>
            </a:pPr>
            <a:endParaRPr lang="en-US" altLang="ja-JP" sz="1200" b="1" dirty="0" smtClean="0">
              <a:latin typeface="+mj-lt"/>
            </a:endParaRPr>
          </a:p>
          <a:p>
            <a:pPr algn="ctr">
              <a:buClr>
                <a:srgbClr val="FF0000"/>
              </a:buClr>
            </a:pPr>
            <a:r>
              <a:rPr lang="en-US" altLang="ja-JP" sz="2800" b="1" dirty="0">
                <a:latin typeface="+mj-lt"/>
              </a:rPr>
              <a:t>Discussion on new data necessary </a:t>
            </a:r>
            <a:endParaRPr lang="en-US" altLang="ja-JP" sz="2800" b="1" dirty="0" smtClean="0">
              <a:latin typeface="+mj-lt"/>
            </a:endParaRPr>
          </a:p>
          <a:p>
            <a:pPr algn="ctr">
              <a:buClr>
                <a:srgbClr val="FF0000"/>
              </a:buClr>
            </a:pPr>
            <a:r>
              <a:rPr lang="en-US" altLang="ja-JP" sz="2800" b="1" dirty="0" smtClean="0">
                <a:latin typeface="+mj-lt"/>
              </a:rPr>
              <a:t>for further</a:t>
            </a:r>
            <a:r>
              <a:rPr lang="ja-JP" altLang="en-US" sz="2800" b="1" dirty="0">
                <a:latin typeface="+mj-lt"/>
              </a:rPr>
              <a:t> </a:t>
            </a:r>
            <a:r>
              <a:rPr lang="en-US" altLang="ja-JP" sz="2800" b="1" dirty="0" smtClean="0">
                <a:latin typeface="+mj-lt"/>
              </a:rPr>
              <a:t>establishing </a:t>
            </a:r>
            <a:r>
              <a:rPr lang="en-US" altLang="ja-JP" sz="2800" b="1" dirty="0">
                <a:latin typeface="+mj-lt"/>
              </a:rPr>
              <a:t>Y* resonance mass spectrum</a:t>
            </a:r>
          </a:p>
          <a:p>
            <a:pPr algn="ctr">
              <a:buClr>
                <a:srgbClr val="FF0000"/>
              </a:buClr>
            </a:pPr>
            <a:r>
              <a:rPr lang="en-US" altLang="ja-JP" sz="2800" b="1" dirty="0" smtClean="0">
                <a:latin typeface="+mj-lt"/>
              </a:rPr>
              <a:t>(</a:t>
            </a:r>
            <a:r>
              <a:rPr lang="en-US" altLang="ja-JP" sz="2800" b="1" dirty="0">
                <a:latin typeface="+mj-lt"/>
              </a:rPr>
              <a:t>2</a:t>
            </a:r>
            <a:r>
              <a:rPr lang="en-US" altLang="ja-JP" sz="2800" b="1" dirty="0" smtClean="0">
                <a:latin typeface="+mj-lt"/>
              </a:rPr>
              <a:t> of 2)</a:t>
            </a:r>
            <a:endParaRPr lang="en-US" altLang="ja-JP" sz="1200" b="1" dirty="0">
              <a:latin typeface="+mj-lt"/>
            </a:endParaRPr>
          </a:p>
          <a:p>
            <a:pPr algn="ctr">
              <a:buClr>
                <a:srgbClr val="FF0000"/>
              </a:buClr>
            </a:pPr>
            <a:endParaRPr lang="en-US" altLang="ja-JP" sz="1200" b="1" dirty="0" smtClean="0">
              <a:latin typeface="+mj-lt"/>
            </a:endParaRPr>
          </a:p>
        </p:txBody>
      </p:sp>
    </p:spTree>
    <p:extLst>
      <p:ext uri="{BB962C8B-B14F-4D97-AF65-F5344CB8AC3E}">
        <p14:creationId xmlns:p14="http://schemas.microsoft.com/office/powerpoint/2010/main" val="1360818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Rectangle 2"/>
          <p:cNvSpPr txBox="1">
            <a:spLocks noChangeArrowheads="1"/>
          </p:cNvSpPr>
          <p:nvPr/>
        </p:nvSpPr>
        <p:spPr>
          <a:xfrm>
            <a:off x="0" y="0"/>
            <a:ext cx="9144000" cy="83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Strategy for establishing Y* resonances</a:t>
            </a:r>
          </a:p>
          <a:p>
            <a:r>
              <a:rPr lang="en-US" altLang="ja-JP" sz="2800" dirty="0" smtClean="0">
                <a:solidFill>
                  <a:srgbClr val="0000FF"/>
                </a:solidFill>
              </a:rPr>
              <a:t>using </a:t>
            </a:r>
            <a:r>
              <a:rPr lang="en-US" altLang="ja-JP" sz="2800" dirty="0" err="1" smtClean="0">
                <a:solidFill>
                  <a:srgbClr val="0000FF"/>
                </a:solidFill>
              </a:rPr>
              <a:t>antikaon</a:t>
            </a:r>
            <a:r>
              <a:rPr lang="en-US" altLang="ja-JP" sz="2800" dirty="0" smtClean="0">
                <a:solidFill>
                  <a:srgbClr val="0000FF"/>
                </a:solidFill>
              </a:rPr>
              <a:t>-induced reactions</a:t>
            </a:r>
          </a:p>
        </p:txBody>
      </p:sp>
      <p:cxnSp>
        <p:nvCxnSpPr>
          <p:cNvPr id="5" name="直線矢印コネクタ 4"/>
          <p:cNvCxnSpPr/>
          <p:nvPr/>
        </p:nvCxnSpPr>
        <p:spPr>
          <a:xfrm flipV="1">
            <a:off x="611560" y="2558934"/>
            <a:ext cx="7610798" cy="597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222358" y="2380238"/>
            <a:ext cx="526106" cy="369332"/>
          </a:xfrm>
          <a:prstGeom prst="rect">
            <a:avLst/>
          </a:prstGeom>
          <a:noFill/>
        </p:spPr>
        <p:txBody>
          <a:bodyPr wrap="none" rtlCol="0">
            <a:spAutoFit/>
          </a:bodyPr>
          <a:lstStyle/>
          <a:p>
            <a:r>
              <a:rPr kumimoji="1" lang="en-US" altLang="ja-JP" b="1" dirty="0" smtClean="0"/>
              <a:t>s</a:t>
            </a:r>
            <a:r>
              <a:rPr kumimoji="1" lang="en-US" altLang="ja-JP" b="1" baseline="30000" dirty="0" smtClean="0"/>
              <a:t>1/2</a:t>
            </a:r>
            <a:endParaRPr kumimoji="1" lang="ja-JP" altLang="en-US" b="1" baseline="30000" dirty="0"/>
          </a:p>
        </p:txBody>
      </p:sp>
      <p:cxnSp>
        <p:nvCxnSpPr>
          <p:cNvPr id="13" name="直線コネクタ 12"/>
          <p:cNvCxnSpPr/>
          <p:nvPr/>
        </p:nvCxnSpPr>
        <p:spPr>
          <a:xfrm flipV="1">
            <a:off x="611560" y="1484784"/>
            <a:ext cx="0" cy="10801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72552" y="1156633"/>
            <a:ext cx="478016" cy="338554"/>
          </a:xfrm>
          <a:prstGeom prst="rect">
            <a:avLst/>
          </a:prstGeom>
          <a:noFill/>
        </p:spPr>
        <p:txBody>
          <a:bodyPr wrap="none" rtlCol="0">
            <a:spAutoFit/>
          </a:bodyPr>
          <a:lstStyle/>
          <a:p>
            <a:r>
              <a:rPr lang="en-US" altLang="ja-JP" sz="1600" b="1" dirty="0" smtClean="0"/>
              <a:t>πΛ</a:t>
            </a:r>
            <a:endParaRPr kumimoji="1" lang="ja-JP" altLang="en-US" sz="1600" b="1" dirty="0"/>
          </a:p>
        </p:txBody>
      </p:sp>
      <p:sp>
        <p:nvSpPr>
          <p:cNvPr id="67" name="テキスト ボックス 66"/>
          <p:cNvSpPr txBox="1"/>
          <p:nvPr/>
        </p:nvSpPr>
        <p:spPr>
          <a:xfrm>
            <a:off x="1010464" y="1156428"/>
            <a:ext cx="465192" cy="338554"/>
          </a:xfrm>
          <a:prstGeom prst="rect">
            <a:avLst/>
          </a:prstGeom>
          <a:noFill/>
        </p:spPr>
        <p:txBody>
          <a:bodyPr wrap="none" rtlCol="0">
            <a:spAutoFit/>
          </a:bodyPr>
          <a:lstStyle/>
          <a:p>
            <a:r>
              <a:rPr lang="en-US" altLang="ja-JP" sz="1600" b="1" dirty="0" smtClean="0"/>
              <a:t>πΣ</a:t>
            </a:r>
            <a:endParaRPr kumimoji="1" lang="ja-JP" altLang="en-US" sz="1600" b="1" dirty="0"/>
          </a:p>
        </p:txBody>
      </p:sp>
      <p:cxnSp>
        <p:nvCxnSpPr>
          <p:cNvPr id="68" name="直線コネクタ 67"/>
          <p:cNvCxnSpPr/>
          <p:nvPr/>
        </p:nvCxnSpPr>
        <p:spPr>
          <a:xfrm flipV="1">
            <a:off x="1259632" y="1484784"/>
            <a:ext cx="0" cy="10801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2843808" y="1484784"/>
            <a:ext cx="0" cy="10801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テキスト ボックス 69"/>
              <p:cNvSpPr txBox="1"/>
              <p:nvPr/>
            </p:nvSpPr>
            <p:spPr>
              <a:xfrm>
                <a:off x="2627784" y="1134998"/>
                <a:ext cx="479618" cy="347659"/>
              </a:xfrm>
              <a:prstGeom prst="rect">
                <a:avLst/>
              </a:prstGeom>
              <a:noFill/>
            </p:spPr>
            <p:txBody>
              <a:bodyPr wrap="none" rtlCol="0">
                <a:spAutoFit/>
              </a:bodyPr>
              <a:lstStyle/>
              <a:p>
                <a14:m>
                  <m:oMath xmlns:m="http://schemas.openxmlformats.org/officeDocument/2006/math">
                    <m:acc>
                      <m:accPr>
                        <m:chr m:val="̅"/>
                        <m:ctrlPr>
                          <a:rPr lang="en-US" altLang="ja-JP" sz="1600" b="1" i="1">
                            <a:latin typeface="Cambria Math"/>
                          </a:rPr>
                        </m:ctrlPr>
                      </m:accPr>
                      <m:e>
                        <m:r>
                          <m:rPr>
                            <m:nor/>
                          </m:rPr>
                          <a:rPr lang="en-US" altLang="ja-JP" sz="1600" b="1"/>
                          <m:t>K</m:t>
                        </m:r>
                      </m:e>
                    </m:acc>
                  </m:oMath>
                </a14:m>
                <a:r>
                  <a:rPr lang="en-US" altLang="ja-JP" sz="1600" b="1" dirty="0"/>
                  <a:t>N</a:t>
                </a:r>
                <a:endParaRPr kumimoji="1" lang="ja-JP" altLang="en-US" sz="1600" b="1" dirty="0"/>
              </a:p>
            </p:txBody>
          </p:sp>
        </mc:Choice>
        <mc:Fallback xmlns="">
          <p:sp>
            <p:nvSpPr>
              <p:cNvPr id="70" name="テキスト ボックス 69"/>
              <p:cNvSpPr txBox="1">
                <a:spLocks noRot="1" noChangeAspect="1" noMove="1" noResize="1" noEditPoints="1" noAdjustHandles="1" noChangeArrowheads="1" noChangeShapeType="1" noTextEdit="1"/>
              </p:cNvSpPr>
              <p:nvPr/>
            </p:nvSpPr>
            <p:spPr>
              <a:xfrm>
                <a:off x="2627784" y="1134998"/>
                <a:ext cx="479618" cy="347659"/>
              </a:xfrm>
              <a:prstGeom prst="rect">
                <a:avLst/>
              </a:prstGeom>
              <a:blipFill rotWithShape="1">
                <a:blip r:embed="rId2"/>
                <a:stretch>
                  <a:fillRect t="-1754" r="-5063" b="-22807"/>
                </a:stretch>
              </a:blipFill>
            </p:spPr>
            <p:txBody>
              <a:bodyPr/>
              <a:lstStyle/>
              <a:p>
                <a:r>
                  <a:rPr lang="ja-JP" altLang="en-US">
                    <a:noFill/>
                  </a:rPr>
                  <a:t> </a:t>
                </a:r>
              </a:p>
            </p:txBody>
          </p:sp>
        </mc:Fallback>
      </mc:AlternateContent>
      <p:sp>
        <p:nvSpPr>
          <p:cNvPr id="71" name="テキスト ボックス 70"/>
          <p:cNvSpPr txBox="1"/>
          <p:nvPr/>
        </p:nvSpPr>
        <p:spPr>
          <a:xfrm>
            <a:off x="1754081" y="1855857"/>
            <a:ext cx="729687" cy="276999"/>
          </a:xfrm>
          <a:prstGeom prst="rect">
            <a:avLst/>
          </a:prstGeom>
          <a:noFill/>
        </p:spPr>
        <p:txBody>
          <a:bodyPr wrap="none" rtlCol="0">
            <a:spAutoFit/>
          </a:bodyPr>
          <a:lstStyle/>
          <a:p>
            <a:r>
              <a:rPr lang="en-US" altLang="ja-JP" sz="1200" b="1" dirty="0" smtClean="0">
                <a:solidFill>
                  <a:srgbClr val="009900"/>
                </a:solidFill>
              </a:rPr>
              <a:t>Λ(1405)</a:t>
            </a:r>
          </a:p>
        </p:txBody>
      </p:sp>
      <p:sp>
        <p:nvSpPr>
          <p:cNvPr id="72" name="右矢印 71"/>
          <p:cNvSpPr/>
          <p:nvPr/>
        </p:nvSpPr>
        <p:spPr>
          <a:xfrm>
            <a:off x="3419872" y="3531332"/>
            <a:ext cx="4809520" cy="288032"/>
          </a:xfrm>
          <a:prstGeom prst="rightArrow">
            <a:avLst/>
          </a:prstGeom>
          <a:solidFill>
            <a:srgbClr val="0099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73" name="右矢印 72"/>
          <p:cNvSpPr/>
          <p:nvPr/>
        </p:nvSpPr>
        <p:spPr>
          <a:xfrm>
            <a:off x="4374028" y="5389239"/>
            <a:ext cx="3816424" cy="288032"/>
          </a:xfrm>
          <a:prstGeom prst="rightArrow">
            <a:avLst/>
          </a:prstGeom>
          <a:solidFill>
            <a:srgbClr val="0000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74" name="テキスト ボックス 73"/>
          <p:cNvSpPr txBox="1"/>
          <p:nvPr/>
        </p:nvSpPr>
        <p:spPr>
          <a:xfrm>
            <a:off x="6804248" y="1743199"/>
            <a:ext cx="1242648" cy="461665"/>
          </a:xfrm>
          <a:prstGeom prst="rect">
            <a:avLst/>
          </a:prstGeom>
          <a:noFill/>
        </p:spPr>
        <p:txBody>
          <a:bodyPr wrap="none" rtlCol="0">
            <a:spAutoFit/>
          </a:bodyPr>
          <a:lstStyle/>
          <a:p>
            <a:r>
              <a:rPr lang="en-US" altLang="ja-JP" sz="1200" b="1" dirty="0" smtClean="0">
                <a:solidFill>
                  <a:srgbClr val="009900"/>
                </a:solidFill>
              </a:rPr>
              <a:t>high-mass</a:t>
            </a:r>
          </a:p>
          <a:p>
            <a:r>
              <a:rPr lang="en-US" altLang="ja-JP" sz="1200" b="1" dirty="0">
                <a:solidFill>
                  <a:srgbClr val="009900"/>
                </a:solidFill>
              </a:rPr>
              <a:t>Y</a:t>
            </a:r>
            <a:r>
              <a:rPr kumimoji="1" lang="en-US" altLang="ja-JP" sz="1200" b="1" dirty="0" smtClean="0">
                <a:solidFill>
                  <a:srgbClr val="009900"/>
                </a:solidFill>
              </a:rPr>
              <a:t>* resonances</a:t>
            </a:r>
            <a:endParaRPr kumimoji="1" lang="ja-JP" altLang="en-US" sz="1200" b="1" dirty="0">
              <a:solidFill>
                <a:srgbClr val="009900"/>
              </a:solidFill>
            </a:endParaRPr>
          </a:p>
        </p:txBody>
      </p:sp>
      <p:cxnSp>
        <p:nvCxnSpPr>
          <p:cNvPr id="75" name="直線コネクタ 74"/>
          <p:cNvCxnSpPr/>
          <p:nvPr/>
        </p:nvCxnSpPr>
        <p:spPr>
          <a:xfrm flipV="1">
            <a:off x="4644008" y="1478814"/>
            <a:ext cx="0" cy="10801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4414076" y="1156633"/>
            <a:ext cx="445956" cy="338554"/>
          </a:xfrm>
          <a:prstGeom prst="rect">
            <a:avLst/>
          </a:prstGeom>
          <a:noFill/>
        </p:spPr>
        <p:txBody>
          <a:bodyPr wrap="none" rtlCol="0">
            <a:spAutoFit/>
          </a:bodyPr>
          <a:lstStyle/>
          <a:p>
            <a:r>
              <a:rPr lang="en-US" altLang="ja-JP" sz="1600" b="1" dirty="0" err="1" smtClean="0"/>
              <a:t>η</a:t>
            </a:r>
            <a:r>
              <a:rPr lang="en-US" altLang="ja-JP" sz="1600" b="1" dirty="0" err="1"/>
              <a:t>Λ</a:t>
            </a:r>
            <a:endParaRPr kumimoji="1" lang="ja-JP" altLang="en-US" sz="1600" b="1" dirty="0"/>
          </a:p>
        </p:txBody>
      </p:sp>
      <mc:AlternateContent xmlns:mc="http://schemas.openxmlformats.org/markup-compatibility/2006" xmlns:a14="http://schemas.microsoft.com/office/drawing/2010/main">
        <mc:Choice Requires="a14">
          <p:sp>
            <p:nvSpPr>
              <p:cNvPr id="78" name="テキスト ボックス 77"/>
              <p:cNvSpPr txBox="1"/>
              <p:nvPr/>
            </p:nvSpPr>
            <p:spPr>
              <a:xfrm>
                <a:off x="3206175" y="3759879"/>
                <a:ext cx="5387052" cy="315664"/>
              </a:xfrm>
              <a:prstGeom prst="rect">
                <a:avLst/>
              </a:prstGeom>
              <a:noFill/>
            </p:spPr>
            <p:txBody>
              <a:bodyPr wrap="none" rtlCol="0">
                <a:spAutoFit/>
              </a:bodyPr>
              <a:lstStyle/>
              <a:p>
                <a:r>
                  <a:rPr kumimoji="1" lang="en-US" altLang="ja-JP" sz="1400" b="1" i="1" dirty="0" smtClean="0">
                    <a:solidFill>
                      <a:srgbClr val="FF0000"/>
                    </a:solidFill>
                  </a:rPr>
                  <a:t>“Complete experiments” </a:t>
                </a:r>
                <a:r>
                  <a:rPr kumimoji="1" lang="en-US" altLang="ja-JP" sz="1400" b="1" dirty="0" smtClean="0"/>
                  <a:t>for K</a:t>
                </a:r>
                <a:r>
                  <a:rPr kumimoji="1" lang="en-US" altLang="ja-JP" sz="1400" b="1" baseline="30000" dirty="0" smtClean="0"/>
                  <a:t>-</a:t>
                </a:r>
                <a:r>
                  <a:rPr kumimoji="1" lang="en-US" altLang="ja-JP" sz="1400" b="1" dirty="0" smtClean="0"/>
                  <a:t>p </a:t>
                </a:r>
                <a:r>
                  <a:rPr kumimoji="1" lang="en-US" altLang="ja-JP" sz="1400" b="1" dirty="0" smtClean="0">
                    <a:sym typeface="Wingdings" panose="05000000000000000000" pitchFamily="2" charset="2"/>
                  </a:rPr>
                  <a:t> </a:t>
                </a:r>
                <a14:m>
                  <m:oMath xmlns:m="http://schemas.openxmlformats.org/officeDocument/2006/math">
                    <m:acc>
                      <m:accPr>
                        <m:chr m:val="̅"/>
                        <m:ctrlPr>
                          <a:rPr lang="en-US" altLang="ja-JP" sz="1400" b="1" i="1" smtClean="0">
                            <a:solidFill>
                              <a:prstClr val="black"/>
                            </a:solidFill>
                            <a:latin typeface="Cambria Math"/>
                          </a:rPr>
                        </m:ctrlPr>
                      </m:accPr>
                      <m:e>
                        <m:r>
                          <m:rPr>
                            <m:nor/>
                          </m:rPr>
                          <a:rPr lang="en-US" altLang="ja-JP" sz="1400" b="1">
                            <a:solidFill>
                              <a:prstClr val="black"/>
                            </a:solidFill>
                          </a:rPr>
                          <m:t>K</m:t>
                        </m:r>
                      </m:e>
                    </m:acc>
                  </m:oMath>
                </a14:m>
                <a:r>
                  <a:rPr lang="en-US" altLang="ja-JP" sz="1400" b="1" dirty="0" smtClean="0">
                    <a:solidFill>
                      <a:prstClr val="black"/>
                    </a:solidFill>
                  </a:rPr>
                  <a:t>N, πY, </a:t>
                </a:r>
                <a:r>
                  <a:rPr lang="en-US" altLang="ja-JP" sz="1400" b="1" dirty="0" err="1" smtClean="0">
                    <a:solidFill>
                      <a:srgbClr val="0000FF"/>
                    </a:solidFill>
                  </a:rPr>
                  <a:t>ηY</a:t>
                </a:r>
                <a:r>
                  <a:rPr lang="en-US" altLang="ja-JP" sz="1400" b="1" dirty="0" smtClean="0">
                    <a:solidFill>
                      <a:srgbClr val="0000FF"/>
                    </a:solidFill>
                  </a:rPr>
                  <a:t>, KΞ, </a:t>
                </a:r>
                <a:r>
                  <a:rPr lang="en-US" altLang="ja-JP" sz="1400" b="1" dirty="0" err="1" smtClean="0">
                    <a:solidFill>
                      <a:srgbClr val="0000FF"/>
                    </a:solidFill>
                  </a:rPr>
                  <a:t>ωY</a:t>
                </a:r>
                <a:r>
                  <a:rPr lang="en-US" altLang="ja-JP" sz="1400" b="1" dirty="0" smtClean="0">
                    <a:solidFill>
                      <a:srgbClr val="0000FF"/>
                    </a:solidFill>
                  </a:rPr>
                  <a:t>, </a:t>
                </a:r>
                <a:r>
                  <a:rPr lang="en-US" altLang="ja-JP" sz="1400" b="1" dirty="0" err="1" smtClean="0">
                    <a:solidFill>
                      <a:srgbClr val="0000FF"/>
                    </a:solidFill>
                  </a:rPr>
                  <a:t>η’Y</a:t>
                </a:r>
                <a:r>
                  <a:rPr lang="en-US" altLang="ja-JP" sz="1400" b="1" dirty="0" smtClean="0">
                    <a:solidFill>
                      <a:srgbClr val="0000FF"/>
                    </a:solidFill>
                  </a:rPr>
                  <a:t>, …</a:t>
                </a:r>
                <a:endParaRPr kumimoji="1" lang="ja-JP" altLang="en-US" sz="1400" b="1" dirty="0">
                  <a:solidFill>
                    <a:srgbClr val="0000FF"/>
                  </a:solidFill>
                </a:endParaRPr>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3206175" y="3759879"/>
                <a:ext cx="5387052" cy="315664"/>
              </a:xfrm>
              <a:prstGeom prst="rect">
                <a:avLst/>
              </a:prstGeom>
              <a:blipFill rotWithShape="1">
                <a:blip r:embed="rId3"/>
                <a:stretch>
                  <a:fillRect l="-339" b="-1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p:cNvSpPr txBox="1"/>
              <p:nvPr/>
            </p:nvSpPr>
            <p:spPr>
              <a:xfrm>
                <a:off x="4559137" y="5633616"/>
                <a:ext cx="3308919" cy="315664"/>
              </a:xfrm>
              <a:prstGeom prst="rect">
                <a:avLst/>
              </a:prstGeom>
              <a:noFill/>
            </p:spPr>
            <p:txBody>
              <a:bodyPr wrap="none" rtlCol="0">
                <a:spAutoFit/>
              </a:bodyPr>
              <a:lstStyle/>
              <a:p>
                <a:r>
                  <a:rPr kumimoji="1" lang="en-US" altLang="ja-JP" sz="1400" b="1" dirty="0" smtClean="0"/>
                  <a:t>2 </a:t>
                </a:r>
                <a:r>
                  <a:rPr kumimoji="1" lang="en-US" altLang="ja-JP" sz="1400" b="1" dirty="0" smtClean="0">
                    <a:sym typeface="Wingdings" panose="05000000000000000000" pitchFamily="2" charset="2"/>
                  </a:rPr>
                  <a:t> 3 reactions: K</a:t>
                </a:r>
                <a:r>
                  <a:rPr kumimoji="1" lang="en-US" altLang="ja-JP" sz="1400" b="1" baseline="30000" dirty="0" smtClean="0">
                    <a:sym typeface="Wingdings" panose="05000000000000000000" pitchFamily="2" charset="2"/>
                  </a:rPr>
                  <a:t>-</a:t>
                </a:r>
                <a:r>
                  <a:rPr kumimoji="1" lang="en-US" altLang="ja-JP" sz="1400" b="1" dirty="0" smtClean="0">
                    <a:sym typeface="Wingdings" panose="05000000000000000000" pitchFamily="2" charset="2"/>
                  </a:rPr>
                  <a:t>p  ππΛ, π</a:t>
                </a:r>
                <a14:m>
                  <m:oMath xmlns:m="http://schemas.openxmlformats.org/officeDocument/2006/math">
                    <m:acc>
                      <m:accPr>
                        <m:chr m:val="̅"/>
                        <m:ctrlPr>
                          <a:rPr lang="en-US" altLang="ja-JP" sz="1400" b="1" i="1">
                            <a:latin typeface="Cambria Math"/>
                          </a:rPr>
                        </m:ctrlPr>
                      </m:accPr>
                      <m:e>
                        <m:r>
                          <m:rPr>
                            <m:nor/>
                          </m:rPr>
                          <a:rPr lang="en-US" altLang="ja-JP" sz="1400" b="1"/>
                          <m:t>K</m:t>
                        </m:r>
                      </m:e>
                    </m:acc>
                  </m:oMath>
                </a14:m>
                <a:r>
                  <a:rPr lang="en-US" altLang="ja-JP" sz="1400" b="1" dirty="0" smtClean="0"/>
                  <a:t>N,…</a:t>
                </a:r>
                <a:endParaRPr lang="ja-JP" altLang="en-US" sz="1400" b="1" dirty="0"/>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4559137" y="5633616"/>
                <a:ext cx="3308919" cy="315664"/>
              </a:xfrm>
              <a:prstGeom prst="rect">
                <a:avLst/>
              </a:prstGeom>
              <a:blipFill rotWithShape="1">
                <a:blip r:embed="rId4"/>
                <a:stretch>
                  <a:fillRect l="-552" b="-19231"/>
                </a:stretch>
              </a:blipFill>
            </p:spPr>
            <p:txBody>
              <a:bodyPr/>
              <a:lstStyle/>
              <a:p>
                <a:r>
                  <a:rPr lang="ja-JP" altLang="en-US">
                    <a:noFill/>
                  </a:rPr>
                  <a:t> </a:t>
                </a:r>
              </a:p>
            </p:txBody>
          </p:sp>
        </mc:Fallback>
      </mc:AlternateContent>
      <p:grpSp>
        <p:nvGrpSpPr>
          <p:cNvPr id="88" name="グループ化 87"/>
          <p:cNvGrpSpPr/>
          <p:nvPr/>
        </p:nvGrpSpPr>
        <p:grpSpPr>
          <a:xfrm>
            <a:off x="4879633" y="4180645"/>
            <a:ext cx="2232248" cy="1120563"/>
            <a:chOff x="6300192" y="1761294"/>
            <a:chExt cx="2232248" cy="1120563"/>
          </a:xfrm>
        </p:grpSpPr>
        <p:cxnSp>
          <p:nvCxnSpPr>
            <p:cNvPr id="89" name="Straight Arrow Connector 15"/>
            <p:cNvCxnSpPr/>
            <p:nvPr/>
          </p:nvCxnSpPr>
          <p:spPr>
            <a:xfrm>
              <a:off x="6560537" y="2048606"/>
              <a:ext cx="259102" cy="255529"/>
            </a:xfrm>
            <a:prstGeom prst="straightConnector1">
              <a:avLst/>
            </a:prstGeom>
            <a:ln w="3175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Straight Arrow Connector 15"/>
            <p:cNvCxnSpPr>
              <a:endCxn id="96" idx="0"/>
            </p:cNvCxnSpPr>
            <p:nvPr/>
          </p:nvCxnSpPr>
          <p:spPr>
            <a:xfrm flipV="1">
              <a:off x="7245437" y="1997926"/>
              <a:ext cx="361200" cy="318652"/>
            </a:xfrm>
            <a:prstGeom prst="straightConnector1">
              <a:avLst/>
            </a:prstGeom>
            <a:ln w="3175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Straight Arrow Connector 15"/>
            <p:cNvCxnSpPr/>
            <p:nvPr/>
          </p:nvCxnSpPr>
          <p:spPr>
            <a:xfrm flipV="1">
              <a:off x="6575657" y="2311488"/>
              <a:ext cx="259662" cy="238384"/>
            </a:xfrm>
            <a:prstGeom prst="straightConnector1">
              <a:avLst/>
            </a:prstGeom>
            <a:ln w="317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Straight Arrow Connector 15"/>
            <p:cNvCxnSpPr/>
            <p:nvPr/>
          </p:nvCxnSpPr>
          <p:spPr>
            <a:xfrm>
              <a:off x="7224461" y="2319911"/>
              <a:ext cx="408464" cy="320815"/>
            </a:xfrm>
            <a:prstGeom prst="straightConnector1">
              <a:avLst/>
            </a:prstGeom>
            <a:ln w="317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3" name="テキスト ボックス 92"/>
            <p:cNvSpPr txBox="1"/>
            <p:nvPr/>
          </p:nvSpPr>
          <p:spPr>
            <a:xfrm>
              <a:off x="6304702" y="2407532"/>
              <a:ext cx="318718" cy="261610"/>
            </a:xfrm>
            <a:prstGeom prst="rect">
              <a:avLst/>
            </a:prstGeom>
            <a:noFill/>
          </p:spPr>
          <p:txBody>
            <a:bodyPr wrap="square" rtlCol="0">
              <a:spAutoFit/>
            </a:bodyPr>
            <a:lstStyle/>
            <a:p>
              <a:r>
                <a:rPr kumimoji="1" lang="en-US" altLang="ja-JP" sz="1100" b="1" dirty="0" smtClean="0"/>
                <a:t>N</a:t>
              </a:r>
              <a:endParaRPr kumimoji="1" lang="ja-JP" altLang="en-US" sz="1100" b="1" dirty="0"/>
            </a:p>
          </p:txBody>
        </p:sp>
        <mc:AlternateContent xmlns:mc="http://schemas.openxmlformats.org/markup-compatibility/2006" xmlns:a14="http://schemas.microsoft.com/office/drawing/2010/main">
          <mc:Choice Requires="a14">
            <p:sp>
              <p:nvSpPr>
                <p:cNvPr id="94" name="TextBox 37"/>
                <p:cNvSpPr txBox="1"/>
                <p:nvPr/>
              </p:nvSpPr>
              <p:spPr>
                <a:xfrm>
                  <a:off x="6300192" y="1946626"/>
                  <a:ext cx="318718" cy="2678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100" b="1" i="1">
                                <a:latin typeface="Cambria Math"/>
                              </a:rPr>
                            </m:ctrlPr>
                          </m:accPr>
                          <m:e>
                            <m:r>
                              <m:rPr>
                                <m:nor/>
                              </m:rPr>
                              <a:rPr lang="en-US" altLang="ja-JP" sz="1100" b="1"/>
                              <m:t>K</m:t>
                            </m:r>
                          </m:e>
                        </m:acc>
                      </m:oMath>
                    </m:oMathPara>
                  </a14:m>
                  <a:endParaRPr lang="ja-JP" altLang="en-US" sz="1100" b="1" dirty="0"/>
                </a:p>
              </p:txBody>
            </p:sp>
          </mc:Choice>
          <mc:Fallback xmlns="">
            <p:sp>
              <p:nvSpPr>
                <p:cNvPr id="94" name="TextBox 37"/>
                <p:cNvSpPr txBox="1">
                  <a:spLocks noRot="1" noChangeAspect="1" noMove="1" noResize="1" noEditPoints="1" noAdjustHandles="1" noChangeArrowheads="1" noChangeShapeType="1" noTextEdit="1"/>
                </p:cNvSpPr>
                <p:nvPr/>
              </p:nvSpPr>
              <p:spPr>
                <a:xfrm>
                  <a:off x="6300192" y="1946626"/>
                  <a:ext cx="318718" cy="267894"/>
                </a:xfrm>
                <a:prstGeom prst="rect">
                  <a:avLst/>
                </a:prstGeom>
                <a:blipFill rotWithShape="1">
                  <a:blip r:embed="rId8"/>
                  <a:stretch>
                    <a:fillRect/>
                  </a:stretch>
                </a:blipFill>
              </p:spPr>
              <p:txBody>
                <a:bodyPr/>
                <a:lstStyle/>
                <a:p>
                  <a:r>
                    <a:rPr lang="ja-JP" altLang="en-US">
                      <a:noFill/>
                    </a:rPr>
                    <a:t> </a:t>
                  </a:r>
                </a:p>
              </p:txBody>
            </p:sp>
          </mc:Fallback>
        </mc:AlternateContent>
        <p:sp>
          <p:nvSpPr>
            <p:cNvPr id="95" name="テキスト ボックス 94"/>
            <p:cNvSpPr txBox="1"/>
            <p:nvPr/>
          </p:nvSpPr>
          <p:spPr>
            <a:xfrm>
              <a:off x="6771519" y="1995424"/>
              <a:ext cx="616648" cy="276999"/>
            </a:xfrm>
            <a:prstGeom prst="rect">
              <a:avLst/>
            </a:prstGeom>
            <a:noFill/>
          </p:spPr>
          <p:txBody>
            <a:bodyPr wrap="square" rtlCol="0">
              <a:spAutoFit/>
            </a:bodyPr>
            <a:lstStyle/>
            <a:p>
              <a:r>
                <a:rPr lang="en-US" altLang="ja-JP" sz="1200" b="1" dirty="0" smtClean="0">
                  <a:solidFill>
                    <a:srgbClr val="FF0000"/>
                  </a:solidFill>
                </a:rPr>
                <a:t>Λ*, Σ*</a:t>
              </a:r>
              <a:endParaRPr kumimoji="1" lang="ja-JP" altLang="en-US" sz="1200" b="1" dirty="0">
                <a:solidFill>
                  <a:srgbClr val="FF0000"/>
                </a:solidFill>
                <a:latin typeface="Symbol" pitchFamily="18" charset="2"/>
              </a:endParaRPr>
            </a:p>
          </p:txBody>
        </p:sp>
        <p:sp>
          <p:nvSpPr>
            <p:cNvPr id="96" name="テキスト ボックス 95"/>
            <p:cNvSpPr txBox="1"/>
            <p:nvPr/>
          </p:nvSpPr>
          <p:spPr>
            <a:xfrm>
              <a:off x="7456596" y="1997926"/>
              <a:ext cx="300082" cy="369332"/>
            </a:xfrm>
            <a:prstGeom prst="rect">
              <a:avLst/>
            </a:prstGeom>
            <a:noFill/>
          </p:spPr>
          <p:txBody>
            <a:bodyPr wrap="none" rtlCol="0">
              <a:spAutoFit/>
            </a:bodyPr>
            <a:lstStyle/>
            <a:p>
              <a:r>
                <a:rPr lang="ja-JP" altLang="en-US" b="1" dirty="0">
                  <a:effectLst>
                    <a:outerShdw blurRad="38100" dist="38100" dir="2700000" algn="tl">
                      <a:srgbClr val="000000">
                        <a:alpha val="43137"/>
                      </a:srgbClr>
                    </a:outerShdw>
                  </a:effectLst>
                </a:rPr>
                <a:t>・</a:t>
              </a:r>
              <a:endParaRPr kumimoji="1" lang="ja-JP" altLang="en-US" b="1" dirty="0">
                <a:effectLst>
                  <a:outerShdw blurRad="38100" dist="38100" dir="2700000" algn="tl">
                    <a:srgbClr val="000000">
                      <a:alpha val="43137"/>
                    </a:srgbClr>
                  </a:outerShdw>
                </a:effectLst>
              </a:endParaRPr>
            </a:p>
          </p:txBody>
        </p:sp>
        <p:sp>
          <p:nvSpPr>
            <p:cNvPr id="97" name="テキスト ボックス 96"/>
            <p:cNvSpPr txBox="1"/>
            <p:nvPr/>
          </p:nvSpPr>
          <p:spPr>
            <a:xfrm>
              <a:off x="7522329" y="2135245"/>
              <a:ext cx="300082" cy="369332"/>
            </a:xfrm>
            <a:prstGeom prst="rect">
              <a:avLst/>
            </a:prstGeom>
            <a:noFill/>
          </p:spPr>
          <p:txBody>
            <a:bodyPr wrap="none" rtlCol="0">
              <a:spAutoFit/>
            </a:bodyPr>
            <a:lstStyle/>
            <a:p>
              <a:r>
                <a:rPr lang="ja-JP" altLang="en-US" b="1" dirty="0">
                  <a:effectLst>
                    <a:outerShdw blurRad="38100" dist="38100" dir="2700000" algn="tl">
                      <a:srgbClr val="000000">
                        <a:alpha val="43137"/>
                      </a:srgbClr>
                    </a:outerShdw>
                  </a:effectLst>
                </a:rPr>
                <a:t>・</a:t>
              </a:r>
              <a:endParaRPr kumimoji="1" lang="ja-JP" altLang="en-US" b="1" dirty="0">
                <a:effectLst>
                  <a:outerShdw blurRad="38100" dist="38100" dir="2700000" algn="tl">
                    <a:srgbClr val="000000">
                      <a:alpha val="43137"/>
                    </a:srgbClr>
                  </a:outerShdw>
                </a:effectLst>
              </a:endParaRPr>
            </a:p>
          </p:txBody>
        </p:sp>
        <p:sp>
          <p:nvSpPr>
            <p:cNvPr id="98" name="テキスト ボックス 97"/>
            <p:cNvSpPr txBox="1"/>
            <p:nvPr/>
          </p:nvSpPr>
          <p:spPr>
            <a:xfrm>
              <a:off x="7445056" y="2277022"/>
              <a:ext cx="300082" cy="369332"/>
            </a:xfrm>
            <a:prstGeom prst="rect">
              <a:avLst/>
            </a:prstGeom>
            <a:noFill/>
          </p:spPr>
          <p:txBody>
            <a:bodyPr wrap="none" rtlCol="0">
              <a:spAutoFit/>
            </a:bodyPr>
            <a:lstStyle/>
            <a:p>
              <a:r>
                <a:rPr lang="ja-JP" altLang="en-US" b="1" dirty="0">
                  <a:effectLst>
                    <a:outerShdw blurRad="38100" dist="38100" dir="2700000" algn="tl">
                      <a:srgbClr val="000000">
                        <a:alpha val="43137"/>
                      </a:srgbClr>
                    </a:outerShdw>
                  </a:effectLst>
                </a:rPr>
                <a:t>・</a:t>
              </a:r>
              <a:endParaRPr kumimoji="1" lang="ja-JP" alt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99" name="テキスト ボックス 98"/>
                <p:cNvSpPr txBox="1"/>
                <p:nvPr/>
              </p:nvSpPr>
              <p:spPr>
                <a:xfrm>
                  <a:off x="8035188" y="1761294"/>
                  <a:ext cx="497252" cy="1120563"/>
                </a:xfrm>
                <a:prstGeom prst="rect">
                  <a:avLst/>
                </a:prstGeom>
                <a:noFill/>
              </p:spPr>
              <p:txBody>
                <a:bodyPr wrap="none" rtlCol="0">
                  <a:spAutoFit/>
                </a:bodyPr>
                <a:lstStyle/>
                <a:p>
                  <a14:m>
                    <m:oMath xmlns:m="http://schemas.openxmlformats.org/officeDocument/2006/math">
                      <m:acc>
                        <m:accPr>
                          <m:chr m:val="̅"/>
                          <m:ctrlPr>
                            <a:rPr lang="en-US" altLang="ja-JP" sz="1100" b="1" i="1">
                              <a:latin typeface="Cambria Math"/>
                            </a:rPr>
                          </m:ctrlPr>
                        </m:accPr>
                        <m:e>
                          <m:r>
                            <m:rPr>
                              <m:nor/>
                            </m:rPr>
                            <a:rPr lang="en-US" altLang="ja-JP" sz="1100" b="1"/>
                            <m:t>K</m:t>
                          </m:r>
                        </m:e>
                      </m:acc>
                    </m:oMath>
                  </a14:m>
                  <a:r>
                    <a:rPr lang="en-US" altLang="ja-JP" sz="1100" b="1" dirty="0" smtClean="0"/>
                    <a:t>N</a:t>
                  </a:r>
                </a:p>
                <a:p>
                  <a:r>
                    <a:rPr lang="en-US" altLang="ja-JP" sz="1100" b="1" dirty="0" smtClean="0"/>
                    <a:t>πΣ</a:t>
                  </a:r>
                </a:p>
                <a:p>
                  <a:r>
                    <a:rPr lang="en-US" altLang="ja-JP" sz="1100" b="1" dirty="0" smtClean="0"/>
                    <a:t>πΛ</a:t>
                  </a:r>
                </a:p>
                <a:p>
                  <a:r>
                    <a:rPr kumimoji="1" lang="en-US" altLang="ja-JP" sz="1100" b="1" dirty="0" smtClean="0"/>
                    <a:t>ππΛ</a:t>
                  </a:r>
                </a:p>
                <a:p>
                  <a:r>
                    <a:rPr lang="en-US" altLang="ja-JP" sz="1100" b="1" dirty="0"/>
                    <a:t>π</a:t>
                  </a:r>
                  <a14:m>
                    <m:oMath xmlns:m="http://schemas.openxmlformats.org/officeDocument/2006/math">
                      <m:acc>
                        <m:accPr>
                          <m:chr m:val="̅"/>
                          <m:ctrlPr>
                            <a:rPr lang="en-US" altLang="ja-JP" sz="1100" b="1" i="1">
                              <a:latin typeface="Cambria Math"/>
                            </a:rPr>
                          </m:ctrlPr>
                        </m:accPr>
                        <m:e>
                          <m:r>
                            <m:rPr>
                              <m:nor/>
                            </m:rPr>
                            <a:rPr lang="en-US" altLang="ja-JP" sz="1100" b="1"/>
                            <m:t>K</m:t>
                          </m:r>
                        </m:e>
                      </m:acc>
                    </m:oMath>
                  </a14:m>
                  <a:r>
                    <a:rPr lang="en-US" altLang="ja-JP" sz="1100" b="1" dirty="0" smtClean="0"/>
                    <a:t>N</a:t>
                  </a:r>
                </a:p>
                <a:p>
                  <a:r>
                    <a:rPr kumimoji="1" lang="en-US" altLang="ja-JP" sz="1100" b="1" dirty="0" smtClean="0"/>
                    <a:t>…</a:t>
                  </a:r>
                  <a:endParaRPr kumimoji="1" lang="ja-JP" altLang="en-US" sz="1100" b="1"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8035188" y="1761294"/>
                  <a:ext cx="497252" cy="1120563"/>
                </a:xfrm>
                <a:prstGeom prst="rect">
                  <a:avLst/>
                </a:prstGeom>
                <a:blipFill rotWithShape="1">
                  <a:blip r:embed="rId9"/>
                  <a:stretch>
                    <a:fillRect r="-9756" b="-2717"/>
                  </a:stretch>
                </a:blipFill>
              </p:spPr>
              <p:txBody>
                <a:bodyPr/>
                <a:lstStyle/>
                <a:p>
                  <a:r>
                    <a:rPr lang="ja-JP" altLang="en-US">
                      <a:noFill/>
                    </a:rPr>
                    <a:t> </a:t>
                  </a:r>
                </a:p>
              </p:txBody>
            </p:sp>
          </mc:Fallback>
        </mc:AlternateContent>
        <p:sp>
          <p:nvSpPr>
            <p:cNvPr id="100" name="AutoShape 35"/>
            <p:cNvSpPr>
              <a:spLocks/>
            </p:cNvSpPr>
            <p:nvPr/>
          </p:nvSpPr>
          <p:spPr bwMode="auto">
            <a:xfrm>
              <a:off x="7731929" y="1931820"/>
              <a:ext cx="245333" cy="779513"/>
            </a:xfrm>
            <a:prstGeom prst="rightBrace">
              <a:avLst>
                <a:gd name="adj1" fmla="val 4150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cxnSp>
          <p:nvCxnSpPr>
            <p:cNvPr id="101" name="Straight Arrow Connector 15"/>
            <p:cNvCxnSpPr/>
            <p:nvPr/>
          </p:nvCxnSpPr>
          <p:spPr>
            <a:xfrm>
              <a:off x="6815433" y="2304414"/>
              <a:ext cx="439455" cy="7074"/>
            </a:xfrm>
            <a:prstGeom prst="straightConnector1">
              <a:avLst/>
            </a:prstGeom>
            <a:ln w="57150" cap="flat" cmpd="sng" algn="ctr">
              <a:solidFill>
                <a:srgbClr val="FF66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64" name="テキスト ボックス 63"/>
          <p:cNvSpPr txBox="1"/>
          <p:nvPr/>
        </p:nvSpPr>
        <p:spPr>
          <a:xfrm>
            <a:off x="4677817" y="1763523"/>
            <a:ext cx="1118319" cy="461665"/>
          </a:xfrm>
          <a:prstGeom prst="rect">
            <a:avLst/>
          </a:prstGeom>
          <a:solidFill>
            <a:schemeClr val="bg1"/>
          </a:solidFill>
        </p:spPr>
        <p:txBody>
          <a:bodyPr wrap="none" rtlCol="0">
            <a:spAutoFit/>
          </a:bodyPr>
          <a:lstStyle/>
          <a:p>
            <a:r>
              <a:rPr lang="en-US" altLang="ja-JP" sz="1200" b="1" dirty="0">
                <a:solidFill>
                  <a:srgbClr val="009900"/>
                </a:solidFill>
              </a:rPr>
              <a:t>n</a:t>
            </a:r>
            <a:r>
              <a:rPr kumimoji="1" lang="en-US" altLang="ja-JP" sz="1200" b="1" dirty="0" smtClean="0">
                <a:solidFill>
                  <a:srgbClr val="009900"/>
                </a:solidFill>
              </a:rPr>
              <a:t>ew narrow </a:t>
            </a:r>
          </a:p>
          <a:p>
            <a:r>
              <a:rPr lang="en-US" altLang="ja-JP" sz="1200" b="1" dirty="0" smtClean="0">
                <a:solidFill>
                  <a:srgbClr val="009900"/>
                </a:solidFill>
              </a:rPr>
              <a:t>3/2</a:t>
            </a:r>
            <a:r>
              <a:rPr lang="en-US" altLang="ja-JP" sz="1200" b="1" baseline="30000" dirty="0" smtClean="0">
                <a:solidFill>
                  <a:srgbClr val="009900"/>
                </a:solidFill>
              </a:rPr>
              <a:t>+</a:t>
            </a:r>
            <a:r>
              <a:rPr lang="en-US" altLang="ja-JP" sz="1200" b="1" dirty="0" smtClean="0">
                <a:solidFill>
                  <a:srgbClr val="009900"/>
                </a:solidFill>
              </a:rPr>
              <a:t> Λ*</a:t>
            </a:r>
            <a:r>
              <a:rPr lang="ja-JP" altLang="en-US" sz="1200" b="1" dirty="0" smtClean="0">
                <a:solidFill>
                  <a:srgbClr val="009900"/>
                </a:solidFill>
              </a:rPr>
              <a:t> </a:t>
            </a:r>
            <a:r>
              <a:rPr lang="en-US" altLang="ja-JP" sz="1200" b="1" dirty="0" smtClean="0">
                <a:solidFill>
                  <a:srgbClr val="009900"/>
                </a:solidFill>
              </a:rPr>
              <a:t>??</a:t>
            </a:r>
            <a:endParaRPr kumimoji="1" lang="ja-JP" altLang="en-US" sz="1200" b="1" dirty="0">
              <a:solidFill>
                <a:srgbClr val="009900"/>
              </a:solidFill>
            </a:endParaRPr>
          </a:p>
        </p:txBody>
      </p:sp>
      <p:sp>
        <p:nvSpPr>
          <p:cNvPr id="65" name="テキスト ボックス 64"/>
          <p:cNvSpPr txBox="1"/>
          <p:nvPr/>
        </p:nvSpPr>
        <p:spPr>
          <a:xfrm>
            <a:off x="2843808" y="1412776"/>
            <a:ext cx="1545616" cy="1077218"/>
          </a:xfrm>
          <a:prstGeom prst="rect">
            <a:avLst/>
          </a:prstGeom>
          <a:solidFill>
            <a:schemeClr val="bg1">
              <a:alpha val="60000"/>
            </a:schemeClr>
          </a:solidFill>
        </p:spPr>
        <p:txBody>
          <a:bodyPr wrap="none" rtlCol="0">
            <a:spAutoFit/>
          </a:bodyPr>
          <a:lstStyle/>
          <a:p>
            <a:r>
              <a:rPr lang="en-US" altLang="ja-JP" sz="1200" b="1" dirty="0" smtClean="0">
                <a:solidFill>
                  <a:srgbClr val="009900"/>
                </a:solidFill>
              </a:rPr>
              <a:t>new spin partner</a:t>
            </a:r>
          </a:p>
          <a:p>
            <a:r>
              <a:rPr lang="en-US" altLang="ja-JP" sz="1200" b="1" dirty="0" smtClean="0">
                <a:solidFill>
                  <a:srgbClr val="009900"/>
                </a:solidFill>
              </a:rPr>
              <a:t>of Λ(1520) ??</a:t>
            </a:r>
          </a:p>
          <a:p>
            <a:endParaRPr lang="en-US" altLang="ja-JP" sz="400" b="1" dirty="0" smtClean="0">
              <a:solidFill>
                <a:srgbClr val="009900"/>
              </a:solidFill>
            </a:endParaRPr>
          </a:p>
          <a:p>
            <a:r>
              <a:rPr lang="en-US" altLang="ja-JP" sz="1200" b="1" dirty="0" smtClean="0">
                <a:solidFill>
                  <a:srgbClr val="009900"/>
                </a:solidFill>
              </a:rPr>
              <a:t>poorly established</a:t>
            </a:r>
          </a:p>
          <a:p>
            <a:r>
              <a:rPr lang="en-US" altLang="ja-JP" sz="1200" b="1" dirty="0" smtClean="0">
                <a:solidFill>
                  <a:srgbClr val="009900"/>
                </a:solidFill>
              </a:rPr>
              <a:t>(one- &amp; two-star)</a:t>
            </a:r>
          </a:p>
          <a:p>
            <a:r>
              <a:rPr kumimoji="1" lang="en-US" altLang="ja-JP" sz="1200" b="1" dirty="0" smtClean="0">
                <a:solidFill>
                  <a:srgbClr val="009900"/>
                </a:solidFill>
              </a:rPr>
              <a:t>Σ* resonances</a:t>
            </a:r>
            <a:endParaRPr kumimoji="1" lang="ja-JP" altLang="en-US" sz="1200" b="1" dirty="0">
              <a:solidFill>
                <a:srgbClr val="009900"/>
              </a:solidFill>
            </a:endParaRPr>
          </a:p>
        </p:txBody>
      </p:sp>
      <p:grpSp>
        <p:nvGrpSpPr>
          <p:cNvPr id="9" name="グループ化 8"/>
          <p:cNvGrpSpPr/>
          <p:nvPr/>
        </p:nvGrpSpPr>
        <p:grpSpPr>
          <a:xfrm>
            <a:off x="2483768" y="2749570"/>
            <a:ext cx="6552728" cy="3724671"/>
            <a:chOff x="2483768" y="2749570"/>
            <a:chExt cx="6552728" cy="3724671"/>
          </a:xfrm>
        </p:grpSpPr>
        <p:sp>
          <p:nvSpPr>
            <p:cNvPr id="82" name="円/楕円 81"/>
            <p:cNvSpPr/>
            <p:nvPr/>
          </p:nvSpPr>
          <p:spPr>
            <a:xfrm>
              <a:off x="2627785" y="2749570"/>
              <a:ext cx="6279504" cy="3724671"/>
            </a:xfrm>
            <a:prstGeom prst="ellipse">
              <a:avLst/>
            </a:prstGeom>
            <a:noFill/>
            <a:ln w="44450">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3" name="テキスト ボックス 62"/>
            <p:cNvSpPr txBox="1"/>
            <p:nvPr/>
          </p:nvSpPr>
          <p:spPr>
            <a:xfrm>
              <a:off x="2483768" y="6016057"/>
              <a:ext cx="6552728" cy="400110"/>
            </a:xfrm>
            <a:prstGeom prst="rect">
              <a:avLst/>
            </a:prstGeom>
            <a:solidFill>
              <a:schemeClr val="bg1">
                <a:alpha val="75000"/>
              </a:schemeClr>
            </a:solidFill>
          </p:spPr>
          <p:txBody>
            <a:bodyPr wrap="square" rtlCol="0">
              <a:spAutoFit/>
            </a:bodyPr>
            <a:lstStyle/>
            <a:p>
              <a:pPr algn="ctr"/>
              <a:r>
                <a:rPr lang="en-US" altLang="ja-JP" sz="2000" b="1" dirty="0" smtClean="0">
                  <a:solidFill>
                    <a:srgbClr val="FF0000"/>
                  </a:solidFill>
                  <a:effectLst>
                    <a:outerShdw blurRad="38100" dist="38100" dir="2700000" algn="tl">
                      <a:srgbClr val="000000">
                        <a:alpha val="43137"/>
                      </a:srgbClr>
                    </a:outerShdw>
                  </a:effectLst>
                </a:rPr>
                <a:t>New measurements at J-PARC !!</a:t>
              </a:r>
            </a:p>
          </p:txBody>
        </p:sp>
      </p:grpSp>
      <p:sp>
        <p:nvSpPr>
          <p:cNvPr id="30" name="右矢印 29"/>
          <p:cNvSpPr/>
          <p:nvPr/>
        </p:nvSpPr>
        <p:spPr>
          <a:xfrm>
            <a:off x="582773" y="2852936"/>
            <a:ext cx="2981115" cy="288032"/>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mc:AlternateContent xmlns:mc="http://schemas.openxmlformats.org/markup-compatibility/2006" xmlns:a14="http://schemas.microsoft.com/office/drawing/2010/main">
        <mc:Choice Requires="a14">
          <p:sp>
            <p:nvSpPr>
              <p:cNvPr id="4" name="テキスト ボックス 3"/>
              <p:cNvSpPr txBox="1"/>
              <p:nvPr/>
            </p:nvSpPr>
            <p:spPr>
              <a:xfrm>
                <a:off x="1196952" y="3142393"/>
                <a:ext cx="1087157" cy="315664"/>
              </a:xfrm>
              <a:prstGeom prst="rect">
                <a:avLst/>
              </a:prstGeom>
              <a:noFill/>
            </p:spPr>
            <p:txBody>
              <a:bodyPr wrap="none" rtlCol="0">
                <a:spAutoFit/>
              </a:bodyPr>
              <a:lstStyle/>
              <a:p>
                <a14:m>
                  <m:oMath xmlns:m="http://schemas.openxmlformats.org/officeDocument/2006/math">
                    <m:acc>
                      <m:accPr>
                        <m:chr m:val="̅"/>
                        <m:ctrlPr>
                          <a:rPr lang="en-US" altLang="ja-JP" sz="1400" b="1" i="1" smtClean="0">
                            <a:solidFill>
                              <a:prstClr val="black"/>
                            </a:solidFill>
                            <a:latin typeface="Cambria Math"/>
                          </a:rPr>
                        </m:ctrlPr>
                      </m:accPr>
                      <m:e>
                        <m:r>
                          <m:rPr>
                            <m:nor/>
                          </m:rPr>
                          <a:rPr lang="en-US" altLang="ja-JP" sz="1400" b="1">
                            <a:solidFill>
                              <a:prstClr val="black"/>
                            </a:solidFill>
                          </a:rPr>
                          <m:t>K</m:t>
                        </m:r>
                      </m:e>
                    </m:acc>
                  </m:oMath>
                </a14:m>
                <a:r>
                  <a:rPr lang="en-US" altLang="ja-JP" sz="1400" b="1" dirty="0" smtClean="0"/>
                  <a:t>d </a:t>
                </a:r>
                <a:r>
                  <a:rPr lang="en-US" altLang="ja-JP" sz="1400" b="1" dirty="0" smtClean="0">
                    <a:sym typeface="Wingdings" panose="05000000000000000000" pitchFamily="2" charset="2"/>
                  </a:rPr>
                  <a:t> πYN</a:t>
                </a:r>
                <a:endParaRPr kumimoji="1" lang="ja-JP" altLang="en-US" sz="1400" b="1"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196952" y="3142393"/>
                <a:ext cx="1087157" cy="315664"/>
              </a:xfrm>
              <a:prstGeom prst="rect">
                <a:avLst/>
              </a:prstGeom>
              <a:blipFill rotWithShape="1">
                <a:blip r:embed="rId10"/>
                <a:stretch>
                  <a:fillRect r="-559" b="-19231"/>
                </a:stretch>
              </a:blipFill>
            </p:spPr>
            <p:txBody>
              <a:bodyPr/>
              <a:lstStyle/>
              <a:p>
                <a:r>
                  <a:rPr lang="ja-JP" altLang="en-US">
                    <a:noFill/>
                  </a:rPr>
                  <a:t> </a:t>
                </a:r>
              </a:p>
            </p:txBody>
          </p:sp>
        </mc:Fallback>
      </mc:AlternateContent>
      <p:grpSp>
        <p:nvGrpSpPr>
          <p:cNvPr id="8" name="グループ化 7"/>
          <p:cNvGrpSpPr/>
          <p:nvPr/>
        </p:nvGrpSpPr>
        <p:grpSpPr>
          <a:xfrm>
            <a:off x="822119" y="3699739"/>
            <a:ext cx="1656758" cy="1320951"/>
            <a:chOff x="395536" y="3861048"/>
            <a:chExt cx="1656758" cy="1320951"/>
          </a:xfrm>
        </p:grpSpPr>
        <p:sp>
          <p:nvSpPr>
            <p:cNvPr id="33" name="テキスト ボックス 32"/>
            <p:cNvSpPr txBox="1"/>
            <p:nvPr/>
          </p:nvSpPr>
          <p:spPr>
            <a:xfrm>
              <a:off x="580609" y="4905000"/>
              <a:ext cx="1471685" cy="276999"/>
            </a:xfrm>
            <a:prstGeom prst="rect">
              <a:avLst/>
            </a:prstGeom>
            <a:noFill/>
          </p:spPr>
          <p:txBody>
            <a:bodyPr wrap="none" rtlCol="0">
              <a:spAutoFit/>
            </a:bodyPr>
            <a:lstStyle/>
            <a:p>
              <a:r>
                <a:rPr kumimoji="1" lang="en-US" altLang="ja-JP" sz="1200" b="1" dirty="0" smtClean="0"/>
                <a:t>(</a:t>
              </a:r>
              <a:r>
                <a:rPr kumimoji="1" lang="en-US" altLang="ja-JP" sz="1200" b="1" dirty="0" err="1" smtClean="0"/>
                <a:t>e.g</a:t>
              </a:r>
              <a:r>
                <a:rPr kumimoji="1" lang="en-US" altLang="ja-JP" sz="1200" b="1" dirty="0" smtClean="0"/>
                <a:t>, J-PARC E31)</a:t>
              </a:r>
              <a:endParaRPr kumimoji="1" lang="ja-JP" altLang="en-US" sz="1200" b="1" dirty="0"/>
            </a:p>
          </p:txBody>
        </p:sp>
        <p:grpSp>
          <p:nvGrpSpPr>
            <p:cNvPr id="24" name="グループ化 23"/>
            <p:cNvGrpSpPr/>
            <p:nvPr/>
          </p:nvGrpSpPr>
          <p:grpSpPr>
            <a:xfrm>
              <a:off x="395536" y="3861048"/>
              <a:ext cx="1647692" cy="1043952"/>
              <a:chOff x="881300" y="2333223"/>
              <a:chExt cx="2262619" cy="1293751"/>
            </a:xfrm>
          </p:grpSpPr>
          <p:cxnSp>
            <p:nvCxnSpPr>
              <p:cNvPr id="25" name="Straight Connector 8"/>
              <p:cNvCxnSpPr/>
              <p:nvPr/>
            </p:nvCxnSpPr>
            <p:spPr>
              <a:xfrm>
                <a:off x="1310886" y="2862743"/>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8"/>
              <p:cNvCxnSpPr/>
              <p:nvPr/>
            </p:nvCxnSpPr>
            <p:spPr>
              <a:xfrm>
                <a:off x="1310886" y="3429476"/>
                <a:ext cx="1441137"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Arrow Connector 15"/>
              <p:cNvCxnSpPr/>
              <p:nvPr/>
            </p:nvCxnSpPr>
            <p:spPr>
              <a:xfrm>
                <a:off x="1318447" y="2536385"/>
                <a:ext cx="600474" cy="376683"/>
              </a:xfrm>
              <a:prstGeom prst="straightConnector1">
                <a:avLst/>
              </a:prstGeom>
              <a:ln w="31750" cap="flat" cmpd="sng" algn="ctr">
                <a:solidFill>
                  <a:schemeClr val="accent1"/>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2"/>
              <p:cNvCxnSpPr>
                <a:endCxn id="43" idx="2"/>
              </p:cNvCxnSpPr>
              <p:nvPr/>
            </p:nvCxnSpPr>
            <p:spPr>
              <a:xfrm>
                <a:off x="1918921" y="2839923"/>
                <a:ext cx="380426" cy="706457"/>
              </a:xfrm>
              <a:prstGeom prst="straightConnector1">
                <a:avLst/>
              </a:prstGeom>
              <a:ln w="31750" cap="flat" cmpd="sng" algn="ctr">
                <a:solidFill>
                  <a:schemeClr val="accent2"/>
                </a:solidFill>
                <a:prstDash val="sysDash"/>
                <a:round/>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34" name="TextBox 41"/>
              <p:cNvSpPr txBox="1"/>
              <p:nvPr/>
            </p:nvSpPr>
            <p:spPr>
              <a:xfrm>
                <a:off x="2755391" y="2680253"/>
                <a:ext cx="381257" cy="305137"/>
              </a:xfrm>
              <a:prstGeom prst="rect">
                <a:avLst/>
              </a:prstGeom>
              <a:noFill/>
            </p:spPr>
            <p:txBody>
              <a:bodyPr wrap="none" rtlCol="0">
                <a:spAutoFit/>
              </a:bodyPr>
              <a:lstStyle/>
              <a:p>
                <a:r>
                  <a:rPr lang="en-US" sz="1000" b="1" dirty="0"/>
                  <a:t>N</a:t>
                </a:r>
              </a:p>
            </p:txBody>
          </p:sp>
          <p:sp>
            <p:nvSpPr>
              <p:cNvPr id="35" name="TextBox 48"/>
              <p:cNvSpPr txBox="1"/>
              <p:nvPr/>
            </p:nvSpPr>
            <p:spPr>
              <a:xfrm>
                <a:off x="2756057" y="2975223"/>
                <a:ext cx="387862" cy="305137"/>
              </a:xfrm>
              <a:prstGeom prst="rect">
                <a:avLst/>
              </a:prstGeom>
              <a:noFill/>
            </p:spPr>
            <p:txBody>
              <a:bodyPr wrap="none" rtlCol="0">
                <a:spAutoFit/>
              </a:bodyPr>
              <a:lstStyle/>
              <a:p>
                <a:r>
                  <a:rPr lang="en-US" altLang="ja-JP" sz="1000" b="1" dirty="0" smtClean="0">
                    <a:solidFill>
                      <a:srgbClr val="FF0000"/>
                    </a:solidFill>
                    <a:cs typeface="Symbol" charset="2"/>
                  </a:rPr>
                  <a:t>π</a:t>
                </a:r>
                <a:endParaRPr lang="en-US" sz="1000" b="1" dirty="0">
                  <a:solidFill>
                    <a:srgbClr val="008000"/>
                  </a:solidFill>
                  <a:cs typeface="Symbol" charset="2"/>
                </a:endParaRPr>
              </a:p>
            </p:txBody>
          </p:sp>
          <p:sp>
            <p:nvSpPr>
              <p:cNvPr id="36" name="Rectangle 59"/>
              <p:cNvSpPr/>
              <p:nvPr/>
            </p:nvSpPr>
            <p:spPr>
              <a:xfrm>
                <a:off x="1738779" y="2749362"/>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37" name="TextBox 63"/>
              <p:cNvSpPr txBox="1"/>
              <p:nvPr/>
            </p:nvSpPr>
            <p:spPr>
              <a:xfrm>
                <a:off x="2748862" y="3321837"/>
                <a:ext cx="370252" cy="305137"/>
              </a:xfrm>
              <a:prstGeom prst="rect">
                <a:avLst/>
              </a:prstGeom>
              <a:noFill/>
            </p:spPr>
            <p:txBody>
              <a:bodyPr wrap="none" rtlCol="0">
                <a:spAutoFit/>
              </a:bodyPr>
              <a:lstStyle/>
              <a:p>
                <a:r>
                  <a:rPr lang="en-US" sz="1000" b="1" dirty="0"/>
                  <a:t>Y</a:t>
                </a:r>
              </a:p>
            </p:txBody>
          </p:sp>
          <mc:AlternateContent xmlns:mc="http://schemas.openxmlformats.org/markup-compatibility/2006" xmlns:a14="http://schemas.microsoft.com/office/drawing/2010/main">
            <mc:Choice Requires="a14">
              <p:sp>
                <p:nvSpPr>
                  <p:cNvPr id="38" name="TextBox 37"/>
                  <p:cNvSpPr txBox="1"/>
                  <p:nvPr/>
                </p:nvSpPr>
                <p:spPr>
                  <a:xfrm>
                    <a:off x="968520" y="2333223"/>
                    <a:ext cx="412985" cy="3121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000" b="1" i="1">
                                  <a:latin typeface="Cambria Math"/>
                                </a:rPr>
                              </m:ctrlPr>
                            </m:accPr>
                            <m:e>
                              <m:r>
                                <m:rPr>
                                  <m:nor/>
                                </m:rPr>
                                <a:rPr lang="en-US" altLang="ja-JP" sz="1000" b="1"/>
                                <m:t>K</m:t>
                              </m:r>
                            </m:e>
                          </m:acc>
                        </m:oMath>
                      </m:oMathPara>
                    </a14:m>
                    <a:endParaRPr lang="ja-JP" altLang="en-US" sz="10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968520" y="2333223"/>
                    <a:ext cx="412985" cy="312131"/>
                  </a:xfrm>
                  <a:prstGeom prst="rect">
                    <a:avLst/>
                  </a:prstGeom>
                  <a:blipFill rotWithShape="1">
                    <a:blip r:embed="rId11"/>
                    <a:stretch>
                      <a:fillRect/>
                    </a:stretch>
                  </a:blipFill>
                </p:spPr>
                <p:txBody>
                  <a:bodyPr/>
                  <a:lstStyle/>
                  <a:p>
                    <a:r>
                      <a:rPr lang="ja-JP" altLang="en-US">
                        <a:noFill/>
                      </a:rPr>
                      <a:t> </a:t>
                    </a:r>
                  </a:p>
                </p:txBody>
              </p:sp>
            </mc:Fallback>
          </mc:AlternateContent>
          <p:sp>
            <p:nvSpPr>
              <p:cNvPr id="39" name="Oval 3"/>
              <p:cNvSpPr/>
              <p:nvPr/>
            </p:nvSpPr>
            <p:spPr>
              <a:xfrm>
                <a:off x="1188807" y="2839924"/>
                <a:ext cx="244159" cy="590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40" name="TextBox 41"/>
              <p:cNvSpPr txBox="1"/>
              <p:nvPr/>
            </p:nvSpPr>
            <p:spPr>
              <a:xfrm>
                <a:off x="881300" y="2975227"/>
                <a:ext cx="361447" cy="305137"/>
              </a:xfrm>
              <a:prstGeom prst="rect">
                <a:avLst/>
              </a:prstGeom>
              <a:noFill/>
            </p:spPr>
            <p:txBody>
              <a:bodyPr wrap="none" rtlCol="0">
                <a:spAutoFit/>
              </a:bodyPr>
              <a:lstStyle/>
              <a:p>
                <a:r>
                  <a:rPr lang="en-US" sz="1000" b="1" dirty="0" smtClean="0"/>
                  <a:t>d</a:t>
                </a:r>
                <a:endParaRPr lang="en-US" sz="1000" b="1" dirty="0"/>
              </a:p>
            </p:txBody>
          </p:sp>
          <mc:AlternateContent xmlns:mc="http://schemas.openxmlformats.org/markup-compatibility/2006" xmlns:a14="http://schemas.microsoft.com/office/drawing/2010/main">
            <mc:Choice Requires="a14">
              <p:sp>
                <p:nvSpPr>
                  <p:cNvPr id="41" name="TextBox 37"/>
                  <p:cNvSpPr txBox="1"/>
                  <p:nvPr/>
                </p:nvSpPr>
                <p:spPr>
                  <a:xfrm>
                    <a:off x="1770622" y="3020230"/>
                    <a:ext cx="412985" cy="3121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000" b="1" i="1">
                                  <a:latin typeface="Cambria Math"/>
                                </a:rPr>
                              </m:ctrlPr>
                            </m:accPr>
                            <m:e>
                              <m:r>
                                <m:rPr>
                                  <m:nor/>
                                </m:rPr>
                                <a:rPr lang="en-US" altLang="ja-JP" sz="1000" b="1"/>
                                <m:t>K</m:t>
                              </m:r>
                            </m:e>
                          </m:acc>
                        </m:oMath>
                      </m:oMathPara>
                    </a14:m>
                    <a:endParaRPr lang="ja-JP" altLang="en-US" sz="1000" b="1" dirty="0"/>
                  </a:p>
                </p:txBody>
              </p:sp>
            </mc:Choice>
            <mc:Fallback xmlns="">
              <p:sp>
                <p:nvSpPr>
                  <p:cNvPr id="41" name="TextBox 37"/>
                  <p:cNvSpPr txBox="1">
                    <a:spLocks noRot="1" noChangeAspect="1" noMove="1" noResize="1" noEditPoints="1" noAdjustHandles="1" noChangeArrowheads="1" noChangeShapeType="1" noTextEdit="1"/>
                  </p:cNvSpPr>
                  <p:nvPr/>
                </p:nvSpPr>
                <p:spPr>
                  <a:xfrm>
                    <a:off x="1770622" y="3020230"/>
                    <a:ext cx="412985" cy="312130"/>
                  </a:xfrm>
                  <a:prstGeom prst="rect">
                    <a:avLst/>
                  </a:prstGeom>
                  <a:blipFill rotWithShape="1">
                    <a:blip r:embed="rId6"/>
                    <a:stretch>
                      <a:fillRect/>
                    </a:stretch>
                  </a:blipFill>
                </p:spPr>
                <p:txBody>
                  <a:bodyPr/>
                  <a:lstStyle/>
                  <a:p>
                    <a:r>
                      <a:rPr lang="ja-JP" altLang="en-US">
                        <a:noFill/>
                      </a:rPr>
                      <a:t> </a:t>
                    </a:r>
                  </a:p>
                </p:txBody>
              </p:sp>
            </mc:Fallback>
          </mc:AlternateContent>
          <p:cxnSp>
            <p:nvCxnSpPr>
              <p:cNvPr id="42" name="Straight Arrow Connector 25"/>
              <p:cNvCxnSpPr/>
              <p:nvPr/>
            </p:nvCxnSpPr>
            <p:spPr>
              <a:xfrm flipV="1">
                <a:off x="2330027" y="3100591"/>
                <a:ext cx="450783" cy="278419"/>
              </a:xfrm>
              <a:prstGeom prst="straightConnector1">
                <a:avLst/>
              </a:prstGeom>
              <a:ln w="25400" cap="flat" cmpd="sng" algn="ctr">
                <a:solidFill>
                  <a:schemeClr val="accent3"/>
                </a:solidFill>
                <a:prstDash val="sysDash"/>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43" name="Rectangle 59"/>
              <p:cNvSpPr/>
              <p:nvPr/>
            </p:nvSpPr>
            <p:spPr>
              <a:xfrm>
                <a:off x="2119205" y="3346069"/>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grpSp>
    </p:spTree>
    <p:extLst>
      <p:ext uri="{BB962C8B-B14F-4D97-AF65-F5344CB8AC3E}">
        <p14:creationId xmlns:p14="http://schemas.microsoft.com/office/powerpoint/2010/main" val="1041481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0"/>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dirty="0" smtClean="0">
                    <a:solidFill>
                      <a:srgbClr val="0000FF"/>
                    </a:solidFill>
                    <a:latin typeface="Arial Black" pitchFamily="34" charset="0"/>
                    <a:ea typeface="ＭＳ Ｐゴシック" charset="-128"/>
                  </a:rPr>
                  <a:t>Kinematical (W, </a:t>
                </a:r>
                <a:r>
                  <a:rPr lang="en-US" altLang="ja-JP" sz="2400" dirty="0" err="1" smtClean="0">
                    <a:solidFill>
                      <a:srgbClr val="0000FF"/>
                    </a:solidFill>
                    <a:latin typeface="Arial Black" pitchFamily="34" charset="0"/>
                    <a:ea typeface="ＭＳ Ｐゴシック" charset="-128"/>
                  </a:rPr>
                  <a:t>cosθ</a:t>
                </a:r>
                <a:r>
                  <a:rPr lang="en-US" altLang="ja-JP" sz="2400" dirty="0" smtClean="0">
                    <a:solidFill>
                      <a:srgbClr val="0000FF"/>
                    </a:solidFill>
                    <a:latin typeface="Arial Black" pitchFamily="34" charset="0"/>
                    <a:ea typeface="ＭＳ Ｐゴシック" charset="-128"/>
                  </a:rPr>
                  <a:t>) coverage of </a:t>
                </a:r>
              </a:p>
              <a:p>
                <a:r>
                  <a:rPr lang="en-US" altLang="ja-JP" sz="2400" dirty="0" smtClean="0">
                    <a:solidFill>
                      <a:srgbClr val="0000FF"/>
                    </a:solidFill>
                    <a:latin typeface="Arial Black" pitchFamily="34" charset="0"/>
                    <a:ea typeface="ＭＳ Ｐゴシック" charset="-128"/>
                  </a:rPr>
                  <a:t>available </a:t>
                </a:r>
                <a:r>
                  <a:rPr lang="en-US" altLang="ja-JP" sz="2400" b="1" dirty="0">
                    <a:solidFill>
                      <a:srgbClr val="0000FF"/>
                    </a:solidFill>
                  </a:rPr>
                  <a:t>K</a:t>
                </a:r>
                <a:r>
                  <a:rPr lang="en-US" altLang="ja-JP" sz="2400" b="1" baseline="30000" dirty="0">
                    <a:solidFill>
                      <a:srgbClr val="0000FF"/>
                    </a:solidFill>
                  </a:rPr>
                  <a:t>- </a:t>
                </a:r>
                <a:r>
                  <a:rPr lang="en-US" altLang="ja-JP" sz="2400" b="1" dirty="0">
                    <a:solidFill>
                      <a:srgbClr val="0000FF"/>
                    </a:solidFill>
                  </a:rPr>
                  <a:t>p </a:t>
                </a:r>
                <a:r>
                  <a:rPr lang="en-US" altLang="ja-JP" sz="2400" b="1" dirty="0">
                    <a:solidFill>
                      <a:srgbClr val="0000FF"/>
                    </a:solidFill>
                    <a:sym typeface="Wingdings" panose="05000000000000000000" pitchFamily="2" charset="2"/>
                  </a:rPr>
                  <a:t></a:t>
                </a:r>
                <a:r>
                  <a:rPr lang="en-US" altLang="ja-JP" sz="2400" b="1" dirty="0">
                    <a:solidFill>
                      <a:srgbClr val="0000FF"/>
                    </a:solidFill>
                  </a:rPr>
                  <a:t> </a:t>
                </a:r>
                <a14:m>
                  <m:oMath xmlns:m="http://schemas.openxmlformats.org/officeDocument/2006/math">
                    <m:acc>
                      <m:accPr>
                        <m:chr m:val="̅"/>
                        <m:ctrlPr>
                          <a:rPr lang="en-US" altLang="ja-JP" sz="2400" b="1" i="1">
                            <a:solidFill>
                              <a:srgbClr val="0000FF"/>
                            </a:solidFill>
                            <a:latin typeface="Cambria Math"/>
                          </a:rPr>
                        </m:ctrlPr>
                      </m:accPr>
                      <m:e>
                        <m:r>
                          <m:rPr>
                            <m:nor/>
                          </m:rPr>
                          <a:rPr lang="en-US" altLang="ja-JP" sz="2400" b="1">
                            <a:solidFill>
                              <a:srgbClr val="0000FF"/>
                            </a:solidFill>
                          </a:rPr>
                          <m:t>K</m:t>
                        </m:r>
                      </m:e>
                    </m:acc>
                  </m:oMath>
                </a14:m>
                <a:r>
                  <a:rPr lang="en-US" altLang="ja-JP" sz="2400" b="1" dirty="0">
                    <a:solidFill>
                      <a:srgbClr val="0000FF"/>
                    </a:solidFill>
                  </a:rPr>
                  <a:t>N, πΣ, πΛ, </a:t>
                </a:r>
                <a:r>
                  <a:rPr lang="en-US" altLang="ja-JP" sz="2400" b="1" dirty="0" err="1">
                    <a:solidFill>
                      <a:srgbClr val="0000FF"/>
                    </a:solidFill>
                  </a:rPr>
                  <a:t>ηΛ</a:t>
                </a:r>
                <a:r>
                  <a:rPr lang="en-US" altLang="ja-JP" sz="2400" b="1" dirty="0">
                    <a:solidFill>
                      <a:srgbClr val="0000FF"/>
                    </a:solidFill>
                  </a:rPr>
                  <a:t>, KΞ </a:t>
                </a:r>
                <a:r>
                  <a:rPr lang="en-US" altLang="ja-JP" sz="2400" dirty="0">
                    <a:solidFill>
                      <a:srgbClr val="0000FF"/>
                    </a:solidFill>
                    <a:latin typeface="Arial Black" pitchFamily="34" charset="0"/>
                    <a:ea typeface="ＭＳ Ｐゴシック" charset="-128"/>
                  </a:rPr>
                  <a:t>data</a:t>
                </a:r>
                <a:endParaRPr lang="ja-JP" altLang="en-US" sz="2400" dirty="0">
                  <a:solidFill>
                    <a:srgbClr val="0000FF"/>
                  </a:solidFill>
                  <a:latin typeface="Arial Black" pitchFamily="34" charset="0"/>
                  <a:ea typeface="ＭＳ Ｐゴシック" charset="-128"/>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0" y="0"/>
                <a:ext cx="9144000" cy="692696"/>
              </a:xfrm>
              <a:prstGeom prst="rect">
                <a:avLst/>
              </a:prstGeom>
              <a:blipFill rotWithShape="1">
                <a:blip r:embed="rId2"/>
                <a:stretch>
                  <a:fillRect t="-17544" b="-29825"/>
                </a:stretch>
              </a:blipFill>
            </p:spPr>
            <p:txBody>
              <a:bodyPr/>
              <a:lstStyle/>
              <a:p>
                <a:r>
                  <a:rPr lang="ja-JP" altLang="en-US">
                    <a:noFill/>
                  </a:rPr>
                  <a:t> </a:t>
                </a:r>
              </a:p>
            </p:txBody>
          </p:sp>
        </mc:Fallback>
      </mc:AlternateContent>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2" y="764704"/>
            <a:ext cx="2585678"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2871" y="764704"/>
            <a:ext cx="2559946"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8055" y="764704"/>
            <a:ext cx="2570409"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365" y="2813673"/>
            <a:ext cx="2576492"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5771" y="2781167"/>
            <a:ext cx="2556930"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2681" y="4817003"/>
            <a:ext cx="2595783"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156" y="4806221"/>
            <a:ext cx="2562149"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24822" y="4817003"/>
            <a:ext cx="2578716"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522" y="2780928"/>
            <a:ext cx="2575942"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19840" y="6207115"/>
            <a:ext cx="567784" cy="246221"/>
          </a:xfrm>
          <a:prstGeom prst="rect">
            <a:avLst/>
          </a:prstGeom>
          <a:noFill/>
        </p:spPr>
        <p:txBody>
          <a:bodyPr wrap="none" rtlCol="0">
            <a:spAutoFit/>
          </a:bodyPr>
          <a:lstStyle/>
          <a:p>
            <a:r>
              <a:rPr kumimoji="1" lang="en-US" altLang="ja-JP" sz="1000" b="1" dirty="0" err="1" smtClean="0">
                <a:solidFill>
                  <a:srgbClr val="0000FF"/>
                </a:solidFill>
              </a:rPr>
              <a:t>dσ</a:t>
            </a:r>
            <a:r>
              <a:rPr kumimoji="1" lang="en-US" altLang="ja-JP" sz="1000" b="1" dirty="0" smtClean="0">
                <a:solidFill>
                  <a:srgbClr val="0000FF"/>
                </a:solidFill>
              </a:rPr>
              <a:t>/</a:t>
            </a:r>
            <a:r>
              <a:rPr kumimoji="1" lang="en-US" altLang="ja-JP" sz="1000" b="1" dirty="0" err="1" smtClean="0">
                <a:solidFill>
                  <a:srgbClr val="0000FF"/>
                </a:solidFill>
              </a:rPr>
              <a:t>dΩ</a:t>
            </a:r>
            <a:endParaRPr kumimoji="1" lang="ja-JP" altLang="en-US" sz="1000" b="1" dirty="0">
              <a:solidFill>
                <a:srgbClr val="0000FF"/>
              </a:solidFill>
            </a:endParaRPr>
          </a:p>
        </p:txBody>
      </p:sp>
      <p:sp>
        <p:nvSpPr>
          <p:cNvPr id="15" name="テキスト ボックス 14"/>
          <p:cNvSpPr txBox="1"/>
          <p:nvPr/>
        </p:nvSpPr>
        <p:spPr>
          <a:xfrm>
            <a:off x="1763688" y="6207115"/>
            <a:ext cx="652743" cy="246221"/>
          </a:xfrm>
          <a:prstGeom prst="rect">
            <a:avLst/>
          </a:prstGeom>
          <a:noFill/>
        </p:spPr>
        <p:txBody>
          <a:bodyPr wrap="none" rtlCol="0">
            <a:spAutoFit/>
          </a:bodyPr>
          <a:lstStyle/>
          <a:p>
            <a:r>
              <a:rPr kumimoji="1" lang="en-US" altLang="ja-JP" sz="1000" b="1" dirty="0" err="1" smtClean="0">
                <a:solidFill>
                  <a:srgbClr val="0000FF"/>
                </a:solidFill>
              </a:rPr>
              <a:t>Pdσ</a:t>
            </a:r>
            <a:r>
              <a:rPr kumimoji="1" lang="en-US" altLang="ja-JP" sz="1000" b="1" dirty="0" smtClean="0">
                <a:solidFill>
                  <a:srgbClr val="0000FF"/>
                </a:solidFill>
              </a:rPr>
              <a:t>/</a:t>
            </a:r>
            <a:r>
              <a:rPr kumimoji="1" lang="en-US" altLang="ja-JP" sz="1000" b="1" dirty="0" err="1" smtClean="0">
                <a:solidFill>
                  <a:srgbClr val="0000FF"/>
                </a:solidFill>
              </a:rPr>
              <a:t>dΩ</a:t>
            </a:r>
            <a:endParaRPr kumimoji="1" lang="ja-JP" altLang="en-US" sz="1000" b="1" dirty="0">
              <a:solidFill>
                <a:srgbClr val="0000FF"/>
              </a:solidFill>
            </a:endParaRPr>
          </a:p>
        </p:txBody>
      </p:sp>
      <p:sp>
        <p:nvSpPr>
          <p:cNvPr id="16" name="テキスト ボックス 15"/>
          <p:cNvSpPr txBox="1"/>
          <p:nvPr/>
        </p:nvSpPr>
        <p:spPr>
          <a:xfrm>
            <a:off x="1331640" y="6207115"/>
            <a:ext cx="269626" cy="246221"/>
          </a:xfrm>
          <a:prstGeom prst="rect">
            <a:avLst/>
          </a:prstGeom>
          <a:noFill/>
        </p:spPr>
        <p:txBody>
          <a:bodyPr wrap="none" rtlCol="0">
            <a:spAutoFit/>
          </a:bodyPr>
          <a:lstStyle/>
          <a:p>
            <a:r>
              <a:rPr kumimoji="1" lang="en-US" altLang="ja-JP" sz="1000" b="1" dirty="0" smtClean="0">
                <a:solidFill>
                  <a:srgbClr val="0000FF"/>
                </a:solidFill>
              </a:rPr>
              <a:t>P</a:t>
            </a:r>
            <a:endParaRPr kumimoji="1" lang="ja-JP" altLang="en-US" sz="1000" b="1" dirty="0">
              <a:solidFill>
                <a:srgbClr val="0000FF"/>
              </a:solidFill>
            </a:endParaRPr>
          </a:p>
        </p:txBody>
      </p:sp>
      <p:sp>
        <p:nvSpPr>
          <p:cNvPr id="17" name="テキスト ボックス 16"/>
          <p:cNvSpPr txBox="1"/>
          <p:nvPr/>
        </p:nvSpPr>
        <p:spPr>
          <a:xfrm>
            <a:off x="2555776" y="6207115"/>
            <a:ext cx="263214" cy="246221"/>
          </a:xfrm>
          <a:prstGeom prst="rect">
            <a:avLst/>
          </a:prstGeom>
          <a:noFill/>
        </p:spPr>
        <p:txBody>
          <a:bodyPr wrap="none" rtlCol="0">
            <a:spAutoFit/>
          </a:bodyPr>
          <a:lstStyle/>
          <a:p>
            <a:r>
              <a:rPr lang="en-US" altLang="ja-JP" sz="1000" b="1" dirty="0" smtClean="0">
                <a:solidFill>
                  <a:srgbClr val="0000FF"/>
                </a:solidFill>
              </a:rPr>
              <a:t>β</a:t>
            </a:r>
            <a:endParaRPr kumimoji="1" lang="ja-JP" altLang="en-US" sz="1000" b="1" dirty="0">
              <a:solidFill>
                <a:srgbClr val="0000FF"/>
              </a:solidFill>
            </a:endParaRPr>
          </a:p>
        </p:txBody>
      </p:sp>
      <p:grpSp>
        <p:nvGrpSpPr>
          <p:cNvPr id="24" name="グループ化 23"/>
          <p:cNvGrpSpPr/>
          <p:nvPr/>
        </p:nvGrpSpPr>
        <p:grpSpPr>
          <a:xfrm>
            <a:off x="4427984" y="5720820"/>
            <a:ext cx="1677392" cy="876532"/>
            <a:chOff x="-1221698" y="2840636"/>
            <a:chExt cx="1677392" cy="876532"/>
          </a:xfrm>
        </p:grpSpPr>
        <p:sp>
          <p:nvSpPr>
            <p:cNvPr id="18" name="角丸四角形 17"/>
            <p:cNvSpPr/>
            <p:nvPr/>
          </p:nvSpPr>
          <p:spPr>
            <a:xfrm>
              <a:off x="-1221698" y="2840636"/>
              <a:ext cx="1677392" cy="876532"/>
            </a:xfrm>
            <a:prstGeom prst="roundRect">
              <a:avLst>
                <a:gd name="adj" fmla="val 10043"/>
              </a:avLst>
            </a:prstGeom>
            <a:solidFill>
              <a:schemeClr val="bg1">
                <a:alpha val="50000"/>
              </a:schemeClr>
            </a:solidFill>
            <a:ln w="19050">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19" name="正方形/長方形 18"/>
            <p:cNvSpPr/>
            <p:nvPr/>
          </p:nvSpPr>
          <p:spPr>
            <a:xfrm>
              <a:off x="-1116632" y="3501008"/>
              <a:ext cx="288000" cy="144000"/>
            </a:xfrm>
            <a:prstGeom prst="rect">
              <a:avLst/>
            </a:prstGeom>
            <a:solidFill>
              <a:srgbClr val="33CCCC"/>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3" name="正方形/長方形 2"/>
            <p:cNvSpPr/>
            <p:nvPr/>
          </p:nvSpPr>
          <p:spPr>
            <a:xfrm>
              <a:off x="-1116632" y="3212976"/>
              <a:ext cx="288000" cy="144000"/>
            </a:xfrm>
            <a:prstGeom prst="rect">
              <a:avLst/>
            </a:prstGeom>
            <a:solidFill>
              <a:schemeClr val="bg1">
                <a:lumMod val="7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20" name="テキスト ボックス 19"/>
            <p:cNvSpPr txBox="1"/>
            <p:nvPr/>
          </p:nvSpPr>
          <p:spPr>
            <a:xfrm>
              <a:off x="-828632" y="3151609"/>
              <a:ext cx="1284326" cy="246221"/>
            </a:xfrm>
            <a:prstGeom prst="rect">
              <a:avLst/>
            </a:prstGeom>
            <a:noFill/>
          </p:spPr>
          <p:txBody>
            <a:bodyPr wrap="none" rtlCol="0">
              <a:spAutoFit/>
            </a:bodyPr>
            <a:lstStyle/>
            <a:p>
              <a:r>
                <a:rPr kumimoji="1" lang="en-US" altLang="ja-JP" sz="1000" b="1" dirty="0" smtClean="0"/>
                <a:t>low statistics data</a:t>
              </a:r>
              <a:endParaRPr kumimoji="1" lang="ja-JP" altLang="en-US" sz="1000" b="1" dirty="0"/>
            </a:p>
          </p:txBody>
        </p:sp>
        <p:sp>
          <p:nvSpPr>
            <p:cNvPr id="22" name="テキスト ボックス 21"/>
            <p:cNvSpPr txBox="1"/>
            <p:nvPr/>
          </p:nvSpPr>
          <p:spPr>
            <a:xfrm>
              <a:off x="-828632" y="3449897"/>
              <a:ext cx="1130438" cy="246221"/>
            </a:xfrm>
            <a:prstGeom prst="rect">
              <a:avLst/>
            </a:prstGeom>
            <a:noFill/>
          </p:spPr>
          <p:txBody>
            <a:bodyPr wrap="none" rtlCol="0">
              <a:spAutoFit/>
            </a:bodyPr>
            <a:lstStyle/>
            <a:p>
              <a:r>
                <a:rPr kumimoji="1" lang="en-US" altLang="ja-JP" sz="1000" b="1" dirty="0" smtClean="0"/>
                <a:t>conflicting data</a:t>
              </a:r>
              <a:endParaRPr kumimoji="1" lang="ja-JP" altLang="en-US" sz="1000" b="1" dirty="0"/>
            </a:p>
          </p:txBody>
        </p:sp>
        <p:sp>
          <p:nvSpPr>
            <p:cNvPr id="21" name="円/楕円 20"/>
            <p:cNvSpPr>
              <a:spLocks noChangeAspect="1"/>
            </p:cNvSpPr>
            <p:nvPr/>
          </p:nvSpPr>
          <p:spPr>
            <a:xfrm>
              <a:off x="-1008608" y="2960960"/>
              <a:ext cx="108000" cy="108000"/>
            </a:xfrm>
            <a:prstGeom prst="ellipse">
              <a:avLst/>
            </a:prstGeom>
            <a:solidFill>
              <a:srgbClr val="FF000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23" name="テキスト ボックス 22"/>
            <p:cNvSpPr txBox="1"/>
            <p:nvPr/>
          </p:nvSpPr>
          <p:spPr>
            <a:xfrm>
              <a:off x="-828600" y="2894747"/>
              <a:ext cx="1019831" cy="246221"/>
            </a:xfrm>
            <a:prstGeom prst="rect">
              <a:avLst/>
            </a:prstGeom>
            <a:noFill/>
          </p:spPr>
          <p:txBody>
            <a:bodyPr wrap="none" rtlCol="0">
              <a:spAutoFit/>
            </a:bodyPr>
            <a:lstStyle/>
            <a:p>
              <a:r>
                <a:rPr kumimoji="1" lang="en-US" altLang="ja-JP" sz="1000" b="1" dirty="0" smtClean="0"/>
                <a:t>data available</a:t>
              </a:r>
              <a:endParaRPr kumimoji="1" lang="ja-JP" altLang="en-US" sz="1000" b="1" dirty="0"/>
            </a:p>
          </p:txBody>
        </p:sp>
      </p:grpSp>
      <p:grpSp>
        <p:nvGrpSpPr>
          <p:cNvPr id="56" name="グループ化 55"/>
          <p:cNvGrpSpPr/>
          <p:nvPr/>
        </p:nvGrpSpPr>
        <p:grpSpPr>
          <a:xfrm>
            <a:off x="1554992" y="1087912"/>
            <a:ext cx="6257368" cy="4069280"/>
            <a:chOff x="1821426" y="943897"/>
            <a:chExt cx="6257368" cy="4069280"/>
          </a:xfrm>
        </p:grpSpPr>
        <p:sp>
          <p:nvSpPr>
            <p:cNvPr id="57" name="四角形吹き出し 56"/>
            <p:cNvSpPr/>
            <p:nvPr/>
          </p:nvSpPr>
          <p:spPr>
            <a:xfrm>
              <a:off x="1821426" y="943897"/>
              <a:ext cx="6257368" cy="4069280"/>
            </a:xfrm>
            <a:prstGeom prst="wedgeRectCallout">
              <a:avLst>
                <a:gd name="adj1" fmla="val -7426"/>
                <a:gd name="adj2" fmla="val 45884"/>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58" name="テキスト ボックス 57"/>
            <p:cNvSpPr txBox="1"/>
            <p:nvPr/>
          </p:nvSpPr>
          <p:spPr>
            <a:xfrm>
              <a:off x="3563888" y="1000332"/>
              <a:ext cx="2816797" cy="30777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400" b="1" dirty="0" smtClean="0">
                  <a:solidFill>
                    <a:srgbClr val="0000FF"/>
                  </a:solidFill>
                </a:rPr>
                <a:t>Predicted spin-rotation angle β</a:t>
              </a:r>
              <a:endParaRPr kumimoji="1" lang="ja-JP" altLang="en-US" sz="1400" b="1" dirty="0" smtClean="0">
                <a:solidFill>
                  <a:srgbClr val="0000FF"/>
                </a:solidFill>
              </a:endParaRPr>
            </a:p>
          </p:txBody>
        </p:sp>
        <p:pic>
          <p:nvPicPr>
            <p:cNvPr id="5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43678" y="1360724"/>
              <a:ext cx="4752528" cy="351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テキスト ボックス 59"/>
            <p:cNvSpPr txBox="1"/>
            <p:nvPr/>
          </p:nvSpPr>
          <p:spPr>
            <a:xfrm>
              <a:off x="6773629" y="1844824"/>
              <a:ext cx="1039067" cy="78483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kumimoji="1" lang="en-US" altLang="ja-JP" sz="1000" b="1" dirty="0" smtClean="0">
                  <a:solidFill>
                    <a:srgbClr val="FF0000"/>
                  </a:solidFill>
                </a:rPr>
                <a:t>Red: Model A</a:t>
              </a:r>
            </a:p>
            <a:p>
              <a:pPr>
                <a:lnSpc>
                  <a:spcPct val="150000"/>
                </a:lnSpc>
              </a:pPr>
              <a:r>
                <a:rPr lang="en-US" altLang="ja-JP" sz="1000" b="1" dirty="0" smtClean="0">
                  <a:solidFill>
                    <a:srgbClr val="0000FF"/>
                  </a:solidFill>
                </a:rPr>
                <a:t>Blue: Model B</a:t>
              </a:r>
            </a:p>
            <a:p>
              <a:pPr>
                <a:lnSpc>
                  <a:spcPct val="150000"/>
                </a:lnSpc>
              </a:pPr>
              <a:r>
                <a:rPr lang="en-US" altLang="ja-JP" sz="1000" b="1" dirty="0" smtClean="0">
                  <a:solidFill>
                    <a:schemeClr val="tx1"/>
                  </a:solidFill>
                </a:rPr>
                <a:t>Black: KSU</a:t>
              </a:r>
            </a:p>
          </p:txBody>
        </p:sp>
        <p:sp>
          <p:nvSpPr>
            <p:cNvPr id="61" name="テキスト ボックス 60"/>
            <p:cNvSpPr txBox="1"/>
            <p:nvPr/>
          </p:nvSpPr>
          <p:spPr>
            <a:xfrm>
              <a:off x="6773629" y="2629654"/>
              <a:ext cx="1305165" cy="58477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800" b="1" dirty="0" smtClean="0">
                  <a:solidFill>
                    <a:schemeClr val="tx1"/>
                  </a:solidFill>
                </a:rPr>
                <a:t>The</a:t>
              </a:r>
              <a:r>
                <a:rPr kumimoji="1" lang="en-US" altLang="ja-JP" sz="800" b="1" dirty="0" smtClean="0">
                  <a:solidFill>
                    <a:schemeClr val="tx1"/>
                  </a:solidFill>
                </a:rPr>
                <a:t> KSU results </a:t>
              </a:r>
              <a:r>
                <a:rPr lang="en-US" altLang="ja-JP" sz="800" b="1" dirty="0" smtClean="0">
                  <a:solidFill>
                    <a:schemeClr val="tx1"/>
                  </a:solidFill>
                </a:rPr>
                <a:t>are </a:t>
              </a:r>
            </a:p>
            <a:p>
              <a:r>
                <a:rPr lang="en-US" altLang="ja-JP" sz="800" b="1" dirty="0" smtClean="0">
                  <a:solidFill>
                    <a:schemeClr val="tx1"/>
                  </a:solidFill>
                </a:rPr>
                <a:t>computed by us </a:t>
              </a:r>
              <a:r>
                <a:rPr kumimoji="1" lang="en-US" altLang="ja-JP" sz="800" b="1" dirty="0" smtClean="0">
                  <a:solidFill>
                    <a:schemeClr val="tx1"/>
                  </a:solidFill>
                </a:rPr>
                <a:t>using </a:t>
              </a:r>
            </a:p>
            <a:p>
              <a:r>
                <a:rPr kumimoji="1" lang="en-US" altLang="ja-JP" sz="800" b="1" dirty="0" smtClean="0">
                  <a:solidFill>
                    <a:schemeClr val="tx1"/>
                  </a:solidFill>
                </a:rPr>
                <a:t>their amplitudes</a:t>
              </a:r>
              <a:r>
                <a:rPr lang="en-US" altLang="ja-JP" sz="800" b="1" dirty="0" smtClean="0">
                  <a:solidFill>
                    <a:schemeClr val="tx1"/>
                  </a:solidFill>
                </a:rPr>
                <a:t> in</a:t>
              </a:r>
            </a:p>
            <a:p>
              <a:r>
                <a:rPr lang="en-US" altLang="ja-JP" sz="800" b="1" dirty="0" smtClean="0">
                  <a:solidFill>
                    <a:schemeClr val="tx1"/>
                  </a:solidFill>
                </a:rPr>
                <a:t>PRC88(2013)035204.</a:t>
              </a:r>
              <a:endParaRPr kumimoji="1" lang="ja-JP" altLang="en-US" sz="800" b="1" dirty="0" smtClean="0">
                <a:solidFill>
                  <a:schemeClr val="tx1"/>
                </a:solidFill>
              </a:endParaRPr>
            </a:p>
          </p:txBody>
        </p:sp>
        <p:sp>
          <p:nvSpPr>
            <p:cNvPr id="62" name="テキスト ボックス 61"/>
            <p:cNvSpPr txBox="1"/>
            <p:nvPr/>
          </p:nvSpPr>
          <p:spPr>
            <a:xfrm>
              <a:off x="6801870" y="3356992"/>
              <a:ext cx="1106393" cy="40011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000" b="1" dirty="0" smtClean="0">
                  <a:solidFill>
                    <a:schemeClr val="tx1"/>
                  </a:solidFill>
                </a:rPr>
                <a:t>## NOTE:</a:t>
              </a:r>
            </a:p>
            <a:p>
              <a:r>
                <a:rPr lang="en-US" altLang="ja-JP" sz="1000" b="1" dirty="0" smtClean="0">
                  <a:solidFill>
                    <a:schemeClr val="tx1"/>
                  </a:solidFill>
                </a:rPr>
                <a:t>β is modulo 2π</a:t>
              </a:r>
              <a:endParaRPr kumimoji="1" lang="ja-JP" altLang="en-US" sz="1000" b="1" dirty="0" smtClean="0">
                <a:solidFill>
                  <a:schemeClr val="tx1"/>
                </a:solidFill>
              </a:endParaRPr>
            </a:p>
          </p:txBody>
        </p:sp>
      </p:grpSp>
      <p:grpSp>
        <p:nvGrpSpPr>
          <p:cNvPr id="26" name="グループ化 25"/>
          <p:cNvGrpSpPr/>
          <p:nvPr/>
        </p:nvGrpSpPr>
        <p:grpSpPr>
          <a:xfrm>
            <a:off x="2238282" y="1196752"/>
            <a:ext cx="6336704" cy="4232417"/>
            <a:chOff x="2238282" y="1196752"/>
            <a:chExt cx="6336704" cy="4232417"/>
          </a:xfrm>
        </p:grpSpPr>
        <p:grpSp>
          <p:nvGrpSpPr>
            <p:cNvPr id="51" name="グループ化 50"/>
            <p:cNvGrpSpPr/>
            <p:nvPr/>
          </p:nvGrpSpPr>
          <p:grpSpPr>
            <a:xfrm>
              <a:off x="2238282" y="1196752"/>
              <a:ext cx="6336704" cy="4232417"/>
              <a:chOff x="2195736" y="1500839"/>
              <a:chExt cx="6336704" cy="4232417"/>
            </a:xfrm>
          </p:grpSpPr>
          <p:sp>
            <p:nvSpPr>
              <p:cNvPr id="52" name="四角形吹き出し 51"/>
              <p:cNvSpPr/>
              <p:nvPr/>
            </p:nvSpPr>
            <p:spPr>
              <a:xfrm>
                <a:off x="2195736" y="1500839"/>
                <a:ext cx="6336704" cy="4232417"/>
              </a:xfrm>
              <a:prstGeom prst="wedgeRectCallout">
                <a:avLst>
                  <a:gd name="adj1" fmla="val -68895"/>
                  <a:gd name="adj2" fmla="val -28623"/>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pic>
            <p:nvPicPr>
              <p:cNvPr id="53" name="図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84612" y="1828711"/>
                <a:ext cx="3060000" cy="2009380"/>
              </a:xfrm>
              <a:prstGeom prst="rect">
                <a:avLst/>
              </a:prstGeom>
            </p:spPr>
          </p:pic>
          <p:pic>
            <p:nvPicPr>
              <p:cNvPr id="5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9752" y="1844824"/>
                <a:ext cx="3060000" cy="377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テキスト ボックス 54"/>
              <p:cNvSpPr txBox="1"/>
              <p:nvPr/>
            </p:nvSpPr>
            <p:spPr>
              <a:xfrm>
                <a:off x="3995936" y="1567825"/>
                <a:ext cx="3209533"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200" b="1" dirty="0" smtClean="0">
                    <a:solidFill>
                      <a:srgbClr val="0000FF"/>
                    </a:solidFill>
                  </a:rPr>
                  <a:t>K</a:t>
                </a:r>
                <a:r>
                  <a:rPr lang="en-US" altLang="ja-JP" sz="1200" b="1" baseline="30000" dirty="0" smtClean="0">
                    <a:solidFill>
                      <a:srgbClr val="0000FF"/>
                    </a:solidFill>
                  </a:rPr>
                  <a:t>-</a:t>
                </a:r>
                <a:r>
                  <a:rPr lang="en-US" altLang="ja-JP" sz="1200" b="1" dirty="0" smtClean="0">
                    <a:solidFill>
                      <a:srgbClr val="0000FF"/>
                    </a:solidFill>
                  </a:rPr>
                  <a:t> p </a:t>
                </a:r>
                <a:r>
                  <a:rPr lang="en-US" altLang="ja-JP" sz="1200" b="1" dirty="0" smtClean="0">
                    <a:solidFill>
                      <a:srgbClr val="0000FF"/>
                    </a:solidFill>
                    <a:sym typeface="Wingdings" panose="05000000000000000000" pitchFamily="2" charset="2"/>
                  </a:rPr>
                  <a:t> K</a:t>
                </a:r>
                <a:r>
                  <a:rPr lang="en-US" altLang="ja-JP" sz="1200" b="1" baseline="30000" dirty="0" smtClean="0">
                    <a:solidFill>
                      <a:srgbClr val="0000FF"/>
                    </a:solidFill>
                    <a:sym typeface="Wingdings" panose="05000000000000000000" pitchFamily="2" charset="2"/>
                  </a:rPr>
                  <a:t>-</a:t>
                </a:r>
                <a:r>
                  <a:rPr lang="en-US" altLang="ja-JP" sz="1200" b="1" dirty="0" smtClean="0">
                    <a:solidFill>
                      <a:srgbClr val="0000FF"/>
                    </a:solidFill>
                    <a:sym typeface="Wingdings" panose="05000000000000000000" pitchFamily="2" charset="2"/>
                  </a:rPr>
                  <a:t> p </a:t>
                </a:r>
                <a:r>
                  <a:rPr lang="en-US" altLang="ja-JP" sz="1200" b="1" dirty="0" err="1" smtClean="0">
                    <a:solidFill>
                      <a:srgbClr val="0000FF"/>
                    </a:solidFill>
                  </a:rPr>
                  <a:t>dσ</a:t>
                </a:r>
                <a:r>
                  <a:rPr lang="en-US" altLang="ja-JP" sz="1200" b="1" dirty="0" smtClean="0">
                    <a:solidFill>
                      <a:srgbClr val="0000FF"/>
                    </a:solidFill>
                  </a:rPr>
                  <a:t>/</a:t>
                </a:r>
                <a:r>
                  <a:rPr lang="en-US" altLang="ja-JP" sz="1200" b="1" dirty="0" err="1" smtClean="0">
                    <a:solidFill>
                      <a:srgbClr val="0000FF"/>
                    </a:solidFill>
                  </a:rPr>
                  <a:t>dΩ</a:t>
                </a:r>
                <a:r>
                  <a:rPr lang="en-US" altLang="ja-JP" sz="1200" b="1" dirty="0" smtClean="0">
                    <a:solidFill>
                      <a:srgbClr val="0000FF"/>
                    </a:solidFill>
                  </a:rPr>
                  <a:t> (1464 &lt; W &lt; 2100 MeV)</a:t>
                </a:r>
                <a:endParaRPr kumimoji="1" lang="ja-JP" altLang="en-US" sz="1200" b="1" dirty="0" smtClean="0">
                  <a:solidFill>
                    <a:srgbClr val="0000FF"/>
                  </a:solidFill>
                </a:endParaRPr>
              </a:p>
            </p:txBody>
          </p:sp>
        </p:grpSp>
        <p:sp>
          <p:nvSpPr>
            <p:cNvPr id="5" name="テキスト ボックス 4"/>
            <p:cNvSpPr txBox="1"/>
            <p:nvPr/>
          </p:nvSpPr>
          <p:spPr>
            <a:xfrm>
              <a:off x="5654012" y="3726904"/>
              <a:ext cx="2606291" cy="307777"/>
            </a:xfrm>
            <a:prstGeom prst="rect">
              <a:avLst/>
            </a:prstGeom>
            <a:noFill/>
          </p:spPr>
          <p:txBody>
            <a:bodyPr wrap="none" rtlCol="0">
              <a:spAutoFit/>
            </a:bodyPr>
            <a:lstStyle/>
            <a:p>
              <a:r>
                <a:rPr kumimoji="1" lang="en-US" altLang="ja-JP" sz="1400" b="1" dirty="0" smtClean="0">
                  <a:solidFill>
                    <a:srgbClr val="FF0000"/>
                  </a:solidFill>
                </a:rPr>
                <a:t>Red: Model A  </a:t>
              </a:r>
              <a:r>
                <a:rPr lang="en-US" altLang="ja-JP" sz="1400" b="1" dirty="0" smtClean="0">
                  <a:solidFill>
                    <a:srgbClr val="0000FF"/>
                  </a:solidFill>
                </a:rPr>
                <a:t>Blue: Model B</a:t>
              </a:r>
              <a:endParaRPr kumimoji="1" lang="ja-JP" altLang="en-US" sz="1400" b="1" dirty="0">
                <a:solidFill>
                  <a:srgbClr val="0000FF"/>
                </a:solidFill>
              </a:endParaRPr>
            </a:p>
          </p:txBody>
        </p:sp>
      </p:grpSp>
      <p:grpSp>
        <p:nvGrpSpPr>
          <p:cNvPr id="27" name="グループ化 26"/>
          <p:cNvGrpSpPr/>
          <p:nvPr/>
        </p:nvGrpSpPr>
        <p:grpSpPr>
          <a:xfrm>
            <a:off x="3171612" y="1485986"/>
            <a:ext cx="4824536" cy="3960441"/>
            <a:chOff x="3171612" y="1485986"/>
            <a:chExt cx="4824536" cy="3960441"/>
          </a:xfrm>
        </p:grpSpPr>
        <p:grpSp>
          <p:nvGrpSpPr>
            <p:cNvPr id="63" name="グループ化 62"/>
            <p:cNvGrpSpPr/>
            <p:nvPr/>
          </p:nvGrpSpPr>
          <p:grpSpPr>
            <a:xfrm>
              <a:off x="3171612" y="1485986"/>
              <a:ext cx="4824536" cy="3960441"/>
              <a:chOff x="3059832" y="1268759"/>
              <a:chExt cx="4824536" cy="3960441"/>
            </a:xfrm>
          </p:grpSpPr>
          <p:sp>
            <p:nvSpPr>
              <p:cNvPr id="64" name="四角形吹き出し 63"/>
              <p:cNvSpPr/>
              <p:nvPr/>
            </p:nvSpPr>
            <p:spPr>
              <a:xfrm>
                <a:off x="3059832" y="1268759"/>
                <a:ext cx="4824536" cy="3960441"/>
              </a:xfrm>
              <a:prstGeom prst="wedgeRectCallout">
                <a:avLst>
                  <a:gd name="adj1" fmla="val -82040"/>
                  <a:gd name="adj2" fmla="val 6940"/>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65" name="テキスト ボックス 64"/>
              <p:cNvSpPr txBox="1"/>
              <p:nvPr/>
            </p:nvSpPr>
            <p:spPr>
              <a:xfrm>
                <a:off x="4038482" y="1351801"/>
                <a:ext cx="2921441"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200" b="1" dirty="0" smtClean="0">
                    <a:solidFill>
                      <a:srgbClr val="0000FF"/>
                    </a:solidFill>
                  </a:rPr>
                  <a:t>K</a:t>
                </a:r>
                <a:r>
                  <a:rPr lang="en-US" altLang="ja-JP" sz="1200" b="1" baseline="30000" dirty="0" smtClean="0">
                    <a:solidFill>
                      <a:srgbClr val="0000FF"/>
                    </a:solidFill>
                  </a:rPr>
                  <a:t>-</a:t>
                </a:r>
                <a:r>
                  <a:rPr lang="en-US" altLang="ja-JP" sz="1200" b="1" dirty="0" smtClean="0">
                    <a:solidFill>
                      <a:srgbClr val="0000FF"/>
                    </a:solidFill>
                  </a:rPr>
                  <a:t> p </a:t>
                </a:r>
                <a:r>
                  <a:rPr lang="en-US" altLang="ja-JP" sz="1200" b="1" dirty="0" smtClean="0">
                    <a:solidFill>
                      <a:srgbClr val="0000FF"/>
                    </a:solidFill>
                    <a:sym typeface="Wingdings" panose="05000000000000000000" pitchFamily="2" charset="2"/>
                  </a:rPr>
                  <a:t> π</a:t>
                </a:r>
                <a:r>
                  <a:rPr lang="en-US" altLang="ja-JP" sz="1200" b="1" baseline="30000" dirty="0" smtClean="0">
                    <a:solidFill>
                      <a:srgbClr val="0000FF"/>
                    </a:solidFill>
                    <a:sym typeface="Wingdings" panose="05000000000000000000" pitchFamily="2" charset="2"/>
                  </a:rPr>
                  <a:t>-</a:t>
                </a:r>
                <a:r>
                  <a:rPr lang="en-US" altLang="ja-JP" sz="1200" b="1" dirty="0" smtClean="0">
                    <a:solidFill>
                      <a:srgbClr val="0000FF"/>
                    </a:solidFill>
                    <a:sym typeface="Wingdings" panose="05000000000000000000" pitchFamily="2" charset="2"/>
                  </a:rPr>
                  <a:t> Σ</a:t>
                </a:r>
                <a:r>
                  <a:rPr lang="en-US" altLang="ja-JP" sz="1200" b="1" baseline="30000" dirty="0" smtClean="0">
                    <a:solidFill>
                      <a:srgbClr val="0000FF"/>
                    </a:solidFill>
                    <a:sym typeface="Wingdings" panose="05000000000000000000" pitchFamily="2" charset="2"/>
                  </a:rPr>
                  <a:t>+</a:t>
                </a:r>
                <a:r>
                  <a:rPr lang="en-US" altLang="ja-JP" sz="1200" b="1" dirty="0" smtClean="0">
                    <a:solidFill>
                      <a:srgbClr val="0000FF"/>
                    </a:solidFill>
                    <a:sym typeface="Wingdings" panose="05000000000000000000" pitchFamily="2" charset="2"/>
                  </a:rPr>
                  <a:t>  </a:t>
                </a:r>
                <a:r>
                  <a:rPr lang="en-US" altLang="ja-JP" sz="1200" b="1" dirty="0" smtClean="0">
                    <a:solidFill>
                      <a:srgbClr val="0000FF"/>
                    </a:solidFill>
                  </a:rPr>
                  <a:t>P (1689 &lt; W &lt; 1957 MeV)</a:t>
                </a:r>
                <a:endParaRPr kumimoji="1" lang="ja-JP" altLang="en-US" sz="1200" b="1" dirty="0" smtClean="0">
                  <a:solidFill>
                    <a:srgbClr val="0000FF"/>
                  </a:solidFill>
                </a:endParaRPr>
              </a:p>
            </p:txBody>
          </p:sp>
          <p:pic>
            <p:nvPicPr>
              <p:cNvPr id="66"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1612" y="1628800"/>
                <a:ext cx="4611615"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9" name="テキスト ボックス 68"/>
            <p:cNvSpPr txBox="1"/>
            <p:nvPr/>
          </p:nvSpPr>
          <p:spPr>
            <a:xfrm>
              <a:off x="4757450" y="4941168"/>
              <a:ext cx="2606291" cy="307777"/>
            </a:xfrm>
            <a:prstGeom prst="rect">
              <a:avLst/>
            </a:prstGeom>
            <a:noFill/>
          </p:spPr>
          <p:txBody>
            <a:bodyPr wrap="none" rtlCol="0">
              <a:spAutoFit/>
            </a:bodyPr>
            <a:lstStyle/>
            <a:p>
              <a:r>
                <a:rPr kumimoji="1" lang="en-US" altLang="ja-JP" sz="1400" b="1" dirty="0" smtClean="0">
                  <a:solidFill>
                    <a:srgbClr val="FF0000"/>
                  </a:solidFill>
                </a:rPr>
                <a:t>Red: Model A  </a:t>
              </a:r>
              <a:r>
                <a:rPr lang="en-US" altLang="ja-JP" sz="1400" b="1" dirty="0" smtClean="0">
                  <a:solidFill>
                    <a:srgbClr val="0000FF"/>
                  </a:solidFill>
                </a:rPr>
                <a:t>Blue: Model B</a:t>
              </a:r>
              <a:endParaRPr kumimoji="1" lang="ja-JP" altLang="en-US" sz="1400" b="1" dirty="0">
                <a:solidFill>
                  <a:srgbClr val="0000FF"/>
                </a:solidFill>
              </a:endParaRPr>
            </a:p>
          </p:txBody>
        </p:sp>
      </p:grpSp>
      <p:sp>
        <p:nvSpPr>
          <p:cNvPr id="67" name="円/楕円 66"/>
          <p:cNvSpPr/>
          <p:nvPr/>
        </p:nvSpPr>
        <p:spPr>
          <a:xfrm>
            <a:off x="3819684" y="3358195"/>
            <a:ext cx="3960440" cy="756085"/>
          </a:xfrm>
          <a:prstGeom prst="ellipse">
            <a:avLst/>
          </a:prstGeom>
          <a:noFill/>
          <a:ln w="2540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grpSp>
        <p:nvGrpSpPr>
          <p:cNvPr id="28" name="グループ化 27"/>
          <p:cNvGrpSpPr/>
          <p:nvPr/>
        </p:nvGrpSpPr>
        <p:grpSpPr>
          <a:xfrm>
            <a:off x="1741107" y="888077"/>
            <a:ext cx="6078134" cy="2376262"/>
            <a:chOff x="1741107" y="888077"/>
            <a:chExt cx="6078134" cy="2376262"/>
          </a:xfrm>
        </p:grpSpPr>
        <p:grpSp>
          <p:nvGrpSpPr>
            <p:cNvPr id="46" name="グループ化 45"/>
            <p:cNvGrpSpPr/>
            <p:nvPr/>
          </p:nvGrpSpPr>
          <p:grpSpPr>
            <a:xfrm>
              <a:off x="1741107" y="888077"/>
              <a:ext cx="6078134" cy="2376262"/>
              <a:chOff x="2238282" y="2276872"/>
              <a:chExt cx="6078134" cy="2376262"/>
            </a:xfrm>
          </p:grpSpPr>
          <p:sp>
            <p:nvSpPr>
              <p:cNvPr id="47" name="四角形吹き出し 46"/>
              <p:cNvSpPr/>
              <p:nvPr/>
            </p:nvSpPr>
            <p:spPr>
              <a:xfrm>
                <a:off x="2238282" y="2276872"/>
                <a:ext cx="6078134" cy="2376262"/>
              </a:xfrm>
              <a:prstGeom prst="wedgeRectCallout">
                <a:avLst>
                  <a:gd name="adj1" fmla="val -8840"/>
                  <a:gd name="adj2" fmla="val 79962"/>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pic>
            <p:nvPicPr>
              <p:cNvPr id="4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47764" y="2564904"/>
                <a:ext cx="561372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テキスト ボックス 48"/>
              <p:cNvSpPr txBox="1"/>
              <p:nvPr/>
            </p:nvSpPr>
            <p:spPr>
              <a:xfrm>
                <a:off x="3923928" y="2352766"/>
                <a:ext cx="2943883"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200" b="1" dirty="0" smtClean="0">
                    <a:solidFill>
                      <a:srgbClr val="0000FF"/>
                    </a:solidFill>
                  </a:rPr>
                  <a:t>K</a:t>
                </a:r>
                <a:r>
                  <a:rPr lang="en-US" altLang="ja-JP" sz="1200" b="1" baseline="30000" dirty="0" smtClean="0">
                    <a:solidFill>
                      <a:srgbClr val="0000FF"/>
                    </a:solidFill>
                  </a:rPr>
                  <a:t>-</a:t>
                </a:r>
                <a:r>
                  <a:rPr lang="en-US" altLang="ja-JP" sz="1200" b="1" dirty="0" smtClean="0">
                    <a:solidFill>
                      <a:srgbClr val="0000FF"/>
                    </a:solidFill>
                  </a:rPr>
                  <a:t> p </a:t>
                </a:r>
                <a:r>
                  <a:rPr lang="en-US" altLang="ja-JP" sz="1200" b="1" dirty="0" smtClean="0">
                    <a:solidFill>
                      <a:srgbClr val="0000FF"/>
                    </a:solidFill>
                    <a:sym typeface="Wingdings" panose="05000000000000000000" pitchFamily="2" charset="2"/>
                  </a:rPr>
                  <a:t> π</a:t>
                </a:r>
                <a:r>
                  <a:rPr lang="en-US" altLang="ja-JP" sz="1200" b="1" baseline="30000" dirty="0">
                    <a:solidFill>
                      <a:srgbClr val="0000FF"/>
                    </a:solidFill>
                    <a:sym typeface="Wingdings" panose="05000000000000000000" pitchFamily="2" charset="2"/>
                  </a:rPr>
                  <a:t>0</a:t>
                </a:r>
                <a:r>
                  <a:rPr lang="en-US" altLang="ja-JP" sz="1200" b="1" dirty="0" smtClean="0">
                    <a:solidFill>
                      <a:srgbClr val="0000FF"/>
                    </a:solidFill>
                    <a:sym typeface="Wingdings" panose="05000000000000000000" pitchFamily="2" charset="2"/>
                  </a:rPr>
                  <a:t> Σ</a:t>
                </a:r>
                <a:r>
                  <a:rPr lang="en-US" altLang="ja-JP" sz="1200" b="1" baseline="30000" dirty="0">
                    <a:solidFill>
                      <a:srgbClr val="0000FF"/>
                    </a:solidFill>
                    <a:sym typeface="Wingdings" panose="05000000000000000000" pitchFamily="2" charset="2"/>
                  </a:rPr>
                  <a:t>0</a:t>
                </a:r>
                <a:r>
                  <a:rPr lang="en-US" altLang="ja-JP" sz="1200" b="1" dirty="0" smtClean="0">
                    <a:solidFill>
                      <a:srgbClr val="0000FF"/>
                    </a:solidFill>
                    <a:sym typeface="Wingdings" panose="05000000000000000000" pitchFamily="2" charset="2"/>
                  </a:rPr>
                  <a:t>  </a:t>
                </a:r>
                <a:r>
                  <a:rPr lang="en-US" altLang="ja-JP" sz="1200" b="1" dirty="0" smtClean="0">
                    <a:solidFill>
                      <a:srgbClr val="0000FF"/>
                    </a:solidFill>
                  </a:rPr>
                  <a:t>P (1569 &lt; W &lt; 1676 MeV)</a:t>
                </a:r>
                <a:endParaRPr kumimoji="1" lang="ja-JP" altLang="en-US" sz="1200" b="1" dirty="0" smtClean="0">
                  <a:solidFill>
                    <a:srgbClr val="0000FF"/>
                  </a:solidFill>
                </a:endParaRPr>
              </a:p>
            </p:txBody>
          </p:sp>
          <p:sp>
            <p:nvSpPr>
              <p:cNvPr id="50" name="テキスト ボックス 49"/>
              <p:cNvSpPr txBox="1"/>
              <p:nvPr/>
            </p:nvSpPr>
            <p:spPr>
              <a:xfrm>
                <a:off x="3268975" y="3881691"/>
                <a:ext cx="4121065" cy="738664"/>
              </a:xfrm>
              <a:prstGeom prst="rect">
                <a:avLst/>
              </a:prstGeom>
              <a:noFill/>
            </p:spPr>
            <p:txBody>
              <a:bodyPr wrap="none" rtlCol="0">
                <a:spAutoFit/>
              </a:bodyPr>
              <a:lstStyle/>
              <a:p>
                <a:r>
                  <a:rPr lang="en-US" altLang="ja-JP" sz="1400" b="1" dirty="0" smtClean="0"/>
                  <a:t>T</a:t>
                </a:r>
                <a:r>
                  <a:rPr kumimoji="1" lang="en-US" altLang="ja-JP" sz="1400" b="1" dirty="0" smtClean="0"/>
                  <a:t>wo sets of P are conflicting with each other !!</a:t>
                </a:r>
              </a:p>
              <a:p>
                <a:r>
                  <a:rPr lang="en-US" altLang="ja-JP" sz="1400" b="1" dirty="0" err="1" smtClean="0"/>
                  <a:t>Prakhov</a:t>
                </a:r>
                <a:r>
                  <a:rPr lang="en-US" altLang="ja-JP" sz="1400" b="1" dirty="0" smtClean="0"/>
                  <a:t> et al., PRC80(2009)025204</a:t>
                </a:r>
              </a:p>
              <a:p>
                <a:r>
                  <a:rPr kumimoji="1" lang="en-US" altLang="ja-JP" sz="1400" b="1" dirty="0" err="1" smtClean="0"/>
                  <a:t>Manweiler</a:t>
                </a:r>
                <a:r>
                  <a:rPr kumimoji="1" lang="en-US" altLang="ja-JP" sz="1400" b="1" dirty="0" smtClean="0"/>
                  <a:t> et al., PRC77(2008)015205</a:t>
                </a:r>
                <a:endParaRPr kumimoji="1" lang="ja-JP" altLang="en-US" sz="1400" b="1" dirty="0"/>
              </a:p>
            </p:txBody>
          </p:sp>
        </p:grpSp>
        <p:sp>
          <p:nvSpPr>
            <p:cNvPr id="70" name="テキスト ボックス 69"/>
            <p:cNvSpPr txBox="1"/>
            <p:nvPr/>
          </p:nvSpPr>
          <p:spPr>
            <a:xfrm>
              <a:off x="5046510" y="2298740"/>
              <a:ext cx="2606291" cy="307777"/>
            </a:xfrm>
            <a:prstGeom prst="rect">
              <a:avLst/>
            </a:prstGeom>
            <a:noFill/>
          </p:spPr>
          <p:txBody>
            <a:bodyPr wrap="none" rtlCol="0">
              <a:spAutoFit/>
            </a:bodyPr>
            <a:lstStyle/>
            <a:p>
              <a:r>
                <a:rPr kumimoji="1" lang="en-US" altLang="ja-JP" sz="1400" b="1" dirty="0" smtClean="0">
                  <a:solidFill>
                    <a:srgbClr val="FF0000"/>
                  </a:solidFill>
                </a:rPr>
                <a:t>Red: Model A  </a:t>
              </a:r>
              <a:r>
                <a:rPr lang="en-US" altLang="ja-JP" sz="1400" b="1" dirty="0" smtClean="0">
                  <a:solidFill>
                    <a:srgbClr val="0000FF"/>
                  </a:solidFill>
                </a:rPr>
                <a:t>Blue: Model B</a:t>
              </a:r>
              <a:endParaRPr kumimoji="1" lang="ja-JP" altLang="en-US" sz="1400" b="1" dirty="0">
                <a:solidFill>
                  <a:srgbClr val="0000FF"/>
                </a:solidFill>
              </a:endParaRPr>
            </a:p>
          </p:txBody>
        </p:sp>
      </p:grpSp>
    </p:spTree>
    <p:extLst>
      <p:ext uri="{BB962C8B-B14F-4D97-AF65-F5344CB8AC3E}">
        <p14:creationId xmlns:p14="http://schemas.microsoft.com/office/powerpoint/2010/main" val="30103478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dissolve">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67"/>
                                        </p:tgtEl>
                                      </p:cBhvr>
                                    </p:animEffect>
                                    <p:set>
                                      <p:cBhvr>
                                        <p:cTn id="28" dur="1" fill="hold">
                                          <p:stCondLst>
                                            <p:cond delay="499"/>
                                          </p:stCondLst>
                                        </p:cTn>
                                        <p:tgtEl>
                                          <p:spTgt spid="67"/>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dissolv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dissolve">
                                      <p:cBhvr>
                                        <p:cTn id="39" dur="500"/>
                                        <p:tgtEl>
                                          <p:spTgt spid="5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56"/>
                                        </p:tgtEl>
                                      </p:cBhvr>
                                    </p:animEffect>
                                    <p:set>
                                      <p:cBhvr>
                                        <p:cTn id="44"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9" name="角丸四角形 8"/>
          <p:cNvSpPr/>
          <p:nvPr/>
        </p:nvSpPr>
        <p:spPr>
          <a:xfrm>
            <a:off x="539552" y="1223349"/>
            <a:ext cx="8136904" cy="1642512"/>
          </a:xfrm>
          <a:prstGeom prst="roundRect">
            <a:avLst/>
          </a:prstGeom>
          <a:solidFill>
            <a:schemeClr val="bg1"/>
          </a:solidFill>
          <a:ln w="444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24" name="Rectangle 8"/>
          <p:cNvSpPr>
            <a:spLocks noGrp="1" noChangeArrowheads="1"/>
          </p:cNvSpPr>
          <p:nvPr>
            <p:ph type="title"/>
          </p:nvPr>
        </p:nvSpPr>
        <p:spPr>
          <a:xfrm>
            <a:off x="0" y="0"/>
            <a:ext cx="9144000" cy="836712"/>
          </a:xfrm>
        </p:spPr>
        <p:txBody>
          <a:bodyPr>
            <a:noAutofit/>
          </a:bodyPr>
          <a:lstStyle/>
          <a:p>
            <a:r>
              <a:rPr lang="en-US" altLang="ja-JP" b="0" dirty="0" smtClean="0">
                <a:solidFill>
                  <a:srgbClr val="0000FF"/>
                </a:solidFill>
                <a:latin typeface="Arial Black" pitchFamily="34" charset="0"/>
                <a:ea typeface="ＭＳ Ｐゴシック" charset="-128"/>
              </a:rPr>
              <a:t>Outline</a:t>
            </a:r>
            <a:endParaRPr lang="en-US" altLang="ja-JP" b="0" dirty="0">
              <a:solidFill>
                <a:srgbClr val="0000FF"/>
              </a:solidFill>
              <a:latin typeface="Arial Black" pitchFamily="34" charset="0"/>
              <a:ea typeface="ＭＳ Ｐゴシック" charset="-128"/>
            </a:endParaRPr>
          </a:p>
        </p:txBody>
      </p:sp>
      <p:grpSp>
        <p:nvGrpSpPr>
          <p:cNvPr id="5" name="グループ化 4"/>
          <p:cNvGrpSpPr/>
          <p:nvPr/>
        </p:nvGrpSpPr>
        <p:grpSpPr>
          <a:xfrm>
            <a:off x="659494" y="3190324"/>
            <a:ext cx="8147615" cy="3046988"/>
            <a:chOff x="659494" y="3190324"/>
            <a:chExt cx="8147615" cy="3046988"/>
          </a:xfrm>
        </p:grpSpPr>
        <p:sp>
          <p:nvSpPr>
            <p:cNvPr id="4" name="テキスト ボックス 3"/>
            <p:cNvSpPr txBox="1"/>
            <p:nvPr/>
          </p:nvSpPr>
          <p:spPr>
            <a:xfrm>
              <a:off x="659494" y="3190324"/>
              <a:ext cx="8147615" cy="3046988"/>
            </a:xfrm>
            <a:prstGeom prst="rect">
              <a:avLst/>
            </a:prstGeom>
            <a:noFill/>
          </p:spPr>
          <p:txBody>
            <a:bodyPr wrap="none" rtlCol="0">
              <a:spAutoFit/>
            </a:bodyPr>
            <a:lstStyle/>
            <a:p>
              <a:pPr>
                <a:buClr>
                  <a:srgbClr val="FF0000"/>
                </a:buClr>
              </a:pPr>
              <a:r>
                <a:rPr kumimoji="1" lang="en-US" altLang="ja-JP" sz="2400" b="1" dirty="0" smtClean="0">
                  <a:solidFill>
                    <a:srgbClr val="FF0000"/>
                  </a:solidFill>
                </a:rPr>
                <a:t>1.  </a:t>
              </a:r>
              <a:r>
                <a:rPr kumimoji="1" lang="en-US" altLang="ja-JP" sz="2400" b="1" dirty="0" smtClean="0"/>
                <a:t>Results from </a:t>
              </a:r>
              <a:r>
                <a:rPr lang="en-US" altLang="ja-JP" sz="2400" b="1" dirty="0" smtClean="0"/>
                <a:t>spectroscopic study of Y* resonances</a:t>
              </a:r>
            </a:p>
            <a:p>
              <a:pPr>
                <a:buClr>
                  <a:srgbClr val="FF0000"/>
                </a:buClr>
              </a:pPr>
              <a:r>
                <a:rPr lang="en-US" altLang="ja-JP" sz="2400" b="1" dirty="0"/>
                <a:t> </a:t>
              </a:r>
              <a:r>
                <a:rPr lang="en-US" altLang="ja-JP" sz="2400" b="1" dirty="0" smtClean="0"/>
                <a:t>    based on </a:t>
              </a:r>
              <a:r>
                <a:rPr kumimoji="1" lang="en-US" altLang="ja-JP" sz="2400" b="1" dirty="0" smtClean="0"/>
                <a:t>Dynamical Coupled-Channels (DCC) </a:t>
              </a:r>
            </a:p>
            <a:p>
              <a:pPr>
                <a:buClr>
                  <a:srgbClr val="FF0000"/>
                </a:buClr>
              </a:pPr>
              <a:r>
                <a:rPr lang="en-US" altLang="ja-JP" sz="2400" b="1" dirty="0"/>
                <a:t> </a:t>
              </a:r>
              <a:r>
                <a:rPr lang="en-US" altLang="ja-JP" sz="2400" b="1" dirty="0" smtClean="0"/>
                <a:t>    analysis of K</a:t>
              </a:r>
              <a:r>
                <a:rPr lang="en-US" altLang="ja-JP" sz="2400" b="1" baseline="30000" dirty="0" smtClean="0"/>
                <a:t>-</a:t>
              </a:r>
              <a:r>
                <a:rPr lang="en-US" altLang="ja-JP" sz="2400" b="1" dirty="0" smtClean="0"/>
                <a:t> p &amp; K</a:t>
              </a:r>
              <a:r>
                <a:rPr lang="en-US" altLang="ja-JP" sz="2400" b="1" baseline="30000" dirty="0" smtClean="0"/>
                <a:t>-</a:t>
              </a:r>
              <a:r>
                <a:rPr lang="en-US" altLang="ja-JP" sz="2400" b="1" dirty="0" smtClean="0"/>
                <a:t> d reactions</a:t>
              </a:r>
            </a:p>
            <a:p>
              <a:pPr>
                <a:buClr>
                  <a:srgbClr val="FF0000"/>
                </a:buClr>
              </a:pPr>
              <a:endParaRPr lang="en-US" altLang="ja-JP" sz="2400" b="1" dirty="0"/>
            </a:p>
            <a:p>
              <a:pPr marL="457200" indent="-457200">
                <a:buClr>
                  <a:srgbClr val="FF0000"/>
                </a:buClr>
                <a:buFont typeface="+mj-lt"/>
                <a:buAutoNum type="arabicPeriod"/>
              </a:pPr>
              <a:endParaRPr kumimoji="1" lang="en-US" altLang="ja-JP" sz="2400" b="1" dirty="0" smtClean="0"/>
            </a:p>
            <a:p>
              <a:pPr marL="457200" indent="-457200">
                <a:buClr>
                  <a:srgbClr val="FF0000"/>
                </a:buClr>
                <a:buFont typeface="+mj-lt"/>
                <a:buAutoNum type="arabicPeriod"/>
              </a:pPr>
              <a:endParaRPr kumimoji="1" lang="en-US" altLang="ja-JP" sz="2400" b="1" dirty="0" smtClean="0"/>
            </a:p>
            <a:p>
              <a:pPr>
                <a:buClr>
                  <a:srgbClr val="FF0000"/>
                </a:buClr>
              </a:pPr>
              <a:r>
                <a:rPr lang="en-US" altLang="ja-JP" sz="2400" b="1" dirty="0" smtClean="0">
                  <a:solidFill>
                    <a:srgbClr val="FF0000"/>
                  </a:solidFill>
                </a:rPr>
                <a:t>2.  </a:t>
              </a:r>
              <a:r>
                <a:rPr lang="en-US" altLang="ja-JP" sz="2400" b="1" dirty="0" smtClean="0"/>
                <a:t>Discussion on new data necessary for further </a:t>
              </a:r>
            </a:p>
            <a:p>
              <a:pPr>
                <a:buClr>
                  <a:srgbClr val="FF0000"/>
                </a:buClr>
              </a:pPr>
              <a:r>
                <a:rPr lang="en-US" altLang="ja-JP" sz="2400" b="1" dirty="0"/>
                <a:t> </a:t>
              </a:r>
              <a:r>
                <a:rPr lang="en-US" altLang="ja-JP" sz="2400" b="1" dirty="0" smtClean="0"/>
                <a:t>    establishing Y* resonance mass spectrum</a:t>
              </a:r>
            </a:p>
          </p:txBody>
        </p:sp>
        <p:sp>
          <p:nvSpPr>
            <p:cNvPr id="16" name="テキスト ボックス 15"/>
            <p:cNvSpPr txBox="1"/>
            <p:nvPr/>
          </p:nvSpPr>
          <p:spPr>
            <a:xfrm>
              <a:off x="1083511" y="4372933"/>
              <a:ext cx="7058343" cy="646331"/>
            </a:xfrm>
            <a:prstGeom prst="rect">
              <a:avLst/>
            </a:prstGeom>
            <a:noFill/>
          </p:spPr>
          <p:txBody>
            <a:bodyPr wrap="none" rtlCol="0">
              <a:spAutoFit/>
            </a:bodyPr>
            <a:lstStyle/>
            <a:p>
              <a:r>
                <a:rPr kumimoji="1" lang="en-US" altLang="ja-JP" b="1" dirty="0" smtClean="0">
                  <a:solidFill>
                    <a:srgbClr val="0000FF"/>
                  </a:solidFill>
                </a:rPr>
                <a:t>HK, Nakamura, Lee, Sato, PRC90(2014)065204</a:t>
              </a:r>
              <a:r>
                <a:rPr lang="en-US" altLang="ja-JP" b="1" dirty="0" smtClean="0">
                  <a:solidFill>
                    <a:srgbClr val="0000FF"/>
                  </a:solidFill>
                </a:rPr>
                <a:t>; 92(2015)025205</a:t>
              </a:r>
            </a:p>
            <a:p>
              <a:r>
                <a:rPr kumimoji="1" lang="en-US" altLang="ja-JP" b="1" dirty="0" smtClean="0">
                  <a:solidFill>
                    <a:srgbClr val="0000FF"/>
                  </a:solidFill>
                </a:rPr>
                <a:t>HK, Lee, arXiv:1608.03470 (to appear in PRC)</a:t>
              </a:r>
              <a:endParaRPr kumimoji="1" lang="ja-JP" altLang="en-US" b="1" dirty="0">
                <a:solidFill>
                  <a:srgbClr val="0000FF"/>
                </a:solidFill>
              </a:endParaRPr>
            </a:p>
          </p:txBody>
        </p:sp>
      </p:grpSp>
      <p:sp>
        <p:nvSpPr>
          <p:cNvPr id="2" name="テキスト ボックス 1"/>
          <p:cNvSpPr txBox="1"/>
          <p:nvPr/>
        </p:nvSpPr>
        <p:spPr>
          <a:xfrm>
            <a:off x="1013581" y="980728"/>
            <a:ext cx="3841116" cy="461665"/>
          </a:xfrm>
          <a:prstGeom prst="rect">
            <a:avLst/>
          </a:prstGeom>
          <a:solidFill>
            <a:schemeClr val="bg1"/>
          </a:solidFill>
        </p:spPr>
        <p:txBody>
          <a:bodyPr wrap="none" rtlCol="0">
            <a:spAutoFit/>
          </a:bodyPr>
          <a:lstStyle/>
          <a:p>
            <a:r>
              <a:rPr kumimoji="1" lang="en-US" altLang="ja-JP" sz="2400" b="1" dirty="0" smtClean="0">
                <a:solidFill>
                  <a:srgbClr val="009900"/>
                </a:solidFill>
              </a:rPr>
              <a:t>(My) purpose of this talk:</a:t>
            </a:r>
            <a:endParaRPr kumimoji="1" lang="ja-JP" altLang="en-US" sz="2400" b="1" dirty="0">
              <a:solidFill>
                <a:srgbClr val="009900"/>
              </a:solidFill>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755576" y="1472546"/>
                <a:ext cx="7670690" cy="1213858"/>
              </a:xfrm>
              <a:prstGeom prst="rect">
                <a:avLst/>
              </a:prstGeom>
              <a:noFill/>
            </p:spPr>
            <p:txBody>
              <a:bodyPr wrap="none" rtlCol="0">
                <a:spAutoFit/>
              </a:bodyPr>
              <a:lstStyle/>
              <a:p>
                <a:r>
                  <a:rPr kumimoji="1" lang="en-US" altLang="ja-JP" sz="2400" b="1" dirty="0" smtClean="0"/>
                  <a:t>Encouraging </a:t>
                </a:r>
                <a:r>
                  <a:rPr kumimoji="1" lang="en-US" altLang="ja-JP" sz="2400" b="1" dirty="0" smtClean="0">
                    <a:solidFill>
                      <a:srgbClr val="0000FF"/>
                    </a:solidFill>
                  </a:rPr>
                  <a:t>new high-statistics measurement </a:t>
                </a:r>
                <a:r>
                  <a:rPr kumimoji="1" lang="en-US" altLang="ja-JP" sz="2400" b="1" dirty="0" smtClean="0"/>
                  <a:t>of </a:t>
                </a:r>
              </a:p>
              <a:p>
                <a14:m>
                  <m:oMath xmlns:m="http://schemas.openxmlformats.org/officeDocument/2006/math">
                    <m:acc>
                      <m:accPr>
                        <m:chr m:val="̅"/>
                        <m:ctrlPr>
                          <a:rPr lang="en-US" altLang="ja-JP" sz="2400" b="1" i="1" smtClean="0">
                            <a:solidFill>
                              <a:srgbClr val="0000FF"/>
                            </a:solidFill>
                            <a:latin typeface="Cambria Math"/>
                          </a:rPr>
                        </m:ctrlPr>
                      </m:accPr>
                      <m:e>
                        <m:r>
                          <m:rPr>
                            <m:nor/>
                          </m:rPr>
                          <a:rPr lang="en-US" altLang="ja-JP" sz="2400" b="1">
                            <a:solidFill>
                              <a:srgbClr val="0000FF"/>
                            </a:solidFill>
                          </a:rPr>
                          <m:t>K</m:t>
                        </m:r>
                      </m:e>
                    </m:acc>
                  </m:oMath>
                </a14:m>
                <a:r>
                  <a:rPr lang="en-US" altLang="ja-JP" sz="2400" b="1" dirty="0" smtClean="0">
                    <a:solidFill>
                      <a:srgbClr val="0000FF"/>
                    </a:solidFill>
                  </a:rPr>
                  <a:t>-induced meson-production </a:t>
                </a:r>
                <a:r>
                  <a:rPr kumimoji="1" lang="en-US" altLang="ja-JP" sz="2400" b="1" dirty="0" smtClean="0">
                    <a:solidFill>
                      <a:srgbClr val="0000FF"/>
                    </a:solidFill>
                    <a:sym typeface="Wingdings" panose="05000000000000000000" pitchFamily="2" charset="2"/>
                  </a:rPr>
                  <a:t>reactions </a:t>
                </a:r>
                <a:r>
                  <a:rPr lang="en-US" altLang="ja-JP" sz="2400" b="1" dirty="0" smtClean="0">
                    <a:solidFill>
                      <a:srgbClr val="FF0000"/>
                    </a:solidFill>
                    <a:sym typeface="Wingdings" panose="05000000000000000000" pitchFamily="2" charset="2"/>
                  </a:rPr>
                  <a:t>at J-PARC</a:t>
                </a:r>
              </a:p>
              <a:p>
                <a:r>
                  <a:rPr lang="en-US" altLang="ja-JP" sz="2400" b="1" dirty="0" smtClean="0">
                    <a:sym typeface="Wingdings" panose="05000000000000000000" pitchFamily="2" charset="2"/>
                  </a:rPr>
                  <a:t>to establish Y*(=Λ*, Σ*) resonance spectrum !!</a:t>
                </a:r>
                <a:endParaRPr kumimoji="1" lang="ja-JP" altLang="en-US" sz="2400" b="1"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755576" y="1472546"/>
                <a:ext cx="7670690" cy="1213858"/>
              </a:xfrm>
              <a:prstGeom prst="rect">
                <a:avLst/>
              </a:prstGeom>
              <a:blipFill rotWithShape="1">
                <a:blip r:embed="rId4"/>
                <a:stretch>
                  <a:fillRect l="-1272" t="-3518" b="-11055"/>
                </a:stretch>
              </a:blipFill>
            </p:spPr>
            <p:txBody>
              <a:bodyPr/>
              <a:lstStyle/>
              <a:p>
                <a:r>
                  <a:rPr lang="ja-JP" altLang="en-US">
                    <a:noFill/>
                  </a:rPr>
                  <a:t> </a:t>
                </a:r>
              </a:p>
            </p:txBody>
          </p:sp>
        </mc:Fallback>
      </mc:AlternateContent>
    </p:spTree>
    <p:custDataLst>
      <p:tags r:id="rId1"/>
    </p:custDataLst>
    <p:extLst>
      <p:ext uri="{BB962C8B-B14F-4D97-AF65-F5344CB8AC3E}">
        <p14:creationId xmlns:p14="http://schemas.microsoft.com/office/powerpoint/2010/main" val="4363634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25992" name="Rectangle 8"/>
          <p:cNvSpPr>
            <a:spLocks noGrp="1" noChangeArrowheads="1"/>
          </p:cNvSpPr>
          <p:nvPr>
            <p:ph type="title"/>
          </p:nvPr>
        </p:nvSpPr>
        <p:spPr>
          <a:xfrm>
            <a:off x="0" y="0"/>
            <a:ext cx="9144000" cy="836712"/>
          </a:xfrm>
        </p:spPr>
        <p:txBody>
          <a:bodyPr>
            <a:noAutofit/>
          </a:bodyPr>
          <a:lstStyle/>
          <a:p>
            <a:r>
              <a:rPr lang="en-US" altLang="ja-JP" sz="2800" dirty="0" smtClean="0">
                <a:solidFill>
                  <a:srgbClr val="0000FF"/>
                </a:solidFill>
                <a:latin typeface="Arial Black" pitchFamily="34" charset="0"/>
                <a:ea typeface="ＭＳ Ｐゴシック" charset="-128"/>
              </a:rPr>
              <a:t>“Analysis dependence” of </a:t>
            </a:r>
            <a:br>
              <a:rPr lang="en-US" altLang="ja-JP" sz="2800" dirty="0" smtClean="0">
                <a:solidFill>
                  <a:srgbClr val="0000FF"/>
                </a:solidFill>
                <a:latin typeface="Arial Black" pitchFamily="34" charset="0"/>
                <a:ea typeface="ＭＳ Ｐゴシック" charset="-128"/>
              </a:rPr>
            </a:br>
            <a:r>
              <a:rPr lang="en-US" altLang="ja-JP" sz="2800" dirty="0" smtClean="0">
                <a:solidFill>
                  <a:srgbClr val="0000FF"/>
                </a:solidFill>
                <a:latin typeface="Arial Black" pitchFamily="34" charset="0"/>
                <a:ea typeface="ＭＳ Ｐゴシック" charset="-128"/>
              </a:rPr>
              <a:t>extracted Λ* and Σ* mass spectrum</a:t>
            </a:r>
            <a:endParaRPr lang="en-US" altLang="ja-JP" sz="2800" b="0" dirty="0">
              <a:solidFill>
                <a:srgbClr val="0000FF"/>
              </a:solidFill>
              <a:latin typeface="Arial Black" pitchFamily="34" charset="0"/>
              <a:ea typeface="ＭＳ Ｐゴシック" charset="-128"/>
            </a:endParaRP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578692"/>
            <a:ext cx="4212000" cy="3062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1442455" y="2276873"/>
            <a:ext cx="1850186" cy="307777"/>
          </a:xfrm>
          <a:prstGeom prst="rect">
            <a:avLst/>
          </a:prstGeom>
          <a:noFill/>
        </p:spPr>
        <p:txBody>
          <a:bodyPr wrap="none" rtlCol="0">
            <a:spAutoFit/>
          </a:bodyPr>
          <a:lstStyle/>
          <a:p>
            <a:r>
              <a:rPr lang="en-US" altLang="ja-JP" sz="1400" b="1" dirty="0" smtClean="0">
                <a:solidFill>
                  <a:srgbClr val="0000FF"/>
                </a:solidFill>
              </a:rPr>
              <a:t>“Λ” resonance</a:t>
            </a:r>
            <a:r>
              <a:rPr lang="ja-JP" altLang="en-US" sz="1400" b="1" dirty="0" smtClean="0">
                <a:solidFill>
                  <a:srgbClr val="0000FF"/>
                </a:solidFill>
              </a:rPr>
              <a:t> </a:t>
            </a:r>
            <a:r>
              <a:rPr lang="en-US" altLang="ja-JP" sz="1400" b="1" dirty="0" smtClean="0">
                <a:solidFill>
                  <a:srgbClr val="0000FF"/>
                </a:solidFill>
              </a:rPr>
              <a:t>(I=0)</a:t>
            </a:r>
            <a:endParaRPr kumimoji="1" lang="ja-JP" altLang="en-US" sz="1400" b="1" dirty="0">
              <a:solidFill>
                <a:srgbClr val="0000FF"/>
              </a:solidFill>
            </a:endParaRPr>
          </a:p>
        </p:txBody>
      </p:sp>
      <p:sp>
        <p:nvSpPr>
          <p:cNvPr id="14" name="正方形/長方形 13"/>
          <p:cNvSpPr/>
          <p:nvPr/>
        </p:nvSpPr>
        <p:spPr>
          <a:xfrm>
            <a:off x="6617972" y="1392453"/>
            <a:ext cx="109843" cy="616714"/>
          </a:xfrm>
          <a:prstGeom prst="rect">
            <a:avLst/>
          </a:prstGeom>
          <a:solidFill>
            <a:srgbClr val="FFC1C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5" name="正方形/長方形 14"/>
          <p:cNvSpPr/>
          <p:nvPr/>
        </p:nvSpPr>
        <p:spPr>
          <a:xfrm>
            <a:off x="6567052" y="1655091"/>
            <a:ext cx="211681" cy="45719"/>
          </a:xfrm>
          <a:prstGeom prst="rect">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テキスト ボックス 15"/>
          <p:cNvSpPr txBox="1"/>
          <p:nvPr/>
        </p:nvSpPr>
        <p:spPr>
          <a:xfrm>
            <a:off x="6798980" y="1538210"/>
            <a:ext cx="684803" cy="276999"/>
          </a:xfrm>
          <a:prstGeom prst="rect">
            <a:avLst/>
          </a:prstGeom>
          <a:noFill/>
        </p:spPr>
        <p:txBody>
          <a:bodyPr wrap="none" rtlCol="0">
            <a:spAutoFit/>
          </a:bodyPr>
          <a:lstStyle/>
          <a:p>
            <a:r>
              <a:rPr lang="en-US" altLang="ja-JP" sz="1200" b="1" dirty="0" smtClean="0"/>
              <a:t>Re(M</a:t>
            </a:r>
            <a:r>
              <a:rPr lang="en-US" altLang="ja-JP" sz="1200" b="1" baseline="-25000" dirty="0" smtClean="0"/>
              <a:t>R</a:t>
            </a:r>
            <a:r>
              <a:rPr lang="en-US" altLang="ja-JP" sz="1200" b="1" dirty="0" smtClean="0"/>
              <a:t>)</a:t>
            </a:r>
            <a:endParaRPr kumimoji="1" lang="ja-JP" altLang="en-US" sz="1200" b="1" dirty="0"/>
          </a:p>
        </p:txBody>
      </p:sp>
      <p:sp>
        <p:nvSpPr>
          <p:cNvPr id="17" name="左中かっこ 16"/>
          <p:cNvSpPr/>
          <p:nvPr/>
        </p:nvSpPr>
        <p:spPr>
          <a:xfrm>
            <a:off x="6360030" y="1340768"/>
            <a:ext cx="189735" cy="689883"/>
          </a:xfrm>
          <a:prstGeom prst="leftBrace">
            <a:avLst>
              <a:gd name="adj1" fmla="val 3263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5561173" y="1466202"/>
            <a:ext cx="845103" cy="461665"/>
          </a:xfrm>
          <a:prstGeom prst="rect">
            <a:avLst/>
          </a:prstGeom>
          <a:noFill/>
        </p:spPr>
        <p:txBody>
          <a:bodyPr wrap="none" rtlCol="0">
            <a:spAutoFit/>
          </a:bodyPr>
          <a:lstStyle/>
          <a:p>
            <a:pPr algn="ctr"/>
            <a:r>
              <a:rPr lang="en-US" altLang="ja-JP" sz="1200" b="1" dirty="0" smtClean="0"/>
              <a:t>-2Im(M</a:t>
            </a:r>
            <a:r>
              <a:rPr lang="en-US" altLang="ja-JP" sz="1200" b="1" baseline="-25000" dirty="0" smtClean="0"/>
              <a:t>R</a:t>
            </a:r>
            <a:r>
              <a:rPr lang="en-US" altLang="ja-JP" sz="1200" b="1" dirty="0" smtClean="0"/>
              <a:t>)</a:t>
            </a:r>
          </a:p>
          <a:p>
            <a:pPr algn="ctr"/>
            <a:r>
              <a:rPr kumimoji="1" lang="en-US" altLang="ja-JP" sz="1200" b="1" dirty="0" smtClean="0"/>
              <a:t>(“width”)</a:t>
            </a:r>
            <a:endParaRPr kumimoji="1" lang="ja-JP" altLang="en-US" sz="1200" b="1" dirty="0"/>
          </a:p>
        </p:txBody>
      </p:sp>
      <p:sp>
        <p:nvSpPr>
          <p:cNvPr id="19" name="テキスト ボックス 18"/>
          <p:cNvSpPr txBox="1"/>
          <p:nvPr/>
        </p:nvSpPr>
        <p:spPr>
          <a:xfrm>
            <a:off x="7534543" y="1496980"/>
            <a:ext cx="1285929" cy="600164"/>
          </a:xfrm>
          <a:prstGeom prst="rect">
            <a:avLst/>
          </a:prstGeom>
          <a:noFill/>
        </p:spPr>
        <p:txBody>
          <a:bodyPr wrap="none" rtlCol="0">
            <a:spAutoFit/>
          </a:bodyPr>
          <a:lstStyle/>
          <a:p>
            <a:r>
              <a:rPr kumimoji="1" lang="en-US" altLang="ja-JP" sz="1100" b="1" dirty="0" smtClean="0"/>
              <a:t>M</a:t>
            </a:r>
            <a:r>
              <a:rPr kumimoji="1" lang="en-US" altLang="ja-JP" sz="1100" b="1" baseline="-25000" dirty="0" smtClean="0"/>
              <a:t>R</a:t>
            </a:r>
            <a:r>
              <a:rPr kumimoji="1" lang="en-US" altLang="ja-JP" sz="1100" b="1" dirty="0" smtClean="0"/>
              <a:t> : Resonance </a:t>
            </a:r>
          </a:p>
          <a:p>
            <a:r>
              <a:rPr lang="en-US" altLang="ja-JP" sz="1100" b="1" dirty="0"/>
              <a:t> </a:t>
            </a:r>
            <a:r>
              <a:rPr lang="en-US" altLang="ja-JP" sz="1100" b="1" dirty="0" smtClean="0"/>
              <a:t>       </a:t>
            </a:r>
            <a:r>
              <a:rPr kumimoji="1" lang="en-US" altLang="ja-JP" sz="1100" b="1" dirty="0" smtClean="0"/>
              <a:t>pole mass</a:t>
            </a:r>
          </a:p>
          <a:p>
            <a:r>
              <a:rPr lang="en-US" altLang="ja-JP" sz="1100" b="1" dirty="0"/>
              <a:t> </a:t>
            </a:r>
            <a:r>
              <a:rPr lang="en-US" altLang="ja-JP" sz="1100" b="1" dirty="0" smtClean="0"/>
              <a:t>       (complex)</a:t>
            </a:r>
            <a:endParaRPr kumimoji="1" lang="ja-JP" altLang="en-US" sz="1100" b="1" dirty="0"/>
          </a:p>
        </p:txBody>
      </p:sp>
      <p:sp>
        <p:nvSpPr>
          <p:cNvPr id="20" name="テキスト ボックス 19"/>
          <p:cNvSpPr txBox="1"/>
          <p:nvPr/>
        </p:nvSpPr>
        <p:spPr>
          <a:xfrm>
            <a:off x="563299" y="2283600"/>
            <a:ext cx="793807" cy="307777"/>
          </a:xfrm>
          <a:prstGeom prst="rect">
            <a:avLst/>
          </a:prstGeom>
          <a:noFill/>
        </p:spPr>
        <p:txBody>
          <a:bodyPr wrap="none" rtlCol="0">
            <a:spAutoFit/>
          </a:bodyPr>
          <a:lstStyle/>
          <a:p>
            <a:r>
              <a:rPr lang="en-US" altLang="ja-JP" sz="1400" b="1" dirty="0" smtClean="0">
                <a:cs typeface="Times New Roman" pitchFamily="18" charset="0"/>
              </a:rPr>
              <a:t>J</a:t>
            </a:r>
            <a:r>
              <a:rPr lang="en-US" altLang="ja-JP" sz="1400" b="1" baseline="30000" dirty="0" smtClean="0">
                <a:cs typeface="Times New Roman" pitchFamily="18" charset="0"/>
              </a:rPr>
              <a:t>P</a:t>
            </a:r>
            <a:r>
              <a:rPr lang="en-US" altLang="ja-JP" sz="1400" b="1" dirty="0" smtClean="0">
                <a:cs typeface="Times New Roman" pitchFamily="18" charset="0"/>
              </a:rPr>
              <a:t>(L</a:t>
            </a:r>
            <a:r>
              <a:rPr lang="en-US" altLang="ja-JP" sz="1400" b="1" baseline="-25000" dirty="0" smtClean="0">
                <a:cs typeface="Times New Roman" pitchFamily="18" charset="0"/>
              </a:rPr>
              <a:t>I 2J</a:t>
            </a:r>
            <a:r>
              <a:rPr lang="en-US" altLang="ja-JP" sz="1400" b="1" dirty="0" smtClean="0">
                <a:cs typeface="Times New Roman" pitchFamily="18" charset="0"/>
              </a:rPr>
              <a:t>)</a:t>
            </a:r>
            <a:endParaRPr kumimoji="1" lang="ja-JP" altLang="en-US" sz="1400" b="1" dirty="0">
              <a:cs typeface="Times New Roman" pitchFamily="18" charset="0"/>
            </a:endParaRPr>
          </a:p>
        </p:txBody>
      </p:sp>
      <p:sp>
        <p:nvSpPr>
          <p:cNvPr id="21" name="テキスト ボックス 20"/>
          <p:cNvSpPr txBox="1"/>
          <p:nvPr/>
        </p:nvSpPr>
        <p:spPr>
          <a:xfrm>
            <a:off x="5868144" y="2276872"/>
            <a:ext cx="1837362" cy="307777"/>
          </a:xfrm>
          <a:prstGeom prst="rect">
            <a:avLst/>
          </a:prstGeom>
          <a:noFill/>
        </p:spPr>
        <p:txBody>
          <a:bodyPr wrap="none" rtlCol="0">
            <a:spAutoFit/>
          </a:bodyPr>
          <a:lstStyle/>
          <a:p>
            <a:r>
              <a:rPr lang="en-US" altLang="ja-JP" sz="1400" b="1" dirty="0" smtClean="0">
                <a:solidFill>
                  <a:srgbClr val="0000FF"/>
                </a:solidFill>
              </a:rPr>
              <a:t>“Σ” resonance (I=1)</a:t>
            </a:r>
            <a:endParaRPr kumimoji="1" lang="ja-JP" altLang="en-US" sz="1400" b="1" dirty="0">
              <a:solidFill>
                <a:srgbClr val="0000FF"/>
              </a:solidFill>
            </a:endParaRPr>
          </a:p>
        </p:txBody>
      </p:sp>
      <p:sp>
        <p:nvSpPr>
          <p:cNvPr id="22" name="テキスト ボックス 21"/>
          <p:cNvSpPr txBox="1"/>
          <p:nvPr/>
        </p:nvSpPr>
        <p:spPr>
          <a:xfrm>
            <a:off x="5007011" y="2283600"/>
            <a:ext cx="793807" cy="307777"/>
          </a:xfrm>
          <a:prstGeom prst="rect">
            <a:avLst/>
          </a:prstGeom>
          <a:noFill/>
        </p:spPr>
        <p:txBody>
          <a:bodyPr wrap="none" rtlCol="0">
            <a:spAutoFit/>
          </a:bodyPr>
          <a:lstStyle/>
          <a:p>
            <a:r>
              <a:rPr lang="en-US" altLang="ja-JP" sz="1400" b="1" dirty="0" smtClean="0">
                <a:cs typeface="Times New Roman" pitchFamily="18" charset="0"/>
              </a:rPr>
              <a:t>J</a:t>
            </a:r>
            <a:r>
              <a:rPr lang="en-US" altLang="ja-JP" sz="1400" b="1" baseline="30000" dirty="0" smtClean="0">
                <a:cs typeface="Times New Roman" pitchFamily="18" charset="0"/>
              </a:rPr>
              <a:t>P</a:t>
            </a:r>
            <a:r>
              <a:rPr lang="en-US" altLang="ja-JP" sz="1400" b="1" dirty="0" smtClean="0">
                <a:cs typeface="Times New Roman" pitchFamily="18" charset="0"/>
              </a:rPr>
              <a:t>(L</a:t>
            </a:r>
            <a:r>
              <a:rPr lang="en-US" altLang="ja-JP" sz="1400" b="1" baseline="-25000" dirty="0" smtClean="0">
                <a:cs typeface="Times New Roman" pitchFamily="18" charset="0"/>
              </a:rPr>
              <a:t>I 2J</a:t>
            </a:r>
            <a:r>
              <a:rPr lang="en-US" altLang="ja-JP" sz="1400" b="1" dirty="0" smtClean="0">
                <a:cs typeface="Times New Roman" pitchFamily="18" charset="0"/>
              </a:rPr>
              <a:t>)</a:t>
            </a:r>
            <a:endParaRPr kumimoji="1" lang="ja-JP" altLang="en-US" sz="1400" b="1" dirty="0">
              <a:cs typeface="Times New Roman" pitchFamily="18" charset="0"/>
            </a:endParaRPr>
          </a:p>
        </p:txBody>
      </p:sp>
      <p:sp>
        <p:nvSpPr>
          <p:cNvPr id="37" name="テキスト ボックス 36"/>
          <p:cNvSpPr txBox="1"/>
          <p:nvPr/>
        </p:nvSpPr>
        <p:spPr>
          <a:xfrm>
            <a:off x="1873332" y="5929269"/>
            <a:ext cx="3994812" cy="58477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600" b="1" dirty="0" smtClean="0">
                <a:solidFill>
                  <a:srgbClr val="FF0000"/>
                </a:solidFill>
              </a:rPr>
              <a:t>Red: Model A</a:t>
            </a:r>
            <a:r>
              <a:rPr kumimoji="1" lang="en-US" altLang="ja-JP" sz="1600" b="1" dirty="0" smtClean="0">
                <a:solidFill>
                  <a:schemeClr val="tx1"/>
                </a:solidFill>
              </a:rPr>
              <a:t>, </a:t>
            </a:r>
            <a:r>
              <a:rPr kumimoji="1" lang="en-US" altLang="ja-JP" sz="1600" b="1" dirty="0" smtClean="0">
                <a:solidFill>
                  <a:srgbClr val="0000FF"/>
                </a:solidFill>
              </a:rPr>
              <a:t>Blue: Model B</a:t>
            </a:r>
            <a:r>
              <a:rPr kumimoji="1" lang="en-US" altLang="ja-JP" sz="1600" b="1" dirty="0" smtClean="0">
                <a:solidFill>
                  <a:schemeClr val="tx1"/>
                </a:solidFill>
              </a:rPr>
              <a:t>, </a:t>
            </a:r>
          </a:p>
          <a:p>
            <a:r>
              <a:rPr kumimoji="1" lang="en-US" altLang="ja-JP" sz="1600" b="1" dirty="0" smtClean="0">
                <a:solidFill>
                  <a:srgbClr val="009900"/>
                </a:solidFill>
              </a:rPr>
              <a:t>Green: KSU</a:t>
            </a:r>
            <a:r>
              <a:rPr kumimoji="1" lang="en-US" altLang="ja-JP" sz="1600" b="1" dirty="0" smtClean="0">
                <a:solidFill>
                  <a:schemeClr val="tx1"/>
                </a:solidFill>
              </a:rPr>
              <a:t>,  Black: PDG(</a:t>
            </a:r>
            <a:r>
              <a:rPr kumimoji="1" lang="en-US" altLang="ja-JP" sz="1600" b="1" dirty="0" err="1" smtClean="0">
                <a:solidFill>
                  <a:schemeClr val="tx1"/>
                </a:solidFill>
              </a:rPr>
              <a:t>Breit</a:t>
            </a:r>
            <a:r>
              <a:rPr kumimoji="1" lang="en-US" altLang="ja-JP" sz="1600" b="1" dirty="0" smtClean="0">
                <a:solidFill>
                  <a:schemeClr val="tx1"/>
                </a:solidFill>
              </a:rPr>
              <a:t>-Wigner)</a:t>
            </a:r>
            <a:endParaRPr kumimoji="1" lang="ja-JP" altLang="en-US" sz="1600" b="1" dirty="0" smtClean="0">
              <a:solidFill>
                <a:schemeClr val="tx1"/>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548" y="2585560"/>
            <a:ext cx="4212000" cy="307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テキスト ボックス 5"/>
              <p:cNvSpPr txBox="1"/>
              <p:nvPr/>
            </p:nvSpPr>
            <p:spPr>
              <a:xfrm>
                <a:off x="261548" y="1268760"/>
                <a:ext cx="5232458" cy="315664"/>
              </a:xfrm>
              <a:prstGeom prst="rect">
                <a:avLst/>
              </a:prstGeom>
              <a:noFill/>
            </p:spPr>
            <p:txBody>
              <a:bodyPr wrap="none" rtlCol="0">
                <a:spAutoFit/>
              </a:bodyPr>
              <a:lstStyle/>
              <a:p>
                <a:r>
                  <a:rPr lang="en-US" altLang="ja-JP" sz="1400" b="1" u="sng" dirty="0" smtClean="0">
                    <a:solidFill>
                      <a:srgbClr val="009900"/>
                    </a:solidFill>
                  </a:rPr>
                  <a:t>Spectrum for Y* resonances found above the </a:t>
                </a:r>
                <a14:m>
                  <m:oMath xmlns:m="http://schemas.openxmlformats.org/officeDocument/2006/math">
                    <m:acc>
                      <m:accPr>
                        <m:chr m:val="̅"/>
                        <m:ctrlPr>
                          <a:rPr lang="en-US" altLang="ja-JP" sz="1400" b="1" i="1" u="sng">
                            <a:solidFill>
                              <a:srgbClr val="009900"/>
                            </a:solidFill>
                            <a:latin typeface="Cambria Math"/>
                          </a:rPr>
                        </m:ctrlPr>
                      </m:accPr>
                      <m:e>
                        <m:r>
                          <m:rPr>
                            <m:nor/>
                          </m:rPr>
                          <a:rPr lang="en-US" altLang="ja-JP" sz="1400" b="1" u="sng">
                            <a:solidFill>
                              <a:srgbClr val="009900"/>
                            </a:solidFill>
                          </a:rPr>
                          <m:t>K</m:t>
                        </m:r>
                      </m:e>
                    </m:acc>
                  </m:oMath>
                </a14:m>
                <a:r>
                  <a:rPr lang="en-US" altLang="ja-JP" sz="1400" b="1" u="sng" dirty="0" smtClean="0">
                    <a:solidFill>
                      <a:srgbClr val="009900"/>
                    </a:solidFill>
                  </a:rPr>
                  <a:t>N threshold</a:t>
                </a:r>
                <a:endParaRPr kumimoji="1" lang="ja-JP" altLang="en-US" sz="1400" b="1" u="sng" dirty="0">
                  <a:solidFill>
                    <a:srgbClr val="0099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61548" y="1268760"/>
                <a:ext cx="5232458" cy="315664"/>
              </a:xfrm>
              <a:prstGeom prst="rect">
                <a:avLst/>
              </a:prstGeom>
              <a:blipFill rotWithShape="1">
                <a:blip r:embed="rId6"/>
                <a:stretch>
                  <a:fillRect l="-350" b="-19231"/>
                </a:stretch>
              </a:blipFill>
            </p:spPr>
            <p:txBody>
              <a:bodyPr/>
              <a:lstStyle/>
              <a:p>
                <a:r>
                  <a:rPr lang="ja-JP" altLang="en-US">
                    <a:noFill/>
                  </a:rPr>
                  <a:t> </a:t>
                </a:r>
              </a:p>
            </p:txBody>
          </p:sp>
        </mc:Fallback>
      </mc:AlternateContent>
      <p:sp>
        <p:nvSpPr>
          <p:cNvPr id="39" name="テキスト ボックス 38"/>
          <p:cNvSpPr txBox="1"/>
          <p:nvPr/>
        </p:nvSpPr>
        <p:spPr>
          <a:xfrm>
            <a:off x="5493034" y="865776"/>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a:t>
            </a:r>
            <a:r>
              <a:rPr lang="en-US" altLang="ja-JP" sz="1200" b="1" dirty="0" smtClean="0">
                <a:solidFill>
                  <a:srgbClr val="FF0000"/>
                </a:solidFill>
              </a:rPr>
              <a:t>Lee, Sato</a:t>
            </a:r>
            <a:r>
              <a:rPr lang="en-US" altLang="ja-JP" sz="1200" b="1" dirty="0">
                <a:solidFill>
                  <a:srgbClr val="FF0000"/>
                </a:solidFill>
              </a:rPr>
              <a:t>, </a:t>
            </a:r>
            <a:r>
              <a:rPr lang="en-US" altLang="ja-JP" sz="1200" b="1" dirty="0" smtClean="0">
                <a:solidFill>
                  <a:srgbClr val="FF0000"/>
                </a:solidFill>
              </a:rPr>
              <a:t>PRC92(2015)025205</a:t>
            </a:r>
            <a:endParaRPr kumimoji="1" lang="ja-JP" altLang="en-US" sz="1200" b="1" dirty="0" smtClean="0">
              <a:solidFill>
                <a:srgbClr val="FF0000"/>
              </a:solidFill>
            </a:endParaRPr>
          </a:p>
        </p:txBody>
      </p:sp>
      <p:grpSp>
        <p:nvGrpSpPr>
          <p:cNvPr id="7" name="グループ化 6"/>
          <p:cNvGrpSpPr/>
          <p:nvPr/>
        </p:nvGrpSpPr>
        <p:grpSpPr>
          <a:xfrm>
            <a:off x="827584" y="2919768"/>
            <a:ext cx="8070003" cy="2374128"/>
            <a:chOff x="827584" y="2919768"/>
            <a:chExt cx="8070003" cy="2374128"/>
          </a:xfrm>
        </p:grpSpPr>
        <p:sp>
          <p:nvSpPr>
            <p:cNvPr id="41" name="角丸四角形 40"/>
            <p:cNvSpPr/>
            <p:nvPr/>
          </p:nvSpPr>
          <p:spPr>
            <a:xfrm>
              <a:off x="1769858" y="4860756"/>
              <a:ext cx="720080" cy="234687"/>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2" name="角丸四角形 41"/>
            <p:cNvSpPr/>
            <p:nvPr/>
          </p:nvSpPr>
          <p:spPr>
            <a:xfrm>
              <a:off x="1763688" y="5111256"/>
              <a:ext cx="720080" cy="182640"/>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3" name="角丸四角形 42"/>
            <p:cNvSpPr/>
            <p:nvPr/>
          </p:nvSpPr>
          <p:spPr>
            <a:xfrm>
              <a:off x="827584" y="4929030"/>
              <a:ext cx="720080" cy="182640"/>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4" name="角丸四角形 43"/>
            <p:cNvSpPr/>
            <p:nvPr/>
          </p:nvSpPr>
          <p:spPr>
            <a:xfrm>
              <a:off x="6252606" y="4889535"/>
              <a:ext cx="720080" cy="182640"/>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5" name="角丸四角形 44"/>
            <p:cNvSpPr/>
            <p:nvPr/>
          </p:nvSpPr>
          <p:spPr>
            <a:xfrm>
              <a:off x="7212136" y="4716379"/>
              <a:ext cx="720080" cy="298383"/>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6" name="角丸四角形 45"/>
            <p:cNvSpPr/>
            <p:nvPr/>
          </p:nvSpPr>
          <p:spPr>
            <a:xfrm>
              <a:off x="8177507" y="2919768"/>
              <a:ext cx="720080" cy="298383"/>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7" name="角丸四角形 46"/>
            <p:cNvSpPr/>
            <p:nvPr/>
          </p:nvSpPr>
          <p:spPr>
            <a:xfrm>
              <a:off x="2737629" y="3214838"/>
              <a:ext cx="720080" cy="250257"/>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8" name="角丸四角形 47"/>
            <p:cNvSpPr/>
            <p:nvPr/>
          </p:nvSpPr>
          <p:spPr>
            <a:xfrm>
              <a:off x="827584" y="3532347"/>
              <a:ext cx="720080" cy="250257"/>
            </a:xfrm>
            <a:prstGeom prst="roundRect">
              <a:avLst/>
            </a:prstGeom>
            <a:noFill/>
            <a:ln>
              <a:solidFill>
                <a:srgbClr val="FF66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mc:AlternateContent xmlns:mc="http://schemas.openxmlformats.org/markup-compatibility/2006" xmlns:a14="http://schemas.microsoft.com/office/drawing/2010/main">
        <mc:Choice Requires="a14">
          <p:sp>
            <p:nvSpPr>
              <p:cNvPr id="49" name="テキスト ボックス 48"/>
              <p:cNvSpPr txBox="1"/>
              <p:nvPr/>
            </p:nvSpPr>
            <p:spPr>
              <a:xfrm>
                <a:off x="3567851" y="4894418"/>
                <a:ext cx="1024639" cy="251864"/>
              </a:xfrm>
              <a:prstGeom prst="rect">
                <a:avLst/>
              </a:prstGeom>
              <a:noFill/>
            </p:spPr>
            <p:txBody>
              <a:bodyPr wrap="none" rtlCol="0">
                <a:spAutoFit/>
              </a:bodyPr>
              <a:lstStyle/>
              <a:p>
                <a14:m>
                  <m:oMath xmlns:m="http://schemas.openxmlformats.org/officeDocument/2006/math">
                    <m:acc>
                      <m:accPr>
                        <m:chr m:val="̅"/>
                        <m:ctrlPr>
                          <a:rPr lang="en-US" altLang="ja-JP" sz="1000" b="1" i="1" smtClean="0">
                            <a:solidFill>
                              <a:schemeClr val="tx1"/>
                            </a:solidFill>
                            <a:latin typeface="Cambria Math"/>
                          </a:rPr>
                        </m:ctrlPr>
                      </m:accPr>
                      <m:e>
                        <m:r>
                          <m:rPr>
                            <m:nor/>
                          </m:rPr>
                          <a:rPr lang="en-US" altLang="ja-JP" sz="1000" b="1">
                            <a:solidFill>
                              <a:schemeClr val="tx1"/>
                            </a:solidFill>
                          </a:rPr>
                          <m:t>K</m:t>
                        </m:r>
                      </m:e>
                    </m:acc>
                  </m:oMath>
                </a14:m>
                <a:r>
                  <a:rPr lang="en-US" altLang="ja-JP" sz="1000" b="1" dirty="0" smtClean="0">
                    <a:solidFill>
                      <a:schemeClr val="tx1"/>
                    </a:solidFill>
                  </a:rPr>
                  <a:t>N threshold</a:t>
                </a:r>
                <a:endParaRPr kumimoji="1" lang="ja-JP" altLang="en-US" sz="1000" b="1" dirty="0">
                  <a:solidFill>
                    <a:schemeClr val="tx1"/>
                  </a:solidFill>
                </a:endParaRPr>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3567851" y="4894418"/>
                <a:ext cx="1024639" cy="251864"/>
              </a:xfrm>
              <a:prstGeom prst="rect">
                <a:avLst/>
              </a:prstGeom>
              <a:blipFill rotWithShape="1">
                <a:blip r:embed="rId8"/>
                <a:stretch>
                  <a:fillRect b="-9756"/>
                </a:stretch>
              </a:blipFill>
            </p:spPr>
            <p:txBody>
              <a:bodyPr/>
              <a:lstStyle/>
              <a:p>
                <a:r>
                  <a:rPr lang="ja-JP" altLang="en-US">
                    <a:noFill/>
                  </a:rPr>
                  <a:t> </a:t>
                </a:r>
              </a:p>
            </p:txBody>
          </p:sp>
        </mc:Fallback>
      </mc:AlternateContent>
      <p:cxnSp>
        <p:nvCxnSpPr>
          <p:cNvPr id="50" name="直線矢印コネクタ 49"/>
          <p:cNvCxnSpPr/>
          <p:nvPr/>
        </p:nvCxnSpPr>
        <p:spPr>
          <a:xfrm flipH="1">
            <a:off x="3472176" y="5111256"/>
            <a:ext cx="398562" cy="182640"/>
          </a:xfrm>
          <a:prstGeom prst="straightConnector1">
            <a:avLst/>
          </a:prstGeom>
          <a:ln w="19050">
            <a:solidFill>
              <a:srgbClr val="0000FF"/>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5007011" y="2580582"/>
            <a:ext cx="1981862" cy="3026467"/>
            <a:chOff x="5007011" y="2580582"/>
            <a:chExt cx="1981862" cy="3026467"/>
          </a:xfrm>
        </p:grpSpPr>
        <p:sp>
          <p:nvSpPr>
            <p:cNvPr id="9" name="正方形/長方形 8"/>
            <p:cNvSpPr/>
            <p:nvPr/>
          </p:nvSpPr>
          <p:spPr>
            <a:xfrm>
              <a:off x="5007011" y="2591377"/>
              <a:ext cx="1005149" cy="1518767"/>
            </a:xfrm>
            <a:prstGeom prst="rect">
              <a:avLst/>
            </a:prstGeom>
            <a:no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40" name="正方形/長方形 39"/>
            <p:cNvSpPr/>
            <p:nvPr/>
          </p:nvSpPr>
          <p:spPr>
            <a:xfrm>
              <a:off x="5007011" y="4088282"/>
              <a:ext cx="1005149" cy="1518767"/>
            </a:xfrm>
            <a:prstGeom prst="rect">
              <a:avLst/>
            </a:prstGeom>
            <a:no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51" name="正方形/長方形 50"/>
            <p:cNvSpPr/>
            <p:nvPr/>
          </p:nvSpPr>
          <p:spPr>
            <a:xfrm>
              <a:off x="6017342" y="2580582"/>
              <a:ext cx="971531" cy="1518767"/>
            </a:xfrm>
            <a:prstGeom prst="rect">
              <a:avLst/>
            </a:prstGeom>
            <a:no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grpSp>
    </p:spTree>
    <p:custDataLst>
      <p:tags r:id="rId1"/>
    </p:custDataLst>
    <p:extLst>
      <p:ext uri="{BB962C8B-B14F-4D97-AF65-F5344CB8AC3E}">
        <p14:creationId xmlns:p14="http://schemas.microsoft.com/office/powerpoint/2010/main" val="4096094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sp>
        <p:nvSpPr>
          <p:cNvPr id="3" name="角丸四角形 2"/>
          <p:cNvSpPr/>
          <p:nvPr/>
        </p:nvSpPr>
        <p:spPr bwMode="auto">
          <a:xfrm>
            <a:off x="232883" y="764704"/>
            <a:ext cx="3962944" cy="411459"/>
          </a:xfrm>
          <a:prstGeom prst="roundRect">
            <a:avLst/>
          </a:prstGeom>
          <a:solidFill>
            <a:schemeClr val="bg1"/>
          </a:solidFill>
          <a:ln w="31750">
            <a:solidFill>
              <a:srgbClr val="0000FF"/>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lang="ja-JP" altLang="en-US">
              <a:solidFill>
                <a:prstClr val="black"/>
              </a:solidFill>
            </a:endParaRPr>
          </a:p>
        </p:txBody>
      </p:sp>
      <p:sp>
        <p:nvSpPr>
          <p:cNvPr id="4" name="Rectangle 3"/>
          <p:cNvSpPr txBox="1">
            <a:spLocks noChangeArrowheads="1"/>
          </p:cNvSpPr>
          <p:nvPr/>
        </p:nvSpPr>
        <p:spPr>
          <a:xfrm>
            <a:off x="0" y="0"/>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dirty="0" smtClean="0">
                <a:solidFill>
                  <a:srgbClr val="0000FF"/>
                </a:solidFill>
              </a:rPr>
              <a:t>“Analysis dependence” of </a:t>
            </a:r>
            <a:r>
              <a:rPr lang="en-US" altLang="ja-JP" sz="2400" dirty="0">
                <a:solidFill>
                  <a:srgbClr val="0000FF"/>
                </a:solidFill>
              </a:rPr>
              <a:t>a</a:t>
            </a:r>
            <a:r>
              <a:rPr lang="en-US" altLang="ja-JP" sz="2400" dirty="0" smtClean="0">
                <a:solidFill>
                  <a:srgbClr val="0000FF"/>
                </a:solidFill>
              </a:rPr>
              <a:t>mplitudes and </a:t>
            </a:r>
          </a:p>
          <a:p>
            <a:r>
              <a:rPr lang="en-US" altLang="ja-JP" sz="2400" dirty="0" smtClean="0">
                <a:solidFill>
                  <a:srgbClr val="0000FF"/>
                </a:solidFill>
              </a:rPr>
              <a:t>Y* spectrum in S11, P11, P13 partial waves</a:t>
            </a:r>
            <a:endParaRPr lang="ja-JP" altLang="en-US" sz="2400" dirty="0" smtClean="0">
              <a:solidFill>
                <a:srgbClr val="0000FF"/>
              </a:solidFill>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232882" y="764704"/>
                <a:ext cx="3980577" cy="41145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2000" b="1" dirty="0" smtClean="0">
                    <a:solidFill>
                      <a:prstClr val="black"/>
                    </a:solidFill>
                  </a:rPr>
                  <a:t>Extracted </a:t>
                </a:r>
                <a14:m>
                  <m:oMath xmlns:m="http://schemas.openxmlformats.org/officeDocument/2006/math">
                    <m:acc>
                      <m:accPr>
                        <m:chr m:val="̅"/>
                        <m:ctrlPr>
                          <a:rPr lang="en-US" altLang="ja-JP" sz="2000" b="1" i="1">
                            <a:solidFill>
                              <a:prstClr val="black"/>
                            </a:solidFill>
                            <a:latin typeface="Cambria Math"/>
                          </a:rPr>
                        </m:ctrlPr>
                      </m:accPr>
                      <m:e>
                        <m:r>
                          <m:rPr>
                            <m:nor/>
                          </m:rPr>
                          <a:rPr lang="en-US" altLang="ja-JP" sz="2000" b="1">
                            <a:solidFill>
                              <a:prstClr val="black"/>
                            </a:solidFill>
                          </a:rPr>
                          <m:t>K</m:t>
                        </m:r>
                      </m:e>
                    </m:acc>
                  </m:oMath>
                </a14:m>
                <a:r>
                  <a:rPr lang="en-US" altLang="ja-JP" sz="2000" b="1" dirty="0" smtClean="0">
                    <a:solidFill>
                      <a:prstClr val="black"/>
                    </a:solidFill>
                  </a:rPr>
                  <a:t>N </a:t>
                </a:r>
                <a:r>
                  <a:rPr lang="en-US" altLang="ja-JP" sz="2000" b="1" dirty="0" smtClean="0">
                    <a:solidFill>
                      <a:prstClr val="black"/>
                    </a:solidFill>
                    <a:sym typeface="Wingdings" panose="05000000000000000000" pitchFamily="2" charset="2"/>
                  </a:rPr>
                  <a:t> πΛ</a:t>
                </a:r>
                <a:r>
                  <a:rPr lang="en-US" altLang="ja-JP" sz="2000" b="1" dirty="0" smtClean="0">
                    <a:solidFill>
                      <a:prstClr val="black"/>
                    </a:solidFill>
                  </a:rPr>
                  <a:t> amplitudes</a:t>
                </a:r>
                <a:endParaRPr lang="ja-JP" altLang="en-US" sz="2000" b="1" dirty="0" smtClean="0">
                  <a:solidFill>
                    <a:prstClr val="black"/>
                  </a:solidFill>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32882" y="764704"/>
                <a:ext cx="3980577" cy="411459"/>
              </a:xfrm>
              <a:prstGeom prst="rect">
                <a:avLst/>
              </a:prstGeom>
              <a:blipFill rotWithShape="1">
                <a:blip r:embed="rId2"/>
                <a:stretch>
                  <a:fillRect l="-1531" t="-4412" r="-1072" b="-25000"/>
                </a:stretch>
              </a:blipFill>
              <a:ln w="31750">
                <a:noFill/>
              </a:ln>
              <a:effectLst/>
            </p:spPr>
            <p:txBody>
              <a:bodyPr/>
              <a:lstStyle/>
              <a:p>
                <a:r>
                  <a:rPr lang="ja-JP" altLang="en-US">
                    <a:noFill/>
                  </a:rPr>
                  <a:t> </a:t>
                </a:r>
              </a:p>
            </p:txBody>
          </p:sp>
        </mc:Fallback>
      </mc:AlternateContent>
      <p:sp>
        <p:nvSpPr>
          <p:cNvPr id="5" name="テキスト ボックス 4"/>
          <p:cNvSpPr txBox="1"/>
          <p:nvPr/>
        </p:nvSpPr>
        <p:spPr>
          <a:xfrm>
            <a:off x="5292079" y="2012676"/>
            <a:ext cx="2802370" cy="83099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200" b="1" dirty="0" smtClean="0">
                <a:solidFill>
                  <a:srgbClr val="FF0000"/>
                </a:solidFill>
              </a:rPr>
              <a:t>Red : Model A</a:t>
            </a:r>
          </a:p>
          <a:p>
            <a:r>
              <a:rPr lang="en-US" altLang="ja-JP" sz="1200" b="1" dirty="0" smtClean="0">
                <a:solidFill>
                  <a:srgbClr val="0000FF"/>
                </a:solidFill>
              </a:rPr>
              <a:t>Blue: Model B</a:t>
            </a:r>
          </a:p>
          <a:p>
            <a:r>
              <a:rPr lang="en-US" altLang="ja-JP" sz="1200" b="1" dirty="0" smtClean="0">
                <a:solidFill>
                  <a:prstClr val="black"/>
                </a:solidFill>
              </a:rPr>
              <a:t>Circles: KSU single-energy solution</a:t>
            </a:r>
          </a:p>
          <a:p>
            <a:r>
              <a:rPr lang="en-US" altLang="ja-JP" sz="1200" b="1" dirty="0" smtClean="0">
                <a:solidFill>
                  <a:prstClr val="black"/>
                </a:solidFill>
              </a:rPr>
              <a:t>              [PRC88(2013)035204</a:t>
            </a:r>
            <a:r>
              <a:rPr lang="en-US" altLang="ja-JP" sz="1200" b="1" dirty="0">
                <a:solidFill>
                  <a:prstClr val="black"/>
                </a:solidFill>
              </a:rPr>
              <a:t>]</a:t>
            </a:r>
            <a:endParaRPr lang="ja-JP" altLang="en-US" sz="1200" b="1" dirty="0" smtClean="0">
              <a:solidFill>
                <a:prstClr val="black"/>
              </a:solidFill>
            </a:endParaRPr>
          </a:p>
        </p:txBody>
      </p:sp>
      <p:sp>
        <p:nvSpPr>
          <p:cNvPr id="10" name="テキスト ボックス 9"/>
          <p:cNvSpPr txBox="1"/>
          <p:nvPr/>
        </p:nvSpPr>
        <p:spPr>
          <a:xfrm>
            <a:off x="6277917" y="739600"/>
            <a:ext cx="2803973"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endParaRPr lang="en-US" altLang="ja-JP" sz="1200" b="1" dirty="0" smtClean="0">
              <a:solidFill>
                <a:srgbClr val="FF0000"/>
              </a:solidFill>
            </a:endParaRPr>
          </a:p>
          <a:p>
            <a:pPr algn="r"/>
            <a:r>
              <a:rPr lang="en-US" altLang="ja-JP" sz="1200" b="1" dirty="0" smtClean="0">
                <a:solidFill>
                  <a:srgbClr val="FF0000"/>
                </a:solidFill>
              </a:rPr>
              <a:t>PRC90(2014)065204;92(2015)025205</a:t>
            </a:r>
            <a:endParaRPr lang="ja-JP" altLang="en-US" sz="1200" b="1" dirty="0" smtClean="0">
              <a:solidFill>
                <a:srgbClr val="FF0000"/>
              </a:solidFill>
            </a:endParaRPr>
          </a:p>
        </p:txBody>
      </p:sp>
      <p:sp>
        <p:nvSpPr>
          <p:cNvPr id="12" name="テキスト ボックス 11"/>
          <p:cNvSpPr txBox="1"/>
          <p:nvPr/>
        </p:nvSpPr>
        <p:spPr>
          <a:xfrm>
            <a:off x="5292080" y="1520951"/>
            <a:ext cx="2237985"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200" b="1" dirty="0" smtClean="0">
                <a:solidFill>
                  <a:schemeClr val="tx1"/>
                </a:solidFill>
              </a:rPr>
              <a:t>L</a:t>
            </a:r>
            <a:r>
              <a:rPr kumimoji="1" lang="en-US" altLang="ja-JP" sz="1200" b="1" baseline="-25000" dirty="0" smtClean="0">
                <a:solidFill>
                  <a:schemeClr val="tx1"/>
                </a:solidFill>
              </a:rPr>
              <a:t>I 2J </a:t>
            </a:r>
            <a:r>
              <a:rPr lang="en-US" altLang="ja-JP" sz="1200" b="1" dirty="0">
                <a:solidFill>
                  <a:schemeClr val="tx1"/>
                </a:solidFill>
              </a:rPr>
              <a:t> </a:t>
            </a:r>
            <a:r>
              <a:rPr lang="en-US" altLang="ja-JP" sz="1200" b="1" dirty="0" smtClean="0">
                <a:solidFill>
                  <a:schemeClr val="tx1"/>
                </a:solidFill>
              </a:rPr>
              <a:t>: </a:t>
            </a:r>
            <a:r>
              <a:rPr kumimoji="1" lang="en-US" altLang="ja-JP" sz="1200" b="1" dirty="0" smtClean="0">
                <a:solidFill>
                  <a:schemeClr val="tx1"/>
                </a:solidFill>
              </a:rPr>
              <a:t>L = S,P,.. ; I = isospin; </a:t>
            </a:r>
          </a:p>
          <a:p>
            <a:r>
              <a:rPr kumimoji="1" lang="en-US" altLang="ja-JP" sz="1200" b="1" dirty="0" smtClean="0">
                <a:solidFill>
                  <a:schemeClr val="tx1"/>
                </a:solidFill>
              </a:rPr>
              <a:t>J = Total angular mom.</a:t>
            </a:r>
            <a:endParaRPr kumimoji="1" lang="ja-JP" altLang="en-US" sz="1200" b="1" dirty="0" smtClean="0">
              <a:solidFill>
                <a:schemeClr val="tx1"/>
              </a:solidFill>
            </a:endParaRPr>
          </a:p>
        </p:txBody>
      </p:sp>
      <p:sp>
        <p:nvSpPr>
          <p:cNvPr id="6" name="テキスト ボックス 5"/>
          <p:cNvSpPr txBox="1"/>
          <p:nvPr/>
        </p:nvSpPr>
        <p:spPr>
          <a:xfrm>
            <a:off x="2411760" y="1254936"/>
            <a:ext cx="1050288" cy="307777"/>
          </a:xfrm>
          <a:prstGeom prst="rect">
            <a:avLst/>
          </a:prstGeom>
          <a:noFill/>
        </p:spPr>
        <p:txBody>
          <a:bodyPr wrap="none" rtlCol="0">
            <a:spAutoFit/>
          </a:bodyPr>
          <a:lstStyle/>
          <a:p>
            <a:r>
              <a:rPr kumimoji="1" lang="en-US" altLang="ja-JP" sz="1400" b="1" dirty="0" smtClean="0">
                <a:solidFill>
                  <a:srgbClr val="FF0000"/>
                </a:solidFill>
              </a:rPr>
              <a:t>Real parts</a:t>
            </a:r>
            <a:endParaRPr kumimoji="1" lang="ja-JP" altLang="en-US" sz="1400" b="1" dirty="0">
              <a:solidFill>
                <a:srgbClr val="FF0000"/>
              </a:solidFill>
            </a:endParaRPr>
          </a:p>
        </p:txBody>
      </p:sp>
      <p:sp>
        <p:nvSpPr>
          <p:cNvPr id="21" name="テキスト ボックス 20"/>
          <p:cNvSpPr txBox="1"/>
          <p:nvPr/>
        </p:nvSpPr>
        <p:spPr>
          <a:xfrm>
            <a:off x="2195736" y="2745056"/>
            <a:ext cx="1518364" cy="307777"/>
          </a:xfrm>
          <a:prstGeom prst="rect">
            <a:avLst/>
          </a:prstGeom>
          <a:noFill/>
        </p:spPr>
        <p:txBody>
          <a:bodyPr wrap="none" rtlCol="0">
            <a:spAutoFit/>
          </a:bodyPr>
          <a:lstStyle/>
          <a:p>
            <a:r>
              <a:rPr lang="en-US" altLang="ja-JP" sz="1400" b="1" dirty="0" smtClean="0">
                <a:solidFill>
                  <a:srgbClr val="0000FF"/>
                </a:solidFill>
              </a:rPr>
              <a:t>Imaginary</a:t>
            </a:r>
            <a:r>
              <a:rPr kumimoji="1" lang="en-US" altLang="ja-JP" sz="1400" b="1" dirty="0" smtClean="0">
                <a:solidFill>
                  <a:srgbClr val="0000FF"/>
                </a:solidFill>
              </a:rPr>
              <a:t> parts</a:t>
            </a:r>
            <a:endParaRPr kumimoji="1" lang="ja-JP" altLang="en-US" sz="1400" b="1" dirty="0">
              <a:solidFill>
                <a:srgbClr val="0000FF"/>
              </a:solidFill>
            </a:endParaRPr>
          </a:p>
        </p:txBody>
      </p:sp>
      <p:pic>
        <p:nvPicPr>
          <p:cNvPr id="1028" name="Picture 4" descr="C:\Users\kamano\vmw-win\pil-s11p11p13-im.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4" y="3033088"/>
            <a:ext cx="4924937" cy="118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mano\vmw-win\pil-s11p11p13-re.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85" y="1540404"/>
            <a:ext cx="4924937" cy="1188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a:off x="5241701" y="3894419"/>
            <a:ext cx="3760631" cy="2686685"/>
            <a:chOff x="5241701" y="3894419"/>
            <a:chExt cx="3760631" cy="2686685"/>
          </a:xfrm>
        </p:grpSpPr>
        <p:sp>
          <p:nvSpPr>
            <p:cNvPr id="11" name="角丸四角形 10"/>
            <p:cNvSpPr/>
            <p:nvPr/>
          </p:nvSpPr>
          <p:spPr>
            <a:xfrm>
              <a:off x="5241701" y="3894419"/>
              <a:ext cx="3760631" cy="2686685"/>
            </a:xfrm>
            <a:prstGeom prst="roundRect">
              <a:avLst>
                <a:gd name="adj" fmla="val 10435"/>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pic>
          <p:nvPicPr>
            <p:cNvPr id="1027" name="Picture 3" descr="C:\Users\kamano\vmw-win\d15-spectrum.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6421" y="4232647"/>
              <a:ext cx="1607423"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amano\vmw-win\pil-d15-re.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7751" y="4149080"/>
              <a:ext cx="154481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amano\vmw-win\pil-d15-im.e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0841" y="5287019"/>
              <a:ext cx="1544805" cy="1080000"/>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5706260" y="4226007"/>
              <a:ext cx="413896" cy="307777"/>
            </a:xfrm>
            <a:prstGeom prst="rect">
              <a:avLst/>
            </a:prstGeom>
            <a:noFill/>
          </p:spPr>
          <p:txBody>
            <a:bodyPr wrap="none" rtlCol="0">
              <a:spAutoFit/>
            </a:bodyPr>
            <a:lstStyle/>
            <a:p>
              <a:r>
                <a:rPr kumimoji="1" lang="en-US" altLang="ja-JP" sz="1400" b="1" dirty="0" smtClean="0">
                  <a:solidFill>
                    <a:srgbClr val="FF0000"/>
                  </a:solidFill>
                </a:rPr>
                <a:t>Re</a:t>
              </a:r>
              <a:endParaRPr kumimoji="1" lang="ja-JP" altLang="en-US" sz="1400" b="1" dirty="0">
                <a:solidFill>
                  <a:srgbClr val="FF0000"/>
                </a:solidFill>
              </a:endParaRPr>
            </a:p>
          </p:txBody>
        </p:sp>
        <p:sp>
          <p:nvSpPr>
            <p:cNvPr id="24" name="テキスト ボックス 23"/>
            <p:cNvSpPr txBox="1"/>
            <p:nvPr/>
          </p:nvSpPr>
          <p:spPr>
            <a:xfrm>
              <a:off x="5718583" y="5371896"/>
              <a:ext cx="394660" cy="307777"/>
            </a:xfrm>
            <a:prstGeom prst="rect">
              <a:avLst/>
            </a:prstGeom>
            <a:noFill/>
          </p:spPr>
          <p:txBody>
            <a:bodyPr wrap="none" rtlCol="0">
              <a:spAutoFit/>
            </a:bodyPr>
            <a:lstStyle/>
            <a:p>
              <a:r>
                <a:rPr lang="en-US" altLang="ja-JP" sz="1400" b="1" dirty="0" err="1" smtClean="0">
                  <a:solidFill>
                    <a:srgbClr val="0000FF"/>
                  </a:solidFill>
                </a:rPr>
                <a:t>Im</a:t>
              </a:r>
              <a:endParaRPr kumimoji="1" lang="ja-JP" altLang="en-US" sz="1400" b="1" dirty="0">
                <a:solidFill>
                  <a:srgbClr val="0000FF"/>
                </a:solidFill>
              </a:endParaRPr>
            </a:p>
          </p:txBody>
        </p:sp>
        <p:sp>
          <p:nvSpPr>
            <p:cNvPr id="7" name="左右矢印 6"/>
            <p:cNvSpPr/>
            <p:nvPr/>
          </p:nvSpPr>
          <p:spPr>
            <a:xfrm>
              <a:off x="6873074" y="5085064"/>
              <a:ext cx="339096" cy="272547"/>
            </a:xfrm>
            <a:prstGeom prst="leftRightArrow">
              <a:avLst>
                <a:gd name="adj1" fmla="val 50000"/>
                <a:gd name="adj2" fmla="val 36633"/>
              </a:avLst>
            </a:prstGeom>
            <a:solidFill>
              <a:srgbClr val="009900"/>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grpSp>
      <p:pic>
        <p:nvPicPr>
          <p:cNvPr id="9" name="Picture 4" descr="C:\Users\kamano\vmw-win\s11p11p13-spectrum-v2.e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761" y="4651532"/>
            <a:ext cx="4747991" cy="1849678"/>
          </a:xfrm>
          <a:prstGeom prst="rect">
            <a:avLst/>
          </a:prstGeom>
          <a:noFill/>
          <a:extLst>
            <a:ext uri="{909E8E84-426E-40DD-AFC4-6F175D3DCCD1}">
              <a14:hiddenFill xmlns:a14="http://schemas.microsoft.com/office/drawing/2010/main">
                <a:solidFill>
                  <a:srgbClr val="FFFFFF"/>
                </a:solidFill>
              </a14:hiddenFill>
            </a:ext>
          </a:extLst>
        </p:spPr>
      </p:pic>
      <p:sp>
        <p:nvSpPr>
          <p:cNvPr id="8" name="上下矢印 7"/>
          <p:cNvSpPr/>
          <p:nvPr/>
        </p:nvSpPr>
        <p:spPr>
          <a:xfrm>
            <a:off x="2617943" y="4264426"/>
            <a:ext cx="432048" cy="424654"/>
          </a:xfrm>
          <a:prstGeom prst="upDownArrow">
            <a:avLst>
              <a:gd name="adj1" fmla="val 50000"/>
              <a:gd name="adj2" fmla="val 38052"/>
            </a:avLst>
          </a:prstGeom>
          <a:solidFill>
            <a:srgbClr val="009900"/>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25" name="上下矢印 24"/>
          <p:cNvSpPr/>
          <p:nvPr/>
        </p:nvSpPr>
        <p:spPr>
          <a:xfrm>
            <a:off x="971600" y="4270216"/>
            <a:ext cx="432048" cy="424654"/>
          </a:xfrm>
          <a:prstGeom prst="upDownArrow">
            <a:avLst>
              <a:gd name="adj1" fmla="val 50000"/>
              <a:gd name="adj2" fmla="val 38052"/>
            </a:avLst>
          </a:prstGeom>
          <a:solidFill>
            <a:srgbClr val="009900"/>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26" name="上下矢印 25"/>
          <p:cNvSpPr/>
          <p:nvPr/>
        </p:nvSpPr>
        <p:spPr>
          <a:xfrm>
            <a:off x="4195827" y="4263459"/>
            <a:ext cx="432048" cy="424654"/>
          </a:xfrm>
          <a:prstGeom prst="upDownArrow">
            <a:avLst>
              <a:gd name="adj1" fmla="val 50000"/>
              <a:gd name="adj2" fmla="val 38052"/>
            </a:avLst>
          </a:prstGeom>
          <a:solidFill>
            <a:srgbClr val="009900"/>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Tree>
    <p:extLst>
      <p:ext uri="{BB962C8B-B14F-4D97-AF65-F5344CB8AC3E}">
        <p14:creationId xmlns:p14="http://schemas.microsoft.com/office/powerpoint/2010/main" val="32290350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sp>
        <p:nvSpPr>
          <p:cNvPr id="4" name="Rectangle 3"/>
          <p:cNvSpPr txBox="1">
            <a:spLocks noChangeArrowheads="1"/>
          </p:cNvSpPr>
          <p:nvPr/>
        </p:nvSpPr>
        <p:spPr>
          <a:xfrm>
            <a:off x="0" y="0"/>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600" dirty="0" smtClean="0">
                <a:solidFill>
                  <a:srgbClr val="0000FF"/>
                </a:solidFill>
              </a:rPr>
              <a:t>New data can eliminate analysis dependence ?</a:t>
            </a:r>
            <a:r>
              <a:rPr lang="en-US" altLang="ja-JP" sz="2600" dirty="0">
                <a:solidFill>
                  <a:srgbClr val="0000FF"/>
                </a:solidFill>
              </a:rPr>
              <a:t>?</a:t>
            </a:r>
            <a:endParaRPr lang="ja-JP" altLang="en-US" sz="2600" dirty="0" smtClean="0">
              <a:solidFill>
                <a:srgbClr val="0000FF"/>
              </a:solidFill>
            </a:endParaRPr>
          </a:p>
        </p:txBody>
      </p:sp>
      <p:pic>
        <p:nvPicPr>
          <p:cNvPr id="1026" name="Picture 2" descr="C:\Users\kamano\vmw-win\pil-beta-1700.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363" y="2038485"/>
            <a:ext cx="2671325" cy="244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mano\vmw-win\1702-p.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038485"/>
            <a:ext cx="2439413" cy="24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mano\vmw-win\1702-dc.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42" y="1988840"/>
            <a:ext cx="2526684" cy="2484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23528" y="4869160"/>
            <a:ext cx="2993255" cy="1477328"/>
          </a:xfrm>
          <a:prstGeom prst="rect">
            <a:avLst/>
          </a:prstGeom>
          <a:noFill/>
        </p:spPr>
        <p:txBody>
          <a:bodyPr wrap="none" rtlCol="0">
            <a:spAutoFit/>
          </a:bodyPr>
          <a:lstStyle/>
          <a:p>
            <a:r>
              <a:rPr kumimoji="1" lang="en-US" altLang="ja-JP" b="1" dirty="0" smtClean="0">
                <a:solidFill>
                  <a:srgbClr val="FF0000"/>
                </a:solidFill>
              </a:rPr>
              <a:t>Red: Model A</a:t>
            </a:r>
            <a:r>
              <a:rPr kumimoji="1" lang="en-US" altLang="ja-JP" b="1" dirty="0" smtClean="0"/>
              <a:t>	</a:t>
            </a:r>
          </a:p>
          <a:p>
            <a:r>
              <a:rPr lang="en-US" altLang="ja-JP" b="1" dirty="0" smtClean="0">
                <a:solidFill>
                  <a:srgbClr val="0000FF"/>
                </a:solidFill>
              </a:rPr>
              <a:t>Blue: Model B</a:t>
            </a:r>
          </a:p>
          <a:p>
            <a:endParaRPr lang="en-US" altLang="ja-JP" b="1" dirty="0" smtClean="0">
              <a:solidFill>
                <a:srgbClr val="0000FF"/>
              </a:solidFill>
            </a:endParaRPr>
          </a:p>
          <a:p>
            <a:r>
              <a:rPr kumimoji="1" lang="en-US" altLang="ja-JP" b="1" dirty="0" smtClean="0"/>
              <a:t>Solid: Full	</a:t>
            </a:r>
          </a:p>
          <a:p>
            <a:r>
              <a:rPr lang="en-US" altLang="ja-JP" b="1" dirty="0" smtClean="0"/>
              <a:t>Dashed: No S11, P11, P13</a:t>
            </a:r>
            <a:endParaRPr kumimoji="1" lang="en-US" altLang="ja-JP" b="1" dirty="0"/>
          </a:p>
        </p:txBody>
      </p:sp>
      <p:sp>
        <p:nvSpPr>
          <p:cNvPr id="9" name="角丸四角形 8"/>
          <p:cNvSpPr/>
          <p:nvPr/>
        </p:nvSpPr>
        <p:spPr bwMode="auto">
          <a:xfrm>
            <a:off x="358261" y="1052736"/>
            <a:ext cx="5203213" cy="411459"/>
          </a:xfrm>
          <a:prstGeom prst="roundRect">
            <a:avLst/>
          </a:prstGeom>
          <a:solidFill>
            <a:schemeClr val="bg1"/>
          </a:solidFill>
          <a:ln w="31750">
            <a:solidFill>
              <a:srgbClr val="0000FF"/>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lang="ja-JP" altLang="en-US">
              <a:solidFill>
                <a:prstClr val="black"/>
              </a:solidFill>
            </a:endParaRPr>
          </a:p>
        </p:txBody>
      </p:sp>
      <p:sp>
        <p:nvSpPr>
          <p:cNvPr id="10" name="テキスト ボックス 9"/>
          <p:cNvSpPr txBox="1"/>
          <p:nvPr/>
        </p:nvSpPr>
        <p:spPr>
          <a:xfrm>
            <a:off x="448907" y="1052736"/>
            <a:ext cx="5203213" cy="40011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ja-JP" sz="2000" b="1" dirty="0" smtClean="0">
                <a:solidFill>
                  <a:prstClr val="black"/>
                </a:solidFill>
              </a:rPr>
              <a:t>K</a:t>
            </a:r>
            <a:r>
              <a:rPr lang="en-US" altLang="ja-JP" sz="2000" b="1" baseline="30000" dirty="0" smtClean="0">
                <a:solidFill>
                  <a:prstClr val="black"/>
                </a:solidFill>
              </a:rPr>
              <a:t>-</a:t>
            </a:r>
            <a:r>
              <a:rPr lang="en-US" altLang="ja-JP" sz="2000" b="1" dirty="0" smtClean="0">
                <a:solidFill>
                  <a:prstClr val="black"/>
                </a:solidFill>
              </a:rPr>
              <a:t>p</a:t>
            </a:r>
            <a:r>
              <a:rPr lang="en-US" altLang="ja-JP" sz="2000" b="1" dirty="0" smtClean="0">
                <a:solidFill>
                  <a:prstClr val="black"/>
                </a:solidFill>
                <a:sym typeface="Wingdings" panose="05000000000000000000" pitchFamily="2" charset="2"/>
              </a:rPr>
              <a:t> π</a:t>
            </a:r>
            <a:r>
              <a:rPr lang="en-US" altLang="ja-JP" sz="2000" b="1" baseline="30000" dirty="0" smtClean="0">
                <a:solidFill>
                  <a:prstClr val="black"/>
                </a:solidFill>
                <a:sym typeface="Wingdings" panose="05000000000000000000" pitchFamily="2" charset="2"/>
              </a:rPr>
              <a:t>0</a:t>
            </a:r>
            <a:r>
              <a:rPr lang="en-US" altLang="ja-JP" sz="2000" b="1" dirty="0" smtClean="0">
                <a:solidFill>
                  <a:prstClr val="black"/>
                </a:solidFill>
                <a:sym typeface="Wingdings" panose="05000000000000000000" pitchFamily="2" charset="2"/>
              </a:rPr>
              <a:t>Λ</a:t>
            </a:r>
            <a:r>
              <a:rPr lang="en-US" altLang="ja-JP" sz="2000" b="1" dirty="0" smtClean="0">
                <a:solidFill>
                  <a:prstClr val="black"/>
                </a:solidFill>
              </a:rPr>
              <a:t> observables @ W = 1700 MeV</a:t>
            </a:r>
            <a:endParaRPr lang="ja-JP" altLang="en-US" sz="2000" b="1" dirty="0" smtClean="0">
              <a:solidFill>
                <a:prstClr val="black"/>
              </a:solidFill>
            </a:endParaRPr>
          </a:p>
        </p:txBody>
      </p:sp>
      <p:sp>
        <p:nvSpPr>
          <p:cNvPr id="3" name="テキスト ボックス 2"/>
          <p:cNvSpPr txBox="1"/>
          <p:nvPr/>
        </p:nvSpPr>
        <p:spPr>
          <a:xfrm>
            <a:off x="6813084" y="1733683"/>
            <a:ext cx="1723549" cy="307777"/>
          </a:xfrm>
          <a:prstGeom prst="rect">
            <a:avLst/>
          </a:prstGeom>
          <a:noFill/>
        </p:spPr>
        <p:txBody>
          <a:bodyPr wrap="none" rtlCol="0">
            <a:spAutoFit/>
          </a:bodyPr>
          <a:lstStyle/>
          <a:p>
            <a:r>
              <a:rPr lang="en-US" altLang="ja-JP" sz="1400" b="1" dirty="0" smtClean="0"/>
              <a:t>## β is modulo 2π</a:t>
            </a:r>
            <a:endParaRPr kumimoji="1" lang="ja-JP" altLang="en-US" sz="1400" b="1" dirty="0"/>
          </a:p>
        </p:txBody>
      </p:sp>
      <p:sp>
        <p:nvSpPr>
          <p:cNvPr id="5" name="テキスト ボックス 4"/>
          <p:cNvSpPr txBox="1"/>
          <p:nvPr/>
        </p:nvSpPr>
        <p:spPr>
          <a:xfrm>
            <a:off x="3504404" y="4725144"/>
            <a:ext cx="5460084" cy="584775"/>
          </a:xfrm>
          <a:prstGeom prst="rect">
            <a:avLst/>
          </a:prstGeom>
          <a:noFill/>
        </p:spPr>
        <p:txBody>
          <a:bodyPr wrap="none" rtlCol="0">
            <a:spAutoFit/>
          </a:bodyPr>
          <a:lstStyle/>
          <a:p>
            <a:r>
              <a:rPr kumimoji="1" lang="en-US" altLang="ja-JP" sz="1600" b="1" dirty="0" smtClean="0"/>
              <a:t>At this energy, the difference between Models A and B</a:t>
            </a:r>
          </a:p>
          <a:p>
            <a:r>
              <a:rPr lang="en-US" altLang="ja-JP" sz="1600" b="1" dirty="0" smtClean="0">
                <a:solidFill>
                  <a:srgbClr val="FF0000"/>
                </a:solidFill>
              </a:rPr>
              <a:t>mostly comes from S11, P11, P13 waves</a:t>
            </a:r>
            <a:r>
              <a:rPr lang="en-US" altLang="ja-JP" sz="1600" b="1" dirty="0" smtClean="0"/>
              <a:t>.</a:t>
            </a:r>
            <a:endParaRPr kumimoji="1" lang="ja-JP" altLang="en-US" sz="1600" b="1" dirty="0"/>
          </a:p>
        </p:txBody>
      </p:sp>
      <p:sp>
        <p:nvSpPr>
          <p:cNvPr id="6" name="テキスト ボックス 5"/>
          <p:cNvSpPr txBox="1"/>
          <p:nvPr/>
        </p:nvSpPr>
        <p:spPr>
          <a:xfrm>
            <a:off x="3795573" y="6053987"/>
            <a:ext cx="4877746" cy="584775"/>
          </a:xfrm>
          <a:prstGeom prst="rect">
            <a:avLst/>
          </a:prstGeom>
          <a:noFill/>
        </p:spPr>
        <p:txBody>
          <a:bodyPr wrap="none" rtlCol="0">
            <a:spAutoFit/>
          </a:bodyPr>
          <a:lstStyle/>
          <a:p>
            <a:r>
              <a:rPr kumimoji="1" lang="en-US" altLang="ja-JP" sz="1600" b="1" dirty="0" smtClean="0"/>
              <a:t>High statistics data (of </a:t>
            </a:r>
            <a:r>
              <a:rPr kumimoji="1" lang="en-US" altLang="ja-JP" sz="1600" b="1" dirty="0" smtClean="0">
                <a:solidFill>
                  <a:srgbClr val="FF0000"/>
                </a:solidFill>
              </a:rPr>
              <a:t>P and β in particular</a:t>
            </a:r>
            <a:r>
              <a:rPr kumimoji="1" lang="en-US" altLang="ja-JP" sz="1600" b="1" dirty="0" smtClean="0"/>
              <a:t>) will</a:t>
            </a:r>
          </a:p>
          <a:p>
            <a:r>
              <a:rPr lang="en-US" altLang="ja-JP" sz="1600" b="1" dirty="0" smtClean="0"/>
              <a:t>reduce significantly the analysis dependence !!!</a:t>
            </a:r>
            <a:endParaRPr kumimoji="1" lang="ja-JP" altLang="en-US" sz="1600" b="1" dirty="0"/>
          </a:p>
        </p:txBody>
      </p:sp>
      <p:sp>
        <p:nvSpPr>
          <p:cNvPr id="15" name="下矢印 14"/>
          <p:cNvSpPr/>
          <p:nvPr/>
        </p:nvSpPr>
        <p:spPr>
          <a:xfrm>
            <a:off x="5889179" y="5373216"/>
            <a:ext cx="690534" cy="504057"/>
          </a:xfrm>
          <a:prstGeom prst="downArrow">
            <a:avLst/>
          </a:prstGeom>
          <a:solidFill>
            <a:srgbClr val="009900"/>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Tree>
    <p:extLst>
      <p:ext uri="{BB962C8B-B14F-4D97-AF65-F5344CB8AC3E}">
        <p14:creationId xmlns:p14="http://schemas.microsoft.com/office/powerpoint/2010/main" val="28952588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80728"/>
            <a:ext cx="4104456" cy="330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Λ* resonances near the </a:t>
            </a:r>
            <a:r>
              <a:rPr lang="en-US" altLang="ja-JP" sz="2800" dirty="0" err="1" smtClean="0">
                <a:solidFill>
                  <a:srgbClr val="0000FF"/>
                </a:solidFill>
              </a:rPr>
              <a:t>ηΛ</a:t>
            </a:r>
            <a:r>
              <a:rPr lang="en-US" altLang="ja-JP" sz="2800" dirty="0" smtClean="0">
                <a:solidFill>
                  <a:srgbClr val="0000FF"/>
                </a:solidFill>
              </a:rPr>
              <a:t> threshold</a:t>
            </a:r>
          </a:p>
        </p:txBody>
      </p:sp>
      <p:sp>
        <p:nvSpPr>
          <p:cNvPr id="2" name="テキスト ボックス 1"/>
          <p:cNvSpPr txBox="1"/>
          <p:nvPr/>
        </p:nvSpPr>
        <p:spPr>
          <a:xfrm rot="16200000">
            <a:off x="25622" y="2452245"/>
            <a:ext cx="864097" cy="369332"/>
          </a:xfrm>
          <a:prstGeom prst="rect">
            <a:avLst/>
          </a:prstGeom>
          <a:solidFill>
            <a:schemeClr val="bg1"/>
          </a:solidFill>
        </p:spPr>
        <p:txBody>
          <a:bodyPr wrap="square" rtlCol="0">
            <a:spAutoFit/>
          </a:bodyPr>
          <a:lstStyle/>
          <a:p>
            <a:r>
              <a:rPr lang="en-US" altLang="ja-JP" dirty="0" smtClean="0"/>
              <a:t>σ(</a:t>
            </a:r>
            <a:r>
              <a:rPr kumimoji="1" lang="en-US" altLang="ja-JP" dirty="0" err="1" smtClean="0"/>
              <a:t>mb</a:t>
            </a:r>
            <a:r>
              <a:rPr kumimoji="1" lang="en-US" altLang="ja-JP" dirty="0" smtClean="0"/>
              <a:t>)</a:t>
            </a:r>
            <a:endParaRPr kumimoji="1" lang="ja-JP" altLang="en-US" dirty="0"/>
          </a:p>
        </p:txBody>
      </p:sp>
      <p:grpSp>
        <p:nvGrpSpPr>
          <p:cNvPr id="4" name="グループ化 3"/>
          <p:cNvGrpSpPr/>
          <p:nvPr/>
        </p:nvGrpSpPr>
        <p:grpSpPr>
          <a:xfrm>
            <a:off x="4427984" y="997553"/>
            <a:ext cx="4392488" cy="3286063"/>
            <a:chOff x="4427984" y="1213578"/>
            <a:chExt cx="4392488" cy="3286063"/>
          </a:xfrm>
        </p:grpSpPr>
        <p:pic>
          <p:nvPicPr>
            <p:cNvPr id="43" name="図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2069" y="1636865"/>
              <a:ext cx="3548403" cy="2862776"/>
            </a:xfrm>
            <a:prstGeom prst="rect">
              <a:avLst/>
            </a:prstGeom>
          </p:spPr>
        </p:pic>
        <p:sp>
          <p:nvSpPr>
            <p:cNvPr id="44" name="テキスト ボックス 43"/>
            <p:cNvSpPr txBox="1"/>
            <p:nvPr/>
          </p:nvSpPr>
          <p:spPr>
            <a:xfrm>
              <a:off x="6402603" y="1213578"/>
              <a:ext cx="1345240" cy="369332"/>
            </a:xfrm>
            <a:prstGeom prst="rect">
              <a:avLst/>
            </a:prstGeom>
            <a:noFill/>
          </p:spPr>
          <p:txBody>
            <a:bodyPr wrap="none" rtlCol="0">
              <a:spAutoFit/>
            </a:bodyPr>
            <a:lstStyle/>
            <a:p>
              <a:pPr algn="ctr"/>
              <a:r>
                <a:rPr lang="en-US" altLang="ja-JP" b="1" dirty="0" smtClean="0"/>
                <a:t>π</a:t>
              </a:r>
              <a:r>
                <a:rPr lang="en-US" altLang="ja-JP" b="1" baseline="30000" dirty="0" smtClean="0">
                  <a:latin typeface="Symbol" panose="05050102010706020507" pitchFamily="18" charset="2"/>
                </a:rPr>
                <a:t>-</a:t>
              </a:r>
              <a:r>
                <a:rPr lang="en-US" altLang="ja-JP" b="1" dirty="0" smtClean="0">
                  <a:latin typeface="Symbol" panose="05050102010706020507" pitchFamily="18" charset="2"/>
                </a:rPr>
                <a:t> </a:t>
              </a:r>
              <a:r>
                <a:rPr lang="en-US" altLang="ja-JP" b="1" dirty="0" smtClean="0"/>
                <a:t>p </a:t>
              </a:r>
              <a:r>
                <a:rPr lang="en-US" altLang="ja-JP" b="1" dirty="0" smtClean="0">
                  <a:sym typeface="Wingdings" panose="05000000000000000000" pitchFamily="2" charset="2"/>
                </a:rPr>
                <a:t> η n</a:t>
              </a:r>
              <a:endParaRPr kumimoji="1" lang="ja-JP" altLang="en-US" b="1" dirty="0"/>
            </a:p>
          </p:txBody>
        </p:sp>
        <p:sp>
          <p:nvSpPr>
            <p:cNvPr id="45" name="テキスト ボックス 44"/>
            <p:cNvSpPr txBox="1"/>
            <p:nvPr/>
          </p:nvSpPr>
          <p:spPr>
            <a:xfrm>
              <a:off x="6737891" y="1988840"/>
              <a:ext cx="1760418" cy="615553"/>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b="1" dirty="0" smtClean="0">
                  <a:solidFill>
                    <a:schemeClr val="tx1"/>
                  </a:solidFill>
                </a:rPr>
                <a:t>N(1535)1/2</a:t>
              </a:r>
              <a:r>
                <a:rPr kumimoji="1" lang="en-US" altLang="ja-JP" b="1" baseline="30000" dirty="0" smtClean="0">
                  <a:solidFill>
                    <a:schemeClr val="tx1"/>
                  </a:solidFill>
                </a:rPr>
                <a:t>-</a:t>
              </a:r>
            </a:p>
            <a:p>
              <a:r>
                <a:rPr lang="en-US" altLang="ja-JP" sz="800" b="1" dirty="0" smtClean="0">
                  <a:solidFill>
                    <a:schemeClr val="tx1"/>
                  </a:solidFill>
                </a:rPr>
                <a:t>(Note: peak energy does not </a:t>
              </a:r>
            </a:p>
            <a:p>
              <a:r>
                <a:rPr lang="en-US" altLang="ja-JP" sz="800" b="1" dirty="0" smtClean="0">
                  <a:solidFill>
                    <a:schemeClr val="tx1"/>
                  </a:solidFill>
                </a:rPr>
                <a:t>correspond</a:t>
              </a:r>
              <a:r>
                <a:rPr lang="en-US" altLang="ja-JP" sz="800" b="1" dirty="0">
                  <a:solidFill>
                    <a:schemeClr val="tx1"/>
                  </a:solidFill>
                </a:rPr>
                <a:t> </a:t>
              </a:r>
              <a:r>
                <a:rPr kumimoji="1" lang="en-US" altLang="ja-JP" sz="800" b="1" dirty="0" smtClean="0">
                  <a:solidFill>
                    <a:schemeClr val="tx1"/>
                  </a:solidFill>
                </a:rPr>
                <a:t>to the pole position)</a:t>
              </a:r>
              <a:endParaRPr kumimoji="1" lang="ja-JP" altLang="en-US" sz="800" b="1" dirty="0" smtClean="0">
                <a:solidFill>
                  <a:schemeClr val="tx1"/>
                </a:solidFill>
              </a:endParaRPr>
            </a:p>
          </p:txBody>
        </p:sp>
        <p:cxnSp>
          <p:nvCxnSpPr>
            <p:cNvPr id="48" name="直線矢印コネクタ 47"/>
            <p:cNvCxnSpPr/>
            <p:nvPr/>
          </p:nvCxnSpPr>
          <p:spPr>
            <a:xfrm flipH="1">
              <a:off x="6029159" y="2204864"/>
              <a:ext cx="708732" cy="349104"/>
            </a:xfrm>
            <a:prstGeom prst="straightConnector1">
              <a:avLst/>
            </a:prstGeom>
            <a:ln w="53975">
              <a:solidFill>
                <a:srgbClr val="0000FF"/>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左右矢印 69"/>
            <p:cNvSpPr/>
            <p:nvPr/>
          </p:nvSpPr>
          <p:spPr>
            <a:xfrm>
              <a:off x="4427984" y="2606021"/>
              <a:ext cx="640016" cy="493829"/>
            </a:xfrm>
            <a:prstGeom prst="leftRightArrow">
              <a:avLst>
                <a:gd name="adj1" fmla="val 45010"/>
                <a:gd name="adj2" fmla="val 44905"/>
              </a:avLst>
            </a:prstGeom>
            <a:solidFill>
              <a:srgbClr val="008000"/>
            </a:solidFill>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grpSp>
      <p:grpSp>
        <p:nvGrpSpPr>
          <p:cNvPr id="10" name="グループ化 9"/>
          <p:cNvGrpSpPr/>
          <p:nvPr/>
        </p:nvGrpSpPr>
        <p:grpSpPr>
          <a:xfrm>
            <a:off x="107504" y="4437112"/>
            <a:ext cx="4176464" cy="2160240"/>
            <a:chOff x="107504" y="4437112"/>
            <a:chExt cx="4176464" cy="2160240"/>
          </a:xfrm>
        </p:grpSpPr>
        <p:grpSp>
          <p:nvGrpSpPr>
            <p:cNvPr id="7" name="グループ化 6"/>
            <p:cNvGrpSpPr/>
            <p:nvPr/>
          </p:nvGrpSpPr>
          <p:grpSpPr>
            <a:xfrm>
              <a:off x="107504" y="4437112"/>
              <a:ext cx="4176464" cy="2160240"/>
              <a:chOff x="107504" y="4437112"/>
              <a:chExt cx="4176464" cy="2160240"/>
            </a:xfrm>
          </p:grpSpPr>
          <p:sp>
            <p:nvSpPr>
              <p:cNvPr id="6" name="角丸四角形吹き出し 5"/>
              <p:cNvSpPr/>
              <p:nvPr/>
            </p:nvSpPr>
            <p:spPr>
              <a:xfrm>
                <a:off x="107504" y="4437112"/>
                <a:ext cx="4176464" cy="2160240"/>
              </a:xfrm>
              <a:prstGeom prst="wedgeRoundRectCallout">
                <a:avLst>
                  <a:gd name="adj1" fmla="val -24501"/>
                  <a:gd name="adj2" fmla="val -74642"/>
                  <a:gd name="adj3" fmla="val 16667"/>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 name="テキスト ボックス 4"/>
              <p:cNvSpPr txBox="1"/>
              <p:nvPr/>
            </p:nvSpPr>
            <p:spPr>
              <a:xfrm>
                <a:off x="198330" y="4752630"/>
                <a:ext cx="2446504" cy="1313180"/>
              </a:xfrm>
              <a:prstGeom prst="rect">
                <a:avLst/>
              </a:prstGeom>
              <a:noFill/>
            </p:spPr>
            <p:txBody>
              <a:bodyPr wrap="none" rtlCol="0">
                <a:spAutoFit/>
              </a:bodyPr>
              <a:lstStyle/>
              <a:p>
                <a:r>
                  <a:rPr kumimoji="1" lang="en-US" altLang="ja-JP" sz="1400" b="1" dirty="0" smtClean="0"/>
                  <a:t>Λ(1670)1/2</a:t>
                </a:r>
                <a:r>
                  <a:rPr kumimoji="1" lang="en-US" altLang="ja-JP" sz="1400" b="1" baseline="30000" dirty="0" smtClean="0"/>
                  <a:t>- </a:t>
                </a:r>
                <a:r>
                  <a:rPr kumimoji="1" lang="en-US" altLang="ja-JP" sz="1400" b="1" dirty="0" smtClean="0"/>
                  <a:t>(4-star in PDG) </a:t>
                </a:r>
              </a:p>
              <a:p>
                <a:r>
                  <a:rPr kumimoji="1" lang="en-US" altLang="ja-JP" sz="1400" b="1" dirty="0" smtClean="0"/>
                  <a:t>pole mass:</a:t>
                </a:r>
              </a:p>
              <a:p>
                <a:endParaRPr kumimoji="1" lang="en-US" altLang="ja-JP" sz="1400" b="1" baseline="30000" dirty="0" smtClean="0"/>
              </a:p>
              <a:p>
                <a:r>
                  <a:rPr kumimoji="1" lang="en-US" altLang="ja-JP" sz="1400" b="1" dirty="0" smtClean="0">
                    <a:solidFill>
                      <a:srgbClr val="FF0000"/>
                    </a:solidFill>
                  </a:rPr>
                  <a:t>Model A: 1669–i9</a:t>
                </a:r>
                <a:r>
                  <a:rPr kumimoji="1" lang="en-US" altLang="ja-JP" sz="1400" b="1" baseline="30000" dirty="0" smtClean="0">
                    <a:solidFill>
                      <a:srgbClr val="FF0000"/>
                    </a:solidFill>
                  </a:rPr>
                  <a:t> </a:t>
                </a:r>
                <a:r>
                  <a:rPr kumimoji="1" lang="en-US" altLang="ja-JP" sz="1400" b="1" dirty="0" smtClean="0">
                    <a:solidFill>
                      <a:srgbClr val="FF0000"/>
                    </a:solidFill>
                  </a:rPr>
                  <a:t>MeV</a:t>
                </a:r>
              </a:p>
              <a:p>
                <a:r>
                  <a:rPr lang="en-US" altLang="ja-JP" sz="1400" b="1" dirty="0" smtClean="0">
                    <a:solidFill>
                      <a:srgbClr val="0000FF"/>
                    </a:solidFill>
                  </a:rPr>
                  <a:t>Model B: 1667–i12</a:t>
                </a:r>
                <a:r>
                  <a:rPr lang="en-US" altLang="ja-JP" sz="1400" b="1" baseline="30000" dirty="0" smtClean="0">
                    <a:solidFill>
                      <a:srgbClr val="0000FF"/>
                    </a:solidFill>
                  </a:rPr>
                  <a:t> </a:t>
                </a:r>
                <a:r>
                  <a:rPr lang="en-US" altLang="ja-JP" sz="1400" b="1" dirty="0" smtClean="0">
                    <a:solidFill>
                      <a:srgbClr val="0000FF"/>
                    </a:solidFill>
                  </a:rPr>
                  <a:t>MeV</a:t>
                </a:r>
              </a:p>
              <a:p>
                <a:r>
                  <a:rPr kumimoji="1" lang="en-US" altLang="ja-JP" sz="1400" b="1" dirty="0" smtClean="0">
                    <a:solidFill>
                      <a:srgbClr val="009900"/>
                    </a:solidFill>
                  </a:rPr>
                  <a:t>KSU      : 1667–i13 MeV</a:t>
                </a:r>
                <a:endParaRPr kumimoji="1" lang="ja-JP" altLang="en-US" sz="1400" b="1" dirty="0">
                  <a:solidFill>
                    <a:srgbClr val="009900"/>
                  </a:solidFill>
                </a:endParaRPr>
              </a:p>
            </p:txBody>
          </p:sp>
        </p:grpSp>
        <p:pic>
          <p:nvPicPr>
            <p:cNvPr id="2050" name="Picture 2" descr="C:\Users\kamano\vmw-win\s01-spectrum.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898" y="4599589"/>
              <a:ext cx="1555086" cy="1872000"/>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7"/>
            <p:cNvSpPr/>
            <p:nvPr/>
          </p:nvSpPr>
          <p:spPr>
            <a:xfrm>
              <a:off x="3131840" y="5589239"/>
              <a:ext cx="961470" cy="288033"/>
            </a:xfrm>
            <a:prstGeom prst="ellipse">
              <a:avLst/>
            </a:prstGeom>
            <a:noFill/>
            <a:ln w="317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grpSp>
      <p:grpSp>
        <p:nvGrpSpPr>
          <p:cNvPr id="9" name="グループ化 8"/>
          <p:cNvGrpSpPr/>
          <p:nvPr/>
        </p:nvGrpSpPr>
        <p:grpSpPr>
          <a:xfrm>
            <a:off x="4747992" y="4581336"/>
            <a:ext cx="4000472" cy="1872000"/>
            <a:chOff x="4747992" y="4581336"/>
            <a:chExt cx="4000472" cy="1872000"/>
          </a:xfrm>
        </p:grpSpPr>
        <p:sp>
          <p:nvSpPr>
            <p:cNvPr id="72" name="テキスト ボックス 71"/>
            <p:cNvSpPr txBox="1"/>
            <p:nvPr/>
          </p:nvSpPr>
          <p:spPr>
            <a:xfrm>
              <a:off x="4747992" y="4769066"/>
              <a:ext cx="2488182" cy="1528624"/>
            </a:xfrm>
            <a:prstGeom prst="rect">
              <a:avLst/>
            </a:prstGeom>
            <a:noFill/>
          </p:spPr>
          <p:txBody>
            <a:bodyPr wrap="none" rtlCol="0">
              <a:spAutoFit/>
            </a:bodyPr>
            <a:lstStyle/>
            <a:p>
              <a:r>
                <a:rPr kumimoji="1" lang="en-US" altLang="ja-JP" sz="1400" b="1" dirty="0" smtClean="0"/>
                <a:t>In addition, a </a:t>
              </a:r>
              <a:r>
                <a:rPr kumimoji="1" lang="en-US" altLang="ja-JP" sz="1400" b="1" dirty="0" smtClean="0">
                  <a:solidFill>
                    <a:srgbClr val="FF0000"/>
                  </a:solidFill>
                </a:rPr>
                <a:t>new narrow </a:t>
              </a:r>
            </a:p>
            <a:p>
              <a:r>
                <a:rPr kumimoji="1" lang="en-US" altLang="ja-JP" sz="1400" b="1" dirty="0" smtClean="0">
                  <a:solidFill>
                    <a:srgbClr val="FF0000"/>
                  </a:solidFill>
                </a:rPr>
                <a:t>Λ resonance </a:t>
              </a:r>
              <a:r>
                <a:rPr lang="en-US" altLang="ja-JP" sz="1400" b="1" dirty="0" smtClean="0">
                  <a:solidFill>
                    <a:srgbClr val="FF0000"/>
                  </a:solidFill>
                </a:rPr>
                <a:t>with J</a:t>
              </a:r>
              <a:r>
                <a:rPr lang="en-US" altLang="ja-JP" sz="1400" b="1" baseline="30000" dirty="0" smtClean="0">
                  <a:solidFill>
                    <a:srgbClr val="FF0000"/>
                  </a:solidFill>
                </a:rPr>
                <a:t>P</a:t>
              </a:r>
              <a:r>
                <a:rPr lang="en-US" altLang="ja-JP" sz="1400" b="1" dirty="0" smtClean="0">
                  <a:solidFill>
                    <a:srgbClr val="FF0000"/>
                  </a:solidFill>
                </a:rPr>
                <a:t> = </a:t>
              </a:r>
              <a:r>
                <a:rPr kumimoji="1" lang="en-US" altLang="ja-JP" sz="1400" b="1" dirty="0" smtClean="0">
                  <a:solidFill>
                    <a:srgbClr val="FF0000"/>
                  </a:solidFill>
                </a:rPr>
                <a:t>3/2</a:t>
              </a:r>
              <a:r>
                <a:rPr lang="en-US" altLang="ja-JP" sz="1400" b="1" baseline="30000" dirty="0" smtClean="0">
                  <a:solidFill>
                    <a:srgbClr val="FF0000"/>
                  </a:solidFill>
                </a:rPr>
                <a:t>+</a:t>
              </a:r>
              <a:endParaRPr lang="en-US" altLang="ja-JP" sz="1400" b="1" dirty="0"/>
            </a:p>
            <a:p>
              <a:r>
                <a:rPr lang="en-US" altLang="ja-JP" sz="1400" b="1" dirty="0" smtClean="0"/>
                <a:t>(P03) is found </a:t>
              </a:r>
              <a:r>
                <a:rPr lang="en-US" altLang="ja-JP" sz="1400" b="1" dirty="0" smtClean="0">
                  <a:solidFill>
                    <a:srgbClr val="0000FF"/>
                  </a:solidFill>
                </a:rPr>
                <a:t>in Model B </a:t>
              </a:r>
              <a:r>
                <a:rPr lang="en-US" altLang="ja-JP" sz="1400" b="1" dirty="0" smtClean="0"/>
                <a:t>!!</a:t>
              </a:r>
              <a:endParaRPr kumimoji="1" lang="en-US" altLang="ja-JP" sz="1400" b="1" dirty="0" smtClean="0"/>
            </a:p>
            <a:p>
              <a:endParaRPr kumimoji="1" lang="en-US" altLang="ja-JP" sz="1400" b="1" baseline="30000" dirty="0" smtClean="0"/>
            </a:p>
            <a:p>
              <a:r>
                <a:rPr kumimoji="1" lang="en-US" altLang="ja-JP" sz="1400" b="1" dirty="0" smtClean="0">
                  <a:solidFill>
                    <a:srgbClr val="FF0000"/>
                  </a:solidFill>
                </a:rPr>
                <a:t>Model A	: Not found</a:t>
              </a:r>
            </a:p>
            <a:p>
              <a:r>
                <a:rPr lang="en-US" altLang="ja-JP" sz="1400" b="1" dirty="0" smtClean="0">
                  <a:solidFill>
                    <a:srgbClr val="0000FF"/>
                  </a:solidFill>
                </a:rPr>
                <a:t>Model B	: 1671–</a:t>
              </a:r>
              <a:r>
                <a:rPr lang="en-US" altLang="ja-JP" sz="1400" b="1" dirty="0" err="1" smtClean="0">
                  <a:solidFill>
                    <a:srgbClr val="0000FF"/>
                  </a:solidFill>
                </a:rPr>
                <a:t>i</a:t>
              </a:r>
              <a:r>
                <a:rPr lang="en-US" altLang="ja-JP" sz="1400" b="1" dirty="0" smtClean="0">
                  <a:solidFill>
                    <a:srgbClr val="0000FF"/>
                  </a:solidFill>
                </a:rPr>
                <a:t> 5</a:t>
              </a:r>
              <a:r>
                <a:rPr lang="en-US" altLang="ja-JP" sz="1400" b="1" baseline="30000" dirty="0" smtClean="0">
                  <a:solidFill>
                    <a:srgbClr val="0000FF"/>
                  </a:solidFill>
                </a:rPr>
                <a:t> </a:t>
              </a:r>
              <a:r>
                <a:rPr lang="en-US" altLang="ja-JP" sz="1400" b="1" dirty="0" smtClean="0">
                  <a:solidFill>
                    <a:srgbClr val="0000FF"/>
                  </a:solidFill>
                </a:rPr>
                <a:t>MeV</a:t>
              </a:r>
            </a:p>
            <a:p>
              <a:r>
                <a:rPr kumimoji="1" lang="en-US" altLang="ja-JP" sz="1400" b="1" dirty="0" smtClean="0">
                  <a:solidFill>
                    <a:srgbClr val="009900"/>
                  </a:solidFill>
                </a:rPr>
                <a:t>KSU 	: Not found</a:t>
              </a:r>
              <a:endParaRPr kumimoji="1" lang="ja-JP" altLang="en-US" sz="1400" b="1" dirty="0">
                <a:solidFill>
                  <a:srgbClr val="009900"/>
                </a:solidFill>
              </a:endParaRPr>
            </a:p>
          </p:txBody>
        </p:sp>
        <p:pic>
          <p:nvPicPr>
            <p:cNvPr id="2051" name="Picture 3" descr="C:\Users\kamano\vmw-win\p03-spectrum.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3378" y="4581336"/>
              <a:ext cx="1555086" cy="1872000"/>
            </a:xfrm>
            <a:prstGeom prst="rect">
              <a:avLst/>
            </a:prstGeom>
            <a:noFill/>
            <a:extLst>
              <a:ext uri="{909E8E84-426E-40DD-AFC4-6F175D3DCCD1}">
                <a14:hiddenFill xmlns:a14="http://schemas.microsoft.com/office/drawing/2010/main">
                  <a:solidFill>
                    <a:srgbClr val="FFFFFF"/>
                  </a:solidFill>
                </a14:hiddenFill>
              </a:ext>
            </a:extLst>
          </p:spPr>
        </p:pic>
        <p:sp>
          <p:nvSpPr>
            <p:cNvPr id="19" name="円/楕円 18"/>
            <p:cNvSpPr/>
            <p:nvPr/>
          </p:nvSpPr>
          <p:spPr>
            <a:xfrm>
              <a:off x="8115140" y="5542135"/>
              <a:ext cx="360040" cy="288033"/>
            </a:xfrm>
            <a:prstGeom prst="ellipse">
              <a:avLst/>
            </a:prstGeom>
            <a:noFill/>
            <a:ln w="317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grpSp>
    </p:spTree>
    <p:extLst>
      <p:ext uri="{BB962C8B-B14F-4D97-AF65-F5344CB8AC3E}">
        <p14:creationId xmlns:p14="http://schemas.microsoft.com/office/powerpoint/2010/main" val="36014091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a:solidFill>
                  <a:srgbClr val="0000FF"/>
                </a:solidFill>
              </a:rPr>
              <a:t>N</a:t>
            </a:r>
            <a:r>
              <a:rPr lang="en-US" altLang="ja-JP" sz="2800" dirty="0" smtClean="0">
                <a:solidFill>
                  <a:srgbClr val="0000FF"/>
                </a:solidFill>
              </a:rPr>
              <a:t>ew narrow J</a:t>
            </a:r>
            <a:r>
              <a:rPr lang="en-US" altLang="ja-JP" sz="2800" baseline="30000" dirty="0" smtClean="0">
                <a:solidFill>
                  <a:srgbClr val="0000FF"/>
                </a:solidFill>
              </a:rPr>
              <a:t>P</a:t>
            </a:r>
            <a:r>
              <a:rPr lang="en-US" altLang="ja-JP" sz="2800" dirty="0" smtClean="0">
                <a:solidFill>
                  <a:srgbClr val="0000FF"/>
                </a:solidFill>
              </a:rPr>
              <a:t>=3/2</a:t>
            </a:r>
            <a:r>
              <a:rPr lang="en-US" altLang="ja-JP" sz="2800" baseline="30000" dirty="0" smtClean="0">
                <a:solidFill>
                  <a:srgbClr val="0000FF"/>
                </a:solidFill>
              </a:rPr>
              <a:t>+</a:t>
            </a:r>
            <a:r>
              <a:rPr lang="en-US" altLang="ja-JP" sz="2800" dirty="0" smtClean="0">
                <a:solidFill>
                  <a:srgbClr val="0000FF"/>
                </a:solidFill>
              </a:rPr>
              <a:t> Λ resonance </a:t>
            </a:r>
          </a:p>
          <a:p>
            <a:r>
              <a:rPr lang="en-US" altLang="ja-JP" sz="2800" dirty="0" smtClean="0">
                <a:solidFill>
                  <a:srgbClr val="0000FF"/>
                </a:solidFill>
              </a:rPr>
              <a:t>near the </a:t>
            </a:r>
            <a:r>
              <a:rPr lang="en-US" altLang="ja-JP" sz="2800" dirty="0" err="1" smtClean="0">
                <a:solidFill>
                  <a:srgbClr val="0000FF"/>
                </a:solidFill>
              </a:rPr>
              <a:t>ηΛ</a:t>
            </a:r>
            <a:r>
              <a:rPr lang="en-US" altLang="ja-JP" sz="2800" dirty="0" smtClean="0">
                <a:solidFill>
                  <a:srgbClr val="0000FF"/>
                </a:solidFill>
              </a:rPr>
              <a:t> threshold</a:t>
            </a:r>
          </a:p>
        </p:txBody>
      </p:sp>
      <p:sp>
        <p:nvSpPr>
          <p:cNvPr id="12" name="テキスト ボックス 11"/>
          <p:cNvSpPr txBox="1"/>
          <p:nvPr/>
        </p:nvSpPr>
        <p:spPr>
          <a:xfrm>
            <a:off x="375371" y="1052736"/>
            <a:ext cx="8491427"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ü"/>
            </a:pPr>
            <a:r>
              <a:rPr kumimoji="1" lang="en-US" altLang="ja-JP" sz="2400" b="1" dirty="0" smtClean="0"/>
              <a:t>Pole mass (M</a:t>
            </a:r>
            <a:r>
              <a:rPr kumimoji="1" lang="en-US" altLang="ja-JP" sz="2400" b="1" baseline="-25000" dirty="0" smtClean="0"/>
              <a:t>R</a:t>
            </a:r>
            <a:r>
              <a:rPr kumimoji="1" lang="en-US" altLang="ja-JP" sz="2400" b="1" dirty="0" smtClean="0"/>
              <a:t>): 1671 – </a:t>
            </a:r>
            <a:r>
              <a:rPr kumimoji="1" lang="en-US" altLang="ja-JP" sz="2400" b="1" dirty="0" err="1" smtClean="0"/>
              <a:t>i</a:t>
            </a:r>
            <a:r>
              <a:rPr kumimoji="1" lang="en-US" altLang="ja-JP" sz="2400" b="1" dirty="0" smtClean="0"/>
              <a:t> 5 MeV </a:t>
            </a:r>
            <a:r>
              <a:rPr kumimoji="1" lang="en-US" altLang="ja-JP" sz="2000" b="1" dirty="0" smtClean="0"/>
              <a:t>(</a:t>
            </a:r>
            <a:r>
              <a:rPr kumimoji="1" lang="en-US" altLang="ja-JP" sz="2000" b="1" dirty="0" smtClean="0">
                <a:sym typeface="Wingdings" panose="05000000000000000000" pitchFamily="2" charset="2"/>
              </a:rPr>
              <a:t> </a:t>
            </a:r>
            <a:r>
              <a:rPr kumimoji="1" lang="en-US" altLang="ja-JP" sz="2000" b="1" dirty="0" err="1" smtClean="0">
                <a:sym typeface="Wingdings" panose="05000000000000000000" pitchFamily="2" charset="2"/>
              </a:rPr>
              <a:t>ηΛ</a:t>
            </a:r>
            <a:r>
              <a:rPr kumimoji="1" lang="en-US" altLang="ja-JP" sz="2000" b="1" dirty="0" smtClean="0">
                <a:sym typeface="Wingdings" panose="05000000000000000000" pitchFamily="2" charset="2"/>
              </a:rPr>
              <a:t> threshold: 1663 MeV)</a:t>
            </a:r>
            <a:endParaRPr kumimoji="1" lang="en-US" altLang="ja-JP" sz="2000" b="1" dirty="0" smtClean="0"/>
          </a:p>
          <a:p>
            <a:pPr marL="342900" indent="-342900">
              <a:buClr>
                <a:srgbClr val="FF0000"/>
              </a:buClr>
              <a:buFont typeface="Wingdings" panose="05000000000000000000" pitchFamily="2" charset="2"/>
              <a:buChar char="ü"/>
            </a:pPr>
            <a:r>
              <a:rPr lang="en-US" altLang="ja-JP" sz="2400" b="1" dirty="0" smtClean="0"/>
              <a:t>Spin-parity (J</a:t>
            </a:r>
            <a:r>
              <a:rPr lang="en-US" altLang="ja-JP" sz="2400" b="1" baseline="30000" dirty="0" smtClean="0"/>
              <a:t>P</a:t>
            </a:r>
            <a:r>
              <a:rPr lang="en-US" altLang="ja-JP" sz="2400" b="1" dirty="0" smtClean="0"/>
              <a:t>):</a:t>
            </a:r>
            <a:r>
              <a:rPr kumimoji="1" lang="en-US" altLang="ja-JP" sz="2400" b="1" dirty="0" smtClean="0"/>
              <a:t> 3/2</a:t>
            </a:r>
            <a:r>
              <a:rPr kumimoji="1" lang="en-US" altLang="ja-JP" sz="2400" b="1" baseline="30000" dirty="0" smtClean="0"/>
              <a:t>+</a:t>
            </a:r>
            <a:endParaRPr kumimoji="1" lang="en-US" altLang="ja-JP" sz="2400" b="1" dirty="0" smtClean="0"/>
          </a:p>
          <a:p>
            <a:pPr marL="342900" indent="-342900">
              <a:buClr>
                <a:srgbClr val="FF0000"/>
              </a:buClr>
              <a:buFont typeface="Wingdings" panose="05000000000000000000" pitchFamily="2" charset="2"/>
              <a:buChar char="ü"/>
            </a:pPr>
            <a:r>
              <a:rPr kumimoji="1" lang="en-US" altLang="ja-JP" sz="2400" b="1" dirty="0" smtClean="0"/>
              <a:t>Branching ratio:</a:t>
            </a:r>
            <a:endParaRPr kumimoji="1" lang="ja-JP" altLang="en-US" sz="2400" b="1" dirty="0"/>
          </a:p>
        </p:txBody>
      </p:sp>
      <mc:AlternateContent xmlns:mc="http://schemas.openxmlformats.org/markup-compatibility/2006" xmlns:a14="http://schemas.microsoft.com/office/drawing/2010/main">
        <mc:Choice Requires="a14">
          <p:graphicFrame>
            <p:nvGraphicFramePr>
              <p:cNvPr id="13" name="表 12"/>
              <p:cNvGraphicFramePr>
                <a:graphicFrameLocks noGrp="1"/>
              </p:cNvGraphicFramePr>
              <p:nvPr>
                <p:extLst>
                  <p:ext uri="{D42A27DB-BD31-4B8C-83A1-F6EECF244321}">
                    <p14:modId xmlns:p14="http://schemas.microsoft.com/office/powerpoint/2010/main" val="1783127292"/>
                  </p:ext>
                </p:extLst>
              </p:nvPr>
            </p:nvGraphicFramePr>
            <p:xfrm>
              <a:off x="375368" y="2348880"/>
              <a:ext cx="8373098" cy="1147274"/>
            </p:xfrm>
            <a:graphic>
              <a:graphicData uri="http://schemas.openxmlformats.org/drawingml/2006/table">
                <a:tbl>
                  <a:tblPr firstRow="1" bandRow="1">
                    <a:tableStyleId>{5C22544A-7EE6-4342-B048-85BDC9FD1C3A}</a:tableStyleId>
                  </a:tblPr>
                  <a:tblGrid>
                    <a:gridCol w="964678"/>
                    <a:gridCol w="670473"/>
                    <a:gridCol w="648419"/>
                    <a:gridCol w="761191"/>
                    <a:gridCol w="761191"/>
                    <a:gridCol w="761191"/>
                    <a:gridCol w="761191"/>
                    <a:gridCol w="761191"/>
                    <a:gridCol w="761191"/>
                    <a:gridCol w="761191"/>
                    <a:gridCol w="761191"/>
                  </a:tblGrid>
                  <a:tr h="581943">
                    <a:tc>
                      <a:txBody>
                        <a:bodyPr/>
                        <a:lstStyle/>
                        <a:p>
                          <a:pPr algn="ctr"/>
                          <a:r>
                            <a:rPr kumimoji="1" lang="en-US" altLang="ja-JP" sz="1600" b="1" dirty="0" smtClean="0"/>
                            <a:t>channel</a:t>
                          </a:r>
                          <a:endParaRPr kumimoji="1" lang="ja-JP" altLang="en-US" sz="1600" b="1" dirty="0"/>
                        </a:p>
                      </a:txBody>
                      <a:tcPr anchor="ctr"/>
                    </a:tc>
                    <a:tc>
                      <a:txBody>
                        <a:bodyPr/>
                        <a:lstStyle/>
                        <a:p>
                          <a:pPr algn="ctr"/>
                          <a14:m>
                            <m:oMath xmlns:m="http://schemas.openxmlformats.org/officeDocument/2006/math">
                              <m:acc>
                                <m:accPr>
                                  <m:chr m:val="̅"/>
                                  <m:ctrlPr>
                                    <a:rPr lang="en-US" altLang="ja-JP" sz="1600" b="1" i="1" smtClean="0">
                                      <a:latin typeface="Cambria Math"/>
                                    </a:rPr>
                                  </m:ctrlPr>
                                </m:accPr>
                                <m:e>
                                  <m:r>
                                    <m:rPr>
                                      <m:nor/>
                                    </m:rPr>
                                    <a:rPr lang="en-US" altLang="ja-JP" sz="1600" b="1"/>
                                    <m:t>K</m:t>
                                  </m:r>
                                </m:e>
                              </m:acc>
                            </m:oMath>
                          </a14:m>
                          <a:r>
                            <a:rPr kumimoji="1" lang="en-US" altLang="ja-JP" sz="1600" b="1" dirty="0" smtClean="0"/>
                            <a:t>N</a:t>
                          </a:r>
                          <a:endParaRPr kumimoji="1" lang="ja-JP" altLang="en-US" sz="1600" b="1" dirty="0"/>
                        </a:p>
                      </a:txBody>
                      <a:tcPr anchor="ctr"/>
                    </a:tc>
                    <a:tc>
                      <a:txBody>
                        <a:bodyPr/>
                        <a:lstStyle/>
                        <a:p>
                          <a:pPr algn="ctr"/>
                          <a:r>
                            <a:rPr kumimoji="1" lang="en-US" altLang="ja-JP" sz="1600" b="1" dirty="0" smtClean="0"/>
                            <a:t> πΣ</a:t>
                          </a:r>
                          <a:endParaRPr kumimoji="1" lang="ja-JP" altLang="en-US" sz="1600" b="1" dirty="0"/>
                        </a:p>
                      </a:txBody>
                      <a:tcPr anchor="ctr"/>
                    </a:tc>
                    <a:tc>
                      <a:txBody>
                        <a:bodyPr/>
                        <a:lstStyle/>
                        <a:p>
                          <a:pPr algn="ctr"/>
                          <a:r>
                            <a:rPr kumimoji="1" lang="en-US" altLang="ja-JP" sz="1600" b="1" dirty="0" smtClean="0"/>
                            <a:t>πΛ</a:t>
                          </a:r>
                          <a:endParaRPr kumimoji="1" lang="ja-JP" altLang="en-US" sz="1600" b="1" dirty="0"/>
                        </a:p>
                      </a:txBody>
                      <a:tcPr anchor="ctr"/>
                    </a:tc>
                    <a:tc>
                      <a:txBody>
                        <a:bodyPr/>
                        <a:lstStyle/>
                        <a:p>
                          <a:pPr algn="ctr"/>
                          <a:r>
                            <a:rPr kumimoji="1" lang="en-US" altLang="ja-JP" sz="1600" b="1" dirty="0" err="1" smtClean="0"/>
                            <a:t>ηΛ</a:t>
                          </a:r>
                          <a:endParaRPr kumimoji="1" lang="ja-JP" altLang="en-US" sz="1600" b="1" dirty="0"/>
                        </a:p>
                      </a:txBody>
                      <a:tcPr anchor="ctr"/>
                    </a:tc>
                    <a:tc>
                      <a:txBody>
                        <a:bodyPr/>
                        <a:lstStyle/>
                        <a:p>
                          <a:pPr algn="ctr"/>
                          <a:r>
                            <a:rPr kumimoji="1" lang="en-US" altLang="ja-JP" sz="1600" b="1" dirty="0" smtClean="0"/>
                            <a:t>KΞ</a:t>
                          </a:r>
                          <a:endParaRPr kumimoji="1" lang="ja-JP" altLang="en-US" sz="1600" b="1" dirty="0"/>
                        </a:p>
                      </a:txBody>
                      <a:tcPr anchor="ctr"/>
                    </a:tc>
                    <a:tc>
                      <a:txBody>
                        <a:bodyPr/>
                        <a:lstStyle/>
                        <a:p>
                          <a:pPr algn="ctr"/>
                          <a14:m>
                            <m:oMath xmlns:m="http://schemas.openxmlformats.org/officeDocument/2006/math">
                              <m:acc>
                                <m:accPr>
                                  <m:chr m:val="̅"/>
                                  <m:ctrlPr>
                                    <a:rPr lang="en-US" altLang="ja-JP" sz="1600" b="1" i="1" smtClean="0">
                                      <a:latin typeface="Cambria Math"/>
                                    </a:rPr>
                                  </m:ctrlPr>
                                </m:accPr>
                                <m:e>
                                  <m:r>
                                    <m:rPr>
                                      <m:nor/>
                                    </m:rPr>
                                    <a:rPr lang="en-US" altLang="ja-JP" sz="1600" b="1"/>
                                    <m:t>K</m:t>
                                  </m:r>
                                </m:e>
                              </m:acc>
                            </m:oMath>
                          </a14:m>
                          <a:r>
                            <a:rPr kumimoji="1" lang="en-US" altLang="ja-JP" sz="1600" b="1" dirty="0" smtClean="0"/>
                            <a:t>*N </a:t>
                          </a:r>
                          <a:r>
                            <a:rPr kumimoji="1" lang="en-US" altLang="ja-JP" sz="1000" b="1" baseline="0" dirty="0" smtClean="0"/>
                            <a:t>(L,S)</a:t>
                          </a:r>
                        </a:p>
                        <a:p>
                          <a:pPr algn="ctr"/>
                          <a:r>
                            <a:rPr kumimoji="1" lang="en-US" altLang="ja-JP" sz="1000" b="1" baseline="0" dirty="0" smtClean="0"/>
                            <a:t>(1,1/2)</a:t>
                          </a:r>
                          <a:endParaRPr kumimoji="1" lang="ja-JP" altLang="en-US" sz="1000" b="1"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altLang="ja-JP" sz="1600" b="1" i="1" smtClean="0">
                                      <a:latin typeface="Cambria Math"/>
                                    </a:rPr>
                                  </m:ctrlPr>
                                </m:accPr>
                                <m:e>
                                  <m:r>
                                    <m:rPr>
                                      <m:nor/>
                                    </m:rPr>
                                    <a:rPr lang="en-US" altLang="ja-JP" sz="1600" b="1"/>
                                    <m:t>K</m:t>
                                  </m:r>
                                </m:e>
                              </m:acc>
                            </m:oMath>
                          </a14:m>
                          <a:r>
                            <a:rPr kumimoji="1" lang="en-US" altLang="ja-JP" sz="1600" b="1" dirty="0" smtClean="0"/>
                            <a:t>*N </a:t>
                          </a:r>
                          <a:r>
                            <a:rPr kumimoji="1" lang="en-US" altLang="ja-JP" sz="1000" b="1" baseline="0" dirty="0" smtClean="0"/>
                            <a:t>(L,S)</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baseline="0" dirty="0" smtClean="0"/>
                            <a:t>(1,3/2)</a:t>
                          </a:r>
                          <a:endParaRPr kumimoji="1" lang="ja-JP" altLang="en-US" sz="1000" b="1"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altLang="ja-JP" sz="1600" b="1" i="1" smtClean="0">
                                      <a:latin typeface="Cambria Math"/>
                                    </a:rPr>
                                  </m:ctrlPr>
                                </m:accPr>
                                <m:e>
                                  <m:r>
                                    <m:rPr>
                                      <m:nor/>
                                    </m:rPr>
                                    <a:rPr lang="en-US" altLang="ja-JP" sz="1600" b="1"/>
                                    <m:t>K</m:t>
                                  </m:r>
                                </m:e>
                              </m:acc>
                            </m:oMath>
                          </a14:m>
                          <a:r>
                            <a:rPr kumimoji="1" lang="en-US" altLang="ja-JP" sz="1600" b="1" dirty="0" smtClean="0"/>
                            <a:t>*N </a:t>
                          </a:r>
                          <a:r>
                            <a:rPr kumimoji="1" lang="en-US" altLang="ja-JP" sz="1000" b="1" baseline="0" dirty="0" smtClean="0"/>
                            <a:t>(L,S)</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baseline="0" dirty="0" smtClean="0"/>
                            <a:t>(3,3/2)</a:t>
                          </a:r>
                          <a:endParaRPr kumimoji="1" lang="ja-JP" altLang="en-US" sz="1000" b="1" baseline="0" dirty="0"/>
                        </a:p>
                      </a:txBody>
                      <a:tcPr anchor="ctr"/>
                    </a:tc>
                    <a:tc>
                      <a:txBody>
                        <a:bodyPr/>
                        <a:lstStyle/>
                        <a:p>
                          <a:pPr algn="ctr"/>
                          <a:r>
                            <a:rPr kumimoji="1" lang="en-US" altLang="ja-JP" sz="1600" b="1" dirty="0" smtClean="0"/>
                            <a:t>πΣ*</a:t>
                          </a:r>
                        </a:p>
                        <a:p>
                          <a:pPr algn="ctr"/>
                          <a:r>
                            <a:rPr kumimoji="1" lang="en-US" altLang="ja-JP" sz="1000" b="1" baseline="0" dirty="0" smtClean="0"/>
                            <a:t>(L,S)</a:t>
                          </a:r>
                        </a:p>
                        <a:p>
                          <a:pPr algn="ctr"/>
                          <a:r>
                            <a:rPr kumimoji="1" lang="en-US" altLang="ja-JP" sz="1000" b="1" baseline="0" dirty="0" smtClean="0"/>
                            <a:t>(1,3/2)</a:t>
                          </a:r>
                          <a:endParaRPr kumimoji="1" lang="ja-JP" altLang="en-US" sz="1000" b="1" baseline="0" dirty="0" smtClean="0"/>
                        </a:p>
                      </a:txBody>
                      <a:tcPr anchor="ctr"/>
                    </a:tc>
                    <a:tc>
                      <a:txBody>
                        <a:bodyPr/>
                        <a:lstStyle/>
                        <a:p>
                          <a:pPr algn="ctr"/>
                          <a:r>
                            <a:rPr kumimoji="1" lang="en-US" altLang="ja-JP" sz="1600" b="1" dirty="0" smtClean="0"/>
                            <a:t>πΣ*</a:t>
                          </a:r>
                        </a:p>
                        <a:p>
                          <a:pPr algn="ctr"/>
                          <a:r>
                            <a:rPr kumimoji="1" lang="en-US" altLang="ja-JP" sz="1000" b="1" baseline="0" dirty="0" smtClean="0"/>
                            <a:t>(L,S)</a:t>
                          </a:r>
                        </a:p>
                        <a:p>
                          <a:pPr algn="ctr"/>
                          <a:r>
                            <a:rPr kumimoji="1" lang="en-US" altLang="ja-JP" sz="1000" b="1" baseline="0" dirty="0" smtClean="0"/>
                            <a:t>(3,3/2)</a:t>
                          </a:r>
                          <a:endParaRPr kumimoji="1" lang="ja-JP" altLang="en-US" sz="1000" b="1" dirty="0"/>
                        </a:p>
                      </a:txBody>
                      <a:tcPr anchor="ctr"/>
                    </a:tc>
                  </a:tr>
                  <a:tr h="498177">
                    <a:tc>
                      <a:txBody>
                        <a:bodyPr/>
                        <a:lstStyle/>
                        <a:p>
                          <a:pPr algn="ctr"/>
                          <a:r>
                            <a:rPr kumimoji="1" lang="en-US" altLang="ja-JP" sz="1600" b="1" dirty="0" smtClean="0"/>
                            <a:t>B.R. (%)</a:t>
                          </a:r>
                          <a:endParaRPr kumimoji="1" lang="ja-JP" altLang="en-US" sz="1600" b="1" dirty="0"/>
                        </a:p>
                      </a:txBody>
                      <a:tcPr anchor="ctr"/>
                    </a:tc>
                    <a:tc>
                      <a:txBody>
                        <a:bodyPr/>
                        <a:lstStyle/>
                        <a:p>
                          <a:pPr algn="ctr"/>
                          <a:r>
                            <a:rPr kumimoji="1" lang="en-US" altLang="ja-JP" sz="1600" b="1" dirty="0" smtClean="0"/>
                            <a:t>3.9</a:t>
                          </a:r>
                          <a:endParaRPr kumimoji="1" lang="ja-JP" altLang="en-US" sz="1600" b="1" dirty="0"/>
                        </a:p>
                      </a:txBody>
                      <a:tcPr anchor="ctr"/>
                    </a:tc>
                    <a:tc>
                      <a:txBody>
                        <a:bodyPr/>
                        <a:lstStyle/>
                        <a:p>
                          <a:pPr algn="ctr"/>
                          <a:r>
                            <a:rPr kumimoji="1" lang="en-US" altLang="ja-JP" sz="1600" b="1" dirty="0" smtClean="0"/>
                            <a:t>18.6</a:t>
                          </a:r>
                          <a:endParaRPr kumimoji="1" lang="ja-JP" altLang="en-US" sz="1600" b="1" dirty="0"/>
                        </a:p>
                      </a:txBody>
                      <a:tcPr anchor="ctr"/>
                    </a:tc>
                    <a:tc>
                      <a:txBody>
                        <a:bodyPr/>
                        <a:lstStyle/>
                        <a:p>
                          <a:pPr algn="ctr"/>
                          <a:r>
                            <a:rPr kumimoji="1" lang="en-US" altLang="ja-JP" sz="1600" b="1" dirty="0" smtClean="0"/>
                            <a:t>N/A</a:t>
                          </a:r>
                          <a:endParaRPr kumimoji="1" lang="ja-JP" altLang="en-US" sz="1600" b="1" dirty="0"/>
                        </a:p>
                      </a:txBody>
                      <a:tcPr anchor="ctr"/>
                    </a:tc>
                    <a:tc>
                      <a:txBody>
                        <a:bodyPr/>
                        <a:lstStyle/>
                        <a:p>
                          <a:pPr algn="ctr"/>
                          <a:r>
                            <a:rPr kumimoji="1" lang="en-US" altLang="ja-JP" sz="1600" b="1" dirty="0" smtClean="0"/>
                            <a:t>43.2</a:t>
                          </a:r>
                          <a:endParaRPr kumimoji="1" lang="ja-JP" altLang="en-US" sz="1600" b="1" dirty="0"/>
                        </a:p>
                      </a:txBody>
                      <a:tcPr anchor="ctr"/>
                    </a:tc>
                    <a:tc>
                      <a:txBody>
                        <a:bodyPr/>
                        <a:lstStyle/>
                        <a:p>
                          <a:pPr algn="ctr"/>
                          <a:r>
                            <a:rPr kumimoji="1" lang="en-US" altLang="ja-JP" sz="1600" b="1" dirty="0" smtClean="0"/>
                            <a:t>--</a:t>
                          </a:r>
                          <a:endParaRPr kumimoji="1" lang="ja-JP" altLang="en-US" sz="1600" b="1" dirty="0"/>
                        </a:p>
                      </a:txBody>
                      <a:tcPr anchor="ctr"/>
                    </a:tc>
                    <a:tc>
                      <a:txBody>
                        <a:bodyPr/>
                        <a:lstStyle/>
                        <a:p>
                          <a:pPr algn="ctr"/>
                          <a:r>
                            <a:rPr kumimoji="1" lang="en-US" altLang="ja-JP" sz="1600" b="1" dirty="0" smtClean="0"/>
                            <a:t>0.2</a:t>
                          </a:r>
                          <a:endParaRPr kumimoji="1" lang="ja-JP" altLang="en-US" sz="1600" b="1" dirty="0"/>
                        </a:p>
                      </a:txBody>
                      <a:tcPr anchor="ctr"/>
                    </a:tc>
                    <a:tc>
                      <a:txBody>
                        <a:bodyPr/>
                        <a:lstStyle/>
                        <a:p>
                          <a:pPr algn="ctr"/>
                          <a:r>
                            <a:rPr kumimoji="1" lang="en-US" altLang="ja-JP" sz="1600" b="1" dirty="0" smtClean="0"/>
                            <a:t>0.1</a:t>
                          </a:r>
                          <a:endParaRPr kumimoji="1" lang="ja-JP" altLang="en-US" sz="1600" b="1" dirty="0"/>
                        </a:p>
                      </a:txBody>
                      <a:tcPr anchor="ctr"/>
                    </a:tc>
                    <a:tc>
                      <a:txBody>
                        <a:bodyPr/>
                        <a:lstStyle/>
                        <a:p>
                          <a:pPr algn="ctr"/>
                          <a:r>
                            <a:rPr kumimoji="1" lang="en-US" altLang="ja-JP" sz="1600" b="1" dirty="0" smtClean="0"/>
                            <a:t>0.0</a:t>
                          </a:r>
                          <a:endParaRPr kumimoji="1" lang="ja-JP" altLang="en-US" sz="1600" b="1" dirty="0"/>
                        </a:p>
                      </a:txBody>
                      <a:tcPr anchor="ctr"/>
                    </a:tc>
                    <a:tc>
                      <a:txBody>
                        <a:bodyPr/>
                        <a:lstStyle/>
                        <a:p>
                          <a:pPr algn="ctr"/>
                          <a:r>
                            <a:rPr kumimoji="1" lang="en-US" altLang="ja-JP" sz="1600" b="1" dirty="0" smtClean="0"/>
                            <a:t>33.9</a:t>
                          </a:r>
                          <a:endParaRPr kumimoji="1" lang="ja-JP" altLang="en-US" sz="1600" b="1" dirty="0"/>
                        </a:p>
                      </a:txBody>
                      <a:tcPr anchor="ctr"/>
                    </a:tc>
                    <a:tc>
                      <a:txBody>
                        <a:bodyPr/>
                        <a:lstStyle/>
                        <a:p>
                          <a:pPr algn="ctr"/>
                          <a:r>
                            <a:rPr kumimoji="1" lang="en-US" altLang="ja-JP" sz="1600" b="1" dirty="0" smtClean="0"/>
                            <a:t>0.1</a:t>
                          </a:r>
                          <a:endParaRPr kumimoji="1" lang="ja-JP" altLang="en-US" sz="1600" b="1" dirty="0"/>
                        </a:p>
                      </a:txBody>
                      <a:tcPr anchor="ctr"/>
                    </a:tc>
                  </a:tr>
                </a:tbl>
              </a:graphicData>
            </a:graphic>
          </p:graphicFrame>
        </mc:Choice>
        <mc:Fallback xmlns="">
          <p:graphicFrame>
            <p:nvGraphicFramePr>
              <p:cNvPr id="13" name="表 12"/>
              <p:cNvGraphicFramePr>
                <a:graphicFrameLocks noGrp="1"/>
              </p:cNvGraphicFramePr>
              <p:nvPr>
                <p:extLst>
                  <p:ext uri="{D42A27DB-BD31-4B8C-83A1-F6EECF244321}">
                    <p14:modId xmlns:p14="http://schemas.microsoft.com/office/powerpoint/2010/main" val="1783127292"/>
                  </p:ext>
                </p:extLst>
              </p:nvPr>
            </p:nvGraphicFramePr>
            <p:xfrm>
              <a:off x="375368" y="2348880"/>
              <a:ext cx="8373098" cy="1147274"/>
            </p:xfrm>
            <a:graphic>
              <a:graphicData uri="http://schemas.openxmlformats.org/drawingml/2006/table">
                <a:tbl>
                  <a:tblPr firstRow="1" bandRow="1">
                    <a:tableStyleId>{5C22544A-7EE6-4342-B048-85BDC9FD1C3A}</a:tableStyleId>
                  </a:tblPr>
                  <a:tblGrid>
                    <a:gridCol w="964678"/>
                    <a:gridCol w="670473"/>
                    <a:gridCol w="648419"/>
                    <a:gridCol w="761191"/>
                    <a:gridCol w="761191"/>
                    <a:gridCol w="761191"/>
                    <a:gridCol w="761191"/>
                    <a:gridCol w="761191"/>
                    <a:gridCol w="761191"/>
                    <a:gridCol w="761191"/>
                    <a:gridCol w="761191"/>
                  </a:tblGrid>
                  <a:tr h="649097">
                    <a:tc>
                      <a:txBody>
                        <a:bodyPr/>
                        <a:lstStyle/>
                        <a:p>
                          <a:pPr algn="ctr"/>
                          <a:r>
                            <a:rPr kumimoji="1" lang="en-US" altLang="ja-JP" sz="1600" b="1" dirty="0" smtClean="0"/>
                            <a:t>channel</a:t>
                          </a:r>
                          <a:endParaRPr kumimoji="1" lang="ja-JP" altLang="en-US" sz="1600" b="1" dirty="0"/>
                        </a:p>
                      </a:txBody>
                      <a:tcPr anchor="ctr"/>
                    </a:tc>
                    <a:tc>
                      <a:txBody>
                        <a:bodyPr/>
                        <a:lstStyle/>
                        <a:p>
                          <a:endParaRPr lang="ja-JP"/>
                        </a:p>
                      </a:txBody>
                      <a:tcPr anchor="ctr">
                        <a:blipFill rotWithShape="1">
                          <a:blip r:embed="rId2"/>
                          <a:stretch>
                            <a:fillRect l="-144545" t="-1869" r="-1005455" b="-76636"/>
                          </a:stretch>
                        </a:blipFill>
                      </a:tcPr>
                    </a:tc>
                    <a:tc>
                      <a:txBody>
                        <a:bodyPr/>
                        <a:lstStyle/>
                        <a:p>
                          <a:pPr algn="ctr"/>
                          <a:r>
                            <a:rPr kumimoji="1" lang="en-US" altLang="ja-JP" sz="1600" b="1" dirty="0" smtClean="0"/>
                            <a:t> πΣ</a:t>
                          </a:r>
                          <a:endParaRPr kumimoji="1" lang="ja-JP" altLang="en-US" sz="1600" b="1" dirty="0"/>
                        </a:p>
                      </a:txBody>
                      <a:tcPr anchor="ctr"/>
                    </a:tc>
                    <a:tc>
                      <a:txBody>
                        <a:bodyPr/>
                        <a:lstStyle/>
                        <a:p>
                          <a:pPr algn="ctr"/>
                          <a:r>
                            <a:rPr kumimoji="1" lang="en-US" altLang="ja-JP" sz="1600" b="1" dirty="0" smtClean="0"/>
                            <a:t>πΛ</a:t>
                          </a:r>
                          <a:endParaRPr kumimoji="1" lang="ja-JP" altLang="en-US" sz="1600" b="1" dirty="0"/>
                        </a:p>
                      </a:txBody>
                      <a:tcPr anchor="ctr"/>
                    </a:tc>
                    <a:tc>
                      <a:txBody>
                        <a:bodyPr/>
                        <a:lstStyle/>
                        <a:p>
                          <a:pPr algn="ctr"/>
                          <a:r>
                            <a:rPr kumimoji="1" lang="en-US" altLang="ja-JP" sz="1600" b="1" dirty="0" err="1" smtClean="0"/>
                            <a:t>ηΛ</a:t>
                          </a:r>
                          <a:endParaRPr kumimoji="1" lang="ja-JP" altLang="en-US" sz="1600" b="1" dirty="0"/>
                        </a:p>
                      </a:txBody>
                      <a:tcPr anchor="ctr"/>
                    </a:tc>
                    <a:tc>
                      <a:txBody>
                        <a:bodyPr/>
                        <a:lstStyle/>
                        <a:p>
                          <a:pPr algn="ctr"/>
                          <a:r>
                            <a:rPr kumimoji="1" lang="en-US" altLang="ja-JP" sz="1600" b="1" dirty="0" smtClean="0"/>
                            <a:t>KΞ</a:t>
                          </a:r>
                          <a:endParaRPr kumimoji="1" lang="ja-JP" altLang="en-US" sz="1600" b="1" dirty="0"/>
                        </a:p>
                      </a:txBody>
                      <a:tcPr anchor="ctr"/>
                    </a:tc>
                    <a:tc>
                      <a:txBody>
                        <a:bodyPr/>
                        <a:lstStyle/>
                        <a:p>
                          <a:endParaRPr lang="ja-JP"/>
                        </a:p>
                      </a:txBody>
                      <a:tcPr anchor="ctr">
                        <a:blipFill rotWithShape="1">
                          <a:blip r:embed="rId2"/>
                          <a:stretch>
                            <a:fillRect l="-600000" t="-1869" r="-400000" b="-76636"/>
                          </a:stretch>
                        </a:blipFill>
                      </a:tcPr>
                    </a:tc>
                    <a:tc>
                      <a:txBody>
                        <a:bodyPr/>
                        <a:lstStyle/>
                        <a:p>
                          <a:endParaRPr lang="ja-JP"/>
                        </a:p>
                      </a:txBody>
                      <a:tcPr anchor="ctr">
                        <a:blipFill rotWithShape="1">
                          <a:blip r:embed="rId2"/>
                          <a:stretch>
                            <a:fillRect l="-700000" t="-1869" r="-300000" b="-76636"/>
                          </a:stretch>
                        </a:blipFill>
                      </a:tcPr>
                    </a:tc>
                    <a:tc>
                      <a:txBody>
                        <a:bodyPr/>
                        <a:lstStyle/>
                        <a:p>
                          <a:endParaRPr lang="ja-JP"/>
                        </a:p>
                      </a:txBody>
                      <a:tcPr anchor="ctr">
                        <a:blipFill rotWithShape="1">
                          <a:blip r:embed="rId2"/>
                          <a:stretch>
                            <a:fillRect l="-806452" t="-1869" r="-202419" b="-76636"/>
                          </a:stretch>
                        </a:blipFill>
                      </a:tcPr>
                    </a:tc>
                    <a:tc>
                      <a:txBody>
                        <a:bodyPr/>
                        <a:lstStyle/>
                        <a:p>
                          <a:pPr algn="ctr"/>
                          <a:r>
                            <a:rPr kumimoji="1" lang="en-US" altLang="ja-JP" sz="1600" b="1" dirty="0" smtClean="0"/>
                            <a:t>πΣ*</a:t>
                          </a:r>
                        </a:p>
                        <a:p>
                          <a:pPr algn="ctr"/>
                          <a:r>
                            <a:rPr kumimoji="1" lang="en-US" altLang="ja-JP" sz="1000" b="1" baseline="0" dirty="0" smtClean="0"/>
                            <a:t>(L,S)</a:t>
                          </a:r>
                        </a:p>
                        <a:p>
                          <a:pPr algn="ctr"/>
                          <a:r>
                            <a:rPr kumimoji="1" lang="en-US" altLang="ja-JP" sz="1000" b="1" baseline="0" dirty="0" smtClean="0"/>
                            <a:t>(1,3/2)</a:t>
                          </a:r>
                          <a:endParaRPr kumimoji="1" lang="ja-JP" altLang="en-US" sz="1000" b="1" baseline="0" dirty="0" smtClean="0"/>
                        </a:p>
                      </a:txBody>
                      <a:tcPr anchor="ctr"/>
                    </a:tc>
                    <a:tc>
                      <a:txBody>
                        <a:bodyPr/>
                        <a:lstStyle/>
                        <a:p>
                          <a:pPr algn="ctr"/>
                          <a:r>
                            <a:rPr kumimoji="1" lang="en-US" altLang="ja-JP" sz="1600" b="1" dirty="0" smtClean="0"/>
                            <a:t>πΣ*</a:t>
                          </a:r>
                        </a:p>
                        <a:p>
                          <a:pPr algn="ctr"/>
                          <a:r>
                            <a:rPr kumimoji="1" lang="en-US" altLang="ja-JP" sz="1000" b="1" baseline="0" dirty="0" smtClean="0"/>
                            <a:t>(L,S)</a:t>
                          </a:r>
                        </a:p>
                        <a:p>
                          <a:pPr algn="ctr"/>
                          <a:r>
                            <a:rPr kumimoji="1" lang="en-US" altLang="ja-JP" sz="1000" b="1" baseline="0" dirty="0" smtClean="0"/>
                            <a:t>(3,3/2)</a:t>
                          </a:r>
                          <a:endParaRPr kumimoji="1" lang="ja-JP" altLang="en-US" sz="1000" b="1" dirty="0"/>
                        </a:p>
                      </a:txBody>
                      <a:tcPr anchor="ctr"/>
                    </a:tc>
                  </a:tr>
                  <a:tr h="498177">
                    <a:tc>
                      <a:txBody>
                        <a:bodyPr/>
                        <a:lstStyle/>
                        <a:p>
                          <a:pPr algn="ctr"/>
                          <a:r>
                            <a:rPr kumimoji="1" lang="en-US" altLang="ja-JP" sz="1600" b="1" dirty="0" smtClean="0"/>
                            <a:t>B.R. (%)</a:t>
                          </a:r>
                          <a:endParaRPr kumimoji="1" lang="ja-JP" altLang="en-US" sz="1600" b="1" dirty="0"/>
                        </a:p>
                      </a:txBody>
                      <a:tcPr anchor="ctr"/>
                    </a:tc>
                    <a:tc>
                      <a:txBody>
                        <a:bodyPr/>
                        <a:lstStyle/>
                        <a:p>
                          <a:pPr algn="ctr"/>
                          <a:r>
                            <a:rPr kumimoji="1" lang="en-US" altLang="ja-JP" sz="1600" b="1" dirty="0" smtClean="0"/>
                            <a:t>3.9</a:t>
                          </a:r>
                          <a:endParaRPr kumimoji="1" lang="ja-JP" altLang="en-US" sz="1600" b="1" dirty="0"/>
                        </a:p>
                      </a:txBody>
                      <a:tcPr anchor="ctr"/>
                    </a:tc>
                    <a:tc>
                      <a:txBody>
                        <a:bodyPr/>
                        <a:lstStyle/>
                        <a:p>
                          <a:pPr algn="ctr"/>
                          <a:r>
                            <a:rPr kumimoji="1" lang="en-US" altLang="ja-JP" sz="1600" b="1" dirty="0" smtClean="0"/>
                            <a:t>18.6</a:t>
                          </a:r>
                          <a:endParaRPr kumimoji="1" lang="ja-JP" altLang="en-US" sz="1600" b="1" dirty="0"/>
                        </a:p>
                      </a:txBody>
                      <a:tcPr anchor="ctr"/>
                    </a:tc>
                    <a:tc>
                      <a:txBody>
                        <a:bodyPr/>
                        <a:lstStyle/>
                        <a:p>
                          <a:pPr algn="ctr"/>
                          <a:r>
                            <a:rPr kumimoji="1" lang="en-US" altLang="ja-JP" sz="1600" b="1" dirty="0" smtClean="0"/>
                            <a:t>N/A</a:t>
                          </a:r>
                          <a:endParaRPr kumimoji="1" lang="ja-JP" altLang="en-US" sz="1600" b="1" dirty="0"/>
                        </a:p>
                      </a:txBody>
                      <a:tcPr anchor="ctr"/>
                    </a:tc>
                    <a:tc>
                      <a:txBody>
                        <a:bodyPr/>
                        <a:lstStyle/>
                        <a:p>
                          <a:pPr algn="ctr"/>
                          <a:r>
                            <a:rPr kumimoji="1" lang="en-US" altLang="ja-JP" sz="1600" b="1" dirty="0" smtClean="0"/>
                            <a:t>43.2</a:t>
                          </a:r>
                          <a:endParaRPr kumimoji="1" lang="ja-JP" altLang="en-US" sz="1600" b="1" dirty="0"/>
                        </a:p>
                      </a:txBody>
                      <a:tcPr anchor="ctr"/>
                    </a:tc>
                    <a:tc>
                      <a:txBody>
                        <a:bodyPr/>
                        <a:lstStyle/>
                        <a:p>
                          <a:pPr algn="ctr"/>
                          <a:r>
                            <a:rPr kumimoji="1" lang="en-US" altLang="ja-JP" sz="1600" b="1" dirty="0" smtClean="0"/>
                            <a:t>--</a:t>
                          </a:r>
                          <a:endParaRPr kumimoji="1" lang="ja-JP" altLang="en-US" sz="1600" b="1" dirty="0"/>
                        </a:p>
                      </a:txBody>
                      <a:tcPr anchor="ctr"/>
                    </a:tc>
                    <a:tc>
                      <a:txBody>
                        <a:bodyPr/>
                        <a:lstStyle/>
                        <a:p>
                          <a:pPr algn="ctr"/>
                          <a:r>
                            <a:rPr kumimoji="1" lang="en-US" altLang="ja-JP" sz="1600" b="1" dirty="0" smtClean="0"/>
                            <a:t>0.2</a:t>
                          </a:r>
                          <a:endParaRPr kumimoji="1" lang="ja-JP" altLang="en-US" sz="1600" b="1" dirty="0"/>
                        </a:p>
                      </a:txBody>
                      <a:tcPr anchor="ctr"/>
                    </a:tc>
                    <a:tc>
                      <a:txBody>
                        <a:bodyPr/>
                        <a:lstStyle/>
                        <a:p>
                          <a:pPr algn="ctr"/>
                          <a:r>
                            <a:rPr kumimoji="1" lang="en-US" altLang="ja-JP" sz="1600" b="1" dirty="0" smtClean="0"/>
                            <a:t>0.1</a:t>
                          </a:r>
                          <a:endParaRPr kumimoji="1" lang="ja-JP" altLang="en-US" sz="1600" b="1" dirty="0"/>
                        </a:p>
                      </a:txBody>
                      <a:tcPr anchor="ctr"/>
                    </a:tc>
                    <a:tc>
                      <a:txBody>
                        <a:bodyPr/>
                        <a:lstStyle/>
                        <a:p>
                          <a:pPr algn="ctr"/>
                          <a:r>
                            <a:rPr kumimoji="1" lang="en-US" altLang="ja-JP" sz="1600" b="1" dirty="0" smtClean="0"/>
                            <a:t>0.0</a:t>
                          </a:r>
                          <a:endParaRPr kumimoji="1" lang="ja-JP" altLang="en-US" sz="1600" b="1" dirty="0"/>
                        </a:p>
                      </a:txBody>
                      <a:tcPr anchor="ctr"/>
                    </a:tc>
                    <a:tc>
                      <a:txBody>
                        <a:bodyPr/>
                        <a:lstStyle/>
                        <a:p>
                          <a:pPr algn="ctr"/>
                          <a:r>
                            <a:rPr kumimoji="1" lang="en-US" altLang="ja-JP" sz="1600" b="1" dirty="0" smtClean="0"/>
                            <a:t>33.9</a:t>
                          </a:r>
                          <a:endParaRPr kumimoji="1" lang="ja-JP" altLang="en-US" sz="1600" b="1" dirty="0"/>
                        </a:p>
                      </a:txBody>
                      <a:tcPr anchor="ctr"/>
                    </a:tc>
                    <a:tc>
                      <a:txBody>
                        <a:bodyPr/>
                        <a:lstStyle/>
                        <a:p>
                          <a:pPr algn="ctr"/>
                          <a:r>
                            <a:rPr kumimoji="1" lang="en-US" altLang="ja-JP" sz="1600" b="1" dirty="0" smtClean="0"/>
                            <a:t>0.1</a:t>
                          </a:r>
                          <a:endParaRPr kumimoji="1" lang="ja-JP" altLang="en-US" sz="1600" b="1" dirty="0"/>
                        </a:p>
                      </a:txBody>
                      <a:tcPr anchor="ctr"/>
                    </a:tc>
                  </a:tr>
                </a:tbl>
              </a:graphicData>
            </a:graphic>
          </p:graphicFrame>
        </mc:Fallback>
      </mc:AlternateContent>
      <p:pic>
        <p:nvPicPr>
          <p:cNvPr id="1026" name="Picture 2" descr="C:\Users\kamano\vmw-win\kbn-re0.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23" y="3999444"/>
            <a:ext cx="3508821"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mano\vmw-win\etl-im0.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637" y="5349667"/>
            <a:ext cx="3516835"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mano\vmw-win\etl-re0.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637" y="3999444"/>
            <a:ext cx="3508861"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mano\vmw-win\kbn-im0.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32" y="5331638"/>
            <a:ext cx="3391110" cy="1260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907704" y="3701194"/>
            <a:ext cx="1117614" cy="307777"/>
          </a:xfrm>
          <a:prstGeom prst="rect">
            <a:avLst/>
          </a:prstGeom>
          <a:noFill/>
        </p:spPr>
        <p:txBody>
          <a:bodyPr wrap="none" rtlCol="0">
            <a:spAutoFit/>
          </a:bodyPr>
          <a:lstStyle/>
          <a:p>
            <a:r>
              <a:rPr kumimoji="1" lang="en-US" altLang="ja-JP" sz="1400" b="1" dirty="0" smtClean="0">
                <a:solidFill>
                  <a:srgbClr val="0033CC"/>
                </a:solidFill>
              </a:rPr>
              <a:t>K</a:t>
            </a:r>
            <a:r>
              <a:rPr kumimoji="1" lang="en-US" altLang="ja-JP" sz="1400" b="1" baseline="30000" dirty="0" smtClean="0">
                <a:solidFill>
                  <a:srgbClr val="0033CC"/>
                </a:solidFill>
              </a:rPr>
              <a:t>-</a:t>
            </a:r>
            <a:r>
              <a:rPr kumimoji="1" lang="en-US" altLang="ja-JP" sz="1400" b="1" dirty="0" smtClean="0">
                <a:solidFill>
                  <a:srgbClr val="0033CC"/>
                </a:solidFill>
              </a:rPr>
              <a:t> p </a:t>
            </a:r>
            <a:r>
              <a:rPr kumimoji="1" lang="en-US" altLang="ja-JP" sz="1400" b="1" dirty="0" smtClean="0">
                <a:solidFill>
                  <a:srgbClr val="0033CC"/>
                </a:solidFill>
                <a:sym typeface="Wingdings" panose="05000000000000000000" pitchFamily="2" charset="2"/>
              </a:rPr>
              <a:t> K</a:t>
            </a:r>
            <a:r>
              <a:rPr kumimoji="1" lang="en-US" altLang="ja-JP" sz="1400" b="1" baseline="30000" dirty="0" smtClean="0">
                <a:solidFill>
                  <a:srgbClr val="0033CC"/>
                </a:solidFill>
                <a:sym typeface="Wingdings" panose="05000000000000000000" pitchFamily="2" charset="2"/>
              </a:rPr>
              <a:t>-</a:t>
            </a:r>
            <a:r>
              <a:rPr kumimoji="1" lang="en-US" altLang="ja-JP" sz="1400" b="1" dirty="0" smtClean="0">
                <a:solidFill>
                  <a:srgbClr val="0033CC"/>
                </a:solidFill>
                <a:sym typeface="Wingdings" panose="05000000000000000000" pitchFamily="2" charset="2"/>
              </a:rPr>
              <a:t> p</a:t>
            </a:r>
            <a:endParaRPr kumimoji="1" lang="ja-JP" altLang="en-US" sz="1400" b="1" dirty="0">
              <a:solidFill>
                <a:srgbClr val="0033CC"/>
              </a:solidFill>
            </a:endParaRPr>
          </a:p>
        </p:txBody>
      </p:sp>
      <p:sp>
        <p:nvSpPr>
          <p:cNvPr id="11" name="テキスト ボックス 10"/>
          <p:cNvSpPr txBox="1"/>
          <p:nvPr/>
        </p:nvSpPr>
        <p:spPr>
          <a:xfrm>
            <a:off x="6660232" y="3701194"/>
            <a:ext cx="1061253" cy="307777"/>
          </a:xfrm>
          <a:prstGeom prst="rect">
            <a:avLst/>
          </a:prstGeom>
          <a:noFill/>
        </p:spPr>
        <p:txBody>
          <a:bodyPr wrap="none" rtlCol="0">
            <a:spAutoFit/>
          </a:bodyPr>
          <a:lstStyle/>
          <a:p>
            <a:r>
              <a:rPr kumimoji="1" lang="en-US" altLang="ja-JP" sz="1400" b="1" dirty="0" smtClean="0">
                <a:solidFill>
                  <a:srgbClr val="0033CC"/>
                </a:solidFill>
              </a:rPr>
              <a:t>K</a:t>
            </a:r>
            <a:r>
              <a:rPr kumimoji="1" lang="en-US" altLang="ja-JP" sz="1400" b="1" baseline="30000" dirty="0" smtClean="0">
                <a:solidFill>
                  <a:srgbClr val="0033CC"/>
                </a:solidFill>
              </a:rPr>
              <a:t>-</a:t>
            </a:r>
            <a:r>
              <a:rPr kumimoji="1" lang="en-US" altLang="ja-JP" sz="1400" b="1" dirty="0" smtClean="0">
                <a:solidFill>
                  <a:srgbClr val="0033CC"/>
                </a:solidFill>
              </a:rPr>
              <a:t> p </a:t>
            </a:r>
            <a:r>
              <a:rPr kumimoji="1" lang="en-US" altLang="ja-JP" sz="1400" b="1" dirty="0" smtClean="0">
                <a:solidFill>
                  <a:srgbClr val="0033CC"/>
                </a:solidFill>
                <a:sym typeface="Wingdings" panose="05000000000000000000" pitchFamily="2" charset="2"/>
              </a:rPr>
              <a:t> η</a:t>
            </a:r>
            <a:r>
              <a:rPr lang="ja-JP" altLang="en-US" sz="1400" b="1" dirty="0">
                <a:solidFill>
                  <a:srgbClr val="0033CC"/>
                </a:solidFill>
                <a:sym typeface="Wingdings" panose="05000000000000000000" pitchFamily="2" charset="2"/>
              </a:rPr>
              <a:t> </a:t>
            </a:r>
            <a:r>
              <a:rPr kumimoji="1" lang="en-US" altLang="ja-JP" sz="1400" b="1" dirty="0" smtClean="0">
                <a:solidFill>
                  <a:srgbClr val="0033CC"/>
                </a:solidFill>
                <a:sym typeface="Wingdings" panose="05000000000000000000" pitchFamily="2" charset="2"/>
              </a:rPr>
              <a:t>Λ</a:t>
            </a:r>
            <a:endParaRPr kumimoji="1" lang="ja-JP" altLang="en-US" sz="1400" b="1" dirty="0">
              <a:solidFill>
                <a:srgbClr val="0033CC"/>
              </a:solidFill>
            </a:endParaRPr>
          </a:p>
        </p:txBody>
      </p:sp>
      <p:grpSp>
        <p:nvGrpSpPr>
          <p:cNvPr id="35" name="グループ化 34"/>
          <p:cNvGrpSpPr/>
          <p:nvPr/>
        </p:nvGrpSpPr>
        <p:grpSpPr>
          <a:xfrm>
            <a:off x="99855" y="4206118"/>
            <a:ext cx="4741370" cy="2133549"/>
            <a:chOff x="99855" y="4206118"/>
            <a:chExt cx="4741370" cy="2133549"/>
          </a:xfrm>
        </p:grpSpPr>
        <p:sp>
          <p:nvSpPr>
            <p:cNvPr id="4" name="テキスト ボックス 3"/>
            <p:cNvSpPr txBox="1"/>
            <p:nvPr/>
          </p:nvSpPr>
          <p:spPr>
            <a:xfrm>
              <a:off x="99855" y="5029554"/>
              <a:ext cx="878767" cy="400110"/>
            </a:xfrm>
            <a:prstGeom prst="rect">
              <a:avLst/>
            </a:prstGeom>
            <a:noFill/>
          </p:spPr>
          <p:txBody>
            <a:bodyPr wrap="none" rtlCol="0">
              <a:spAutoFit/>
            </a:bodyPr>
            <a:lstStyle/>
            <a:p>
              <a:r>
                <a:rPr kumimoji="1" lang="en-US" altLang="ja-JP" sz="1000" b="1" dirty="0" smtClean="0"/>
                <a:t>Λ(1670)1/2</a:t>
              </a:r>
              <a:r>
                <a:rPr kumimoji="1" lang="en-US" altLang="ja-JP" sz="1000" b="1" baseline="30000" dirty="0" smtClean="0"/>
                <a:t>-</a:t>
              </a:r>
              <a:r>
                <a:rPr kumimoji="1" lang="en-US" altLang="ja-JP" sz="1000" b="1" dirty="0" smtClean="0"/>
                <a:t> </a:t>
              </a:r>
            </a:p>
            <a:p>
              <a:r>
                <a:rPr kumimoji="1" lang="en-US" altLang="ja-JP" sz="1000" b="1" dirty="0" smtClean="0"/>
                <a:t>&amp; </a:t>
              </a:r>
              <a:r>
                <a:rPr kumimoji="1" lang="en-US" altLang="ja-JP" sz="1000" b="1" dirty="0" err="1" smtClean="0"/>
                <a:t>ηΛ</a:t>
              </a:r>
              <a:r>
                <a:rPr kumimoji="1" lang="en-US" altLang="ja-JP" sz="1000" b="1" dirty="0" smtClean="0"/>
                <a:t> cusp</a:t>
              </a:r>
              <a:endParaRPr kumimoji="1" lang="ja-JP" altLang="en-US" sz="1000" b="1" dirty="0"/>
            </a:p>
          </p:txBody>
        </p:sp>
        <p:sp>
          <p:nvSpPr>
            <p:cNvPr id="5" name="円/楕円 4"/>
            <p:cNvSpPr/>
            <p:nvPr/>
          </p:nvSpPr>
          <p:spPr>
            <a:xfrm>
              <a:off x="1179871" y="4241856"/>
              <a:ext cx="360000" cy="360000"/>
            </a:xfrm>
            <a:prstGeom prst="ellipse">
              <a:avLst/>
            </a:prstGeom>
            <a:noFill/>
            <a:ln w="190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14" name="円/楕円 13"/>
            <p:cNvSpPr/>
            <p:nvPr/>
          </p:nvSpPr>
          <p:spPr>
            <a:xfrm>
              <a:off x="1179871" y="5429664"/>
              <a:ext cx="360000" cy="360000"/>
            </a:xfrm>
            <a:prstGeom prst="ellipse">
              <a:avLst/>
            </a:prstGeom>
            <a:noFill/>
            <a:ln w="190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15" name="円/楕円 14"/>
            <p:cNvSpPr/>
            <p:nvPr/>
          </p:nvSpPr>
          <p:spPr>
            <a:xfrm>
              <a:off x="2845318" y="4206118"/>
              <a:ext cx="360000" cy="360000"/>
            </a:xfrm>
            <a:prstGeom prst="ellipse">
              <a:avLst/>
            </a:prstGeom>
            <a:noFill/>
            <a:ln w="190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16" name="円/楕円 15"/>
            <p:cNvSpPr/>
            <p:nvPr/>
          </p:nvSpPr>
          <p:spPr>
            <a:xfrm>
              <a:off x="2847032" y="5979667"/>
              <a:ext cx="360000" cy="360000"/>
            </a:xfrm>
            <a:prstGeom prst="ellipse">
              <a:avLst/>
            </a:prstGeom>
            <a:noFill/>
            <a:ln w="190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cxnSp>
          <p:nvCxnSpPr>
            <p:cNvPr id="7" name="直線矢印コネクタ 6"/>
            <p:cNvCxnSpPr/>
            <p:nvPr/>
          </p:nvCxnSpPr>
          <p:spPr>
            <a:xfrm flipV="1">
              <a:off x="755576" y="4629444"/>
              <a:ext cx="424295" cy="400110"/>
            </a:xfrm>
            <a:prstGeom prst="straightConnector1">
              <a:avLst/>
            </a:prstGeom>
            <a:ln w="254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776944" y="5430018"/>
              <a:ext cx="402927" cy="87214"/>
            </a:xfrm>
            <a:prstGeom prst="straightConnector1">
              <a:avLst/>
            </a:prstGeom>
            <a:ln w="254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414231" y="4509120"/>
              <a:ext cx="1426994" cy="400110"/>
            </a:xfrm>
            <a:prstGeom prst="rect">
              <a:avLst/>
            </a:prstGeom>
            <a:noFill/>
          </p:spPr>
          <p:txBody>
            <a:bodyPr wrap="none" rtlCol="0">
              <a:spAutoFit/>
            </a:bodyPr>
            <a:lstStyle/>
            <a:p>
              <a:r>
                <a:rPr kumimoji="1" lang="en-US" altLang="ja-JP" sz="1000" b="1" dirty="0" smtClean="0"/>
                <a:t>New J</a:t>
              </a:r>
              <a:r>
                <a:rPr kumimoji="1" lang="en-US" altLang="ja-JP" sz="1000" b="1" baseline="30000" dirty="0" smtClean="0"/>
                <a:t>P</a:t>
              </a:r>
              <a:r>
                <a:rPr kumimoji="1" lang="en-US" altLang="ja-JP" sz="1000" b="1" dirty="0" smtClean="0"/>
                <a:t> = 3/2</a:t>
              </a:r>
              <a:r>
                <a:rPr kumimoji="1" lang="en-US" altLang="ja-JP" sz="1000" b="1" baseline="30000" dirty="0" smtClean="0"/>
                <a:t>+</a:t>
              </a:r>
              <a:r>
                <a:rPr kumimoji="1" lang="en-US" altLang="ja-JP" sz="1000" b="1" dirty="0" smtClean="0"/>
                <a:t> Λ*</a:t>
              </a:r>
            </a:p>
            <a:p>
              <a:r>
                <a:rPr lang="en-US" altLang="ja-JP" sz="1000" b="1" dirty="0" smtClean="0"/>
                <a:t>(only in blue curve)</a:t>
              </a:r>
              <a:r>
                <a:rPr kumimoji="1" lang="en-US" altLang="ja-JP" sz="1000" b="1" dirty="0" smtClean="0"/>
                <a:t> </a:t>
              </a:r>
            </a:p>
          </p:txBody>
        </p:sp>
        <p:cxnSp>
          <p:nvCxnSpPr>
            <p:cNvPr id="22" name="直線矢印コネクタ 21"/>
            <p:cNvCxnSpPr/>
            <p:nvPr/>
          </p:nvCxnSpPr>
          <p:spPr>
            <a:xfrm flipH="1" flipV="1">
              <a:off x="3205318" y="4566118"/>
              <a:ext cx="214554" cy="159026"/>
            </a:xfrm>
            <a:prstGeom prst="straightConnector1">
              <a:avLst/>
            </a:prstGeom>
            <a:ln w="254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3027032" y="5029554"/>
              <a:ext cx="392840" cy="924112"/>
            </a:xfrm>
            <a:prstGeom prst="straightConnector1">
              <a:avLst/>
            </a:prstGeom>
            <a:ln w="254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4179611" y="5393714"/>
            <a:ext cx="1124026" cy="430887"/>
          </a:xfrm>
          <a:prstGeom prst="rect">
            <a:avLst/>
          </a:prstGeom>
          <a:noFill/>
        </p:spPr>
        <p:txBody>
          <a:bodyPr wrap="none" rtlCol="0">
            <a:spAutoFit/>
          </a:bodyPr>
          <a:lstStyle/>
          <a:p>
            <a:r>
              <a:rPr kumimoji="1" lang="en-US" altLang="ja-JP" sz="1100" b="1" dirty="0" smtClean="0">
                <a:solidFill>
                  <a:srgbClr val="FF0000"/>
                </a:solidFill>
              </a:rPr>
              <a:t>Red: Model A</a:t>
            </a:r>
          </a:p>
          <a:p>
            <a:r>
              <a:rPr kumimoji="1" lang="en-US" altLang="ja-JP" sz="1100" b="1" dirty="0" smtClean="0">
                <a:solidFill>
                  <a:srgbClr val="0033CC"/>
                </a:solidFill>
              </a:rPr>
              <a:t>Blue: Model B</a:t>
            </a:r>
            <a:endParaRPr kumimoji="1" lang="ja-JP" altLang="en-US" sz="1100" b="1" dirty="0">
              <a:solidFill>
                <a:srgbClr val="0033CC"/>
              </a:solidFill>
            </a:endParaRPr>
          </a:p>
        </p:txBody>
      </p:sp>
      <p:grpSp>
        <p:nvGrpSpPr>
          <p:cNvPr id="36" name="グループ化 35"/>
          <p:cNvGrpSpPr/>
          <p:nvPr/>
        </p:nvGrpSpPr>
        <p:grpSpPr>
          <a:xfrm>
            <a:off x="5508104" y="4041801"/>
            <a:ext cx="3731250" cy="2304968"/>
            <a:chOff x="5508104" y="4041801"/>
            <a:chExt cx="3731250" cy="2304968"/>
          </a:xfrm>
        </p:grpSpPr>
        <p:sp>
          <p:nvSpPr>
            <p:cNvPr id="27" name="テキスト ボックス 26"/>
            <p:cNvSpPr txBox="1"/>
            <p:nvPr/>
          </p:nvSpPr>
          <p:spPr>
            <a:xfrm>
              <a:off x="5781465" y="4041801"/>
              <a:ext cx="878767" cy="246221"/>
            </a:xfrm>
            <a:prstGeom prst="rect">
              <a:avLst/>
            </a:prstGeom>
            <a:noFill/>
          </p:spPr>
          <p:txBody>
            <a:bodyPr wrap="none" rtlCol="0">
              <a:spAutoFit/>
            </a:bodyPr>
            <a:lstStyle/>
            <a:p>
              <a:r>
                <a:rPr kumimoji="1" lang="en-US" altLang="ja-JP" sz="1000" b="1" dirty="0" smtClean="0"/>
                <a:t>Λ(1670)1/2</a:t>
              </a:r>
              <a:r>
                <a:rPr kumimoji="1" lang="en-US" altLang="ja-JP" sz="1000" b="1" baseline="30000" dirty="0" smtClean="0"/>
                <a:t>-</a:t>
              </a:r>
              <a:r>
                <a:rPr kumimoji="1" lang="en-US" altLang="ja-JP" sz="1000" b="1" dirty="0" smtClean="0"/>
                <a:t> </a:t>
              </a:r>
            </a:p>
          </p:txBody>
        </p:sp>
        <p:sp>
          <p:nvSpPr>
            <p:cNvPr id="28" name="円/楕円 27"/>
            <p:cNvSpPr/>
            <p:nvPr/>
          </p:nvSpPr>
          <p:spPr>
            <a:xfrm>
              <a:off x="5508104" y="4449444"/>
              <a:ext cx="432000" cy="432000"/>
            </a:xfrm>
            <a:prstGeom prst="ellipse">
              <a:avLst/>
            </a:prstGeom>
            <a:noFill/>
            <a:ln w="190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29" name="円/楕円 28"/>
            <p:cNvSpPr/>
            <p:nvPr/>
          </p:nvSpPr>
          <p:spPr>
            <a:xfrm>
              <a:off x="5508104" y="5644600"/>
              <a:ext cx="576000" cy="576000"/>
            </a:xfrm>
            <a:prstGeom prst="ellipse">
              <a:avLst/>
            </a:prstGeom>
            <a:noFill/>
            <a:ln w="190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30" name="円/楕円 29"/>
            <p:cNvSpPr/>
            <p:nvPr/>
          </p:nvSpPr>
          <p:spPr>
            <a:xfrm>
              <a:off x="7200995" y="4201782"/>
              <a:ext cx="540000" cy="540000"/>
            </a:xfrm>
            <a:prstGeom prst="ellipse">
              <a:avLst/>
            </a:prstGeom>
            <a:noFill/>
            <a:ln w="190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32" name="円/楕円 31"/>
            <p:cNvSpPr/>
            <p:nvPr/>
          </p:nvSpPr>
          <p:spPr>
            <a:xfrm>
              <a:off x="7182189" y="5806769"/>
              <a:ext cx="540000" cy="540000"/>
            </a:xfrm>
            <a:prstGeom prst="ellipse">
              <a:avLst/>
            </a:prstGeom>
            <a:noFill/>
            <a:ln w="19050">
              <a:solidFill>
                <a:srgbClr val="FF66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cxnSp>
          <p:nvCxnSpPr>
            <p:cNvPr id="33" name="直線矢印コネクタ 32"/>
            <p:cNvCxnSpPr/>
            <p:nvPr/>
          </p:nvCxnSpPr>
          <p:spPr>
            <a:xfrm flipH="1">
              <a:off x="5868144" y="4288022"/>
              <a:ext cx="215960" cy="183760"/>
            </a:xfrm>
            <a:prstGeom prst="straightConnector1">
              <a:avLst/>
            </a:prstGeom>
            <a:ln w="254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5940104" y="4288022"/>
              <a:ext cx="280744" cy="1321135"/>
            </a:xfrm>
            <a:prstGeom prst="straightConnector1">
              <a:avLst/>
            </a:prstGeom>
            <a:ln w="254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7596336" y="4595017"/>
              <a:ext cx="492025" cy="1229584"/>
            </a:xfrm>
            <a:prstGeom prst="straightConnector1">
              <a:avLst/>
            </a:prstGeom>
            <a:ln w="254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7812360" y="4241856"/>
              <a:ext cx="1426994" cy="400110"/>
            </a:xfrm>
            <a:prstGeom prst="rect">
              <a:avLst/>
            </a:prstGeom>
            <a:noFill/>
          </p:spPr>
          <p:txBody>
            <a:bodyPr wrap="none" rtlCol="0">
              <a:spAutoFit/>
            </a:bodyPr>
            <a:lstStyle/>
            <a:p>
              <a:r>
                <a:rPr kumimoji="1" lang="en-US" altLang="ja-JP" sz="1000" b="1" dirty="0" smtClean="0"/>
                <a:t>New J</a:t>
              </a:r>
              <a:r>
                <a:rPr kumimoji="1" lang="en-US" altLang="ja-JP" sz="1000" b="1" baseline="30000" dirty="0" smtClean="0"/>
                <a:t>P</a:t>
              </a:r>
              <a:r>
                <a:rPr kumimoji="1" lang="en-US" altLang="ja-JP" sz="1000" b="1" dirty="0" smtClean="0"/>
                <a:t> = 3/2</a:t>
              </a:r>
              <a:r>
                <a:rPr kumimoji="1" lang="en-US" altLang="ja-JP" sz="1000" b="1" baseline="30000" dirty="0" smtClean="0"/>
                <a:t>+</a:t>
              </a:r>
              <a:r>
                <a:rPr kumimoji="1" lang="en-US" altLang="ja-JP" sz="1000" b="1" dirty="0" smtClean="0"/>
                <a:t> Λ*</a:t>
              </a:r>
            </a:p>
            <a:p>
              <a:r>
                <a:rPr lang="en-US" altLang="ja-JP" sz="1000" b="1" dirty="0" smtClean="0"/>
                <a:t>(only in blue curve)</a:t>
              </a:r>
              <a:r>
                <a:rPr kumimoji="1" lang="en-US" altLang="ja-JP" sz="1000" b="1" dirty="0" smtClean="0"/>
                <a:t> </a:t>
              </a:r>
            </a:p>
          </p:txBody>
        </p:sp>
        <p:cxnSp>
          <p:nvCxnSpPr>
            <p:cNvPr id="41" name="直線矢印コネクタ 40"/>
            <p:cNvCxnSpPr/>
            <p:nvPr/>
          </p:nvCxnSpPr>
          <p:spPr>
            <a:xfrm flipH="1" flipV="1">
              <a:off x="7721486" y="4344366"/>
              <a:ext cx="191024" cy="94899"/>
            </a:xfrm>
            <a:prstGeom prst="straightConnector1">
              <a:avLst/>
            </a:prstGeom>
            <a:ln w="254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33988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Λ* resonances near the </a:t>
            </a:r>
            <a:r>
              <a:rPr lang="en-US" altLang="ja-JP" sz="2800" dirty="0" err="1" smtClean="0">
                <a:solidFill>
                  <a:srgbClr val="0000FF"/>
                </a:solidFill>
              </a:rPr>
              <a:t>ηΛ</a:t>
            </a:r>
            <a:r>
              <a:rPr lang="en-US" altLang="ja-JP" sz="2800" dirty="0" smtClean="0">
                <a:solidFill>
                  <a:srgbClr val="0000FF"/>
                </a:solidFill>
              </a:rPr>
              <a:t> threshold</a:t>
            </a:r>
          </a:p>
        </p:txBody>
      </p:sp>
      <p:grpSp>
        <p:nvGrpSpPr>
          <p:cNvPr id="52" name="グループ化 51"/>
          <p:cNvGrpSpPr/>
          <p:nvPr/>
        </p:nvGrpSpPr>
        <p:grpSpPr>
          <a:xfrm>
            <a:off x="611560" y="1556792"/>
            <a:ext cx="7992889" cy="3600401"/>
            <a:chOff x="2843808" y="2924944"/>
            <a:chExt cx="6120641" cy="2553516"/>
          </a:xfrm>
        </p:grpSpPr>
        <p:pic>
          <p:nvPicPr>
            <p:cNvPr id="5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949" y="2924944"/>
              <a:ext cx="2630204"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924944"/>
              <a:ext cx="2649336"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テキスト ボックス 54"/>
            <p:cNvSpPr txBox="1"/>
            <p:nvPr/>
          </p:nvSpPr>
          <p:spPr>
            <a:xfrm>
              <a:off x="3389993" y="3356992"/>
              <a:ext cx="778483"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200" b="1" dirty="0" smtClean="0">
                  <a:solidFill>
                    <a:srgbClr val="FF0000"/>
                  </a:solidFill>
                </a:rPr>
                <a:t>Model A</a:t>
              </a:r>
              <a:endParaRPr kumimoji="1" lang="ja-JP" altLang="en-US" sz="1200" b="1" dirty="0" smtClean="0">
                <a:solidFill>
                  <a:srgbClr val="FF0000"/>
                </a:solidFill>
              </a:endParaRPr>
            </a:p>
          </p:txBody>
        </p:sp>
        <p:sp>
          <p:nvSpPr>
            <p:cNvPr id="56" name="テキスト ボックス 55"/>
            <p:cNvSpPr txBox="1"/>
            <p:nvPr/>
          </p:nvSpPr>
          <p:spPr>
            <a:xfrm>
              <a:off x="6517176" y="3356991"/>
              <a:ext cx="784189"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200" b="1" dirty="0" smtClean="0">
                  <a:solidFill>
                    <a:srgbClr val="0000FF"/>
                  </a:solidFill>
                </a:rPr>
                <a:t>Model B</a:t>
              </a:r>
              <a:endParaRPr kumimoji="1" lang="ja-JP" altLang="en-US" sz="1200" b="1" dirty="0" smtClean="0">
                <a:solidFill>
                  <a:srgbClr val="0000FF"/>
                </a:solidFill>
              </a:endParaRPr>
            </a:p>
          </p:txBody>
        </p:sp>
        <p:cxnSp>
          <p:nvCxnSpPr>
            <p:cNvPr id="58" name="直線コネクタ 57"/>
            <p:cNvCxnSpPr/>
            <p:nvPr/>
          </p:nvCxnSpPr>
          <p:spPr>
            <a:xfrm>
              <a:off x="4356016" y="3356992"/>
              <a:ext cx="360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4744531" y="3246604"/>
              <a:ext cx="378321" cy="240113"/>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600" b="1" dirty="0" smtClean="0">
                  <a:solidFill>
                    <a:schemeClr val="tx1"/>
                  </a:solidFill>
                </a:rPr>
                <a:t>full</a:t>
              </a:r>
              <a:endParaRPr kumimoji="1" lang="ja-JP" altLang="en-US" sz="1600" b="1" dirty="0" smtClean="0">
                <a:solidFill>
                  <a:schemeClr val="tx1"/>
                </a:solidFill>
              </a:endParaRPr>
            </a:p>
          </p:txBody>
        </p:sp>
        <p:cxnSp>
          <p:nvCxnSpPr>
            <p:cNvPr id="61" name="直線コネクタ 60"/>
            <p:cNvCxnSpPr/>
            <p:nvPr/>
          </p:nvCxnSpPr>
          <p:spPr>
            <a:xfrm>
              <a:off x="4356016" y="3601724"/>
              <a:ext cx="360000" cy="0"/>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737929" y="3471391"/>
              <a:ext cx="464247" cy="41474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chemeClr val="tx1"/>
                  </a:solidFill>
                </a:rPr>
                <a:t>S01</a:t>
              </a:r>
            </a:p>
            <a:p>
              <a:r>
                <a:rPr kumimoji="1" lang="en-US" altLang="ja-JP" sz="1600" b="1" dirty="0" smtClean="0">
                  <a:solidFill>
                    <a:schemeClr val="tx1"/>
                  </a:solidFill>
                </a:rPr>
                <a:t>only</a:t>
              </a:r>
              <a:endParaRPr kumimoji="1" lang="ja-JP" altLang="en-US" sz="1600" b="1" dirty="0" smtClean="0">
                <a:solidFill>
                  <a:schemeClr val="tx1"/>
                </a:solidFill>
              </a:endParaRPr>
            </a:p>
          </p:txBody>
        </p:sp>
        <p:cxnSp>
          <p:nvCxnSpPr>
            <p:cNvPr id="63" name="直線コネクタ 62"/>
            <p:cNvCxnSpPr/>
            <p:nvPr/>
          </p:nvCxnSpPr>
          <p:spPr>
            <a:xfrm>
              <a:off x="7452320" y="3387770"/>
              <a:ext cx="360000"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7840835" y="3249270"/>
              <a:ext cx="378321" cy="240113"/>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600" b="1" dirty="0" smtClean="0">
                  <a:solidFill>
                    <a:schemeClr val="tx1"/>
                  </a:solidFill>
                </a:rPr>
                <a:t>full</a:t>
              </a:r>
              <a:endParaRPr kumimoji="1" lang="ja-JP" altLang="en-US" sz="1600" b="1" dirty="0" smtClean="0">
                <a:solidFill>
                  <a:schemeClr val="tx1"/>
                </a:solidFill>
              </a:endParaRPr>
            </a:p>
          </p:txBody>
        </p:sp>
        <p:cxnSp>
          <p:nvCxnSpPr>
            <p:cNvPr id="65" name="直線コネクタ 64"/>
            <p:cNvCxnSpPr/>
            <p:nvPr/>
          </p:nvCxnSpPr>
          <p:spPr>
            <a:xfrm>
              <a:off x="7452320" y="3632502"/>
              <a:ext cx="360000" cy="0"/>
            </a:xfrm>
            <a:prstGeom prst="line">
              <a:avLst/>
            </a:prstGeom>
            <a:ln w="22225">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7834233" y="3502169"/>
              <a:ext cx="474810" cy="43088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chemeClr val="tx1"/>
                  </a:solidFill>
                </a:rPr>
                <a:t>S01</a:t>
              </a:r>
            </a:p>
            <a:p>
              <a:r>
                <a:rPr kumimoji="1" lang="en-US" altLang="ja-JP" sz="1600" b="1" dirty="0" smtClean="0">
                  <a:solidFill>
                    <a:schemeClr val="tx1"/>
                  </a:solidFill>
                </a:rPr>
                <a:t>only</a:t>
              </a:r>
              <a:endParaRPr kumimoji="1" lang="ja-JP" altLang="en-US" sz="1600" b="1" dirty="0" smtClean="0">
                <a:solidFill>
                  <a:schemeClr val="tx1"/>
                </a:solidFill>
              </a:endParaRPr>
            </a:p>
          </p:txBody>
        </p:sp>
        <p:cxnSp>
          <p:nvCxnSpPr>
            <p:cNvPr id="67" name="直線矢印コネクタ 66"/>
            <p:cNvCxnSpPr/>
            <p:nvPr/>
          </p:nvCxnSpPr>
          <p:spPr>
            <a:xfrm>
              <a:off x="7368552" y="3658615"/>
              <a:ext cx="0" cy="38987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8" name="角丸四角形吹き出し 67"/>
            <p:cNvSpPr/>
            <p:nvPr/>
          </p:nvSpPr>
          <p:spPr>
            <a:xfrm>
              <a:off x="7751349" y="5018827"/>
              <a:ext cx="1213100" cy="459633"/>
            </a:xfrm>
            <a:prstGeom prst="wedgeRoundRectCallout">
              <a:avLst>
                <a:gd name="adj1" fmla="val -77550"/>
                <a:gd name="adj2" fmla="val -288896"/>
                <a:gd name="adj3" fmla="val 16667"/>
              </a:avLst>
            </a:prstGeom>
            <a:solidFill>
              <a:schemeClr val="bg1"/>
            </a:solidFill>
            <a:ln w="25400">
              <a:solidFill>
                <a:srgbClr val="FF66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r>
                <a:rPr lang="en-US" altLang="ja-JP" sz="1400" b="1" dirty="0" smtClean="0"/>
                <a:t>Comes from P03 resonance</a:t>
              </a:r>
              <a:endParaRPr kumimoji="1" lang="ja-JP" altLang="en-US" sz="1400" b="1" dirty="0" smtClean="0"/>
            </a:p>
          </p:txBody>
        </p:sp>
      </p:grpSp>
      <p:sp>
        <p:nvSpPr>
          <p:cNvPr id="4" name="テキスト ボックス 3"/>
          <p:cNvSpPr txBox="1"/>
          <p:nvPr/>
        </p:nvSpPr>
        <p:spPr>
          <a:xfrm>
            <a:off x="442096" y="5229200"/>
            <a:ext cx="6411948" cy="1200329"/>
          </a:xfrm>
          <a:prstGeom prst="rect">
            <a:avLst/>
          </a:prstGeom>
          <a:noFill/>
        </p:spPr>
        <p:txBody>
          <a:bodyPr wrap="none" rtlCol="0">
            <a:spAutoFit/>
          </a:bodyPr>
          <a:lstStyle/>
          <a:p>
            <a:r>
              <a:rPr kumimoji="1" lang="en-US" altLang="ja-JP" sz="2400" b="1" dirty="0" smtClean="0"/>
              <a:t>Total cross section does not help </a:t>
            </a:r>
            <a:r>
              <a:rPr lang="en-US" altLang="ja-JP" sz="2400" b="1" dirty="0" smtClean="0"/>
              <a:t>to judge </a:t>
            </a:r>
          </a:p>
          <a:p>
            <a:r>
              <a:rPr lang="en-US" altLang="ja-JP" sz="2400" b="1" dirty="0" smtClean="0"/>
              <a:t>whether the new narrow </a:t>
            </a:r>
            <a:r>
              <a:rPr kumimoji="1" lang="en-US" altLang="ja-JP" sz="2400" b="1" dirty="0" smtClean="0"/>
              <a:t>P03 (J</a:t>
            </a:r>
            <a:r>
              <a:rPr kumimoji="1" lang="en-US" altLang="ja-JP" sz="2400" b="1" baseline="30000" dirty="0" smtClean="0"/>
              <a:t>P</a:t>
            </a:r>
            <a:r>
              <a:rPr kumimoji="1" lang="en-US" altLang="ja-JP" sz="2400" b="1" dirty="0" smtClean="0"/>
              <a:t> = 3/2</a:t>
            </a:r>
            <a:r>
              <a:rPr kumimoji="1" lang="en-US" altLang="ja-JP" sz="2400" b="1" baseline="30000" dirty="0" smtClean="0"/>
              <a:t>+</a:t>
            </a:r>
            <a:r>
              <a:rPr kumimoji="1" lang="en-US" altLang="ja-JP" sz="2400" b="1" dirty="0" smtClean="0"/>
              <a:t> Λ) </a:t>
            </a:r>
          </a:p>
          <a:p>
            <a:r>
              <a:rPr kumimoji="1" lang="en-US" altLang="ja-JP" sz="2400" b="1" dirty="0" smtClean="0"/>
              <a:t>resonance really exists or not.</a:t>
            </a:r>
            <a:endParaRPr kumimoji="1" lang="ja-JP" altLang="en-US" sz="2400" b="1" dirty="0"/>
          </a:p>
        </p:txBody>
      </p:sp>
    </p:spTree>
    <p:extLst>
      <p:ext uri="{BB962C8B-B14F-4D97-AF65-F5344CB8AC3E}">
        <p14:creationId xmlns:p14="http://schemas.microsoft.com/office/powerpoint/2010/main" val="9366393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1" name="テキスト ボックス 20"/>
          <p:cNvSpPr txBox="1"/>
          <p:nvPr/>
        </p:nvSpPr>
        <p:spPr>
          <a:xfrm>
            <a:off x="6228184" y="4649745"/>
            <a:ext cx="2031325" cy="646331"/>
          </a:xfrm>
          <a:prstGeom prst="rect">
            <a:avLst/>
          </a:prstGeom>
          <a:noFill/>
        </p:spPr>
        <p:txBody>
          <a:bodyPr wrap="none" rtlCol="0">
            <a:spAutoFit/>
          </a:bodyPr>
          <a:lstStyle/>
          <a:p>
            <a:r>
              <a:rPr kumimoji="1" lang="en-US" altLang="ja-JP" b="1" dirty="0" smtClean="0">
                <a:solidFill>
                  <a:srgbClr val="FF0000"/>
                </a:solidFill>
              </a:rPr>
              <a:t>Red: Model A</a:t>
            </a:r>
            <a:r>
              <a:rPr kumimoji="1" lang="en-US" altLang="ja-JP" b="1" dirty="0" smtClean="0"/>
              <a:t>	</a:t>
            </a:r>
          </a:p>
          <a:p>
            <a:r>
              <a:rPr lang="en-US" altLang="ja-JP" b="1" dirty="0" smtClean="0">
                <a:solidFill>
                  <a:srgbClr val="0000FF"/>
                </a:solidFill>
              </a:rPr>
              <a:t>Blue: Model B</a:t>
            </a:r>
          </a:p>
        </p:txBody>
      </p:sp>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Λ* resonances near the </a:t>
            </a:r>
            <a:r>
              <a:rPr lang="en-US" altLang="ja-JP" sz="2800" dirty="0" err="1" smtClean="0">
                <a:solidFill>
                  <a:srgbClr val="0000FF"/>
                </a:solidFill>
              </a:rPr>
              <a:t>ηΛ</a:t>
            </a:r>
            <a:r>
              <a:rPr lang="en-US" altLang="ja-JP" sz="2800" dirty="0" smtClean="0">
                <a:solidFill>
                  <a:srgbClr val="0000FF"/>
                </a:solidFill>
              </a:rPr>
              <a:t> threshold</a:t>
            </a:r>
          </a:p>
        </p:txBody>
      </p:sp>
      <p:sp>
        <p:nvSpPr>
          <p:cNvPr id="19" name="テキスト ボックス 18"/>
          <p:cNvSpPr txBox="1"/>
          <p:nvPr/>
        </p:nvSpPr>
        <p:spPr>
          <a:xfrm>
            <a:off x="4244699" y="1412776"/>
            <a:ext cx="798617"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endParaRPr lang="ja-JP" altLang="en-US" sz="1600" b="1" dirty="0" smtClean="0">
              <a:solidFill>
                <a:srgbClr val="3333FF"/>
              </a:solidFill>
            </a:endParaRPr>
          </a:p>
        </p:txBody>
      </p:sp>
      <p:sp>
        <p:nvSpPr>
          <p:cNvPr id="20" name="角丸四角形 19"/>
          <p:cNvSpPr/>
          <p:nvPr/>
        </p:nvSpPr>
        <p:spPr bwMode="auto">
          <a:xfrm>
            <a:off x="323528" y="980728"/>
            <a:ext cx="4248472"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lang="en-US" altLang="ja-JP" b="1" dirty="0" smtClean="0">
                <a:solidFill>
                  <a:prstClr val="black"/>
                </a:solidFill>
              </a:rPr>
              <a:t>K</a:t>
            </a:r>
            <a:r>
              <a:rPr lang="en-US" altLang="ja-JP" b="1" baseline="30000" dirty="0" smtClean="0">
                <a:solidFill>
                  <a:prstClr val="black"/>
                </a:solidFill>
              </a:rPr>
              <a:t>-</a:t>
            </a:r>
            <a:r>
              <a:rPr lang="en-US" altLang="ja-JP" b="1" dirty="0" smtClean="0">
                <a:solidFill>
                  <a:prstClr val="black"/>
                </a:solidFill>
              </a:rPr>
              <a:t> p </a:t>
            </a:r>
            <a:r>
              <a:rPr lang="en-US" altLang="ja-JP" b="1" dirty="0" smtClean="0">
                <a:solidFill>
                  <a:prstClr val="black"/>
                </a:solidFill>
                <a:sym typeface="Wingdings" panose="05000000000000000000" pitchFamily="2" charset="2"/>
              </a:rPr>
              <a:t> </a:t>
            </a:r>
            <a:r>
              <a:rPr lang="en-US" altLang="ja-JP" b="1" dirty="0" err="1" smtClean="0">
                <a:solidFill>
                  <a:prstClr val="black"/>
                </a:solidFill>
                <a:sym typeface="Wingdings" panose="05000000000000000000" pitchFamily="2" charset="2"/>
              </a:rPr>
              <a:t>η</a:t>
            </a:r>
            <a:r>
              <a:rPr lang="en-US" altLang="ja-JP" b="1" dirty="0" err="1" smtClean="0">
                <a:solidFill>
                  <a:prstClr val="black"/>
                </a:solidFill>
              </a:rPr>
              <a:t>Λ</a:t>
            </a:r>
            <a:r>
              <a:rPr lang="en-US" altLang="ja-JP" b="1" dirty="0" smtClean="0">
                <a:solidFill>
                  <a:prstClr val="black"/>
                </a:solidFill>
              </a:rPr>
              <a:t> reaction near threshold</a:t>
            </a:r>
            <a:endParaRPr lang="ja-JP" altLang="en-US" b="1" dirty="0" smtClean="0">
              <a:solidFill>
                <a:prstClr val="black"/>
              </a:solidFill>
            </a:endParaRPr>
          </a:p>
        </p:txBody>
      </p:sp>
      <p:pic>
        <p:nvPicPr>
          <p:cNvPr id="2050" name="Picture 2" descr="C:\Users\kamano\vmw-win\e0l0-dc-v2.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1772816"/>
            <a:ext cx="7057639" cy="288721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269226" y="3985900"/>
            <a:ext cx="4551246" cy="523220"/>
          </a:xfrm>
          <a:prstGeom prst="rect">
            <a:avLst/>
          </a:prstGeom>
          <a:noFill/>
        </p:spPr>
        <p:txBody>
          <a:bodyPr wrap="none" rtlCol="0">
            <a:spAutoFit/>
          </a:bodyPr>
          <a:lstStyle/>
          <a:p>
            <a:r>
              <a:rPr kumimoji="1" lang="en-US" altLang="ja-JP" sz="1400" b="1" dirty="0" smtClean="0"/>
              <a:t>Black data : Crystal Ball (BNL), PRC64(2001)055205</a:t>
            </a:r>
          </a:p>
          <a:p>
            <a:r>
              <a:rPr lang="en-US" altLang="ja-JP" sz="1400" b="1" dirty="0" smtClean="0">
                <a:solidFill>
                  <a:srgbClr val="009900"/>
                </a:solidFill>
              </a:rPr>
              <a:t>Green data: NPB21(1970)21</a:t>
            </a:r>
            <a:r>
              <a:rPr kumimoji="1" lang="en-US" altLang="ja-JP" sz="1400" b="1" dirty="0" smtClean="0">
                <a:solidFill>
                  <a:srgbClr val="009900"/>
                </a:solidFill>
              </a:rPr>
              <a:t> </a:t>
            </a:r>
            <a:endParaRPr kumimoji="1" lang="ja-JP" altLang="en-US" sz="1400" b="1" dirty="0">
              <a:solidFill>
                <a:srgbClr val="009900"/>
              </a:solidFill>
            </a:endParaRPr>
          </a:p>
        </p:txBody>
      </p:sp>
      <p:sp>
        <p:nvSpPr>
          <p:cNvPr id="4" name="テキスト ボックス 3"/>
          <p:cNvSpPr txBox="1"/>
          <p:nvPr/>
        </p:nvSpPr>
        <p:spPr>
          <a:xfrm>
            <a:off x="723753" y="5045817"/>
            <a:ext cx="5968301" cy="1384995"/>
          </a:xfrm>
          <a:prstGeom prst="rect">
            <a:avLst/>
          </a:prstGeom>
          <a:noFill/>
        </p:spPr>
        <p:txBody>
          <a:bodyPr wrap="none" rtlCol="0">
            <a:spAutoFit/>
          </a:bodyPr>
          <a:lstStyle/>
          <a:p>
            <a:pPr marL="171450" indent="-171450">
              <a:lnSpc>
                <a:spcPct val="120000"/>
              </a:lnSpc>
              <a:buClr>
                <a:srgbClr val="0000FF"/>
              </a:buClr>
              <a:buFont typeface="Wingdings" panose="05000000000000000000" pitchFamily="2" charset="2"/>
              <a:buChar char="Ø"/>
            </a:pPr>
            <a:r>
              <a:rPr kumimoji="1" lang="en-US" altLang="ja-JP" sz="1400" b="1" dirty="0" smtClean="0"/>
              <a:t>Data show </a:t>
            </a:r>
            <a:r>
              <a:rPr kumimoji="1" lang="en-US" altLang="ja-JP" sz="1400" b="1" dirty="0" smtClean="0">
                <a:solidFill>
                  <a:srgbClr val="FF0000"/>
                </a:solidFill>
              </a:rPr>
              <a:t>clear (non-flat) angular dependence</a:t>
            </a:r>
          </a:p>
          <a:p>
            <a:pPr>
              <a:lnSpc>
                <a:spcPct val="120000"/>
              </a:lnSpc>
              <a:buClr>
                <a:srgbClr val="0000FF"/>
              </a:buClr>
            </a:pPr>
            <a:r>
              <a:rPr lang="en-US" altLang="ja-JP" sz="1400" b="1" dirty="0" smtClean="0"/>
              <a:t>    (</a:t>
            </a:r>
            <a:r>
              <a:rPr lang="en-US" altLang="ja-JP" sz="1400" b="1" dirty="0" smtClean="0">
                <a:sym typeface="Wingdings" panose="05000000000000000000" pitchFamily="2" charset="2"/>
              </a:rPr>
              <a:t> indicates high partial-wave contributions already at threshold)</a:t>
            </a:r>
            <a:endParaRPr kumimoji="1" lang="en-US" altLang="ja-JP" sz="1400" b="1" dirty="0" smtClean="0"/>
          </a:p>
          <a:p>
            <a:pPr marL="171450" indent="-171450">
              <a:lnSpc>
                <a:spcPct val="120000"/>
              </a:lnSpc>
              <a:buClr>
                <a:srgbClr val="0000FF"/>
              </a:buClr>
              <a:buFont typeface="Wingdings" panose="05000000000000000000" pitchFamily="2" charset="2"/>
              <a:buChar char="Ø"/>
            </a:pPr>
            <a:endParaRPr lang="en-US" altLang="ja-JP" sz="1400" b="1" dirty="0" smtClean="0"/>
          </a:p>
          <a:p>
            <a:pPr marL="171450" indent="-171450">
              <a:lnSpc>
                <a:spcPct val="120000"/>
              </a:lnSpc>
              <a:buClr>
                <a:srgbClr val="0000FF"/>
              </a:buClr>
              <a:buFont typeface="Wingdings" panose="05000000000000000000" pitchFamily="2" charset="2"/>
              <a:buChar char="Ø"/>
            </a:pPr>
            <a:r>
              <a:rPr lang="en-US" altLang="ja-JP" sz="1400" b="1" dirty="0" smtClean="0"/>
              <a:t>Model B reproduces angular dependence </a:t>
            </a:r>
            <a:r>
              <a:rPr kumimoji="1" lang="en-US" altLang="ja-JP" sz="1400" b="1" dirty="0" smtClean="0"/>
              <a:t>of new BNL data.</a:t>
            </a:r>
          </a:p>
          <a:p>
            <a:pPr>
              <a:lnSpc>
                <a:spcPct val="120000"/>
              </a:lnSpc>
              <a:buClr>
                <a:srgbClr val="0000FF"/>
              </a:buClr>
            </a:pPr>
            <a:r>
              <a:rPr lang="en-US" altLang="ja-JP" sz="1400" b="1" dirty="0"/>
              <a:t> </a:t>
            </a:r>
            <a:r>
              <a:rPr lang="en-US" altLang="ja-JP" sz="1400" b="1" dirty="0" smtClean="0"/>
              <a:t>  (</a:t>
            </a:r>
            <a:r>
              <a:rPr lang="en-US" altLang="ja-JP" sz="1400" b="1" dirty="0" smtClean="0">
                <a:sym typeface="Wingdings" panose="05000000000000000000" pitchFamily="2" charset="2"/>
              </a:rPr>
              <a:t> Model A shows a linear behavior that is not fitted well the data)</a:t>
            </a:r>
            <a:endParaRPr kumimoji="1" lang="ja-JP" altLang="en-US" sz="1400" b="1" dirty="0"/>
          </a:p>
        </p:txBody>
      </p:sp>
      <p:grpSp>
        <p:nvGrpSpPr>
          <p:cNvPr id="27" name="グループ化 26"/>
          <p:cNvGrpSpPr/>
          <p:nvPr/>
        </p:nvGrpSpPr>
        <p:grpSpPr>
          <a:xfrm>
            <a:off x="3707904" y="692696"/>
            <a:ext cx="5257438" cy="3168354"/>
            <a:chOff x="2250916" y="2675077"/>
            <a:chExt cx="5257438" cy="3168354"/>
          </a:xfrm>
        </p:grpSpPr>
        <p:sp>
          <p:nvSpPr>
            <p:cNvPr id="28" name="角丸四角形吹き出し 27"/>
            <p:cNvSpPr/>
            <p:nvPr/>
          </p:nvSpPr>
          <p:spPr>
            <a:xfrm>
              <a:off x="2250916" y="2675077"/>
              <a:ext cx="5257438" cy="3168354"/>
            </a:xfrm>
            <a:prstGeom prst="wedgeRoundRectCallout">
              <a:avLst>
                <a:gd name="adj1" fmla="val -79848"/>
                <a:gd name="adj2" fmla="val 27954"/>
                <a:gd name="adj3" fmla="val 16667"/>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1196" y="3212976"/>
              <a:ext cx="2024662" cy="1980000"/>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1919" y="3212976"/>
              <a:ext cx="2024661" cy="1980000"/>
            </a:xfrm>
            <a:prstGeom prst="rect">
              <a:avLst/>
            </a:prstGeom>
          </p:spPr>
        </p:pic>
        <p:sp>
          <p:nvSpPr>
            <p:cNvPr id="32" name="テキスト ボックス 31"/>
            <p:cNvSpPr txBox="1"/>
            <p:nvPr/>
          </p:nvSpPr>
          <p:spPr>
            <a:xfrm>
              <a:off x="3087697" y="2804284"/>
              <a:ext cx="1417376"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en-US" altLang="ja-JP" sz="1200" b="1" dirty="0" smtClean="0">
                  <a:solidFill>
                    <a:srgbClr val="FF0000"/>
                  </a:solidFill>
                </a:rPr>
                <a:t>Model A</a:t>
              </a:r>
            </a:p>
            <a:p>
              <a:pPr algn="ctr"/>
              <a:r>
                <a:rPr lang="en-US" altLang="ja-JP" sz="1200" b="1" dirty="0" smtClean="0">
                  <a:solidFill>
                    <a:srgbClr val="FF0000"/>
                  </a:solidFill>
                </a:rPr>
                <a:t>(S01 wave ~99%)</a:t>
              </a:r>
              <a:endParaRPr kumimoji="1" lang="ja-JP" altLang="en-US" sz="1200" b="1" dirty="0" smtClean="0">
                <a:solidFill>
                  <a:srgbClr val="FF0000"/>
                </a:solidFill>
              </a:endParaRPr>
            </a:p>
          </p:txBody>
        </p:sp>
        <p:sp>
          <p:nvSpPr>
            <p:cNvPr id="33" name="テキスト ボックス 32"/>
            <p:cNvSpPr txBox="1"/>
            <p:nvPr/>
          </p:nvSpPr>
          <p:spPr>
            <a:xfrm>
              <a:off x="4627180" y="2804285"/>
              <a:ext cx="2677336"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en-US" altLang="ja-JP" sz="1200" b="1" dirty="0" smtClean="0">
                  <a:solidFill>
                    <a:srgbClr val="0000FF"/>
                  </a:solidFill>
                </a:rPr>
                <a:t>Model B</a:t>
              </a:r>
            </a:p>
            <a:p>
              <a:pPr algn="ctr"/>
              <a:r>
                <a:rPr lang="en-US" altLang="ja-JP" sz="1200" b="1" dirty="0" smtClean="0">
                  <a:solidFill>
                    <a:srgbClr val="0000FF"/>
                  </a:solidFill>
                </a:rPr>
                <a:t>(S01 wave ~60%, P03 wave ~40%) </a:t>
              </a:r>
              <a:endParaRPr kumimoji="1" lang="ja-JP" altLang="en-US" sz="1200" b="1" dirty="0" smtClean="0">
                <a:solidFill>
                  <a:srgbClr val="0000FF"/>
                </a:solidFill>
              </a:endParaRPr>
            </a:p>
          </p:txBody>
        </p:sp>
        <p:sp>
          <p:nvSpPr>
            <p:cNvPr id="34" name="角丸四角形吹き出し 33"/>
            <p:cNvSpPr/>
            <p:nvPr/>
          </p:nvSpPr>
          <p:spPr>
            <a:xfrm>
              <a:off x="6658928" y="4438667"/>
              <a:ext cx="718672" cy="361253"/>
            </a:xfrm>
            <a:prstGeom prst="wedgeRoundRectCallout">
              <a:avLst>
                <a:gd name="adj1" fmla="val -87320"/>
                <a:gd name="adj2" fmla="val -70031"/>
                <a:gd name="adj3" fmla="val 16667"/>
              </a:avLst>
            </a:prstGeom>
            <a:solidFill>
              <a:schemeClr val="bg1"/>
            </a:solidFill>
            <a:ln w="25400">
              <a:solidFill>
                <a:srgbClr val="FF66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r>
                <a:rPr lang="en-US" altLang="ja-JP" sz="1100" b="1" dirty="0" smtClean="0"/>
                <a:t>P03 off</a:t>
              </a:r>
              <a:endParaRPr kumimoji="1" lang="ja-JP" altLang="en-US" sz="1100" b="1" dirty="0" smtClean="0"/>
            </a:p>
          </p:txBody>
        </p:sp>
        <p:sp>
          <p:nvSpPr>
            <p:cNvPr id="35" name="テキスト ボックス 34"/>
            <p:cNvSpPr txBox="1"/>
            <p:nvPr/>
          </p:nvSpPr>
          <p:spPr>
            <a:xfrm>
              <a:off x="2819561" y="5198806"/>
              <a:ext cx="1808508" cy="40011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Clr>
                  <a:srgbClr val="FF0000"/>
                </a:buClr>
                <a:buFont typeface="Wingdings" panose="05000000000000000000" pitchFamily="2" charset="2"/>
                <a:buChar char="ü"/>
              </a:pPr>
              <a:r>
                <a:rPr kumimoji="1" lang="en-US" altLang="ja-JP" sz="1000" b="1" dirty="0" smtClean="0">
                  <a:solidFill>
                    <a:schemeClr val="tx1"/>
                  </a:solidFill>
                </a:rPr>
                <a:t>Concave-up behavior </a:t>
              </a:r>
            </a:p>
            <a:p>
              <a:pPr>
                <a:buClr>
                  <a:srgbClr val="FF0000"/>
                </a:buClr>
              </a:pPr>
              <a:r>
                <a:rPr lang="en-US" altLang="ja-JP" sz="1000" b="1" dirty="0">
                  <a:solidFill>
                    <a:schemeClr val="tx1"/>
                  </a:solidFill>
                </a:rPr>
                <a:t> </a:t>
              </a:r>
              <a:r>
                <a:rPr lang="en-US" altLang="ja-JP" sz="1000" b="1" dirty="0" smtClean="0">
                  <a:solidFill>
                    <a:schemeClr val="tx1"/>
                  </a:solidFill>
                </a:rPr>
                <a:t>      </a:t>
              </a:r>
              <a:r>
                <a:rPr lang="ja-JP" altLang="en-US" sz="1000" b="1" dirty="0" smtClean="0">
                  <a:solidFill>
                    <a:schemeClr val="tx1"/>
                  </a:solidFill>
                </a:rPr>
                <a:t>　</a:t>
              </a:r>
              <a:r>
                <a:rPr lang="en-US" altLang="ja-JP" sz="1000" b="1" dirty="0" smtClean="0">
                  <a:solidFill>
                    <a:schemeClr val="tx1"/>
                  </a:solidFill>
                </a:rPr>
                <a:t>not reproduced.</a:t>
              </a:r>
              <a:endParaRPr kumimoji="1" lang="ja-JP" altLang="en-US" sz="1000" b="1" dirty="0" smtClean="0">
                <a:solidFill>
                  <a:schemeClr val="tx1"/>
                </a:solidFill>
              </a:endParaRPr>
            </a:p>
          </p:txBody>
        </p:sp>
        <p:sp>
          <p:nvSpPr>
            <p:cNvPr id="36" name="テキスト ボックス 35"/>
            <p:cNvSpPr txBox="1"/>
            <p:nvPr/>
          </p:nvSpPr>
          <p:spPr>
            <a:xfrm>
              <a:off x="4990911" y="5198806"/>
              <a:ext cx="2300630" cy="553998"/>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Clr>
                  <a:srgbClr val="FF0000"/>
                </a:buClr>
                <a:buFont typeface="Wingdings" panose="05000000000000000000" pitchFamily="2" charset="2"/>
                <a:buChar char="ü"/>
              </a:pPr>
              <a:r>
                <a:rPr kumimoji="1" lang="en-US" altLang="ja-JP" sz="1000" b="1" dirty="0" smtClean="0">
                  <a:solidFill>
                    <a:srgbClr val="0000FF"/>
                  </a:solidFill>
                </a:rPr>
                <a:t>Narrow P03(J</a:t>
              </a:r>
              <a:r>
                <a:rPr kumimoji="1" lang="en-US" altLang="ja-JP" sz="1000" b="1" baseline="30000" dirty="0" smtClean="0">
                  <a:solidFill>
                    <a:srgbClr val="0000FF"/>
                  </a:solidFill>
                </a:rPr>
                <a:t>P</a:t>
              </a:r>
              <a:r>
                <a:rPr kumimoji="1" lang="en-US" altLang="ja-JP" sz="1000" b="1" dirty="0" smtClean="0">
                  <a:solidFill>
                    <a:srgbClr val="0000FF"/>
                  </a:solidFill>
                </a:rPr>
                <a:t> =3/2</a:t>
              </a:r>
              <a:r>
                <a:rPr kumimoji="1" lang="en-US" altLang="ja-JP" sz="1000" b="1" baseline="30000" dirty="0" smtClean="0">
                  <a:solidFill>
                    <a:srgbClr val="0000FF"/>
                  </a:solidFill>
                </a:rPr>
                <a:t>+</a:t>
              </a:r>
              <a:r>
                <a:rPr kumimoji="1" lang="en-US" altLang="ja-JP" sz="1000" b="1" dirty="0" smtClean="0">
                  <a:solidFill>
                    <a:srgbClr val="0000FF"/>
                  </a:solidFill>
                </a:rPr>
                <a:t> Λ)</a:t>
              </a:r>
            </a:p>
            <a:p>
              <a:pPr>
                <a:buClr>
                  <a:srgbClr val="FF0000"/>
                </a:buClr>
              </a:pPr>
              <a:r>
                <a:rPr lang="ja-JP" altLang="en-US" sz="1000" b="1" dirty="0" smtClean="0">
                  <a:solidFill>
                    <a:srgbClr val="0000FF"/>
                  </a:solidFill>
                </a:rPr>
                <a:t>        </a:t>
              </a:r>
              <a:r>
                <a:rPr kumimoji="1" lang="en-US" altLang="ja-JP" sz="1000" b="1" dirty="0" smtClean="0">
                  <a:solidFill>
                    <a:srgbClr val="0000FF"/>
                  </a:solidFill>
                </a:rPr>
                <a:t>resonance</a:t>
              </a:r>
              <a:r>
                <a:rPr lang="en-US" altLang="ja-JP" sz="1000" b="1" dirty="0">
                  <a:solidFill>
                    <a:srgbClr val="0000FF"/>
                  </a:solidFill>
                </a:rPr>
                <a:t> </a:t>
              </a:r>
              <a:r>
                <a:rPr kumimoji="1" lang="en-US" altLang="ja-JP" sz="1000" b="1" dirty="0" smtClean="0">
                  <a:solidFill>
                    <a:schemeClr val="tx1"/>
                  </a:solidFill>
                </a:rPr>
                <a:t>responsible</a:t>
              </a:r>
              <a:endParaRPr lang="en-US" altLang="ja-JP" sz="1000" b="1" dirty="0">
                <a:solidFill>
                  <a:schemeClr val="tx1"/>
                </a:solidFill>
              </a:endParaRPr>
            </a:p>
            <a:p>
              <a:pPr>
                <a:buClr>
                  <a:srgbClr val="FF0000"/>
                </a:buClr>
              </a:pPr>
              <a:r>
                <a:rPr kumimoji="1" lang="en-US" altLang="ja-JP" sz="1000" b="1" dirty="0" smtClean="0">
                  <a:solidFill>
                    <a:schemeClr val="tx1"/>
                  </a:solidFill>
                </a:rPr>
                <a:t>        for</a:t>
              </a:r>
              <a:r>
                <a:rPr lang="en-US" altLang="ja-JP" sz="1000" b="1" dirty="0" smtClean="0">
                  <a:solidFill>
                    <a:schemeClr val="tx1"/>
                  </a:solidFill>
                </a:rPr>
                <a:t> the angular dependence</a:t>
              </a:r>
              <a:r>
                <a:rPr kumimoji="1" lang="en-US" altLang="ja-JP" sz="1000" b="1" dirty="0" smtClean="0">
                  <a:solidFill>
                    <a:schemeClr val="tx1"/>
                  </a:solidFill>
                </a:rPr>
                <a:t>!! </a:t>
              </a:r>
              <a:endParaRPr kumimoji="1" lang="ja-JP" altLang="en-US" sz="1000" b="1" dirty="0" smtClean="0">
                <a:solidFill>
                  <a:schemeClr val="tx1"/>
                </a:solidFill>
              </a:endParaRPr>
            </a:p>
          </p:txBody>
        </p:sp>
      </p:grpSp>
      <p:grpSp>
        <p:nvGrpSpPr>
          <p:cNvPr id="22" name="グループ化 21"/>
          <p:cNvGrpSpPr/>
          <p:nvPr/>
        </p:nvGrpSpPr>
        <p:grpSpPr>
          <a:xfrm>
            <a:off x="731706" y="4660032"/>
            <a:ext cx="7858110" cy="1770780"/>
            <a:chOff x="-349756" y="3412034"/>
            <a:chExt cx="7858110" cy="1770780"/>
          </a:xfrm>
        </p:grpSpPr>
        <p:sp>
          <p:nvSpPr>
            <p:cNvPr id="23" name="角丸四角形吹き出し 22"/>
            <p:cNvSpPr/>
            <p:nvPr/>
          </p:nvSpPr>
          <p:spPr>
            <a:xfrm>
              <a:off x="-349756" y="3412034"/>
              <a:ext cx="7858110" cy="1770780"/>
            </a:xfrm>
            <a:prstGeom prst="wedgeRoundRectCallout">
              <a:avLst>
                <a:gd name="adj1" fmla="val -43240"/>
                <a:gd name="adj2" fmla="val 23532"/>
                <a:gd name="adj3" fmla="val 16667"/>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9" name="テキスト ボックス 38"/>
            <p:cNvSpPr txBox="1"/>
            <p:nvPr/>
          </p:nvSpPr>
          <p:spPr>
            <a:xfrm>
              <a:off x="-257756" y="3729827"/>
              <a:ext cx="7746544" cy="120032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buClr>
                  <a:srgbClr val="FF0000"/>
                </a:buClr>
              </a:pPr>
              <a:r>
                <a:rPr kumimoji="1" lang="en-US" altLang="ja-JP" b="1" dirty="0" smtClean="0">
                  <a:solidFill>
                    <a:schemeClr val="tx1"/>
                  </a:solidFill>
                </a:rPr>
                <a:t>To get definitive conclusion for this resonance, </a:t>
              </a:r>
              <a:r>
                <a:rPr lang="en-US" altLang="ja-JP" b="1" dirty="0" smtClean="0">
                  <a:solidFill>
                    <a:schemeClr val="tx1"/>
                  </a:solidFill>
                </a:rPr>
                <a:t>one would also need </a:t>
              </a:r>
            </a:p>
            <a:p>
              <a:pPr>
                <a:buClr>
                  <a:srgbClr val="FF0000"/>
                </a:buClr>
              </a:pPr>
              <a:r>
                <a:rPr lang="en-US" altLang="ja-JP" b="1" dirty="0" smtClean="0">
                  <a:solidFill>
                    <a:srgbClr val="FF0000"/>
                  </a:solidFill>
                </a:rPr>
                <a:t>high-statistics data of polarization observables</a:t>
              </a:r>
              <a:r>
                <a:rPr lang="en-US" altLang="ja-JP" b="1" dirty="0" smtClean="0">
                  <a:solidFill>
                    <a:schemeClr val="tx1"/>
                  </a:solidFill>
                </a:rPr>
                <a:t>!!</a:t>
              </a:r>
            </a:p>
            <a:p>
              <a:pPr>
                <a:buClr>
                  <a:srgbClr val="FF0000"/>
                </a:buClr>
              </a:pPr>
              <a:r>
                <a:rPr kumimoji="1" lang="en-US" altLang="ja-JP" b="1" dirty="0" smtClean="0">
                  <a:solidFill>
                    <a:schemeClr val="tx1"/>
                  </a:solidFill>
                </a:rPr>
                <a:t>(As a first ste</a:t>
              </a:r>
              <a:r>
                <a:rPr lang="en-US" altLang="ja-JP" b="1" dirty="0" smtClean="0">
                  <a:solidFill>
                    <a:schemeClr val="tx1"/>
                  </a:solidFill>
                </a:rPr>
                <a:t>p, even just </a:t>
              </a:r>
              <a:r>
                <a:rPr lang="en-US" altLang="ja-JP" b="1" dirty="0" smtClean="0">
                  <a:solidFill>
                    <a:srgbClr val="0000FF"/>
                  </a:solidFill>
                </a:rPr>
                <a:t>recoil polarization P is much appreciated</a:t>
              </a:r>
              <a:r>
                <a:rPr lang="en-US" altLang="ja-JP" b="1" dirty="0" smtClean="0">
                  <a:solidFill>
                    <a:schemeClr val="tx1"/>
                  </a:solidFill>
                </a:rPr>
                <a:t>!!)</a:t>
              </a:r>
            </a:p>
            <a:p>
              <a:pPr>
                <a:buClr>
                  <a:srgbClr val="FF0000"/>
                </a:buClr>
              </a:pPr>
              <a:r>
                <a:rPr kumimoji="1" lang="en-US" altLang="ja-JP" b="1" dirty="0">
                  <a:solidFill>
                    <a:schemeClr val="tx1"/>
                  </a:solidFill>
                </a:rPr>
                <a:t> </a:t>
              </a:r>
              <a:r>
                <a:rPr kumimoji="1" lang="en-US" altLang="ja-JP" b="1" dirty="0" smtClean="0">
                  <a:solidFill>
                    <a:schemeClr val="tx1"/>
                  </a:solidFill>
                  <a:sym typeface="Wingdings" panose="05000000000000000000" pitchFamily="2" charset="2"/>
                </a:rPr>
                <a:t> in this case, the polarized target is not needed.</a:t>
              </a:r>
              <a:endParaRPr kumimoji="1" lang="ja-JP" altLang="en-US" b="1" dirty="0" smtClean="0">
                <a:solidFill>
                  <a:schemeClr val="tx1"/>
                </a:solidFill>
              </a:endParaRPr>
            </a:p>
          </p:txBody>
        </p:sp>
      </p:grpSp>
    </p:spTree>
    <p:extLst>
      <p:ext uri="{BB962C8B-B14F-4D97-AF65-F5344CB8AC3E}">
        <p14:creationId xmlns:p14="http://schemas.microsoft.com/office/powerpoint/2010/main" val="16031779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1"/>
            <a:ext cx="9144000" cy="83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latin typeface="Arial Black" pitchFamily="34" charset="0"/>
                <a:ea typeface="ＭＳ Ｐゴシック" charset="-128"/>
              </a:rPr>
              <a:t>Importance of 2 </a:t>
            </a:r>
            <a:r>
              <a:rPr lang="en-US" altLang="ja-JP" sz="2800" dirty="0" smtClean="0">
                <a:solidFill>
                  <a:srgbClr val="0000FF"/>
                </a:solidFill>
                <a:latin typeface="Arial Black" pitchFamily="34" charset="0"/>
                <a:ea typeface="ＭＳ Ｐゴシック" charset="-128"/>
                <a:sym typeface="Wingdings" panose="05000000000000000000" pitchFamily="2" charset="2"/>
              </a:rPr>
              <a:t> 3 reactions:</a:t>
            </a:r>
          </a:p>
          <a:p>
            <a:r>
              <a:rPr lang="en-US" altLang="ja-JP" sz="2800" dirty="0" smtClean="0">
                <a:solidFill>
                  <a:srgbClr val="0000FF"/>
                </a:solidFill>
                <a:latin typeface="Arial Black" pitchFamily="34" charset="0"/>
                <a:ea typeface="ＭＳ Ｐゴシック" charset="-128"/>
              </a:rPr>
              <a:t>Dominance of cross sections at high W</a:t>
            </a:r>
            <a:endParaRPr lang="ja-JP" altLang="en-US" sz="2800" dirty="0" smtClean="0">
              <a:solidFill>
                <a:srgbClr val="0000FF"/>
              </a:solidFill>
              <a:latin typeface="Arial Black" pitchFamily="34" charset="0"/>
              <a:ea typeface="ＭＳ Ｐゴシック" charset="-128"/>
            </a:endParaRPr>
          </a:p>
        </p:txBody>
      </p:sp>
      <p:pic>
        <p:nvPicPr>
          <p:cNvPr id="1026" name="Picture 2" descr="C:\Users\kamano\vmw-win\tc-all-modela.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91355"/>
            <a:ext cx="3672408" cy="321776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矢印コネクタ 5"/>
          <p:cNvCxnSpPr/>
          <p:nvPr/>
        </p:nvCxnSpPr>
        <p:spPr>
          <a:xfrm flipV="1">
            <a:off x="3216827" y="3429000"/>
            <a:ext cx="0" cy="360040"/>
          </a:xfrm>
          <a:prstGeom prst="straightConnector1">
            <a:avLst/>
          </a:prstGeom>
          <a:ln w="31750">
            <a:solidFill>
              <a:srgbClr val="0099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角丸四角形吹き出し 7"/>
          <p:cNvSpPr/>
          <p:nvPr/>
        </p:nvSpPr>
        <p:spPr>
          <a:xfrm>
            <a:off x="2555776" y="1772816"/>
            <a:ext cx="1944216" cy="648072"/>
          </a:xfrm>
          <a:prstGeom prst="wedgeRoundRectCallout">
            <a:avLst>
              <a:gd name="adj1" fmla="val -17869"/>
              <a:gd name="adj2" fmla="val 201188"/>
              <a:gd name="adj3" fmla="val 16667"/>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rPr>
              <a:t>Almost come from 2 </a:t>
            </a:r>
            <a:r>
              <a:rPr lang="en-US" altLang="ja-JP" sz="1400" b="1" dirty="0" smtClean="0">
                <a:solidFill>
                  <a:schemeClr val="tx1"/>
                </a:solidFill>
                <a:sym typeface="Wingdings" panose="05000000000000000000" pitchFamily="2" charset="2"/>
              </a:rPr>
              <a:t> 3 reactions !!</a:t>
            </a:r>
            <a:endParaRPr kumimoji="1" lang="ja-JP" altLang="en-US" sz="1400" b="1" dirty="0" smtClean="0">
              <a:solidFill>
                <a:schemeClr val="tx1"/>
              </a:solidFill>
            </a:endParaRPr>
          </a:p>
        </p:txBody>
      </p:sp>
      <p:sp>
        <p:nvSpPr>
          <p:cNvPr id="9" name="テキスト ボックス 8"/>
          <p:cNvSpPr txBox="1"/>
          <p:nvPr/>
        </p:nvSpPr>
        <p:spPr>
          <a:xfrm>
            <a:off x="1414067" y="980728"/>
            <a:ext cx="2077813" cy="369332"/>
          </a:xfrm>
          <a:prstGeom prst="rect">
            <a:avLst/>
          </a:prstGeom>
          <a:noFill/>
        </p:spPr>
        <p:txBody>
          <a:bodyPr wrap="none" rtlCol="0">
            <a:spAutoFit/>
          </a:bodyPr>
          <a:lstStyle/>
          <a:p>
            <a:r>
              <a:rPr kumimoji="1" lang="en-US" altLang="ja-JP" b="1" dirty="0" smtClean="0"/>
              <a:t>TCS for K</a:t>
            </a:r>
            <a:r>
              <a:rPr kumimoji="1" lang="en-US" altLang="ja-JP" b="1" baseline="30000" dirty="0" smtClean="0"/>
              <a:t>-</a:t>
            </a:r>
            <a:r>
              <a:rPr kumimoji="1" lang="en-US" altLang="ja-JP" b="1" dirty="0" smtClean="0"/>
              <a:t> p </a:t>
            </a:r>
            <a:r>
              <a:rPr kumimoji="1" lang="en-US" altLang="ja-JP" b="1" dirty="0" smtClean="0">
                <a:sym typeface="Wingdings" panose="05000000000000000000" pitchFamily="2" charset="2"/>
              </a:rPr>
              <a:t> X </a:t>
            </a:r>
            <a:endParaRPr kumimoji="1" lang="ja-JP" altLang="en-US" b="1" dirty="0"/>
          </a:p>
        </p:txBody>
      </p:sp>
      <p:cxnSp>
        <p:nvCxnSpPr>
          <p:cNvPr id="11" name="直線コネクタ 10"/>
          <p:cNvCxnSpPr/>
          <p:nvPr/>
        </p:nvCxnSpPr>
        <p:spPr>
          <a:xfrm>
            <a:off x="4572000" y="1422068"/>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p:cNvSpPr txBox="1"/>
              <p:nvPr/>
            </p:nvSpPr>
            <p:spPr>
              <a:xfrm>
                <a:off x="5194378" y="1247500"/>
                <a:ext cx="3480440" cy="593881"/>
              </a:xfrm>
              <a:prstGeom prst="rect">
                <a:avLst/>
              </a:prstGeom>
              <a:noFill/>
            </p:spPr>
            <p:txBody>
              <a:bodyPr wrap="none" rtlCol="0">
                <a:spAutoFit/>
              </a:bodyPr>
              <a:lstStyle/>
              <a:p>
                <a:r>
                  <a:rPr lang="en-US" altLang="ja-JP" sz="1600" b="1" dirty="0" smtClean="0">
                    <a:solidFill>
                      <a:schemeClr val="tx1"/>
                    </a:solidFill>
                  </a:rPr>
                  <a:t>Sum of K</a:t>
                </a:r>
                <a:r>
                  <a:rPr lang="en-US" altLang="ja-JP" sz="1600" b="1" baseline="30000" dirty="0" smtClean="0">
                    <a:solidFill>
                      <a:schemeClr val="tx1"/>
                    </a:solidFill>
                  </a:rPr>
                  <a:t>- </a:t>
                </a:r>
                <a:r>
                  <a:rPr lang="en-US" altLang="ja-JP" sz="1600" b="1" dirty="0">
                    <a:solidFill>
                      <a:schemeClr val="tx1"/>
                    </a:solidFill>
                  </a:rPr>
                  <a:t>p </a:t>
                </a:r>
                <a:r>
                  <a:rPr lang="en-US" altLang="ja-JP" sz="1600" b="1" dirty="0">
                    <a:solidFill>
                      <a:schemeClr val="tx1"/>
                    </a:solidFill>
                    <a:sym typeface="Wingdings" panose="05000000000000000000" pitchFamily="2" charset="2"/>
                  </a:rPr>
                  <a:t></a:t>
                </a:r>
                <a:r>
                  <a:rPr lang="en-US" altLang="ja-JP" sz="1600" b="1" dirty="0">
                    <a:solidFill>
                      <a:schemeClr val="tx1"/>
                    </a:solidFill>
                  </a:rPr>
                  <a:t> </a:t>
                </a:r>
                <a14:m>
                  <m:oMath xmlns:m="http://schemas.openxmlformats.org/officeDocument/2006/math">
                    <m:acc>
                      <m:accPr>
                        <m:chr m:val="̅"/>
                        <m:ctrlPr>
                          <a:rPr lang="en-US" altLang="ja-JP" sz="1600" b="1" i="1">
                            <a:solidFill>
                              <a:schemeClr val="tx1"/>
                            </a:solidFill>
                            <a:latin typeface="Cambria Math"/>
                          </a:rPr>
                        </m:ctrlPr>
                      </m:accPr>
                      <m:e>
                        <m:r>
                          <m:rPr>
                            <m:nor/>
                          </m:rPr>
                          <a:rPr lang="en-US" altLang="ja-JP" sz="1600" b="1">
                            <a:solidFill>
                              <a:schemeClr val="tx1"/>
                            </a:solidFill>
                          </a:rPr>
                          <m:t>K</m:t>
                        </m:r>
                      </m:e>
                    </m:acc>
                  </m:oMath>
                </a14:m>
                <a:r>
                  <a:rPr lang="en-US" altLang="ja-JP" sz="1600" b="1" dirty="0">
                    <a:solidFill>
                      <a:schemeClr val="tx1"/>
                    </a:solidFill>
                  </a:rPr>
                  <a:t>N, πΣ, πΛ, </a:t>
                </a:r>
                <a:r>
                  <a:rPr lang="en-US" altLang="ja-JP" sz="1600" b="1" dirty="0" err="1">
                    <a:solidFill>
                      <a:schemeClr val="tx1"/>
                    </a:solidFill>
                  </a:rPr>
                  <a:t>ηΛ</a:t>
                </a:r>
                <a:r>
                  <a:rPr lang="en-US" altLang="ja-JP" sz="1600" b="1" dirty="0">
                    <a:solidFill>
                      <a:schemeClr val="tx1"/>
                    </a:solidFill>
                  </a:rPr>
                  <a:t>, </a:t>
                </a:r>
                <a:r>
                  <a:rPr lang="en-US" altLang="ja-JP" sz="1600" b="1" dirty="0" smtClean="0">
                    <a:solidFill>
                      <a:schemeClr val="tx1"/>
                    </a:solidFill>
                  </a:rPr>
                  <a:t>KΞ</a:t>
                </a:r>
              </a:p>
              <a:p>
                <a:r>
                  <a:rPr kumimoji="1" lang="en-US" altLang="ja-JP" sz="1600" b="1" dirty="0" smtClean="0"/>
                  <a:t>(Computed with Model A)</a:t>
                </a:r>
                <a:endParaRPr kumimoji="1" lang="ja-JP" altLang="en-US" sz="1600" dirty="0">
                  <a:solidFill>
                    <a:schemeClr val="tx1"/>
                  </a:solidFill>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194378" y="1247500"/>
                <a:ext cx="3480440" cy="593881"/>
              </a:xfrm>
              <a:prstGeom prst="rect">
                <a:avLst/>
              </a:prstGeom>
              <a:blipFill rotWithShape="1">
                <a:blip r:embed="rId3"/>
                <a:stretch>
                  <a:fillRect l="-876" t="-1031" b="-134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4400799" y="2708920"/>
                <a:ext cx="4299575" cy="1706301"/>
              </a:xfrm>
              <a:prstGeom prst="rect">
                <a:avLst/>
              </a:prstGeom>
              <a:noFill/>
            </p:spPr>
            <p:txBody>
              <a:bodyPr wrap="none" rtlCol="0">
                <a:spAutoFit/>
              </a:bodyPr>
              <a:lstStyle/>
              <a:p>
                <a:r>
                  <a:rPr lang="en-US" altLang="ja-JP" sz="2000" b="1" dirty="0" smtClean="0"/>
                  <a:t>TCS for 2 </a:t>
                </a:r>
                <a:r>
                  <a:rPr lang="en-US" altLang="ja-JP" sz="2000" b="1" dirty="0" smtClean="0">
                    <a:sym typeface="Wingdings" panose="05000000000000000000" pitchFamily="2" charset="2"/>
                  </a:rPr>
                  <a:t> 3 reactions</a:t>
                </a:r>
              </a:p>
              <a:p>
                <a:r>
                  <a:rPr lang="en-US" altLang="ja-JP" sz="2000" b="1" dirty="0" smtClean="0">
                    <a:sym typeface="Wingdings" panose="05000000000000000000" pitchFamily="2" charset="2"/>
                  </a:rPr>
                  <a:t>(</a:t>
                </a:r>
                <a:r>
                  <a:rPr lang="en-US" altLang="ja-JP" sz="2000" b="1" dirty="0" smtClean="0">
                    <a:solidFill>
                      <a:schemeClr val="tx1"/>
                    </a:solidFill>
                  </a:rPr>
                  <a:t>K</a:t>
                </a:r>
                <a:r>
                  <a:rPr lang="en-US" altLang="ja-JP" sz="2000" b="1" baseline="30000" dirty="0">
                    <a:solidFill>
                      <a:schemeClr val="tx1"/>
                    </a:solidFill>
                  </a:rPr>
                  <a:t>-</a:t>
                </a:r>
                <a:r>
                  <a:rPr lang="en-US" altLang="ja-JP" sz="2000" b="1" dirty="0">
                    <a:solidFill>
                      <a:schemeClr val="tx1"/>
                    </a:solidFill>
                  </a:rPr>
                  <a:t> p </a:t>
                </a:r>
                <a:r>
                  <a:rPr lang="en-US" altLang="ja-JP" sz="2000" b="1" dirty="0">
                    <a:solidFill>
                      <a:schemeClr val="tx1"/>
                    </a:solidFill>
                    <a:sym typeface="Wingdings" panose="05000000000000000000" pitchFamily="2" charset="2"/>
                  </a:rPr>
                  <a:t> ππΛ, π</a:t>
                </a:r>
                <a14:m>
                  <m:oMath xmlns:m="http://schemas.openxmlformats.org/officeDocument/2006/math">
                    <m:acc>
                      <m:accPr>
                        <m:chr m:val="̅"/>
                        <m:ctrlPr>
                          <a:rPr lang="en-US" altLang="ja-JP" sz="2000" b="1" i="1">
                            <a:solidFill>
                              <a:schemeClr val="tx1"/>
                            </a:solidFill>
                            <a:latin typeface="Cambria Math"/>
                          </a:rPr>
                        </m:ctrlPr>
                      </m:accPr>
                      <m:e>
                        <m:r>
                          <m:rPr>
                            <m:nor/>
                          </m:rPr>
                          <a:rPr lang="en-US" altLang="ja-JP" sz="2000" b="1">
                            <a:solidFill>
                              <a:schemeClr val="tx1"/>
                            </a:solidFill>
                          </a:rPr>
                          <m:t>K</m:t>
                        </m:r>
                      </m:e>
                    </m:acc>
                  </m:oMath>
                </a14:m>
                <a:r>
                  <a:rPr lang="en-US" altLang="ja-JP" sz="2000" b="1" dirty="0">
                    <a:solidFill>
                      <a:schemeClr val="tx1"/>
                    </a:solidFill>
                  </a:rPr>
                  <a:t>N</a:t>
                </a:r>
                <a:r>
                  <a:rPr lang="en-US" altLang="ja-JP" sz="2000" b="1" dirty="0" smtClean="0">
                    <a:solidFill>
                      <a:schemeClr val="tx1"/>
                    </a:solidFill>
                  </a:rPr>
                  <a:t>,…</a:t>
                </a:r>
                <a:r>
                  <a:rPr lang="en-US" altLang="ja-JP" sz="2000" b="1" dirty="0" smtClean="0">
                    <a:solidFill>
                      <a:schemeClr val="tx1"/>
                    </a:solidFill>
                    <a:sym typeface="Wingdings" panose="05000000000000000000" pitchFamily="2" charset="2"/>
                  </a:rPr>
                  <a:t>):</a:t>
                </a:r>
                <a:endParaRPr lang="en-US" altLang="ja-JP" sz="2000" b="1" dirty="0" smtClean="0">
                  <a:sym typeface="Wingdings" panose="05000000000000000000" pitchFamily="2" charset="2"/>
                </a:endParaRPr>
              </a:p>
              <a:p>
                <a:pPr marL="342900" indent="-342900">
                  <a:buClr>
                    <a:srgbClr val="0000FF"/>
                  </a:buClr>
                  <a:buFont typeface="Wingdings" panose="05000000000000000000" pitchFamily="2" charset="2"/>
                  <a:buChar char="Ø"/>
                </a:pPr>
                <a:r>
                  <a:rPr lang="en-US" altLang="ja-JP" sz="2000" b="1" dirty="0">
                    <a:solidFill>
                      <a:srgbClr val="0000FF"/>
                    </a:solidFill>
                    <a:sym typeface="Wingdings" panose="05000000000000000000" pitchFamily="2" charset="2"/>
                  </a:rPr>
                  <a:t>s</a:t>
                </a:r>
                <a:r>
                  <a:rPr lang="en-US" altLang="ja-JP" sz="2000" b="1" dirty="0" smtClean="0">
                    <a:solidFill>
                      <a:srgbClr val="0000FF"/>
                    </a:solidFill>
                    <a:sym typeface="Wingdings" panose="05000000000000000000" pitchFamily="2" charset="2"/>
                  </a:rPr>
                  <a:t>ignificant above W ~ 1.7 GeV.</a:t>
                </a:r>
                <a:endParaRPr lang="en-US" altLang="ja-JP" sz="2000" b="1" dirty="0" smtClean="0">
                  <a:sym typeface="Wingdings" panose="05000000000000000000" pitchFamily="2" charset="2"/>
                </a:endParaRPr>
              </a:p>
              <a:p>
                <a:pPr marL="342900" indent="-342900">
                  <a:buClr>
                    <a:srgbClr val="0000FF"/>
                  </a:buClr>
                  <a:buFont typeface="Wingdings" panose="05000000000000000000" pitchFamily="2" charset="2"/>
                  <a:buChar char="Ø"/>
                </a:pPr>
                <a:r>
                  <a:rPr kumimoji="1" lang="en-US" altLang="ja-JP" sz="2000" b="1" dirty="0" smtClean="0">
                    <a:solidFill>
                      <a:srgbClr val="FF0000"/>
                    </a:solidFill>
                  </a:rPr>
                  <a:t>even larger than</a:t>
                </a:r>
                <a:r>
                  <a:rPr lang="en-US" altLang="ja-JP" sz="2000" b="1" dirty="0">
                    <a:solidFill>
                      <a:srgbClr val="FF0000"/>
                    </a:solidFill>
                  </a:rPr>
                  <a:t> </a:t>
                </a:r>
                <a:r>
                  <a:rPr lang="en-US" altLang="ja-JP" sz="2000" b="1" dirty="0" smtClean="0">
                    <a:solidFill>
                      <a:srgbClr val="FF0000"/>
                    </a:solidFill>
                  </a:rPr>
                  <a:t>the </a:t>
                </a:r>
                <a:r>
                  <a:rPr kumimoji="1" lang="en-US" altLang="ja-JP" sz="2000" b="1" dirty="0" smtClean="0">
                    <a:solidFill>
                      <a:srgbClr val="FF0000"/>
                    </a:solidFill>
                  </a:rPr>
                  <a:t>2 </a:t>
                </a:r>
                <a:r>
                  <a:rPr kumimoji="1" lang="en-US" altLang="ja-JP" sz="2000" b="1" dirty="0" smtClean="0">
                    <a:solidFill>
                      <a:srgbClr val="FF0000"/>
                    </a:solidFill>
                    <a:sym typeface="Wingdings" panose="05000000000000000000" pitchFamily="2" charset="2"/>
                  </a:rPr>
                  <a:t> 2 TCS</a:t>
                </a:r>
                <a:endParaRPr lang="en-US" altLang="ja-JP" sz="2000" b="1" dirty="0" smtClean="0">
                  <a:solidFill>
                    <a:srgbClr val="FF0000"/>
                  </a:solidFill>
                  <a:sym typeface="Wingdings" panose="05000000000000000000" pitchFamily="2" charset="2"/>
                </a:endParaRPr>
              </a:p>
              <a:p>
                <a:pPr>
                  <a:buClr>
                    <a:srgbClr val="0000FF"/>
                  </a:buClr>
                </a:pPr>
                <a:r>
                  <a:rPr kumimoji="1" lang="en-US" altLang="ja-JP" sz="2000" b="1" dirty="0" smtClean="0">
                    <a:solidFill>
                      <a:srgbClr val="FF0000"/>
                    </a:solidFill>
                    <a:sym typeface="Wingdings" panose="05000000000000000000" pitchFamily="2" charset="2"/>
                  </a:rPr>
                  <a:t>     above W ~ 1.9 GeV</a:t>
                </a:r>
                <a:r>
                  <a:rPr lang="en-US" altLang="ja-JP" sz="2000" b="1" dirty="0">
                    <a:sym typeface="Wingdings" panose="05000000000000000000" pitchFamily="2" charset="2"/>
                  </a:rPr>
                  <a:t> </a:t>
                </a:r>
                <a:r>
                  <a:rPr kumimoji="1" lang="en-US" altLang="ja-JP" sz="2000" b="1" dirty="0" smtClean="0">
                    <a:sym typeface="Wingdings" panose="05000000000000000000" pitchFamily="2" charset="2"/>
                  </a:rPr>
                  <a:t>!!</a:t>
                </a:r>
                <a:endParaRPr kumimoji="1" lang="ja-JP" altLang="en-US" sz="2000" b="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400799" y="2708920"/>
                <a:ext cx="4299575" cy="1706301"/>
              </a:xfrm>
              <a:prstGeom prst="rect">
                <a:avLst/>
              </a:prstGeom>
              <a:blipFill rotWithShape="1">
                <a:blip r:embed="rId4"/>
                <a:stretch>
                  <a:fillRect l="-1560" t="-1429" r="-709" b="-1786"/>
                </a:stretch>
              </a:blipFill>
            </p:spPr>
            <p:txBody>
              <a:bodyPr/>
              <a:lstStyle/>
              <a:p>
                <a:r>
                  <a:rPr lang="ja-JP" altLang="en-US">
                    <a:noFill/>
                  </a:rPr>
                  <a:t> </a:t>
                </a:r>
              </a:p>
            </p:txBody>
          </p:sp>
        </mc:Fallback>
      </mc:AlternateContent>
      <p:grpSp>
        <p:nvGrpSpPr>
          <p:cNvPr id="3" name="グループ化 2"/>
          <p:cNvGrpSpPr/>
          <p:nvPr/>
        </p:nvGrpSpPr>
        <p:grpSpPr>
          <a:xfrm>
            <a:off x="1558083" y="4581127"/>
            <a:ext cx="5966245" cy="2173633"/>
            <a:chOff x="1414067" y="4725143"/>
            <a:chExt cx="5966245" cy="2173633"/>
          </a:xfrm>
        </p:grpSpPr>
        <p:sp>
          <p:nvSpPr>
            <p:cNvPr id="10" name="角丸四角形 9"/>
            <p:cNvSpPr/>
            <p:nvPr/>
          </p:nvSpPr>
          <p:spPr>
            <a:xfrm>
              <a:off x="1414067" y="4725143"/>
              <a:ext cx="5966245" cy="2173633"/>
            </a:xfrm>
            <a:prstGeom prst="roundRect">
              <a:avLst/>
            </a:prstGeom>
            <a:solidFill>
              <a:schemeClr val="bg1"/>
            </a:solidFill>
            <a:ln w="3810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 name="テキスト ボックス 1"/>
            <p:cNvSpPr txBox="1"/>
            <p:nvPr/>
          </p:nvSpPr>
          <p:spPr>
            <a:xfrm>
              <a:off x="1691680" y="4869160"/>
              <a:ext cx="5450531" cy="1969770"/>
            </a:xfrm>
            <a:prstGeom prst="rect">
              <a:avLst/>
            </a:prstGeom>
            <a:noFill/>
          </p:spPr>
          <p:txBody>
            <a:bodyPr wrap="none" rtlCol="0">
              <a:spAutoFit/>
            </a:bodyPr>
            <a:lstStyle/>
            <a:p>
              <a:r>
                <a:rPr kumimoji="1" lang="en-US" altLang="ja-JP" b="1" dirty="0" smtClean="0"/>
                <a:t>Effects of </a:t>
              </a:r>
              <a:r>
                <a:rPr kumimoji="1" lang="en-US" altLang="ja-JP" b="1" dirty="0" smtClean="0">
                  <a:solidFill>
                    <a:srgbClr val="009900"/>
                  </a:solidFill>
                </a:rPr>
                <a:t>3-body channels </a:t>
              </a:r>
              <a:r>
                <a:rPr lang="en-US" altLang="ja-JP" b="1" dirty="0" smtClean="0"/>
                <a:t>on Y* resonance </a:t>
              </a:r>
            </a:p>
            <a:p>
              <a:r>
                <a:rPr lang="en-US" altLang="ja-JP" b="1" dirty="0" smtClean="0"/>
                <a:t>parameters are expected to be</a:t>
              </a:r>
              <a:r>
                <a:rPr lang="en-US" altLang="ja-JP" b="1" dirty="0"/>
                <a:t> </a:t>
              </a:r>
              <a:r>
                <a:rPr lang="en-US" altLang="ja-JP" b="1" dirty="0" smtClean="0"/>
                <a:t>sizable.</a:t>
              </a:r>
            </a:p>
            <a:p>
              <a:endParaRPr kumimoji="1" lang="en-US" altLang="ja-JP" sz="3200" b="1" dirty="0"/>
            </a:p>
            <a:p>
              <a:r>
                <a:rPr lang="en-US" altLang="ja-JP" b="1" dirty="0" smtClean="0"/>
                <a:t>However, at present </a:t>
              </a:r>
              <a:r>
                <a:rPr lang="en-US" altLang="ja-JP" b="1" dirty="0" smtClean="0">
                  <a:solidFill>
                    <a:srgbClr val="0000FF"/>
                  </a:solidFill>
                </a:rPr>
                <a:t>almost no data is available</a:t>
              </a:r>
              <a:endParaRPr lang="en-US" altLang="ja-JP" b="1" dirty="0">
                <a:solidFill>
                  <a:srgbClr val="0000FF"/>
                </a:solidFill>
              </a:endParaRPr>
            </a:p>
            <a:p>
              <a:r>
                <a:rPr lang="en-US" altLang="ja-JP" b="1" dirty="0" smtClean="0">
                  <a:solidFill>
                    <a:srgbClr val="0000FF"/>
                  </a:solidFill>
                </a:rPr>
                <a:t>for 2 </a:t>
              </a:r>
              <a:r>
                <a:rPr lang="en-US" altLang="ja-JP" b="1" dirty="0" smtClean="0">
                  <a:solidFill>
                    <a:srgbClr val="0000FF"/>
                  </a:solidFill>
                  <a:sym typeface="Wingdings" panose="05000000000000000000" pitchFamily="2" charset="2"/>
                </a:rPr>
                <a:t> 3 reactions</a:t>
              </a:r>
              <a:r>
                <a:rPr lang="en-US" altLang="ja-JP" b="1" dirty="0" smtClean="0">
                  <a:sym typeface="Wingdings" panose="05000000000000000000" pitchFamily="2" charset="2"/>
                </a:rPr>
                <a:t> that can be used for detailed</a:t>
              </a:r>
            </a:p>
            <a:p>
              <a:r>
                <a:rPr lang="en-US" altLang="ja-JP" b="1" dirty="0" smtClean="0">
                  <a:sym typeface="Wingdings" panose="05000000000000000000" pitchFamily="2" charset="2"/>
                </a:rPr>
                <a:t>partial wave analyses !!</a:t>
              </a:r>
            </a:p>
          </p:txBody>
        </p:sp>
        <p:sp>
          <p:nvSpPr>
            <p:cNvPr id="5" name="下矢印 4"/>
            <p:cNvSpPr/>
            <p:nvPr/>
          </p:nvSpPr>
          <p:spPr>
            <a:xfrm>
              <a:off x="4097704" y="5600072"/>
              <a:ext cx="588551" cy="288032"/>
            </a:xfrm>
            <a:prstGeom prst="downArrow">
              <a:avLst/>
            </a:prstGeom>
            <a:solidFill>
              <a:srgbClr val="FF0000"/>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Tree>
    <p:extLst>
      <p:ext uri="{BB962C8B-B14F-4D97-AF65-F5344CB8AC3E}">
        <p14:creationId xmlns:p14="http://schemas.microsoft.com/office/powerpoint/2010/main" val="411117502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1"/>
            <a:ext cx="9144000" cy="83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a:solidFill>
                  <a:srgbClr val="0000FF"/>
                </a:solidFill>
                <a:latin typeface="Arial Black" pitchFamily="34" charset="0"/>
                <a:ea typeface="ＭＳ Ｐゴシック" charset="-128"/>
              </a:rPr>
              <a:t>Importance of 2 </a:t>
            </a:r>
            <a:r>
              <a:rPr lang="en-US" altLang="ja-JP" sz="2800" dirty="0">
                <a:solidFill>
                  <a:srgbClr val="0000FF"/>
                </a:solidFill>
                <a:latin typeface="Arial Black" pitchFamily="34" charset="0"/>
                <a:ea typeface="ＭＳ Ｐゴシック" charset="-128"/>
                <a:sym typeface="Wingdings" panose="05000000000000000000" pitchFamily="2" charset="2"/>
              </a:rPr>
              <a:t> 3 reactions:</a:t>
            </a:r>
          </a:p>
          <a:p>
            <a:r>
              <a:rPr lang="en-US" altLang="ja-JP" sz="2800" dirty="0" smtClean="0">
                <a:solidFill>
                  <a:srgbClr val="0000FF"/>
                </a:solidFill>
                <a:latin typeface="Arial Black" pitchFamily="34" charset="0"/>
                <a:ea typeface="ＭＳ Ｐゴシック" charset="-128"/>
              </a:rPr>
              <a:t>Branching ratio high-mass Y* resonances</a:t>
            </a:r>
            <a:endParaRPr lang="ja-JP" altLang="en-US" sz="2800" dirty="0">
              <a:solidFill>
                <a:srgbClr val="0000FF"/>
              </a:solidFill>
              <a:latin typeface="Arial Black" pitchFamily="34" charset="0"/>
              <a:ea typeface="ＭＳ Ｐゴシック" charset="-128"/>
            </a:endParaRPr>
          </a:p>
        </p:txBody>
      </p:sp>
      <mc:AlternateContent xmlns:mc="http://schemas.openxmlformats.org/markup-compatibility/2006" xmlns:a14="http://schemas.microsoft.com/office/drawing/2010/main">
        <mc:Choice Requires="a14">
          <p:sp>
            <p:nvSpPr>
              <p:cNvPr id="11" name="テキスト ボックス 10"/>
              <p:cNvSpPr txBox="1"/>
              <p:nvPr/>
            </p:nvSpPr>
            <p:spPr>
              <a:xfrm>
                <a:off x="467544" y="1098273"/>
                <a:ext cx="7017755" cy="593881"/>
              </a:xfrm>
              <a:prstGeom prst="rect">
                <a:avLst/>
              </a:prstGeom>
              <a:noFill/>
            </p:spPr>
            <p:txBody>
              <a:bodyPr wrap="none" rtlCol="0">
                <a:spAutoFit/>
              </a:bodyPr>
              <a:lstStyle/>
              <a:p>
                <a:pPr marL="285750" indent="-285750">
                  <a:buClr>
                    <a:srgbClr val="FF0000"/>
                  </a:buClr>
                  <a:buFont typeface="Wingdings" panose="05000000000000000000" pitchFamily="2" charset="2"/>
                  <a:buChar char="ü"/>
                </a:pPr>
                <a:r>
                  <a:rPr lang="en-US" altLang="ja-JP" sz="1600" b="1" dirty="0">
                    <a:solidFill>
                      <a:srgbClr val="FF0000"/>
                    </a:solidFill>
                  </a:rPr>
                  <a:t>H</a:t>
                </a:r>
                <a:r>
                  <a:rPr kumimoji="1" lang="en-US" altLang="ja-JP" sz="1600" b="1" dirty="0" smtClean="0">
                    <a:solidFill>
                      <a:srgbClr val="FF0000"/>
                    </a:solidFill>
                  </a:rPr>
                  <a:t>igh-mass Y*</a:t>
                </a:r>
                <a:r>
                  <a:rPr kumimoji="1" lang="en-US" altLang="ja-JP" sz="1600" b="1" dirty="0" smtClean="0"/>
                  <a:t> have </a:t>
                </a:r>
                <a:r>
                  <a:rPr lang="en-US" altLang="ja-JP" sz="1600" b="1" dirty="0" smtClean="0"/>
                  <a:t>large branching ratio to </a:t>
                </a:r>
                <a:r>
                  <a:rPr lang="en-US" altLang="ja-JP" sz="1600" b="1" dirty="0" smtClean="0">
                    <a:solidFill>
                      <a:srgbClr val="0000FF"/>
                    </a:solidFill>
                  </a:rPr>
                  <a:t>πΣ* (ππΛ) &amp; </a:t>
                </a:r>
                <a14:m>
                  <m:oMath xmlns:m="http://schemas.openxmlformats.org/officeDocument/2006/math">
                    <m:acc>
                      <m:accPr>
                        <m:chr m:val="̅"/>
                        <m:ctrlPr>
                          <a:rPr lang="en-US" altLang="ja-JP" sz="1600" b="1" i="1">
                            <a:solidFill>
                              <a:srgbClr val="0000FF"/>
                            </a:solidFill>
                            <a:latin typeface="Cambria Math"/>
                          </a:rPr>
                        </m:ctrlPr>
                      </m:accPr>
                      <m:e>
                        <m:r>
                          <m:rPr>
                            <m:nor/>
                          </m:rPr>
                          <a:rPr lang="en-US" altLang="ja-JP" sz="1600" b="1">
                            <a:solidFill>
                              <a:srgbClr val="0000FF"/>
                            </a:solidFill>
                          </a:rPr>
                          <m:t>K</m:t>
                        </m:r>
                      </m:e>
                    </m:acc>
                  </m:oMath>
                </a14:m>
                <a:r>
                  <a:rPr lang="en-US" altLang="ja-JP" sz="1600" b="1" dirty="0" smtClean="0">
                    <a:solidFill>
                      <a:srgbClr val="0000FF"/>
                    </a:solidFill>
                  </a:rPr>
                  <a:t>*N (π</a:t>
                </a:r>
                <a14:m>
                  <m:oMath xmlns:m="http://schemas.openxmlformats.org/officeDocument/2006/math">
                    <m:acc>
                      <m:accPr>
                        <m:chr m:val="̅"/>
                        <m:ctrlPr>
                          <a:rPr lang="en-US" altLang="ja-JP" sz="1600" b="1" i="1">
                            <a:solidFill>
                              <a:srgbClr val="0000FF"/>
                            </a:solidFill>
                            <a:latin typeface="Cambria Math"/>
                          </a:rPr>
                        </m:ctrlPr>
                      </m:accPr>
                      <m:e>
                        <m:r>
                          <m:rPr>
                            <m:nor/>
                          </m:rPr>
                          <a:rPr lang="en-US" altLang="ja-JP" sz="1600" b="1">
                            <a:solidFill>
                              <a:srgbClr val="0000FF"/>
                            </a:solidFill>
                          </a:rPr>
                          <m:t>K</m:t>
                        </m:r>
                      </m:e>
                    </m:acc>
                  </m:oMath>
                </a14:m>
                <a:r>
                  <a:rPr lang="en-US" altLang="ja-JP" sz="1600" b="1" dirty="0" smtClean="0">
                    <a:solidFill>
                      <a:srgbClr val="0000FF"/>
                    </a:solidFill>
                  </a:rPr>
                  <a:t>N)</a:t>
                </a:r>
              </a:p>
              <a:p>
                <a:pPr marL="285750" indent="-285750">
                  <a:buClr>
                    <a:srgbClr val="FF0000"/>
                  </a:buClr>
                  <a:buFont typeface="Wingdings" panose="05000000000000000000" pitchFamily="2" charset="2"/>
                  <a:buChar char="ü"/>
                </a:pPr>
                <a:endParaRPr lang="en-US" altLang="ja-JP" sz="1600" b="1"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67544" y="1098273"/>
                <a:ext cx="7017755" cy="593881"/>
              </a:xfrm>
              <a:prstGeom prst="rect">
                <a:avLst/>
              </a:prstGeom>
              <a:blipFill rotWithShape="1">
                <a:blip r:embed="rId2"/>
                <a:stretch>
                  <a:fillRect l="-348" t="-1020"/>
                </a:stretch>
              </a:blipFill>
            </p:spPr>
            <p:txBody>
              <a:bodyPr/>
              <a:lstStyle/>
              <a:p>
                <a:r>
                  <a:rPr lang="ja-JP" altLang="en-US">
                    <a:noFill/>
                  </a:rPr>
                  <a:t> </a:t>
                </a:r>
              </a:p>
            </p:txBody>
          </p:sp>
        </mc:Fallback>
      </mc:AlternateContent>
      <p:pic>
        <p:nvPicPr>
          <p:cNvPr id="14" name="Picture 4" descr="C:\Users\kamano\vmw-win\br-a.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8" y="2492896"/>
            <a:ext cx="450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1872200" y="2492896"/>
            <a:ext cx="1369093"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2400" b="1" dirty="0" smtClean="0">
                <a:solidFill>
                  <a:schemeClr val="tx1"/>
                </a:solidFill>
              </a:rPr>
              <a:t>Model A</a:t>
            </a:r>
            <a:endParaRPr kumimoji="1" lang="ja-JP" altLang="en-US" sz="2400" b="1" dirty="0" smtClean="0">
              <a:solidFill>
                <a:schemeClr val="tx1"/>
              </a:solidFill>
            </a:endParaRPr>
          </a:p>
        </p:txBody>
      </p:sp>
      <p:pic>
        <p:nvPicPr>
          <p:cNvPr id="17" name="Picture 2" descr="C:\Users\kamano\vmw-win\br-b.pn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496" y="2492896"/>
            <a:ext cx="450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6191739" y="2492896"/>
            <a:ext cx="1380506"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2400" b="1" dirty="0" smtClean="0">
                <a:solidFill>
                  <a:schemeClr val="tx1"/>
                </a:solidFill>
              </a:rPr>
              <a:t>Model B</a:t>
            </a:r>
            <a:endParaRPr kumimoji="1" lang="ja-JP" altLang="en-US" sz="2400" b="1" dirty="0" smtClean="0">
              <a:solidFill>
                <a:schemeClr val="tx1"/>
              </a:solidFill>
            </a:endParaRPr>
          </a:p>
        </p:txBody>
      </p:sp>
      <p:sp>
        <p:nvSpPr>
          <p:cNvPr id="15" name="テキスト ボックス 14"/>
          <p:cNvSpPr txBox="1"/>
          <p:nvPr/>
        </p:nvSpPr>
        <p:spPr>
          <a:xfrm>
            <a:off x="5355934" y="6381328"/>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a:t>
            </a:r>
            <a:r>
              <a:rPr lang="en-US" altLang="ja-JP" sz="1200" b="1" dirty="0" smtClean="0">
                <a:solidFill>
                  <a:srgbClr val="FF0000"/>
                </a:solidFill>
              </a:rPr>
              <a:t>Lee, Sato</a:t>
            </a:r>
            <a:r>
              <a:rPr lang="en-US" altLang="ja-JP" sz="1200" b="1" dirty="0">
                <a:solidFill>
                  <a:srgbClr val="FF0000"/>
                </a:solidFill>
              </a:rPr>
              <a:t>, </a:t>
            </a:r>
            <a:r>
              <a:rPr lang="en-US" altLang="ja-JP" sz="1200" b="1" dirty="0" smtClean="0">
                <a:solidFill>
                  <a:srgbClr val="FF0000"/>
                </a:solidFill>
              </a:rPr>
              <a:t>PRC92(2015)025205</a:t>
            </a:r>
            <a:endParaRPr kumimoji="1" lang="ja-JP" altLang="en-US" sz="1200" b="1" dirty="0" smtClean="0">
              <a:solidFill>
                <a:srgbClr val="FF0000"/>
              </a:solidFill>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827584" y="1458313"/>
                <a:ext cx="7125605" cy="746551"/>
              </a:xfrm>
              <a:prstGeom prst="rect">
                <a:avLst/>
              </a:prstGeom>
              <a:noFill/>
            </p:spPr>
            <p:txBody>
              <a:bodyPr wrap="none" rtlCol="0">
                <a:spAutoFit/>
              </a:bodyPr>
              <a:lstStyle/>
              <a:p>
                <a:pPr marL="285750" indent="-285750">
                  <a:buClr>
                    <a:srgbClr val="0000FF"/>
                  </a:buClr>
                  <a:buFont typeface="Wingdings" panose="05000000000000000000" pitchFamily="2" charset="2"/>
                  <a:buChar char="Ø"/>
                </a:pPr>
                <a:r>
                  <a:rPr lang="en-US" altLang="ja-JP" sz="1400" b="1" dirty="0">
                    <a:solidFill>
                      <a:srgbClr val="0000FF"/>
                    </a:solidFill>
                  </a:rPr>
                  <a:t>K</a:t>
                </a:r>
                <a:r>
                  <a:rPr lang="en-US" altLang="ja-JP" sz="1400" b="1" baseline="30000" dirty="0">
                    <a:solidFill>
                      <a:srgbClr val="0000FF"/>
                    </a:solidFill>
                  </a:rPr>
                  <a:t>-</a:t>
                </a:r>
                <a:r>
                  <a:rPr lang="en-US" altLang="ja-JP" sz="1400" b="1" dirty="0">
                    <a:solidFill>
                      <a:srgbClr val="0000FF"/>
                    </a:solidFill>
                  </a:rPr>
                  <a:t> p </a:t>
                </a:r>
                <a:r>
                  <a:rPr lang="en-US" altLang="ja-JP" sz="1400" b="1" dirty="0">
                    <a:solidFill>
                      <a:srgbClr val="0000FF"/>
                    </a:solidFill>
                    <a:sym typeface="Wingdings" panose="05000000000000000000" pitchFamily="2" charset="2"/>
                  </a:rPr>
                  <a:t></a:t>
                </a:r>
                <a:r>
                  <a:rPr lang="en-US" altLang="ja-JP" sz="1400" b="1" dirty="0">
                    <a:solidFill>
                      <a:srgbClr val="0000FF"/>
                    </a:solidFill>
                  </a:rPr>
                  <a:t> ππΛ, π</a:t>
                </a:r>
                <a14:m>
                  <m:oMath xmlns:m="http://schemas.openxmlformats.org/officeDocument/2006/math">
                    <m:acc>
                      <m:accPr>
                        <m:chr m:val="̅"/>
                        <m:ctrlPr>
                          <a:rPr lang="en-US" altLang="ja-JP" sz="1400" b="1" i="1">
                            <a:solidFill>
                              <a:srgbClr val="0000FF"/>
                            </a:solidFill>
                            <a:latin typeface="Cambria Math"/>
                          </a:rPr>
                        </m:ctrlPr>
                      </m:accPr>
                      <m:e>
                        <m:r>
                          <m:rPr>
                            <m:nor/>
                          </m:rPr>
                          <a:rPr lang="en-US" altLang="ja-JP" sz="1400" b="1">
                            <a:solidFill>
                              <a:srgbClr val="0000FF"/>
                            </a:solidFill>
                          </a:rPr>
                          <m:t>K</m:t>
                        </m:r>
                      </m:e>
                    </m:acc>
                  </m:oMath>
                </a14:m>
                <a:r>
                  <a:rPr lang="en-US" altLang="ja-JP" sz="1400" b="1" dirty="0">
                    <a:solidFill>
                      <a:srgbClr val="0000FF"/>
                    </a:solidFill>
                  </a:rPr>
                  <a:t>N </a:t>
                </a:r>
                <a:r>
                  <a:rPr lang="en-US" altLang="ja-JP" sz="1400" b="1" dirty="0"/>
                  <a:t>data would play a crucial role for establishing high-mass Y*.</a:t>
                </a:r>
              </a:p>
              <a:p>
                <a:pPr>
                  <a:buClr>
                    <a:srgbClr val="0000FF"/>
                  </a:buClr>
                </a:pPr>
                <a:r>
                  <a:rPr lang="en-US" altLang="ja-JP" sz="1400" dirty="0">
                    <a:sym typeface="Wingdings" panose="05000000000000000000" pitchFamily="2" charset="2"/>
                  </a:rPr>
                  <a:t>         Similar to high-mass N* and Δ* case, where ππN channel plays a crucial role.</a:t>
                </a:r>
              </a:p>
              <a:p>
                <a:pPr>
                  <a:buClr>
                    <a:srgbClr val="0000FF"/>
                  </a:buClr>
                </a:pPr>
                <a:r>
                  <a:rPr lang="en-US" altLang="ja-JP" sz="1400" dirty="0">
                    <a:sym typeface="Wingdings" panose="05000000000000000000" pitchFamily="2" charset="2"/>
                  </a:rPr>
                  <a:t>             (e.g., measurement of πN  ππN reactions at </a:t>
                </a:r>
                <a:r>
                  <a:rPr lang="en-US" altLang="ja-JP" sz="1400" dirty="0">
                    <a:solidFill>
                      <a:srgbClr val="FF0000"/>
                    </a:solidFill>
                    <a:sym typeface="Wingdings" panose="05000000000000000000" pitchFamily="2" charset="2"/>
                  </a:rPr>
                  <a:t>J-PARC E45</a:t>
                </a:r>
                <a:r>
                  <a:rPr lang="en-US" altLang="ja-JP" sz="1400" dirty="0" smtClean="0">
                    <a:sym typeface="Wingdings" panose="05000000000000000000" pitchFamily="2" charset="2"/>
                  </a:rPr>
                  <a:t>)</a:t>
                </a:r>
                <a:endParaRPr lang="en-US" altLang="ja-JP" sz="1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827584" y="1458313"/>
                <a:ext cx="7125605" cy="746551"/>
              </a:xfrm>
              <a:prstGeom prst="rect">
                <a:avLst/>
              </a:prstGeom>
              <a:blipFill rotWithShape="1">
                <a:blip r:embed="rId5"/>
                <a:stretch>
                  <a:fillRect l="-171" b="-7317"/>
                </a:stretch>
              </a:blipFill>
            </p:spPr>
            <p:txBody>
              <a:bodyPr/>
              <a:lstStyle/>
              <a:p>
                <a:r>
                  <a:rPr lang="ja-JP" altLang="en-US">
                    <a:noFill/>
                  </a:rPr>
                  <a:t> </a:t>
                </a:r>
              </a:p>
            </p:txBody>
          </p:sp>
        </mc:Fallback>
      </mc:AlternateContent>
      <p:grpSp>
        <p:nvGrpSpPr>
          <p:cNvPr id="10" name="グループ化 9"/>
          <p:cNvGrpSpPr/>
          <p:nvPr/>
        </p:nvGrpSpPr>
        <p:grpSpPr>
          <a:xfrm>
            <a:off x="985981" y="3293226"/>
            <a:ext cx="6680010" cy="242215"/>
            <a:chOff x="1021485" y="3509250"/>
            <a:chExt cx="6680010" cy="242215"/>
          </a:xfrm>
        </p:grpSpPr>
        <p:cxnSp>
          <p:nvCxnSpPr>
            <p:cNvPr id="6" name="直線矢印コネクタ 5"/>
            <p:cNvCxnSpPr/>
            <p:nvPr/>
          </p:nvCxnSpPr>
          <p:spPr>
            <a:xfrm>
              <a:off x="1021485" y="3509250"/>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209747" y="3515776"/>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602308" y="3535441"/>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7701495" y="3525608"/>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グループ化 24"/>
          <p:cNvGrpSpPr/>
          <p:nvPr/>
        </p:nvGrpSpPr>
        <p:grpSpPr>
          <a:xfrm>
            <a:off x="3919901" y="3307126"/>
            <a:ext cx="4650657" cy="225856"/>
            <a:chOff x="3955405" y="3523150"/>
            <a:chExt cx="4650657" cy="225856"/>
          </a:xfrm>
        </p:grpSpPr>
        <p:cxnSp>
          <p:nvCxnSpPr>
            <p:cNvPr id="21" name="直線矢印コネクタ 20"/>
            <p:cNvCxnSpPr/>
            <p:nvPr/>
          </p:nvCxnSpPr>
          <p:spPr>
            <a:xfrm>
              <a:off x="3955405" y="3532982"/>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8606062" y="3523150"/>
              <a:ext cx="0"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3816416" y="5733256"/>
            <a:ext cx="4920913" cy="500681"/>
            <a:chOff x="3851920" y="5949280"/>
            <a:chExt cx="4920913" cy="500681"/>
          </a:xfrm>
        </p:grpSpPr>
        <p:cxnSp>
          <p:nvCxnSpPr>
            <p:cNvPr id="9" name="直線コネクタ 8"/>
            <p:cNvCxnSpPr/>
            <p:nvPr/>
          </p:nvCxnSpPr>
          <p:spPr>
            <a:xfrm>
              <a:off x="3851920" y="5949280"/>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8517327" y="5954196"/>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932118" y="5733256"/>
            <a:ext cx="6880242" cy="504056"/>
            <a:chOff x="932118" y="5733256"/>
            <a:chExt cx="6880242" cy="504056"/>
          </a:xfrm>
        </p:grpSpPr>
        <p:cxnSp>
          <p:nvCxnSpPr>
            <p:cNvPr id="28" name="直線コネクタ 27"/>
            <p:cNvCxnSpPr/>
            <p:nvPr/>
          </p:nvCxnSpPr>
          <p:spPr>
            <a:xfrm>
              <a:off x="1115616" y="5738172"/>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932118" y="5741547"/>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468622" y="5733256"/>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7556854" y="5733256"/>
              <a:ext cx="255506" cy="4957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30765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smtClean="0">
                <a:solidFill>
                  <a:srgbClr val="0000FF"/>
                </a:solidFill>
              </a:rPr>
              <a:t>Summary for necessary data</a:t>
            </a:r>
          </a:p>
        </p:txBody>
      </p:sp>
      <p:sp>
        <p:nvSpPr>
          <p:cNvPr id="2" name="テキスト ボックス 1"/>
          <p:cNvSpPr txBox="1"/>
          <p:nvPr/>
        </p:nvSpPr>
        <p:spPr>
          <a:xfrm>
            <a:off x="467544" y="1127641"/>
            <a:ext cx="8098692" cy="4893647"/>
          </a:xfrm>
          <a:prstGeom prst="rect">
            <a:avLst/>
          </a:prstGeom>
          <a:noFill/>
        </p:spPr>
        <p:txBody>
          <a:bodyPr wrap="none" rtlCol="0">
            <a:spAutoFit/>
          </a:bodyPr>
          <a:lstStyle/>
          <a:p>
            <a:pPr marL="342900" indent="-342900">
              <a:buClr>
                <a:srgbClr val="FF0000"/>
              </a:buClr>
              <a:buFont typeface="Wingdings" panose="05000000000000000000" pitchFamily="2" charset="2"/>
              <a:buChar char="ü"/>
            </a:pPr>
            <a:r>
              <a:rPr lang="en-US" altLang="ja-JP" sz="2400" b="1" dirty="0"/>
              <a:t>F</a:t>
            </a:r>
            <a:r>
              <a:rPr kumimoji="1" lang="en-US" altLang="ja-JP" sz="2400" b="1" dirty="0" smtClean="0"/>
              <a:t>or the 2 </a:t>
            </a:r>
            <a:r>
              <a:rPr kumimoji="1" lang="en-US" altLang="ja-JP" sz="2400" b="1" dirty="0" smtClean="0">
                <a:sym typeface="Wingdings" panose="05000000000000000000" pitchFamily="2" charset="2"/>
              </a:rPr>
              <a:t> 2 reaction, “</a:t>
            </a:r>
            <a:r>
              <a:rPr lang="en-US" altLang="ja-JP" sz="2400" b="1" dirty="0" smtClean="0">
                <a:sym typeface="Wingdings" panose="05000000000000000000" pitchFamily="2" charset="2"/>
              </a:rPr>
              <a:t>complete” measurement is </a:t>
            </a:r>
          </a:p>
          <a:p>
            <a:pPr>
              <a:buClr>
                <a:srgbClr val="FF0000"/>
              </a:buClr>
            </a:pPr>
            <a:r>
              <a:rPr lang="en-US" altLang="ja-JP" sz="2400" b="1" dirty="0" smtClean="0">
                <a:sym typeface="Wingdings" panose="05000000000000000000" pitchFamily="2" charset="2"/>
              </a:rPr>
              <a:t>    highly desirable.</a:t>
            </a:r>
          </a:p>
          <a:p>
            <a:pPr marL="342900" indent="-342900">
              <a:buClr>
                <a:srgbClr val="FF0000"/>
              </a:buClr>
              <a:buFont typeface="Wingdings" panose="05000000000000000000" pitchFamily="2" charset="2"/>
              <a:buChar char="ü"/>
            </a:pPr>
            <a:endParaRPr lang="en-US" altLang="ja-JP" sz="2400" b="1" dirty="0" smtClean="0">
              <a:sym typeface="Wingdings" panose="05000000000000000000" pitchFamily="2" charset="2"/>
            </a:endParaRPr>
          </a:p>
          <a:p>
            <a:pPr marL="342900" indent="-342900">
              <a:buClr>
                <a:srgbClr val="FF0000"/>
              </a:buClr>
              <a:buFont typeface="Wingdings" panose="05000000000000000000" pitchFamily="2" charset="2"/>
              <a:buChar char="ü"/>
            </a:pPr>
            <a:endParaRPr lang="en-US" altLang="ja-JP" sz="2400" b="1" dirty="0">
              <a:sym typeface="Wingdings" panose="05000000000000000000" pitchFamily="2" charset="2"/>
            </a:endParaRPr>
          </a:p>
          <a:p>
            <a:pPr marL="342900" indent="-342900">
              <a:buClr>
                <a:srgbClr val="FF0000"/>
              </a:buClr>
              <a:buFont typeface="Wingdings" panose="05000000000000000000" pitchFamily="2" charset="2"/>
              <a:buChar char="ü"/>
            </a:pPr>
            <a:endParaRPr lang="en-US" altLang="ja-JP" sz="2400" b="1" dirty="0" smtClean="0">
              <a:sym typeface="Wingdings" panose="05000000000000000000" pitchFamily="2" charset="2"/>
            </a:endParaRPr>
          </a:p>
          <a:p>
            <a:pPr marL="342900" indent="-342900">
              <a:buClr>
                <a:srgbClr val="FF0000"/>
              </a:buClr>
              <a:buFont typeface="Wingdings" panose="05000000000000000000" pitchFamily="2" charset="2"/>
              <a:buChar char="ü"/>
            </a:pPr>
            <a:endParaRPr lang="en-US" altLang="ja-JP" sz="2400" b="1" dirty="0">
              <a:sym typeface="Wingdings" panose="05000000000000000000" pitchFamily="2" charset="2"/>
            </a:endParaRPr>
          </a:p>
          <a:p>
            <a:pPr marL="342900" indent="-342900">
              <a:buClr>
                <a:srgbClr val="FF0000"/>
              </a:buClr>
              <a:buFont typeface="Wingdings" panose="05000000000000000000" pitchFamily="2" charset="2"/>
              <a:buChar char="ü"/>
            </a:pPr>
            <a:endParaRPr lang="en-US" altLang="ja-JP" sz="2400" b="1" dirty="0" smtClean="0">
              <a:sym typeface="Wingdings" panose="05000000000000000000" pitchFamily="2" charset="2"/>
            </a:endParaRPr>
          </a:p>
          <a:p>
            <a:pPr marL="342900" indent="-342900">
              <a:buClr>
                <a:srgbClr val="FF0000"/>
              </a:buClr>
              <a:buFont typeface="Wingdings" panose="05000000000000000000" pitchFamily="2" charset="2"/>
              <a:buChar char="ü"/>
            </a:pPr>
            <a:endParaRPr lang="en-US" altLang="ja-JP" sz="2400" b="1" dirty="0">
              <a:sym typeface="Wingdings" panose="05000000000000000000" pitchFamily="2" charset="2"/>
            </a:endParaRPr>
          </a:p>
          <a:p>
            <a:pPr marL="342900" indent="-342900">
              <a:buClr>
                <a:srgbClr val="FF0000"/>
              </a:buClr>
              <a:buFont typeface="Wingdings" panose="05000000000000000000" pitchFamily="2" charset="2"/>
              <a:buChar char="ü"/>
            </a:pPr>
            <a:endParaRPr lang="en-US" altLang="ja-JP" sz="2400" b="1" dirty="0">
              <a:sym typeface="Wingdings" panose="05000000000000000000" pitchFamily="2" charset="2"/>
            </a:endParaRPr>
          </a:p>
          <a:p>
            <a:pPr marL="342900" indent="-342900">
              <a:buClr>
                <a:srgbClr val="FF0000"/>
              </a:buClr>
              <a:buFont typeface="Wingdings" panose="05000000000000000000" pitchFamily="2" charset="2"/>
              <a:buChar char="ü"/>
            </a:pPr>
            <a:endParaRPr lang="en-US" altLang="ja-JP" sz="2400" b="1" dirty="0" smtClean="0">
              <a:sym typeface="Wingdings" panose="05000000000000000000" pitchFamily="2" charset="2"/>
            </a:endParaRPr>
          </a:p>
          <a:p>
            <a:pPr marL="342900" indent="-342900">
              <a:buClr>
                <a:srgbClr val="FF0000"/>
              </a:buClr>
              <a:buFont typeface="Wingdings" panose="05000000000000000000" pitchFamily="2" charset="2"/>
              <a:buChar char="ü"/>
            </a:pPr>
            <a:endParaRPr lang="en-US" altLang="ja-JP" sz="2400" b="1" dirty="0" smtClean="0">
              <a:sym typeface="Wingdings" panose="05000000000000000000" pitchFamily="2" charset="2"/>
            </a:endParaRPr>
          </a:p>
          <a:p>
            <a:pPr marL="342900" indent="-342900">
              <a:buClr>
                <a:srgbClr val="FF0000"/>
              </a:buClr>
              <a:buFont typeface="Wingdings" panose="05000000000000000000" pitchFamily="2" charset="2"/>
              <a:buChar char="ü"/>
            </a:pPr>
            <a:r>
              <a:rPr lang="en-US" altLang="ja-JP" sz="2400" b="1" dirty="0" smtClean="0">
                <a:sym typeface="Wingdings" panose="05000000000000000000" pitchFamily="2" charset="2"/>
              </a:rPr>
              <a:t>For the 2  3 reaction, the measurement of the </a:t>
            </a:r>
          </a:p>
          <a:p>
            <a:pPr>
              <a:buClr>
                <a:srgbClr val="FF0000"/>
              </a:buClr>
            </a:pPr>
            <a:r>
              <a:rPr lang="en-US" altLang="ja-JP" sz="2400" b="1" dirty="0" smtClean="0">
                <a:sym typeface="Wingdings" panose="05000000000000000000" pitchFamily="2" charset="2"/>
              </a:rPr>
              <a:t>    unpolarized cross sections will be the first step.</a:t>
            </a:r>
          </a:p>
        </p:txBody>
      </p:sp>
      <mc:AlternateContent xmlns:mc="http://schemas.openxmlformats.org/markup-compatibility/2006" xmlns:a14="http://schemas.microsoft.com/office/drawing/2010/main">
        <mc:Choice Requires="a14">
          <p:sp>
            <p:nvSpPr>
              <p:cNvPr id="4" name="テキスト ボックス 3"/>
              <p:cNvSpPr txBox="1"/>
              <p:nvPr/>
            </p:nvSpPr>
            <p:spPr>
              <a:xfrm>
                <a:off x="683568" y="2066258"/>
                <a:ext cx="7685758" cy="2318455"/>
              </a:xfrm>
              <a:prstGeom prst="rect">
                <a:avLst/>
              </a:prstGeom>
              <a:noFill/>
            </p:spPr>
            <p:txBody>
              <a:bodyPr wrap="none" rtlCol="0">
                <a:spAutoFit/>
              </a:bodyPr>
              <a:lstStyle/>
              <a:p>
                <a:pPr marL="285750" indent="-285750">
                  <a:buClr>
                    <a:srgbClr val="0000FF"/>
                  </a:buClr>
                  <a:buFont typeface="Wingdings" panose="05000000000000000000" pitchFamily="2" charset="2"/>
                  <a:buChar char="Ø"/>
                </a:pPr>
                <a:r>
                  <a:rPr kumimoji="1" lang="en-US" altLang="ja-JP" b="1" dirty="0" smtClean="0"/>
                  <a:t>As a first step, </a:t>
                </a:r>
                <a:r>
                  <a:rPr lang="en-US" altLang="ja-JP" b="1" dirty="0"/>
                  <a:t>m</a:t>
                </a:r>
                <a:r>
                  <a:rPr kumimoji="1" lang="en-US" altLang="ja-JP" b="1" dirty="0" smtClean="0"/>
                  <a:t>easuring only </a:t>
                </a:r>
                <a:r>
                  <a:rPr kumimoji="1" lang="en-US" altLang="ja-JP" b="1" dirty="0" err="1" smtClean="0">
                    <a:solidFill>
                      <a:srgbClr val="FF0000"/>
                    </a:solidFill>
                  </a:rPr>
                  <a:t>dσ</a:t>
                </a:r>
                <a:r>
                  <a:rPr kumimoji="1" lang="en-US" altLang="ja-JP" b="1" dirty="0" smtClean="0">
                    <a:solidFill>
                      <a:srgbClr val="FF0000"/>
                    </a:solidFill>
                  </a:rPr>
                  <a:t>/</a:t>
                </a:r>
                <a:r>
                  <a:rPr kumimoji="1" lang="en-US" altLang="ja-JP" b="1" dirty="0" err="1" smtClean="0">
                    <a:solidFill>
                      <a:srgbClr val="FF0000"/>
                    </a:solidFill>
                  </a:rPr>
                  <a:t>dΩ</a:t>
                </a:r>
                <a:r>
                  <a:rPr kumimoji="1" lang="en-US" altLang="ja-JP" b="1" dirty="0" smtClean="0">
                    <a:solidFill>
                      <a:srgbClr val="FF0000"/>
                    </a:solidFill>
                  </a:rPr>
                  <a:t> &amp; P </a:t>
                </a:r>
                <a:r>
                  <a:rPr kumimoji="1" lang="en-US" altLang="ja-JP" b="1" dirty="0" smtClean="0"/>
                  <a:t>is highly appreciated !!!</a:t>
                </a:r>
              </a:p>
              <a:p>
                <a:pPr>
                  <a:buClr>
                    <a:srgbClr val="0000FF"/>
                  </a:buClr>
                </a:pPr>
                <a:r>
                  <a:rPr lang="en-US" altLang="ja-JP" b="1" dirty="0" smtClean="0"/>
                  <a:t>    (</a:t>
                </a:r>
                <a:r>
                  <a:rPr lang="en-US" altLang="ja-JP" b="1" dirty="0" smtClean="0">
                    <a:sym typeface="Wingdings" panose="05000000000000000000" pitchFamily="2" charset="2"/>
                  </a:rPr>
                  <a:t> in this case, </a:t>
                </a:r>
                <a:r>
                  <a:rPr lang="en-US" altLang="ja-JP" b="1" dirty="0" smtClean="0"/>
                  <a:t>polarized target is not needed)</a:t>
                </a:r>
                <a:r>
                  <a:rPr kumimoji="1" lang="en-US" altLang="ja-JP" b="1" dirty="0" smtClean="0"/>
                  <a:t> </a:t>
                </a:r>
              </a:p>
              <a:p>
                <a:pPr marL="285750" indent="-285750">
                  <a:buClr>
                    <a:srgbClr val="0000FF"/>
                  </a:buClr>
                  <a:buFont typeface="Wingdings" panose="05000000000000000000" pitchFamily="2" charset="2"/>
                  <a:buChar char="Ø"/>
                </a:pPr>
                <a:endParaRPr lang="en-US" altLang="ja-JP" b="1" dirty="0"/>
              </a:p>
              <a:p>
                <a:pPr marL="285750" indent="-285750">
                  <a:buClr>
                    <a:srgbClr val="0000FF"/>
                  </a:buClr>
                  <a:buFont typeface="Wingdings" panose="05000000000000000000" pitchFamily="2" charset="2"/>
                  <a:buChar char="Ø"/>
                </a:pPr>
                <a:endParaRPr kumimoji="1" lang="en-US" altLang="ja-JP" b="1" dirty="0" smtClean="0"/>
              </a:p>
              <a:p>
                <a:pPr marL="285750" indent="-285750">
                  <a:buClr>
                    <a:srgbClr val="0000FF"/>
                  </a:buClr>
                  <a:buFont typeface="Wingdings" panose="05000000000000000000" pitchFamily="2" charset="2"/>
                  <a:buChar char="Ø"/>
                </a:pPr>
                <a:endParaRPr lang="en-US" altLang="ja-JP" b="1" dirty="0" smtClean="0"/>
              </a:p>
              <a:p>
                <a:pPr marL="285750" indent="-285750">
                  <a:buClr>
                    <a:srgbClr val="0000FF"/>
                  </a:buClr>
                  <a:buFont typeface="Wingdings" panose="05000000000000000000" pitchFamily="2" charset="2"/>
                  <a:buChar char="Ø"/>
                </a:pPr>
                <a:endParaRPr lang="en-US" altLang="ja-JP" b="1" dirty="0"/>
              </a:p>
              <a:p>
                <a:pPr marL="285750" indent="-285750">
                  <a:buClr>
                    <a:srgbClr val="0000FF"/>
                  </a:buClr>
                  <a:buFont typeface="Wingdings" panose="05000000000000000000" pitchFamily="2" charset="2"/>
                  <a:buChar char="Ø"/>
                </a:pPr>
                <a:r>
                  <a:rPr kumimoji="1" lang="en-US" altLang="ja-JP" b="1" dirty="0" smtClean="0"/>
                  <a:t>Need data for various K</a:t>
                </a:r>
                <a:r>
                  <a:rPr kumimoji="1" lang="en-US" altLang="ja-JP" b="1" baseline="30000" dirty="0" smtClean="0"/>
                  <a:t>-</a:t>
                </a:r>
                <a:r>
                  <a:rPr kumimoji="1" lang="en-US" altLang="ja-JP" b="1" dirty="0" smtClean="0"/>
                  <a:t> p </a:t>
                </a:r>
                <a:r>
                  <a:rPr kumimoji="1" lang="en-US" altLang="ja-JP" b="1" dirty="0" smtClean="0">
                    <a:sym typeface="Wingdings" panose="05000000000000000000" pitchFamily="2" charset="2"/>
                  </a:rPr>
                  <a:t> MB reactions</a:t>
                </a:r>
              </a:p>
              <a:p>
                <a:pPr>
                  <a:buClr>
                    <a:srgbClr val="0000FF"/>
                  </a:buClr>
                </a:pPr>
                <a:r>
                  <a:rPr lang="en-US" altLang="ja-JP" b="1" dirty="0">
                    <a:sym typeface="Wingdings" panose="05000000000000000000" pitchFamily="2" charset="2"/>
                  </a:rPr>
                  <a:t> </a:t>
                </a:r>
                <a:r>
                  <a:rPr lang="en-US" altLang="ja-JP" b="1" dirty="0" smtClean="0">
                    <a:sym typeface="Wingdings" panose="05000000000000000000" pitchFamily="2" charset="2"/>
                  </a:rPr>
                  <a:t>   </a:t>
                </a:r>
                <a:r>
                  <a:rPr kumimoji="1" lang="en-US" altLang="ja-JP" b="1" dirty="0" smtClean="0">
                    <a:sym typeface="Wingdings" panose="05000000000000000000" pitchFamily="2" charset="2"/>
                  </a:rPr>
                  <a:t>(</a:t>
                </a:r>
                <a:r>
                  <a:rPr kumimoji="1" lang="en-US" altLang="ja-JP" b="1" dirty="0" smtClean="0">
                    <a:solidFill>
                      <a:schemeClr val="tx1"/>
                    </a:solidFill>
                    <a:sym typeface="Wingdings" panose="05000000000000000000" pitchFamily="2" charset="2"/>
                  </a:rPr>
                  <a:t>MB = </a:t>
                </a:r>
                <a14:m>
                  <m:oMath xmlns:m="http://schemas.openxmlformats.org/officeDocument/2006/math">
                    <m:acc>
                      <m:accPr>
                        <m:chr m:val="̅"/>
                        <m:ctrlPr>
                          <a:rPr lang="en-US" altLang="ja-JP" b="1" i="1">
                            <a:solidFill>
                              <a:schemeClr val="tx1"/>
                            </a:solidFill>
                            <a:latin typeface="Cambria Math"/>
                          </a:rPr>
                        </m:ctrlPr>
                      </m:accPr>
                      <m:e>
                        <m:r>
                          <m:rPr>
                            <m:nor/>
                          </m:rPr>
                          <a:rPr lang="en-US" altLang="ja-JP" b="1">
                            <a:solidFill>
                              <a:schemeClr val="tx1"/>
                            </a:solidFill>
                          </a:rPr>
                          <m:t>K</m:t>
                        </m:r>
                      </m:e>
                    </m:acc>
                  </m:oMath>
                </a14:m>
                <a:r>
                  <a:rPr lang="en-US" altLang="ja-JP" b="1" dirty="0">
                    <a:solidFill>
                      <a:schemeClr val="tx1"/>
                    </a:solidFill>
                  </a:rPr>
                  <a:t>N, πΣ, πΛ, </a:t>
                </a:r>
                <a:r>
                  <a:rPr lang="en-US" altLang="ja-JP" b="1" dirty="0" err="1">
                    <a:solidFill>
                      <a:schemeClr val="tx1"/>
                    </a:solidFill>
                  </a:rPr>
                  <a:t>ηΛ</a:t>
                </a:r>
                <a:r>
                  <a:rPr lang="en-US" altLang="ja-JP" b="1" dirty="0">
                    <a:solidFill>
                      <a:schemeClr val="tx1"/>
                    </a:solidFill>
                  </a:rPr>
                  <a:t>, </a:t>
                </a:r>
                <a:r>
                  <a:rPr lang="en-US" altLang="ja-JP" b="1" dirty="0" smtClean="0">
                    <a:solidFill>
                      <a:schemeClr val="tx1"/>
                    </a:solidFill>
                  </a:rPr>
                  <a:t>KΞ, </a:t>
                </a:r>
                <a:r>
                  <a:rPr lang="en-US" altLang="ja-JP" b="1" dirty="0" err="1" smtClean="0">
                    <a:solidFill>
                      <a:schemeClr val="tx1"/>
                    </a:solidFill>
                  </a:rPr>
                  <a:t>ηΣ</a:t>
                </a:r>
                <a:r>
                  <a:rPr lang="en-US" altLang="ja-JP" b="1" dirty="0" smtClean="0">
                    <a:solidFill>
                      <a:schemeClr val="tx1"/>
                    </a:solidFill>
                  </a:rPr>
                  <a:t>, </a:t>
                </a:r>
                <a:r>
                  <a:rPr lang="en-US" altLang="ja-JP" b="1" dirty="0" err="1" smtClean="0">
                    <a:solidFill>
                      <a:schemeClr val="tx1"/>
                    </a:solidFill>
                  </a:rPr>
                  <a:t>ωY</a:t>
                </a:r>
                <a:r>
                  <a:rPr lang="en-US" altLang="ja-JP" b="1" dirty="0" smtClean="0">
                    <a:solidFill>
                      <a:schemeClr val="tx1"/>
                    </a:solidFill>
                  </a:rPr>
                  <a:t>, </a:t>
                </a:r>
                <a:r>
                  <a:rPr lang="en-US" altLang="ja-JP" b="1" dirty="0" err="1" smtClean="0">
                    <a:solidFill>
                      <a:schemeClr val="tx1"/>
                    </a:solidFill>
                  </a:rPr>
                  <a:t>η’Y</a:t>
                </a:r>
                <a:r>
                  <a:rPr lang="en-US" altLang="ja-JP" b="1" dirty="0" smtClean="0">
                    <a:solidFill>
                      <a:schemeClr val="tx1"/>
                    </a:solidFill>
                  </a:rPr>
                  <a:t>,...)</a:t>
                </a:r>
                <a:endParaRPr kumimoji="1" lang="ja-JP" altLang="en-US" b="1" dirty="0">
                  <a:solidFill>
                    <a:schemeClr val="tx1"/>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83568" y="2066258"/>
                <a:ext cx="7685758" cy="2318455"/>
              </a:xfrm>
              <a:prstGeom prst="rect">
                <a:avLst/>
              </a:prstGeom>
              <a:blipFill rotWithShape="1">
                <a:blip r:embed="rId2"/>
                <a:stretch>
                  <a:fillRect l="-476" t="-1316" b="-3421"/>
                </a:stretch>
              </a:blipFill>
            </p:spPr>
            <p:txBody>
              <a:bodyPr/>
              <a:lstStyle/>
              <a:p>
                <a:r>
                  <a:rPr lang="ja-JP" altLang="en-US">
                    <a:noFill/>
                  </a:rPr>
                  <a:t> </a:t>
                </a:r>
              </a:p>
            </p:txBody>
          </p:sp>
        </mc:Fallback>
      </mc:AlternateContent>
      <p:sp>
        <p:nvSpPr>
          <p:cNvPr id="5" name="テキスト ボックス 4"/>
          <p:cNvSpPr txBox="1"/>
          <p:nvPr/>
        </p:nvSpPr>
        <p:spPr>
          <a:xfrm>
            <a:off x="1043608" y="2764767"/>
            <a:ext cx="7452361" cy="523220"/>
          </a:xfrm>
          <a:prstGeom prst="rect">
            <a:avLst/>
          </a:prstGeom>
          <a:noFill/>
        </p:spPr>
        <p:txBody>
          <a:bodyPr wrap="none" rtlCol="0">
            <a:spAutoFit/>
          </a:bodyPr>
          <a:lstStyle/>
          <a:p>
            <a:r>
              <a:rPr kumimoji="1" lang="en-US" altLang="ja-JP" sz="1400" b="1" dirty="0" smtClean="0"/>
              <a:t>Note: Actually, there are almost no data for β even for πN reactions.</a:t>
            </a:r>
          </a:p>
          <a:p>
            <a:r>
              <a:rPr lang="en-US" altLang="ja-JP" sz="1400" b="1" dirty="0" smtClean="0"/>
              <a:t>          Most of N* &amp; Δ* properties were determined with </a:t>
            </a:r>
            <a:r>
              <a:rPr lang="en-US" altLang="ja-JP" sz="1400" b="1" dirty="0" err="1"/>
              <a:t>dσ</a:t>
            </a:r>
            <a:r>
              <a:rPr lang="en-US" altLang="ja-JP" sz="1400" b="1" dirty="0"/>
              <a:t>/</a:t>
            </a:r>
            <a:r>
              <a:rPr lang="en-US" altLang="ja-JP" sz="1400" b="1" dirty="0" err="1"/>
              <a:t>dΩ</a:t>
            </a:r>
            <a:r>
              <a:rPr lang="en-US" altLang="ja-JP" sz="1400" b="1" dirty="0"/>
              <a:t> </a:t>
            </a:r>
            <a:r>
              <a:rPr lang="en-US" altLang="ja-JP" sz="1400" b="1" dirty="0" smtClean="0"/>
              <a:t>&amp; P of πN scattering. </a:t>
            </a:r>
            <a:endParaRPr kumimoji="1" lang="ja-JP" altLang="en-US" sz="1400" b="1" dirty="0"/>
          </a:p>
        </p:txBody>
      </p:sp>
    </p:spTree>
    <p:extLst>
      <p:ext uri="{BB962C8B-B14F-4D97-AF65-F5344CB8AC3E}">
        <p14:creationId xmlns:p14="http://schemas.microsoft.com/office/powerpoint/2010/main" val="7653884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3813" y="2132856"/>
            <a:ext cx="7920880" cy="2185214"/>
          </a:xfrm>
          <a:prstGeom prst="rect">
            <a:avLst/>
          </a:prstGeom>
          <a:solidFill>
            <a:schemeClr val="bg1"/>
          </a:solidFill>
          <a:ln w="38100">
            <a:solidFill>
              <a:srgbClr val="0000FF"/>
            </a:solidFill>
          </a:ln>
          <a:effectLst>
            <a:outerShdw blurRad="50800" dist="38100" dir="2700000" algn="tl" rotWithShape="0">
              <a:prstClr val="black">
                <a:alpha val="40000"/>
              </a:prstClr>
            </a:outerShdw>
          </a:effectLst>
        </p:spPr>
        <p:txBody>
          <a:bodyPr wrap="square" rtlCol="0">
            <a:spAutoFit/>
          </a:bodyPr>
          <a:lstStyle/>
          <a:p>
            <a:pPr algn="ctr">
              <a:buClr>
                <a:srgbClr val="FF0000"/>
              </a:buClr>
            </a:pPr>
            <a:endParaRPr lang="en-US" altLang="ja-JP" sz="1200" b="1" dirty="0" smtClean="0">
              <a:latin typeface="+mj-lt"/>
            </a:endParaRPr>
          </a:p>
          <a:p>
            <a:pPr algn="ctr">
              <a:buClr>
                <a:srgbClr val="FF0000"/>
              </a:buClr>
            </a:pPr>
            <a:r>
              <a:rPr lang="en-US" altLang="ja-JP" sz="2800" b="1" dirty="0" smtClean="0">
                <a:latin typeface="+mj-lt"/>
              </a:rPr>
              <a:t>Results from spectroscopic study of </a:t>
            </a:r>
          </a:p>
          <a:p>
            <a:pPr algn="ctr">
              <a:buClr>
                <a:srgbClr val="FF0000"/>
              </a:buClr>
            </a:pPr>
            <a:r>
              <a:rPr lang="en-US" altLang="ja-JP" sz="2800" b="1" dirty="0" smtClean="0">
                <a:latin typeface="+mj-lt"/>
              </a:rPr>
              <a:t>Y* resonances based on </a:t>
            </a:r>
          </a:p>
          <a:p>
            <a:pPr algn="ctr">
              <a:buClr>
                <a:srgbClr val="FF0000"/>
              </a:buClr>
            </a:pPr>
            <a:r>
              <a:rPr lang="en-US" altLang="ja-JP" sz="2800" b="1" dirty="0" smtClean="0">
                <a:latin typeface="+mj-lt"/>
              </a:rPr>
              <a:t>DCC analysis of </a:t>
            </a:r>
            <a:r>
              <a:rPr lang="en-US" altLang="ja-JP" sz="2800" b="1" dirty="0">
                <a:latin typeface="+mj-lt"/>
              </a:rPr>
              <a:t>K</a:t>
            </a:r>
            <a:r>
              <a:rPr lang="en-US" altLang="ja-JP" sz="2800" b="1" baseline="30000" dirty="0">
                <a:latin typeface="+mj-lt"/>
              </a:rPr>
              <a:t>-</a:t>
            </a:r>
            <a:r>
              <a:rPr lang="en-US" altLang="ja-JP" sz="2800" b="1" dirty="0">
                <a:latin typeface="+mj-lt"/>
              </a:rPr>
              <a:t> p &amp; K</a:t>
            </a:r>
            <a:r>
              <a:rPr lang="en-US" altLang="ja-JP" sz="2800" b="1" baseline="30000" dirty="0">
                <a:latin typeface="+mj-lt"/>
              </a:rPr>
              <a:t>-</a:t>
            </a:r>
            <a:r>
              <a:rPr lang="en-US" altLang="ja-JP" sz="2800" b="1" dirty="0">
                <a:latin typeface="+mj-lt"/>
              </a:rPr>
              <a:t> d reactions</a:t>
            </a:r>
          </a:p>
          <a:p>
            <a:pPr algn="ctr">
              <a:buClr>
                <a:srgbClr val="FF0000"/>
              </a:buClr>
            </a:pPr>
            <a:r>
              <a:rPr lang="en-US" altLang="ja-JP" sz="2800" b="1" dirty="0" smtClean="0">
                <a:latin typeface="+mj-lt"/>
              </a:rPr>
              <a:t>(1 of 2)</a:t>
            </a:r>
            <a:endParaRPr lang="en-US" altLang="ja-JP" sz="1200" b="1" dirty="0">
              <a:latin typeface="+mj-lt"/>
            </a:endParaRPr>
          </a:p>
          <a:p>
            <a:pPr algn="ctr">
              <a:buClr>
                <a:srgbClr val="FF0000"/>
              </a:buClr>
            </a:pPr>
            <a:endParaRPr lang="en-US" altLang="ja-JP" sz="1200" b="1" dirty="0" smtClean="0">
              <a:latin typeface="+mj-lt"/>
            </a:endParaRPr>
          </a:p>
        </p:txBody>
      </p:sp>
    </p:spTree>
    <p:extLst>
      <p:ext uri="{BB962C8B-B14F-4D97-AF65-F5344CB8AC3E}">
        <p14:creationId xmlns:p14="http://schemas.microsoft.com/office/powerpoint/2010/main" val="9678492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Rectangle 2"/>
          <p:cNvSpPr txBox="1">
            <a:spLocks noChangeArrowheads="1"/>
          </p:cNvSpPr>
          <p:nvPr/>
        </p:nvSpPr>
        <p:spPr>
          <a:xfrm>
            <a:off x="0" y="0"/>
            <a:ext cx="9144000" cy="836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smtClean="0">
                <a:solidFill>
                  <a:srgbClr val="0000FF"/>
                </a:solidFill>
              </a:rPr>
              <a:t>Future plans</a:t>
            </a:r>
          </a:p>
        </p:txBody>
      </p:sp>
      <p:grpSp>
        <p:nvGrpSpPr>
          <p:cNvPr id="18" name="グループ化 17"/>
          <p:cNvGrpSpPr/>
          <p:nvPr/>
        </p:nvGrpSpPr>
        <p:grpSpPr>
          <a:xfrm>
            <a:off x="251520" y="4717253"/>
            <a:ext cx="8834002" cy="1941732"/>
            <a:chOff x="251520" y="4717253"/>
            <a:chExt cx="8834002" cy="1941732"/>
          </a:xfrm>
        </p:grpSpPr>
        <p:sp>
          <p:nvSpPr>
            <p:cNvPr id="50" name="テキスト ボックス 49"/>
            <p:cNvSpPr txBox="1"/>
            <p:nvPr/>
          </p:nvSpPr>
          <p:spPr>
            <a:xfrm>
              <a:off x="251520" y="4870901"/>
              <a:ext cx="4549322" cy="646331"/>
            </a:xfrm>
            <a:prstGeom prst="rect">
              <a:avLst/>
            </a:prstGeom>
            <a:noFill/>
          </p:spPr>
          <p:txBody>
            <a:bodyPr wrap="none" rtlCol="0">
              <a:spAutoFit/>
            </a:bodyPr>
            <a:lstStyle/>
            <a:p>
              <a:pPr marL="342900" indent="-342900">
                <a:buClr>
                  <a:srgbClr val="FF0000"/>
                </a:buClr>
                <a:buFont typeface="Wingdings" panose="05000000000000000000" pitchFamily="2" charset="2"/>
                <a:buChar char="ü"/>
              </a:pPr>
              <a:r>
                <a:rPr kumimoji="1" lang="en-US" altLang="ja-JP" b="1" dirty="0" smtClean="0"/>
                <a:t>Study of </a:t>
              </a:r>
              <a:r>
                <a:rPr kumimoji="1" lang="en-US" altLang="ja-JP" b="1" dirty="0" smtClean="0">
                  <a:solidFill>
                    <a:srgbClr val="FF0000"/>
                  </a:solidFill>
                </a:rPr>
                <a:t>YY interaction </a:t>
              </a:r>
              <a:r>
                <a:rPr kumimoji="1" lang="en-US" altLang="ja-JP" b="1" dirty="0" smtClean="0">
                  <a:solidFill>
                    <a:srgbClr val="009900"/>
                  </a:solidFill>
                </a:rPr>
                <a:t>(H </a:t>
              </a:r>
              <a:r>
                <a:rPr kumimoji="1" lang="en-US" altLang="ja-JP" b="1" dirty="0" err="1" smtClean="0">
                  <a:solidFill>
                    <a:srgbClr val="009900"/>
                  </a:solidFill>
                </a:rPr>
                <a:t>dibaryon</a:t>
              </a:r>
              <a:r>
                <a:rPr kumimoji="1" lang="en-US" altLang="ja-JP" b="1" dirty="0" smtClean="0">
                  <a:solidFill>
                    <a:srgbClr val="009900"/>
                  </a:solidFill>
                </a:rPr>
                <a:t>) </a:t>
              </a:r>
            </a:p>
            <a:p>
              <a:pPr>
                <a:buClr>
                  <a:srgbClr val="FF0000"/>
                </a:buClr>
              </a:pPr>
              <a:r>
                <a:rPr lang="en-US" altLang="ja-JP" b="1" dirty="0">
                  <a:solidFill>
                    <a:srgbClr val="009900"/>
                  </a:solidFill>
                </a:rPr>
                <a:t> </a:t>
              </a:r>
              <a:r>
                <a:rPr lang="en-US" altLang="ja-JP" b="1" dirty="0" smtClean="0">
                  <a:solidFill>
                    <a:srgbClr val="009900"/>
                  </a:solidFill>
                </a:rPr>
                <a:t>    </a:t>
              </a:r>
              <a:r>
                <a:rPr kumimoji="1" lang="en-US" altLang="ja-JP" b="1" dirty="0" smtClean="0"/>
                <a:t>via </a:t>
              </a:r>
              <a:r>
                <a:rPr lang="en-US" altLang="ja-JP" b="1" dirty="0">
                  <a:solidFill>
                    <a:srgbClr val="0000FF"/>
                  </a:solidFill>
                </a:rPr>
                <a:t>K</a:t>
              </a:r>
              <a:r>
                <a:rPr lang="en-US" altLang="ja-JP" b="1" baseline="30000" dirty="0">
                  <a:solidFill>
                    <a:srgbClr val="0000FF"/>
                  </a:solidFill>
                </a:rPr>
                <a:t>-</a:t>
              </a:r>
              <a:r>
                <a:rPr lang="en-US" altLang="ja-JP" b="1" dirty="0">
                  <a:solidFill>
                    <a:srgbClr val="0000FF"/>
                  </a:solidFill>
                </a:rPr>
                <a:t> d </a:t>
              </a:r>
              <a:r>
                <a:rPr lang="en-US" altLang="ja-JP" b="1" dirty="0">
                  <a:solidFill>
                    <a:srgbClr val="0000FF"/>
                  </a:solidFill>
                  <a:sym typeface="Wingdings" panose="05000000000000000000" pitchFamily="2" charset="2"/>
                </a:rPr>
                <a:t> </a:t>
              </a:r>
              <a:r>
                <a:rPr lang="en-US" altLang="ja-JP" b="1" dirty="0" smtClean="0">
                  <a:solidFill>
                    <a:srgbClr val="0000FF"/>
                  </a:solidFill>
                  <a:sym typeface="Wingdings" panose="05000000000000000000" pitchFamily="2" charset="2"/>
                </a:rPr>
                <a:t>K</a:t>
              </a:r>
              <a:r>
                <a:rPr lang="en-US" altLang="ja-JP" b="1" baseline="30000" dirty="0" smtClean="0">
                  <a:solidFill>
                    <a:srgbClr val="0000FF"/>
                  </a:solidFill>
                  <a:sym typeface="Wingdings" panose="05000000000000000000" pitchFamily="2" charset="2"/>
                </a:rPr>
                <a:t>0</a:t>
              </a:r>
              <a:r>
                <a:rPr lang="en-US" altLang="ja-JP" b="1" dirty="0" smtClean="0">
                  <a:solidFill>
                    <a:srgbClr val="0000FF"/>
                  </a:solidFill>
                  <a:sym typeface="Wingdings" panose="05000000000000000000" pitchFamily="2" charset="2"/>
                </a:rPr>
                <a:t>ΛΛ, K</a:t>
              </a:r>
              <a:r>
                <a:rPr lang="en-US" altLang="ja-JP" b="1" baseline="30000" dirty="0" smtClean="0">
                  <a:solidFill>
                    <a:srgbClr val="0000FF"/>
                  </a:solidFill>
                  <a:sym typeface="Wingdings" panose="05000000000000000000" pitchFamily="2" charset="2"/>
                </a:rPr>
                <a:t>0</a:t>
              </a:r>
              <a:r>
                <a:rPr lang="en-US" altLang="ja-JP" b="1" dirty="0" smtClean="0">
                  <a:solidFill>
                    <a:srgbClr val="0000FF"/>
                  </a:solidFill>
                  <a:sym typeface="Wingdings" panose="05000000000000000000" pitchFamily="2" charset="2"/>
                </a:rPr>
                <a:t>ΞN</a:t>
              </a:r>
              <a:endParaRPr kumimoji="1" lang="ja-JP" altLang="en-US" b="1" dirty="0"/>
            </a:p>
          </p:txBody>
        </p:sp>
        <p:grpSp>
          <p:nvGrpSpPr>
            <p:cNvPr id="9" name="グループ化 8"/>
            <p:cNvGrpSpPr/>
            <p:nvPr/>
          </p:nvGrpSpPr>
          <p:grpSpPr>
            <a:xfrm>
              <a:off x="5364088" y="5157192"/>
              <a:ext cx="3037633" cy="1501793"/>
              <a:chOff x="3779912" y="5201933"/>
              <a:chExt cx="3037633" cy="1501793"/>
            </a:xfrm>
          </p:grpSpPr>
          <p:grpSp>
            <p:nvGrpSpPr>
              <p:cNvPr id="51" name="グループ化 50"/>
              <p:cNvGrpSpPr/>
              <p:nvPr/>
            </p:nvGrpSpPr>
            <p:grpSpPr>
              <a:xfrm>
                <a:off x="3779912" y="5201933"/>
                <a:ext cx="3037633" cy="1243881"/>
                <a:chOff x="2687351" y="3140968"/>
                <a:chExt cx="3037633" cy="1243881"/>
              </a:xfrm>
            </p:grpSpPr>
            <p:grpSp>
              <p:nvGrpSpPr>
                <p:cNvPr id="52" name="グループ化 51"/>
                <p:cNvGrpSpPr/>
                <p:nvPr/>
              </p:nvGrpSpPr>
              <p:grpSpPr>
                <a:xfrm>
                  <a:off x="2687351" y="3140968"/>
                  <a:ext cx="3037633" cy="1243881"/>
                  <a:chOff x="881300" y="2255962"/>
                  <a:chExt cx="3037633" cy="1243881"/>
                </a:xfrm>
              </p:grpSpPr>
              <p:cxnSp>
                <p:nvCxnSpPr>
                  <p:cNvPr id="54" name="Straight Connector 8"/>
                  <p:cNvCxnSpPr/>
                  <p:nvPr/>
                </p:nvCxnSpPr>
                <p:spPr>
                  <a:xfrm>
                    <a:off x="1310886" y="2862743"/>
                    <a:ext cx="1440000"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8"/>
                  <p:cNvCxnSpPr/>
                  <p:nvPr/>
                </p:nvCxnSpPr>
                <p:spPr>
                  <a:xfrm>
                    <a:off x="1310886" y="3429476"/>
                    <a:ext cx="1440000" cy="1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Arrow Connector 15"/>
                  <p:cNvCxnSpPr/>
                  <p:nvPr/>
                </p:nvCxnSpPr>
                <p:spPr>
                  <a:xfrm>
                    <a:off x="1318447" y="2491911"/>
                    <a:ext cx="600474" cy="376684"/>
                  </a:xfrm>
                  <a:prstGeom prst="straightConnector1">
                    <a:avLst/>
                  </a:prstGeom>
                  <a:ln w="31750" cap="flat" cmpd="sng" algn="ctr">
                    <a:solidFill>
                      <a:schemeClr val="accent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7" name="TextBox 41"/>
                  <p:cNvSpPr txBox="1"/>
                  <p:nvPr/>
                </p:nvSpPr>
                <p:spPr>
                  <a:xfrm>
                    <a:off x="2681500" y="2668265"/>
                    <a:ext cx="519694" cy="307777"/>
                  </a:xfrm>
                  <a:prstGeom prst="rect">
                    <a:avLst/>
                  </a:prstGeom>
                  <a:noFill/>
                </p:spPr>
                <p:txBody>
                  <a:bodyPr wrap="none" rtlCol="0">
                    <a:spAutoFit/>
                  </a:bodyPr>
                  <a:lstStyle/>
                  <a:p>
                    <a:r>
                      <a:rPr lang="en-US" altLang="ja-JP" sz="1400" b="1" dirty="0" smtClean="0"/>
                      <a:t>Λ, Ξ</a:t>
                    </a:r>
                    <a:endParaRPr lang="en-US" sz="1400" b="1" dirty="0"/>
                  </a:p>
                </p:txBody>
              </p:sp>
              <p:sp>
                <p:nvSpPr>
                  <p:cNvPr id="58" name="TextBox 48"/>
                  <p:cNvSpPr txBox="1"/>
                  <p:nvPr/>
                </p:nvSpPr>
                <p:spPr>
                  <a:xfrm>
                    <a:off x="2561882" y="2255962"/>
                    <a:ext cx="381836" cy="307777"/>
                  </a:xfrm>
                  <a:prstGeom prst="rect">
                    <a:avLst/>
                  </a:prstGeom>
                  <a:noFill/>
                </p:spPr>
                <p:txBody>
                  <a:bodyPr wrap="none" rtlCol="0">
                    <a:spAutoFit/>
                  </a:bodyPr>
                  <a:lstStyle/>
                  <a:p>
                    <a:r>
                      <a:rPr lang="en-US" sz="1400" b="1" dirty="0" smtClean="0">
                        <a:solidFill>
                          <a:srgbClr val="FF0000"/>
                        </a:solidFill>
                        <a:cs typeface="Symbol" charset="2"/>
                      </a:rPr>
                      <a:t>K</a:t>
                    </a:r>
                    <a:r>
                      <a:rPr lang="en-US" sz="1400" b="1" baseline="30000" dirty="0" smtClean="0">
                        <a:solidFill>
                          <a:srgbClr val="FF0000"/>
                        </a:solidFill>
                        <a:cs typeface="Symbol" charset="2"/>
                      </a:rPr>
                      <a:t>0</a:t>
                    </a:r>
                    <a:endParaRPr lang="en-US" sz="1400" b="1" baseline="30000" dirty="0">
                      <a:solidFill>
                        <a:srgbClr val="008000"/>
                      </a:solidFill>
                      <a:cs typeface="Symbol" charset="2"/>
                    </a:endParaRPr>
                  </a:p>
                </p:txBody>
              </p:sp>
              <p:sp>
                <p:nvSpPr>
                  <p:cNvPr id="59" name="TextBox 63"/>
                  <p:cNvSpPr txBox="1"/>
                  <p:nvPr/>
                </p:nvSpPr>
                <p:spPr>
                  <a:xfrm>
                    <a:off x="2681500" y="3192066"/>
                    <a:ext cx="534121" cy="307777"/>
                  </a:xfrm>
                  <a:prstGeom prst="rect">
                    <a:avLst/>
                  </a:prstGeom>
                  <a:noFill/>
                </p:spPr>
                <p:txBody>
                  <a:bodyPr wrap="none" rtlCol="0">
                    <a:spAutoFit/>
                  </a:bodyPr>
                  <a:lstStyle/>
                  <a:p>
                    <a:r>
                      <a:rPr lang="en-US" altLang="ja-JP" sz="1400" b="1" dirty="0" smtClean="0"/>
                      <a:t>Λ, N</a:t>
                    </a:r>
                    <a:endParaRPr lang="en-US" sz="1400" b="1" dirty="0"/>
                  </a:p>
                </p:txBody>
              </p:sp>
              <p:sp>
                <p:nvSpPr>
                  <p:cNvPr id="60" name="TextBox 37"/>
                  <p:cNvSpPr txBox="1"/>
                  <p:nvPr/>
                </p:nvSpPr>
                <p:spPr>
                  <a:xfrm>
                    <a:off x="894597" y="2320315"/>
                    <a:ext cx="492776" cy="307777"/>
                  </a:xfrm>
                  <a:prstGeom prst="rect">
                    <a:avLst/>
                  </a:prstGeom>
                  <a:noFill/>
                </p:spPr>
                <p:txBody>
                  <a:bodyPr wrap="square" rtlCol="0">
                    <a:spAutoFit/>
                  </a:bodyPr>
                  <a:lstStyle/>
                  <a:p>
                    <a:pPr algn="ctr"/>
                    <a:r>
                      <a:rPr lang="en-US" altLang="ja-JP" sz="1400" b="1" dirty="0" smtClean="0"/>
                      <a:t>K</a:t>
                    </a:r>
                    <a:r>
                      <a:rPr lang="ja-JP" altLang="en-US" sz="1400" b="1" baseline="30000" dirty="0" smtClean="0"/>
                      <a:t>－</a:t>
                    </a:r>
                    <a:endParaRPr lang="ja-JP" altLang="en-US" sz="1400" b="1" baseline="30000" dirty="0"/>
                  </a:p>
                </p:txBody>
              </p:sp>
              <p:sp>
                <p:nvSpPr>
                  <p:cNvPr id="61" name="Oval 3"/>
                  <p:cNvSpPr/>
                  <p:nvPr/>
                </p:nvSpPr>
                <p:spPr>
                  <a:xfrm>
                    <a:off x="1188807" y="2839924"/>
                    <a:ext cx="244159" cy="590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62" name="TextBox 41"/>
                  <p:cNvSpPr txBox="1"/>
                  <p:nvPr/>
                </p:nvSpPr>
                <p:spPr>
                  <a:xfrm>
                    <a:off x="881300" y="2975227"/>
                    <a:ext cx="376081" cy="370842"/>
                  </a:xfrm>
                  <a:prstGeom prst="rect">
                    <a:avLst/>
                  </a:prstGeom>
                  <a:noFill/>
                </p:spPr>
                <p:txBody>
                  <a:bodyPr wrap="none" rtlCol="0">
                    <a:spAutoFit/>
                  </a:bodyPr>
                  <a:lstStyle/>
                  <a:p>
                    <a:r>
                      <a:rPr lang="en-US" sz="1400" b="1" dirty="0" smtClean="0"/>
                      <a:t>d</a:t>
                    </a:r>
                    <a:endParaRPr lang="en-US" sz="1400" b="1" dirty="0"/>
                  </a:p>
                </p:txBody>
              </p:sp>
              <p:cxnSp>
                <p:nvCxnSpPr>
                  <p:cNvPr id="63" name="Straight Arrow Connector 25"/>
                  <p:cNvCxnSpPr/>
                  <p:nvPr/>
                </p:nvCxnSpPr>
                <p:spPr>
                  <a:xfrm flipV="1">
                    <a:off x="2073955" y="2491911"/>
                    <a:ext cx="496931" cy="278421"/>
                  </a:xfrm>
                  <a:prstGeom prst="straightConnector1">
                    <a:avLst/>
                  </a:prstGeom>
                  <a:ln w="25400" cap="flat" cmpd="sng" algn="ctr">
                    <a:solidFill>
                      <a:schemeClr val="accent3"/>
                    </a:solidFill>
                    <a:prstDash val="dash"/>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64" name="テキスト ボックス 63"/>
                  <p:cNvSpPr txBox="1"/>
                  <p:nvPr/>
                </p:nvSpPr>
                <p:spPr>
                  <a:xfrm>
                    <a:off x="3303059" y="2921727"/>
                    <a:ext cx="615874" cy="400110"/>
                  </a:xfrm>
                  <a:prstGeom prst="rect">
                    <a:avLst/>
                  </a:prstGeom>
                  <a:noFill/>
                </p:spPr>
                <p:txBody>
                  <a:bodyPr wrap="none" rtlCol="0">
                    <a:spAutoFit/>
                  </a:bodyPr>
                  <a:lstStyle/>
                  <a:p>
                    <a:r>
                      <a:rPr kumimoji="1" lang="en-US" altLang="ja-JP" sz="2000" b="1" dirty="0" smtClean="0"/>
                      <a:t>+ ...</a:t>
                    </a:r>
                    <a:endParaRPr kumimoji="1" lang="ja-JP" altLang="en-US" sz="2000" b="1" dirty="0"/>
                  </a:p>
                </p:txBody>
              </p:sp>
              <p:sp>
                <p:nvSpPr>
                  <p:cNvPr id="65" name="Rectangle 59"/>
                  <p:cNvSpPr/>
                  <p:nvPr/>
                </p:nvSpPr>
                <p:spPr>
                  <a:xfrm>
                    <a:off x="1738779" y="2749362"/>
                    <a:ext cx="360284" cy="200311"/>
                  </a:xfrm>
                  <a:prstGeom prst="rect">
                    <a:avLst/>
                  </a:prstGeom>
                  <a:pattFill prst="wdUpDiag">
                    <a:fgClr>
                      <a:srgbClr val="FF0000"/>
                    </a:fgClr>
                    <a:bgClr>
                      <a:schemeClr val="bg1"/>
                    </a:bgClr>
                  </a:patt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sp>
              <p:nvSpPr>
                <p:cNvPr id="53" name="Oval 3"/>
                <p:cNvSpPr/>
                <p:nvPr/>
              </p:nvSpPr>
              <p:spPr>
                <a:xfrm>
                  <a:off x="4284824" y="3721286"/>
                  <a:ext cx="191326" cy="590661"/>
                </a:xfrm>
                <a:prstGeom prst="ellipse">
                  <a:avLst/>
                </a:prstGeom>
                <a:pattFill prst="wdUpDiag">
                  <a:fgClr>
                    <a:schemeClr val="accent1"/>
                  </a:fgClr>
                  <a:bgClr>
                    <a:schemeClr val="bg1"/>
                  </a:bgClr>
                </a:patt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sp>
            <p:nvSpPr>
              <p:cNvPr id="66" name="TextBox 41"/>
              <p:cNvSpPr txBox="1"/>
              <p:nvPr/>
            </p:nvSpPr>
            <p:spPr>
              <a:xfrm>
                <a:off x="5005295" y="5814566"/>
                <a:ext cx="300082" cy="307777"/>
              </a:xfrm>
              <a:prstGeom prst="rect">
                <a:avLst/>
              </a:prstGeom>
              <a:noFill/>
            </p:spPr>
            <p:txBody>
              <a:bodyPr wrap="none" rtlCol="0">
                <a:spAutoFit/>
              </a:bodyPr>
              <a:lstStyle/>
              <a:p>
                <a:r>
                  <a:rPr lang="en-US" altLang="ja-JP" sz="1400" b="1" dirty="0" smtClean="0"/>
                  <a:t>Ξ</a:t>
                </a:r>
                <a:endParaRPr lang="en-US" sz="1400" b="1" dirty="0"/>
              </a:p>
            </p:txBody>
          </p:sp>
          <p:sp>
            <p:nvSpPr>
              <p:cNvPr id="67" name="TextBox 63"/>
              <p:cNvSpPr txBox="1"/>
              <p:nvPr/>
            </p:nvSpPr>
            <p:spPr>
              <a:xfrm>
                <a:off x="4871015" y="6395949"/>
                <a:ext cx="314510" cy="307777"/>
              </a:xfrm>
              <a:prstGeom prst="rect">
                <a:avLst/>
              </a:prstGeom>
              <a:noFill/>
            </p:spPr>
            <p:txBody>
              <a:bodyPr wrap="none" rtlCol="0">
                <a:spAutoFit/>
              </a:bodyPr>
              <a:lstStyle/>
              <a:p>
                <a:r>
                  <a:rPr lang="en-US" altLang="ja-JP" sz="1400" b="1" dirty="0" smtClean="0"/>
                  <a:t>N</a:t>
                </a:r>
                <a:endParaRPr lang="en-US" sz="1400" b="1" dirty="0"/>
              </a:p>
            </p:txBody>
          </p:sp>
        </p:grpSp>
        <mc:AlternateContent xmlns:mc="http://schemas.openxmlformats.org/markup-compatibility/2006" xmlns:a14="http://schemas.microsoft.com/office/drawing/2010/main">
          <mc:Choice Requires="a14">
            <p:sp>
              <p:nvSpPr>
                <p:cNvPr id="68" name="角丸四角形吹き出し 67"/>
                <p:cNvSpPr/>
                <p:nvPr/>
              </p:nvSpPr>
              <p:spPr>
                <a:xfrm>
                  <a:off x="2915816" y="5845172"/>
                  <a:ext cx="1944217" cy="486643"/>
                </a:xfrm>
                <a:prstGeom prst="wedgeRoundRectCallout">
                  <a:avLst>
                    <a:gd name="adj1" fmla="val 113417"/>
                    <a:gd name="adj2" fmla="val -79681"/>
                    <a:gd name="adj3" fmla="val 16667"/>
                  </a:avLst>
                </a:prstGeom>
                <a:solidFill>
                  <a:schemeClr val="bg1"/>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b="1" dirty="0" smtClean="0">
                      <a:solidFill>
                        <a:schemeClr val="tx1"/>
                      </a:solidFill>
                    </a:rPr>
                    <a:t>We have (good) amplitudes</a:t>
                  </a:r>
                </a:p>
                <a:p>
                  <a:r>
                    <a:rPr lang="en-US" altLang="ja-JP" sz="1000" b="1" dirty="0" smtClean="0">
                      <a:solidFill>
                        <a:schemeClr val="tx1"/>
                      </a:solidFill>
                    </a:rPr>
                    <a:t>for </a:t>
                  </a:r>
                  <a14:m>
                    <m:oMath xmlns:m="http://schemas.openxmlformats.org/officeDocument/2006/math">
                      <m:acc>
                        <m:accPr>
                          <m:chr m:val="̅"/>
                          <m:ctrlPr>
                            <a:rPr lang="en-US" altLang="ja-JP" sz="1000" b="1" i="1">
                              <a:solidFill>
                                <a:srgbClr val="009900"/>
                              </a:solidFill>
                              <a:latin typeface="Cambria Math"/>
                            </a:rPr>
                          </m:ctrlPr>
                        </m:accPr>
                        <m:e>
                          <m:r>
                            <m:rPr>
                              <m:nor/>
                            </m:rPr>
                            <a:rPr lang="en-US" altLang="ja-JP" sz="1000" b="1">
                              <a:solidFill>
                                <a:srgbClr val="009900"/>
                              </a:solidFill>
                            </a:rPr>
                            <m:t>K</m:t>
                          </m:r>
                        </m:e>
                      </m:acc>
                    </m:oMath>
                  </a14:m>
                  <a:r>
                    <a:rPr lang="en-US" altLang="ja-JP" sz="1000" b="1" dirty="0" smtClean="0">
                      <a:solidFill>
                        <a:srgbClr val="009900"/>
                      </a:solidFill>
                    </a:rPr>
                    <a:t>N </a:t>
                  </a:r>
                  <a:r>
                    <a:rPr lang="en-US" altLang="ja-JP" sz="1000" b="1" dirty="0" smtClean="0">
                      <a:solidFill>
                        <a:srgbClr val="009900"/>
                      </a:solidFill>
                      <a:sym typeface="Wingdings" panose="05000000000000000000" pitchFamily="2" charset="2"/>
                    </a:rPr>
                    <a:t> </a:t>
                  </a:r>
                  <a:r>
                    <a:rPr lang="en-US" altLang="ja-JP" sz="1000" b="1" dirty="0" smtClean="0">
                      <a:solidFill>
                        <a:srgbClr val="009900"/>
                      </a:solidFill>
                    </a:rPr>
                    <a:t>KΞ</a:t>
                  </a:r>
                  <a:r>
                    <a:rPr kumimoji="1" lang="en-US" altLang="ja-JP" sz="1000" b="1" dirty="0" smtClean="0">
                      <a:solidFill>
                        <a:schemeClr val="tx1"/>
                      </a:solidFill>
                    </a:rPr>
                    <a:t> !!</a:t>
                  </a:r>
                  <a:endParaRPr kumimoji="1" lang="ja-JP" altLang="en-US" sz="1000" b="1" dirty="0" smtClean="0">
                    <a:solidFill>
                      <a:schemeClr val="tx1"/>
                    </a:solidFill>
                  </a:endParaRPr>
                </a:p>
              </p:txBody>
            </p:sp>
          </mc:Choice>
          <mc:Fallback xmlns="">
            <p:sp>
              <p:nvSpPr>
                <p:cNvPr id="68" name="角丸四角形吹き出し 67"/>
                <p:cNvSpPr>
                  <a:spLocks noRot="1" noChangeAspect="1" noMove="1" noResize="1" noEditPoints="1" noAdjustHandles="1" noChangeArrowheads="1" noChangeShapeType="1" noTextEdit="1"/>
                </p:cNvSpPr>
                <p:nvPr/>
              </p:nvSpPr>
              <p:spPr>
                <a:xfrm>
                  <a:off x="2915816" y="5845172"/>
                  <a:ext cx="1944217" cy="486643"/>
                </a:xfrm>
                <a:prstGeom prst="wedgeRoundRectCallout">
                  <a:avLst>
                    <a:gd name="adj1" fmla="val 113417"/>
                    <a:gd name="adj2" fmla="val -79681"/>
                    <a:gd name="adj3" fmla="val 16667"/>
                  </a:avLst>
                </a:prstGeom>
                <a:blipFill rotWithShape="1">
                  <a:blip r:embed="rId2"/>
                  <a:stretch>
                    <a:fillRect/>
                  </a:stretch>
                </a:blipFill>
                <a:ln w="19050">
                  <a:solidFill>
                    <a:srgbClr val="FF0000"/>
                  </a:solidFill>
                </a:ln>
                <a:effectLst>
                  <a:outerShdw blurRad="50800" dist="38100" dir="2700000" algn="tl" rotWithShape="0">
                    <a:prstClr val="black">
                      <a:alpha val="40000"/>
                    </a:prstClr>
                  </a:outerShdw>
                </a:effectLst>
              </p:spPr>
              <p:txBody>
                <a:bodyPr/>
                <a:lstStyle/>
                <a:p>
                  <a:r>
                    <a:rPr lang="ja-JP" altLang="en-US">
                      <a:noFill/>
                    </a:rPr>
                    <a:t> </a:t>
                  </a:r>
                </a:p>
              </p:txBody>
            </p:sp>
          </mc:Fallback>
        </mc:AlternateContent>
        <p:sp>
          <p:nvSpPr>
            <p:cNvPr id="70" name="角丸四角形吹き出し 69"/>
            <p:cNvSpPr/>
            <p:nvPr/>
          </p:nvSpPr>
          <p:spPr>
            <a:xfrm>
              <a:off x="7467422" y="4717253"/>
              <a:ext cx="1618100" cy="844271"/>
            </a:xfrm>
            <a:prstGeom prst="wedgeRoundRectCallout">
              <a:avLst>
                <a:gd name="adj1" fmla="val -45000"/>
                <a:gd name="adj2" fmla="val 96670"/>
                <a:gd name="adj3" fmla="val 16667"/>
              </a:avLst>
            </a:prstGeom>
            <a:solidFill>
              <a:schemeClr val="bg1"/>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b="1" dirty="0" smtClean="0">
                  <a:solidFill>
                    <a:schemeClr val="tx1"/>
                  </a:solidFill>
                </a:rPr>
                <a:t>S=-2 BB amps derived </a:t>
              </a:r>
            </a:p>
            <a:p>
              <a:r>
                <a:rPr lang="en-US" altLang="ja-JP" sz="1000" b="1" dirty="0" smtClean="0">
                  <a:solidFill>
                    <a:schemeClr val="tx1"/>
                  </a:solidFill>
                </a:rPr>
                <a:t>with potentials from</a:t>
              </a:r>
            </a:p>
            <a:p>
              <a:r>
                <a:rPr lang="en-US" altLang="ja-JP" sz="1000" b="1" dirty="0" smtClean="0">
                  <a:solidFill>
                    <a:schemeClr val="tx1"/>
                  </a:solidFill>
                </a:rPr>
                <a:t>Chiral EFT </a:t>
              </a:r>
            </a:p>
            <a:p>
              <a:r>
                <a:rPr lang="en-US" altLang="ja-JP" sz="1000" b="1" dirty="0" smtClean="0">
                  <a:solidFill>
                    <a:schemeClr val="tx1"/>
                  </a:solidFill>
                </a:rPr>
                <a:t>Lattice QCD </a:t>
              </a:r>
              <a:r>
                <a:rPr kumimoji="1" lang="en-US" altLang="ja-JP" sz="1000" b="1" dirty="0" smtClean="0">
                  <a:solidFill>
                    <a:schemeClr val="tx1"/>
                  </a:solidFill>
                </a:rPr>
                <a:t>...</a:t>
              </a:r>
              <a:endParaRPr kumimoji="1" lang="ja-JP" altLang="en-US" sz="1000" b="1" dirty="0" smtClean="0">
                <a:solidFill>
                  <a:schemeClr val="tx1"/>
                </a:solidFill>
              </a:endParaRPr>
            </a:p>
          </p:txBody>
        </p:sp>
      </p:grpSp>
      <p:grpSp>
        <p:nvGrpSpPr>
          <p:cNvPr id="17" name="グループ化 16"/>
          <p:cNvGrpSpPr/>
          <p:nvPr/>
        </p:nvGrpSpPr>
        <p:grpSpPr>
          <a:xfrm>
            <a:off x="251520" y="2747783"/>
            <a:ext cx="8344993" cy="1592449"/>
            <a:chOff x="251520" y="2747783"/>
            <a:chExt cx="8344993" cy="1592449"/>
          </a:xfrm>
        </p:grpSpPr>
        <p:sp>
          <p:nvSpPr>
            <p:cNvPr id="71" name="テキスト ボックス 70"/>
            <p:cNvSpPr txBox="1"/>
            <p:nvPr/>
          </p:nvSpPr>
          <p:spPr>
            <a:xfrm>
              <a:off x="251520" y="3043600"/>
              <a:ext cx="5397631" cy="646331"/>
            </a:xfrm>
            <a:prstGeom prst="rect">
              <a:avLst/>
            </a:prstGeom>
            <a:noFill/>
          </p:spPr>
          <p:txBody>
            <a:bodyPr wrap="none" rtlCol="0">
              <a:spAutoFit/>
            </a:bodyPr>
            <a:lstStyle/>
            <a:p>
              <a:pPr marL="342900" indent="-342900">
                <a:buClr>
                  <a:srgbClr val="FF0000"/>
                </a:buClr>
                <a:buFont typeface="Wingdings" panose="05000000000000000000" pitchFamily="2" charset="2"/>
                <a:buChar char="ü"/>
              </a:pPr>
              <a:r>
                <a:rPr kumimoji="1" lang="en-US" altLang="ja-JP" b="1" dirty="0" smtClean="0"/>
                <a:t>Study of low-lying Y* using diffractive </a:t>
              </a:r>
            </a:p>
            <a:p>
              <a:pPr>
                <a:buClr>
                  <a:srgbClr val="FF0000"/>
                </a:buClr>
              </a:pPr>
              <a:r>
                <a:rPr lang="en-US" altLang="ja-JP" b="1" dirty="0"/>
                <a:t> </a:t>
              </a:r>
              <a:r>
                <a:rPr lang="en-US" altLang="ja-JP" b="1" dirty="0" smtClean="0"/>
                <a:t>    </a:t>
              </a:r>
              <a:r>
                <a:rPr kumimoji="1" lang="en-US" altLang="ja-JP" b="1" dirty="0" smtClean="0"/>
                <a:t>p(π, K*)X processes with</a:t>
              </a:r>
              <a:r>
                <a:rPr lang="en-US" altLang="ja-JP" b="1" dirty="0" smtClean="0"/>
                <a:t> </a:t>
              </a:r>
              <a:r>
                <a:rPr kumimoji="1" lang="en-US" altLang="ja-JP" b="1" dirty="0" smtClean="0"/>
                <a:t>high-mom π beam.</a:t>
              </a:r>
            </a:p>
          </p:txBody>
        </p:sp>
        <p:grpSp>
          <p:nvGrpSpPr>
            <p:cNvPr id="72" name="グループ化 71"/>
            <p:cNvGrpSpPr/>
            <p:nvPr/>
          </p:nvGrpSpPr>
          <p:grpSpPr>
            <a:xfrm>
              <a:off x="5409842" y="2747783"/>
              <a:ext cx="3186671" cy="1592449"/>
              <a:chOff x="3733967" y="3688186"/>
              <a:chExt cx="5478829" cy="1765805"/>
            </a:xfrm>
          </p:grpSpPr>
          <p:cxnSp>
            <p:nvCxnSpPr>
              <p:cNvPr id="73" name="Straight Arrow Connector 15"/>
              <p:cNvCxnSpPr/>
              <p:nvPr/>
            </p:nvCxnSpPr>
            <p:spPr>
              <a:xfrm>
                <a:off x="7664096" y="5038660"/>
                <a:ext cx="834075" cy="415331"/>
              </a:xfrm>
              <a:prstGeom prst="straightConnector1">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15"/>
              <p:cNvCxnSpPr/>
              <p:nvPr/>
            </p:nvCxnSpPr>
            <p:spPr>
              <a:xfrm flipV="1">
                <a:off x="7676393" y="4647702"/>
                <a:ext cx="821777" cy="380348"/>
              </a:xfrm>
              <a:prstGeom prst="straightConnector1">
                <a:avLst/>
              </a:prstGeom>
              <a:ln w="381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75" name="グループ化 74"/>
              <p:cNvGrpSpPr/>
              <p:nvPr/>
            </p:nvGrpSpPr>
            <p:grpSpPr>
              <a:xfrm>
                <a:off x="3733967" y="3688186"/>
                <a:ext cx="5478829" cy="1708704"/>
                <a:chOff x="-1664332" y="2274313"/>
                <a:chExt cx="7089867" cy="2172579"/>
              </a:xfrm>
            </p:grpSpPr>
            <p:cxnSp>
              <p:nvCxnSpPr>
                <p:cNvPr id="76" name="Straight Arrow Connector 15"/>
                <p:cNvCxnSpPr/>
                <p:nvPr/>
              </p:nvCxnSpPr>
              <p:spPr>
                <a:xfrm>
                  <a:off x="2076338" y="3766926"/>
                  <a:ext cx="1405983" cy="226489"/>
                </a:xfrm>
                <a:prstGeom prst="straightConnector1">
                  <a:avLst/>
                </a:prstGeom>
                <a:ln w="76200" cap="flat" cmpd="sng" algn="ctr">
                  <a:solidFill>
                    <a:srgbClr val="FF66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Straight Arrow Connector 15"/>
                <p:cNvCxnSpPr/>
                <p:nvPr/>
              </p:nvCxnSpPr>
              <p:spPr>
                <a:xfrm>
                  <a:off x="1268475" y="2700123"/>
                  <a:ext cx="931363" cy="394055"/>
                </a:xfrm>
                <a:prstGeom prst="straightConnector1">
                  <a:avLst/>
                </a:prstGeom>
                <a:ln w="381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15"/>
                <p:cNvCxnSpPr/>
                <p:nvPr/>
              </p:nvCxnSpPr>
              <p:spPr>
                <a:xfrm flipH="1" flipV="1">
                  <a:off x="2016881" y="2996643"/>
                  <a:ext cx="59459" cy="770285"/>
                </a:xfrm>
                <a:prstGeom prst="straightConnector1">
                  <a:avLst/>
                </a:prstGeom>
                <a:ln w="38100" cap="flat" cmpd="sng" algn="ctr">
                  <a:solidFill>
                    <a:srgbClr val="FF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15"/>
                <p:cNvCxnSpPr/>
                <p:nvPr/>
              </p:nvCxnSpPr>
              <p:spPr>
                <a:xfrm flipV="1">
                  <a:off x="1144974" y="3766927"/>
                  <a:ext cx="931363" cy="270000"/>
                </a:xfrm>
                <a:prstGeom prst="straightConnector1">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0" name="テキスト ボックス 79"/>
                <p:cNvSpPr txBox="1"/>
                <p:nvPr/>
              </p:nvSpPr>
              <p:spPr>
                <a:xfrm>
                  <a:off x="545155" y="3794014"/>
                  <a:ext cx="613289" cy="544837"/>
                </a:xfrm>
                <a:prstGeom prst="rect">
                  <a:avLst/>
                </a:prstGeom>
                <a:noFill/>
              </p:spPr>
              <p:txBody>
                <a:bodyPr wrap="none" rtlCol="0">
                  <a:spAutoFit/>
                </a:bodyPr>
                <a:lstStyle/>
                <a:p>
                  <a:r>
                    <a:rPr lang="en-US" altLang="ja-JP" sz="1400" b="1" dirty="0"/>
                    <a:t>p</a:t>
                  </a:r>
                  <a:endParaRPr kumimoji="1" lang="ja-JP" altLang="en-US" sz="1400" b="1" dirty="0"/>
                </a:p>
              </p:txBody>
            </p:sp>
            <mc:AlternateContent xmlns:mc="http://schemas.openxmlformats.org/markup-compatibility/2006" xmlns:a14="http://schemas.microsoft.com/office/drawing/2010/main">
              <mc:Choice Requires="a14">
                <p:sp>
                  <p:nvSpPr>
                    <p:cNvPr id="81" name="テキスト ボックス 80"/>
                    <p:cNvSpPr txBox="1"/>
                    <p:nvPr/>
                  </p:nvSpPr>
                  <p:spPr>
                    <a:xfrm>
                      <a:off x="1886630" y="3088375"/>
                      <a:ext cx="1716768" cy="660481"/>
                    </a:xfrm>
                    <a:prstGeom prst="rect">
                      <a:avLst/>
                    </a:prstGeom>
                    <a:noFill/>
                  </p:spPr>
                  <p:txBody>
                    <a:bodyPr wrap="square" rtlCol="0">
                      <a:spAutoFit/>
                    </a:bodyPr>
                    <a:lstStyle/>
                    <a:p>
                      <a:pPr algn="ctr"/>
                      <a:r>
                        <a:rPr kumimoji="1" lang="en-US" altLang="ja-JP" sz="1200" b="1" dirty="0" smtClean="0">
                          <a:solidFill>
                            <a:srgbClr val="FF0000"/>
                          </a:solidFill>
                        </a:rPr>
                        <a:t>virtual  </a:t>
                      </a:r>
                    </a:p>
                    <a:p>
                      <a:pPr algn="ctr"/>
                      <a14:m>
                        <m:oMath xmlns:m="http://schemas.openxmlformats.org/officeDocument/2006/math">
                          <m:acc>
                            <m:accPr>
                              <m:chr m:val="̅"/>
                              <m:ctrlPr>
                                <a:rPr lang="en-US" altLang="ja-JP" sz="1200" b="1" i="1">
                                  <a:solidFill>
                                    <a:srgbClr val="FF0000"/>
                                  </a:solidFill>
                                  <a:latin typeface="Cambria Math"/>
                                </a:rPr>
                              </m:ctrlPr>
                            </m:accPr>
                            <m:e>
                              <m:r>
                                <m:rPr>
                                  <m:nor/>
                                </m:rPr>
                                <a:rPr lang="en-US" altLang="ja-JP" sz="1200" b="1">
                                  <a:solidFill>
                                    <a:srgbClr val="FF0000"/>
                                  </a:solidFill>
                                </a:rPr>
                                <m:t>K</m:t>
                              </m:r>
                            </m:e>
                          </m:acc>
                        </m:oMath>
                      </a14:m>
                      <a:r>
                        <a:rPr kumimoji="1" lang="en-US" altLang="ja-JP" sz="1200" b="1" dirty="0" smtClean="0">
                          <a:solidFill>
                            <a:srgbClr val="FF0000"/>
                          </a:solidFill>
                        </a:rPr>
                        <a:t>, </a:t>
                      </a:r>
                      <a14:m>
                        <m:oMath xmlns:m="http://schemas.openxmlformats.org/officeDocument/2006/math">
                          <m:acc>
                            <m:accPr>
                              <m:chr m:val="̅"/>
                              <m:ctrlPr>
                                <a:rPr lang="en-US" altLang="ja-JP" sz="1200" b="1" i="1">
                                  <a:solidFill>
                                    <a:srgbClr val="FF0000"/>
                                  </a:solidFill>
                                  <a:latin typeface="Cambria Math"/>
                                </a:rPr>
                              </m:ctrlPr>
                            </m:accPr>
                            <m:e>
                              <m:r>
                                <m:rPr>
                                  <m:nor/>
                                </m:rPr>
                                <a:rPr lang="en-US" altLang="ja-JP" sz="1200" b="1">
                                  <a:solidFill>
                                    <a:srgbClr val="FF0000"/>
                                  </a:solidFill>
                                </a:rPr>
                                <m:t>K</m:t>
                              </m:r>
                            </m:e>
                          </m:acc>
                        </m:oMath>
                      </a14:m>
                      <a:r>
                        <a:rPr lang="en-US" altLang="ja-JP" sz="1200" b="1" dirty="0" smtClean="0">
                          <a:solidFill>
                            <a:srgbClr val="FF0000"/>
                          </a:solidFill>
                        </a:rPr>
                        <a:t>*</a:t>
                      </a:r>
                      <a:endParaRPr lang="ja-JP" altLang="en-US" sz="1200" b="1" dirty="0">
                        <a:solidFill>
                          <a:srgbClr val="FF0000"/>
                        </a:solidFill>
                      </a:endParaRPr>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1886630" y="3088375"/>
                      <a:ext cx="1716768" cy="660481"/>
                    </a:xfrm>
                    <a:prstGeom prst="rect">
                      <a:avLst/>
                    </a:prstGeom>
                    <a:blipFill rotWithShape="1">
                      <a:blip r:embed="rId3"/>
                      <a:stretch>
                        <a:fillRect t="-1299" r="-2362" b="-7792"/>
                      </a:stretch>
                    </a:blipFill>
                  </p:spPr>
                  <p:txBody>
                    <a:bodyPr/>
                    <a:lstStyle/>
                    <a:p>
                      <a:r>
                        <a:rPr lang="ja-JP" altLang="en-US">
                          <a:noFill/>
                        </a:rPr>
                        <a:t> </a:t>
                      </a:r>
                    </a:p>
                  </p:txBody>
                </p:sp>
              </mc:Fallback>
            </mc:AlternateContent>
            <p:sp>
              <p:nvSpPr>
                <p:cNvPr id="82" name="Freeform 7"/>
                <p:cNvSpPr>
                  <a:spLocks/>
                </p:cNvSpPr>
                <p:nvPr/>
              </p:nvSpPr>
              <p:spPr bwMode="auto">
                <a:xfrm rot="20530895">
                  <a:off x="1943503" y="2800864"/>
                  <a:ext cx="1345434" cy="117158"/>
                </a:xfrm>
                <a:custGeom>
                  <a:avLst/>
                  <a:gdLst>
                    <a:gd name="T0" fmla="*/ 0 w 726"/>
                    <a:gd name="T1" fmla="*/ 3 h 136"/>
                    <a:gd name="T2" fmla="*/ 45 w 726"/>
                    <a:gd name="T3" fmla="*/ 0 h 136"/>
                    <a:gd name="T4" fmla="*/ 93 w 726"/>
                    <a:gd name="T5" fmla="*/ 3 h 136"/>
                    <a:gd name="T6" fmla="*/ 137 w 726"/>
                    <a:gd name="T7" fmla="*/ 0 h 136"/>
                    <a:gd name="T8" fmla="*/ 183 w 726"/>
                    <a:gd name="T9" fmla="*/ 3 h 136"/>
                    <a:gd name="T10" fmla="*/ 230 w 726"/>
                    <a:gd name="T11" fmla="*/ 0 h 136"/>
                    <a:gd name="T12" fmla="*/ 276 w 726"/>
                    <a:gd name="T13" fmla="*/ 3 h 136"/>
                    <a:gd name="T14" fmla="*/ 323 w 726"/>
                    <a:gd name="T15" fmla="*/ 0 h 136"/>
                    <a:gd name="T16" fmla="*/ 367 w 726"/>
                    <a:gd name="T17" fmla="*/ 3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6" h="136">
                      <a:moveTo>
                        <a:pt x="0" y="136"/>
                      </a:moveTo>
                      <a:cubicBezTo>
                        <a:pt x="30" y="68"/>
                        <a:pt x="61" y="0"/>
                        <a:pt x="91" y="0"/>
                      </a:cubicBezTo>
                      <a:cubicBezTo>
                        <a:pt x="121" y="0"/>
                        <a:pt x="152" y="136"/>
                        <a:pt x="182" y="136"/>
                      </a:cubicBezTo>
                      <a:cubicBezTo>
                        <a:pt x="212" y="136"/>
                        <a:pt x="243" y="0"/>
                        <a:pt x="273" y="0"/>
                      </a:cubicBezTo>
                      <a:cubicBezTo>
                        <a:pt x="303" y="0"/>
                        <a:pt x="333" y="136"/>
                        <a:pt x="363" y="136"/>
                      </a:cubicBezTo>
                      <a:cubicBezTo>
                        <a:pt x="393" y="136"/>
                        <a:pt x="424" y="0"/>
                        <a:pt x="454" y="0"/>
                      </a:cubicBezTo>
                      <a:cubicBezTo>
                        <a:pt x="484" y="0"/>
                        <a:pt x="515" y="136"/>
                        <a:pt x="545" y="136"/>
                      </a:cubicBezTo>
                      <a:cubicBezTo>
                        <a:pt x="575" y="136"/>
                        <a:pt x="606" y="0"/>
                        <a:pt x="636" y="0"/>
                      </a:cubicBezTo>
                      <a:cubicBezTo>
                        <a:pt x="666" y="0"/>
                        <a:pt x="696" y="68"/>
                        <a:pt x="726" y="136"/>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83" name="テキスト ボックス 82"/>
                <p:cNvSpPr txBox="1"/>
                <p:nvPr/>
              </p:nvSpPr>
              <p:spPr>
                <a:xfrm>
                  <a:off x="1734154" y="4012960"/>
                  <a:ext cx="2094214" cy="433932"/>
                </a:xfrm>
                <a:prstGeom prst="rect">
                  <a:avLst/>
                </a:prstGeom>
                <a:noFill/>
              </p:spPr>
              <p:txBody>
                <a:bodyPr wrap="none" rtlCol="0">
                  <a:spAutoFit/>
                </a:bodyPr>
                <a:lstStyle/>
                <a:p>
                  <a:r>
                    <a:rPr lang="en-US" altLang="ja-JP" sz="1400" b="1" dirty="0">
                      <a:solidFill>
                        <a:srgbClr val="FF6600"/>
                      </a:solidFill>
                    </a:rPr>
                    <a:t>Y</a:t>
                  </a:r>
                  <a:r>
                    <a:rPr kumimoji="1" lang="en-US" altLang="ja-JP" sz="1400" b="1" dirty="0" smtClean="0">
                      <a:solidFill>
                        <a:srgbClr val="FF6600"/>
                      </a:solidFill>
                    </a:rPr>
                    <a:t>* (slow)</a:t>
                  </a:r>
                  <a:endParaRPr kumimoji="1" lang="ja-JP" altLang="en-US" sz="1400" b="1" dirty="0">
                    <a:solidFill>
                      <a:srgbClr val="FF6600"/>
                    </a:solidFill>
                  </a:endParaRPr>
                </a:p>
              </p:txBody>
            </p:sp>
            <p:sp>
              <p:nvSpPr>
                <p:cNvPr id="84" name="テキスト ボックス 83"/>
                <p:cNvSpPr txBox="1"/>
                <p:nvPr/>
              </p:nvSpPr>
              <p:spPr>
                <a:xfrm>
                  <a:off x="-1664332" y="2495003"/>
                  <a:ext cx="2525755" cy="390539"/>
                </a:xfrm>
                <a:prstGeom prst="rect">
                  <a:avLst/>
                </a:prstGeom>
                <a:noFill/>
              </p:spPr>
              <p:txBody>
                <a:bodyPr wrap="none" rtlCol="0">
                  <a:spAutoFit/>
                </a:bodyPr>
                <a:lstStyle/>
                <a:p>
                  <a:r>
                    <a:rPr lang="en-US" altLang="ja-JP" sz="1200" b="1" dirty="0" smtClean="0">
                      <a:solidFill>
                        <a:srgbClr val="FF0000"/>
                      </a:solidFill>
                    </a:rPr>
                    <a:t>high-mom. </a:t>
                  </a:r>
                  <a:r>
                    <a:rPr lang="en-US" altLang="ja-JP" sz="1200" b="1" dirty="0" smtClean="0"/>
                    <a:t>π</a:t>
                  </a:r>
                  <a:endParaRPr kumimoji="1" lang="ja-JP" altLang="en-US" sz="1200" b="1" dirty="0"/>
                </a:p>
              </p:txBody>
            </p:sp>
            <p:sp>
              <p:nvSpPr>
                <p:cNvPr id="85" name="テキスト ボックス 84"/>
                <p:cNvSpPr txBox="1"/>
                <p:nvPr/>
              </p:nvSpPr>
              <p:spPr>
                <a:xfrm>
                  <a:off x="3284955" y="2274313"/>
                  <a:ext cx="2140580" cy="650898"/>
                </a:xfrm>
                <a:prstGeom prst="rect">
                  <a:avLst/>
                </a:prstGeom>
                <a:noFill/>
              </p:spPr>
              <p:txBody>
                <a:bodyPr wrap="none" rtlCol="0">
                  <a:spAutoFit/>
                </a:bodyPr>
                <a:lstStyle/>
                <a:p>
                  <a:r>
                    <a:rPr lang="en-US" altLang="ja-JP" sz="1200" b="1" dirty="0" smtClean="0"/>
                    <a:t>forward K*</a:t>
                  </a:r>
                </a:p>
                <a:p>
                  <a:r>
                    <a:rPr lang="en-US" altLang="ja-JP" sz="1200" b="1" dirty="0" smtClean="0"/>
                    <a:t>(fast)</a:t>
                  </a:r>
                  <a:endParaRPr kumimoji="1" lang="ja-JP" altLang="en-US" sz="1200" b="1" dirty="0"/>
                </a:p>
              </p:txBody>
            </p:sp>
          </p:grpSp>
        </p:grpSp>
      </p:grpSp>
      <mc:AlternateContent xmlns:mc="http://schemas.openxmlformats.org/markup-compatibility/2006" xmlns:a14="http://schemas.microsoft.com/office/drawing/2010/main">
        <mc:Choice Requires="a14">
          <p:sp>
            <p:nvSpPr>
              <p:cNvPr id="86" name="テキスト ボックス 85"/>
              <p:cNvSpPr txBox="1"/>
              <p:nvPr/>
            </p:nvSpPr>
            <p:spPr>
              <a:xfrm>
                <a:off x="273964" y="980728"/>
                <a:ext cx="5282472" cy="933461"/>
              </a:xfrm>
              <a:prstGeom prst="rect">
                <a:avLst/>
              </a:prstGeom>
              <a:noFill/>
            </p:spPr>
            <p:txBody>
              <a:bodyPr wrap="none" rtlCol="0">
                <a:spAutoFit/>
              </a:bodyPr>
              <a:lstStyle/>
              <a:p>
                <a:pPr marL="342900" indent="-342900">
                  <a:buClr>
                    <a:srgbClr val="FF0000"/>
                  </a:buClr>
                  <a:buFont typeface="Wingdings" panose="05000000000000000000" pitchFamily="2" charset="2"/>
                  <a:buChar char="ü"/>
                </a:pPr>
                <a:r>
                  <a:rPr kumimoji="1" lang="en-US" altLang="ja-JP" b="1" dirty="0" smtClean="0"/>
                  <a:t>Extending DCC model [including more </a:t>
                </a:r>
              </a:p>
              <a:p>
                <a:pPr>
                  <a:buClr>
                    <a:srgbClr val="FF0000"/>
                  </a:buClr>
                </a:pPr>
                <a:r>
                  <a:rPr lang="en-US" altLang="ja-JP" b="1" dirty="0"/>
                  <a:t> </a:t>
                </a:r>
                <a:r>
                  <a:rPr lang="en-US" altLang="ja-JP" b="1" dirty="0" smtClean="0"/>
                  <a:t>    </a:t>
                </a:r>
                <a:r>
                  <a:rPr kumimoji="1" lang="en-US" altLang="ja-JP" b="1" dirty="0" smtClean="0"/>
                  <a:t>channels (</a:t>
                </a:r>
                <a:r>
                  <a:rPr kumimoji="1" lang="en-US" altLang="ja-JP" b="1" dirty="0" err="1" smtClean="0"/>
                  <a:t>ηΣ</a:t>
                </a:r>
                <a:r>
                  <a:rPr kumimoji="1" lang="en-US" altLang="ja-JP" b="1" dirty="0" smtClean="0"/>
                  <a:t>,</a:t>
                </a:r>
                <a:r>
                  <a:rPr lang="en-US" altLang="ja-JP" b="1" dirty="0" smtClean="0"/>
                  <a:t> </a:t>
                </a:r>
                <a14:m>
                  <m:oMath xmlns:m="http://schemas.openxmlformats.org/officeDocument/2006/math">
                    <m:acc>
                      <m:accPr>
                        <m:chr m:val="̅"/>
                        <m:ctrlPr>
                          <a:rPr lang="en-US" altLang="ja-JP" b="1" i="1">
                            <a:latin typeface="Cambria Math"/>
                          </a:rPr>
                        </m:ctrlPr>
                      </m:accPr>
                      <m:e>
                        <m:r>
                          <m:rPr>
                            <m:nor/>
                          </m:rPr>
                          <a:rPr lang="en-US" altLang="ja-JP" b="1"/>
                          <m:t>K</m:t>
                        </m:r>
                      </m:e>
                    </m:acc>
                  </m:oMath>
                </a14:m>
                <a:r>
                  <a:rPr kumimoji="1" lang="en-US" altLang="ja-JP" b="1" dirty="0" smtClean="0"/>
                  <a:t>Δ, </a:t>
                </a:r>
                <a:r>
                  <a:rPr kumimoji="1" lang="en-US" altLang="ja-JP" b="1" dirty="0" err="1" smtClean="0"/>
                  <a:t>ρY</a:t>
                </a:r>
                <a:r>
                  <a:rPr kumimoji="1" lang="en-US" altLang="ja-JP" b="1" dirty="0" smtClean="0"/>
                  <a:t>, </a:t>
                </a:r>
                <a:r>
                  <a:rPr kumimoji="1" lang="en-US" altLang="ja-JP" b="1" dirty="0" err="1" smtClean="0"/>
                  <a:t>σY</a:t>
                </a:r>
                <a:r>
                  <a:rPr kumimoji="1" lang="en-US" altLang="ja-JP" b="1" dirty="0" smtClean="0"/>
                  <a:t>, </a:t>
                </a:r>
                <a:r>
                  <a:rPr kumimoji="1" lang="en-US" altLang="ja-JP" b="1" dirty="0" err="1" smtClean="0"/>
                  <a:t>ωY</a:t>
                </a:r>
                <a:r>
                  <a:rPr kumimoji="1" lang="en-US" altLang="ja-JP" b="1" dirty="0" smtClean="0"/>
                  <a:t>, </a:t>
                </a:r>
                <a:r>
                  <a:rPr kumimoji="1" lang="en-US" altLang="ja-JP" b="1" dirty="0" err="1" smtClean="0"/>
                  <a:t>η’Y</a:t>
                </a:r>
                <a:r>
                  <a:rPr kumimoji="1" lang="en-US" altLang="ja-JP" b="1" dirty="0" smtClean="0"/>
                  <a:t>, ...) </a:t>
                </a:r>
                <a:r>
                  <a:rPr kumimoji="1" lang="en-US" altLang="ja-JP" b="1" dirty="0" err="1" smtClean="0"/>
                  <a:t>etc</a:t>
                </a:r>
                <a:r>
                  <a:rPr lang="en-US" altLang="ja-JP" b="1" dirty="0"/>
                  <a:t>]</a:t>
                </a:r>
                <a:r>
                  <a:rPr kumimoji="1" lang="en-US" altLang="ja-JP" b="1" dirty="0" smtClean="0"/>
                  <a:t> &amp;</a:t>
                </a:r>
                <a:r>
                  <a:rPr lang="en-US" altLang="ja-JP" b="1" dirty="0" smtClean="0"/>
                  <a:t> </a:t>
                </a:r>
              </a:p>
              <a:p>
                <a:pPr>
                  <a:buClr>
                    <a:srgbClr val="FF0000"/>
                  </a:buClr>
                </a:pPr>
                <a:r>
                  <a:rPr lang="en-US" altLang="ja-JP" b="1" dirty="0"/>
                  <a:t> </a:t>
                </a:r>
                <a:r>
                  <a:rPr lang="en-US" altLang="ja-JP" b="1" dirty="0" smtClean="0"/>
                  <a:t>    computing </a:t>
                </a:r>
                <a:r>
                  <a:rPr lang="en-US" altLang="ja-JP" b="1" dirty="0" smtClean="0">
                    <a:solidFill>
                      <a:srgbClr val="FF0000"/>
                    </a:solidFill>
                  </a:rPr>
                  <a:t>2 </a:t>
                </a:r>
                <a:r>
                  <a:rPr lang="en-US" altLang="ja-JP" b="1" dirty="0" smtClean="0">
                    <a:solidFill>
                      <a:srgbClr val="FF0000"/>
                    </a:solidFill>
                    <a:sym typeface="Wingdings" panose="05000000000000000000" pitchFamily="2" charset="2"/>
                  </a:rPr>
                  <a:t> 3 body reactions</a:t>
                </a:r>
              </a:p>
            </p:txBody>
          </p:sp>
        </mc:Choice>
        <mc:Fallback xmlns="">
          <p:sp>
            <p:nvSpPr>
              <p:cNvPr id="86" name="テキスト ボックス 85"/>
              <p:cNvSpPr txBox="1">
                <a:spLocks noRot="1" noChangeAspect="1" noMove="1" noResize="1" noEditPoints="1" noAdjustHandles="1" noChangeArrowheads="1" noChangeShapeType="1" noTextEdit="1"/>
              </p:cNvSpPr>
              <p:nvPr/>
            </p:nvSpPr>
            <p:spPr>
              <a:xfrm>
                <a:off x="273964" y="980728"/>
                <a:ext cx="5282472" cy="933461"/>
              </a:xfrm>
              <a:prstGeom prst="rect">
                <a:avLst/>
              </a:prstGeom>
              <a:blipFill rotWithShape="1">
                <a:blip r:embed="rId4"/>
                <a:stretch>
                  <a:fillRect l="-808" t="-3268" b="-9804"/>
                </a:stretch>
              </a:blipFill>
            </p:spPr>
            <p:txBody>
              <a:bodyPr/>
              <a:lstStyle/>
              <a:p>
                <a:r>
                  <a:rPr lang="ja-JP" altLang="en-US">
                    <a:noFill/>
                  </a:rPr>
                  <a:t> </a:t>
                </a:r>
              </a:p>
            </p:txBody>
          </p:sp>
        </mc:Fallback>
      </mc:AlternateContent>
      <p:grpSp>
        <p:nvGrpSpPr>
          <p:cNvPr id="16" name="グループ化 15"/>
          <p:cNvGrpSpPr/>
          <p:nvPr/>
        </p:nvGrpSpPr>
        <p:grpSpPr>
          <a:xfrm>
            <a:off x="5614048" y="1113274"/>
            <a:ext cx="2724713" cy="1183301"/>
            <a:chOff x="5614048" y="1113274"/>
            <a:chExt cx="2724713" cy="1183301"/>
          </a:xfrm>
        </p:grpSpPr>
        <p:grpSp>
          <p:nvGrpSpPr>
            <p:cNvPr id="87" name="グループ化 86"/>
            <p:cNvGrpSpPr/>
            <p:nvPr/>
          </p:nvGrpSpPr>
          <p:grpSpPr>
            <a:xfrm>
              <a:off x="5614048" y="1113274"/>
              <a:ext cx="2724713" cy="1183301"/>
              <a:chOff x="6300192" y="1931820"/>
              <a:chExt cx="2148598" cy="803358"/>
            </a:xfrm>
          </p:grpSpPr>
          <p:cxnSp>
            <p:nvCxnSpPr>
              <p:cNvPr id="88" name="Straight Arrow Connector 15"/>
              <p:cNvCxnSpPr/>
              <p:nvPr/>
            </p:nvCxnSpPr>
            <p:spPr>
              <a:xfrm>
                <a:off x="6560537" y="2048606"/>
                <a:ext cx="259102" cy="255529"/>
              </a:xfrm>
              <a:prstGeom prst="straightConnector1">
                <a:avLst/>
              </a:prstGeom>
              <a:ln w="3175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Arrow Connector 15"/>
              <p:cNvCxnSpPr/>
              <p:nvPr/>
            </p:nvCxnSpPr>
            <p:spPr>
              <a:xfrm flipV="1">
                <a:off x="7245437" y="1997926"/>
                <a:ext cx="361200" cy="318652"/>
              </a:xfrm>
              <a:prstGeom prst="straightConnector1">
                <a:avLst/>
              </a:prstGeom>
              <a:ln w="3175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Straight Arrow Connector 15"/>
              <p:cNvCxnSpPr/>
              <p:nvPr/>
            </p:nvCxnSpPr>
            <p:spPr>
              <a:xfrm flipV="1">
                <a:off x="6575657" y="2311488"/>
                <a:ext cx="259662" cy="238384"/>
              </a:xfrm>
              <a:prstGeom prst="straightConnector1">
                <a:avLst/>
              </a:prstGeom>
              <a:ln w="317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Straight Arrow Connector 15"/>
              <p:cNvCxnSpPr/>
              <p:nvPr/>
            </p:nvCxnSpPr>
            <p:spPr>
              <a:xfrm>
                <a:off x="7224461" y="2319911"/>
                <a:ext cx="373183" cy="265978"/>
              </a:xfrm>
              <a:prstGeom prst="straightConnector1">
                <a:avLst/>
              </a:prstGeom>
              <a:ln w="317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2" name="テキスト ボックス 91"/>
              <p:cNvSpPr txBox="1"/>
              <p:nvPr/>
            </p:nvSpPr>
            <p:spPr>
              <a:xfrm>
                <a:off x="6369000" y="2473568"/>
                <a:ext cx="318718" cy="261610"/>
              </a:xfrm>
              <a:prstGeom prst="rect">
                <a:avLst/>
              </a:prstGeom>
              <a:noFill/>
            </p:spPr>
            <p:txBody>
              <a:bodyPr wrap="square" rtlCol="0">
                <a:spAutoFit/>
              </a:bodyPr>
              <a:lstStyle/>
              <a:p>
                <a:r>
                  <a:rPr kumimoji="1" lang="en-US" altLang="ja-JP" sz="1100" b="1" dirty="0" smtClean="0"/>
                  <a:t>N</a:t>
                </a:r>
                <a:endParaRPr kumimoji="1" lang="ja-JP" altLang="en-US" sz="1100" b="1" dirty="0"/>
              </a:p>
            </p:txBody>
          </p:sp>
          <mc:AlternateContent xmlns:mc="http://schemas.openxmlformats.org/markup-compatibility/2006" xmlns:a14="http://schemas.microsoft.com/office/drawing/2010/main">
            <mc:Choice Requires="a14">
              <p:sp>
                <p:nvSpPr>
                  <p:cNvPr id="93" name="TextBox 37"/>
                  <p:cNvSpPr txBox="1"/>
                  <p:nvPr/>
                </p:nvSpPr>
                <p:spPr>
                  <a:xfrm>
                    <a:off x="6300192" y="1946626"/>
                    <a:ext cx="318718" cy="2678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sz="1100" b="1" i="1">
                                  <a:latin typeface="Cambria Math"/>
                                </a:rPr>
                              </m:ctrlPr>
                            </m:accPr>
                            <m:e>
                              <m:r>
                                <m:rPr>
                                  <m:nor/>
                                </m:rPr>
                                <a:rPr lang="en-US" altLang="ja-JP" sz="1100" b="1"/>
                                <m:t>K</m:t>
                              </m:r>
                            </m:e>
                          </m:acc>
                        </m:oMath>
                      </m:oMathPara>
                    </a14:m>
                    <a:endParaRPr lang="ja-JP" altLang="en-US" sz="1100" b="1" dirty="0"/>
                  </a:p>
                </p:txBody>
              </p:sp>
            </mc:Choice>
            <mc:Fallback xmlns="">
              <p:sp>
                <p:nvSpPr>
                  <p:cNvPr id="94" name="TextBox 37"/>
                  <p:cNvSpPr txBox="1">
                    <a:spLocks noRot="1" noChangeAspect="1" noMove="1" noResize="1" noEditPoints="1" noAdjustHandles="1" noChangeArrowheads="1" noChangeShapeType="1" noTextEdit="1"/>
                  </p:cNvSpPr>
                  <p:nvPr/>
                </p:nvSpPr>
                <p:spPr>
                  <a:xfrm>
                    <a:off x="6300192" y="1946626"/>
                    <a:ext cx="318718" cy="267894"/>
                  </a:xfrm>
                  <a:prstGeom prst="rect">
                    <a:avLst/>
                  </a:prstGeom>
                  <a:blipFill rotWithShape="1">
                    <a:blip r:embed="rId8"/>
                    <a:stretch>
                      <a:fillRect/>
                    </a:stretch>
                  </a:blipFill>
                </p:spPr>
                <p:txBody>
                  <a:bodyPr/>
                  <a:lstStyle/>
                  <a:p>
                    <a:r>
                      <a:rPr lang="ja-JP" altLang="en-US">
                        <a:noFill/>
                      </a:rPr>
                      <a:t> </a:t>
                    </a:r>
                  </a:p>
                </p:txBody>
              </p:sp>
            </mc:Fallback>
          </mc:AlternateContent>
          <p:sp>
            <p:nvSpPr>
              <p:cNvPr id="94" name="テキスト ボックス 93"/>
              <p:cNvSpPr txBox="1"/>
              <p:nvPr/>
            </p:nvSpPr>
            <p:spPr>
              <a:xfrm>
                <a:off x="6771519" y="1995424"/>
                <a:ext cx="616648" cy="276999"/>
              </a:xfrm>
              <a:prstGeom prst="rect">
                <a:avLst/>
              </a:prstGeom>
              <a:noFill/>
            </p:spPr>
            <p:txBody>
              <a:bodyPr wrap="square" rtlCol="0">
                <a:spAutoFit/>
              </a:bodyPr>
              <a:lstStyle/>
              <a:p>
                <a:r>
                  <a:rPr lang="en-US" altLang="ja-JP" sz="1200" b="1" dirty="0" smtClean="0">
                    <a:solidFill>
                      <a:srgbClr val="FF0000"/>
                    </a:solidFill>
                  </a:rPr>
                  <a:t>Λ*, Σ*</a:t>
                </a:r>
                <a:endParaRPr kumimoji="1" lang="ja-JP" altLang="en-US" sz="1200" b="1" dirty="0">
                  <a:solidFill>
                    <a:srgbClr val="FF0000"/>
                  </a:solidFill>
                  <a:latin typeface="Symbol" pitchFamily="18" charset="2"/>
                </a:endParaRPr>
              </a:p>
            </p:txBody>
          </p:sp>
          <mc:AlternateContent xmlns:mc="http://schemas.openxmlformats.org/markup-compatibility/2006" xmlns:a14="http://schemas.microsoft.com/office/drawing/2010/main">
            <mc:Choice Requires="a14">
              <p:sp>
                <p:nvSpPr>
                  <p:cNvPr id="98" name="テキスト ボックス 97"/>
                  <p:cNvSpPr txBox="1"/>
                  <p:nvPr/>
                </p:nvSpPr>
                <p:spPr>
                  <a:xfrm>
                    <a:off x="8035188" y="2077750"/>
                    <a:ext cx="413602" cy="443417"/>
                  </a:xfrm>
                  <a:prstGeom prst="rect">
                    <a:avLst/>
                  </a:prstGeom>
                  <a:noFill/>
                </p:spPr>
                <p:txBody>
                  <a:bodyPr wrap="none" rtlCol="0">
                    <a:spAutoFit/>
                  </a:bodyPr>
                  <a:lstStyle/>
                  <a:p>
                    <a:r>
                      <a:rPr kumimoji="1" lang="en-US" altLang="ja-JP" sz="1200" b="1" dirty="0" smtClean="0"/>
                      <a:t>ππΛ</a:t>
                    </a:r>
                  </a:p>
                  <a:p>
                    <a:r>
                      <a:rPr lang="en-US" altLang="ja-JP" sz="1200" b="1" dirty="0"/>
                      <a:t>π</a:t>
                    </a:r>
                    <a14:m>
                      <m:oMath xmlns:m="http://schemas.openxmlformats.org/officeDocument/2006/math">
                        <m:acc>
                          <m:accPr>
                            <m:chr m:val="̅"/>
                            <m:ctrlPr>
                              <a:rPr lang="en-US" altLang="ja-JP" sz="1200" b="1" i="1">
                                <a:latin typeface="Cambria Math"/>
                              </a:rPr>
                            </m:ctrlPr>
                          </m:accPr>
                          <m:e>
                            <m:r>
                              <m:rPr>
                                <m:nor/>
                              </m:rPr>
                              <a:rPr lang="en-US" altLang="ja-JP" sz="1200" b="1"/>
                              <m:t>K</m:t>
                            </m:r>
                          </m:e>
                        </m:acc>
                      </m:oMath>
                    </a14:m>
                    <a:r>
                      <a:rPr lang="en-US" altLang="ja-JP" sz="1200" b="1" dirty="0" smtClean="0"/>
                      <a:t>N</a:t>
                    </a:r>
                  </a:p>
                  <a:p>
                    <a:r>
                      <a:rPr kumimoji="1" lang="en-US" altLang="ja-JP" sz="1200" b="1" dirty="0" smtClean="0"/>
                      <a:t>…</a:t>
                    </a:r>
                    <a:endParaRPr kumimoji="1" lang="ja-JP" altLang="en-US" sz="1200" b="1" dirty="0"/>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8035188" y="2077750"/>
                    <a:ext cx="413602" cy="443417"/>
                  </a:xfrm>
                  <a:prstGeom prst="rect">
                    <a:avLst/>
                  </a:prstGeom>
                  <a:blipFill rotWithShape="1">
                    <a:blip r:embed="rId9"/>
                    <a:stretch>
                      <a:fillRect l="-1163" t="-935" r="-9302" b="-5607"/>
                    </a:stretch>
                  </a:blipFill>
                </p:spPr>
                <p:txBody>
                  <a:bodyPr/>
                  <a:lstStyle/>
                  <a:p>
                    <a:r>
                      <a:rPr lang="ja-JP" altLang="en-US">
                        <a:noFill/>
                      </a:rPr>
                      <a:t> </a:t>
                    </a:r>
                  </a:p>
                </p:txBody>
              </p:sp>
            </mc:Fallback>
          </mc:AlternateContent>
          <p:sp>
            <p:nvSpPr>
              <p:cNvPr id="99" name="AutoShape 35"/>
              <p:cNvSpPr>
                <a:spLocks/>
              </p:cNvSpPr>
              <p:nvPr/>
            </p:nvSpPr>
            <p:spPr bwMode="auto">
              <a:xfrm>
                <a:off x="7731929" y="1931820"/>
                <a:ext cx="245333" cy="779513"/>
              </a:xfrm>
              <a:prstGeom prst="rightBrace">
                <a:avLst>
                  <a:gd name="adj1" fmla="val 4150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cxnSp>
            <p:nvCxnSpPr>
              <p:cNvPr id="100" name="Straight Arrow Connector 15"/>
              <p:cNvCxnSpPr/>
              <p:nvPr/>
            </p:nvCxnSpPr>
            <p:spPr>
              <a:xfrm>
                <a:off x="6815433" y="2304414"/>
                <a:ext cx="439455" cy="7074"/>
              </a:xfrm>
              <a:prstGeom prst="straightConnector1">
                <a:avLst/>
              </a:prstGeom>
              <a:ln w="57150" cap="flat" cmpd="sng" algn="ctr">
                <a:solidFill>
                  <a:srgbClr val="FF66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2" name="グループ化 11"/>
            <p:cNvGrpSpPr/>
            <p:nvPr/>
          </p:nvGrpSpPr>
          <p:grpSpPr>
            <a:xfrm>
              <a:off x="6746145" y="1569265"/>
              <a:ext cx="680361" cy="206477"/>
              <a:chOff x="2721078" y="2263878"/>
              <a:chExt cx="680361" cy="206477"/>
            </a:xfrm>
          </p:grpSpPr>
          <p:cxnSp>
            <p:nvCxnSpPr>
              <p:cNvPr id="101" name="Straight Arrow Connector 15"/>
              <p:cNvCxnSpPr/>
              <p:nvPr/>
            </p:nvCxnSpPr>
            <p:spPr>
              <a:xfrm flipV="1">
                <a:off x="2813869" y="2263878"/>
                <a:ext cx="587570" cy="112992"/>
              </a:xfrm>
              <a:prstGeom prst="straightConnector1">
                <a:avLst/>
              </a:prstGeom>
              <a:ln w="3175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円/楕円 10"/>
              <p:cNvSpPr/>
              <p:nvPr/>
            </p:nvSpPr>
            <p:spPr>
              <a:xfrm>
                <a:off x="2721078" y="2299393"/>
                <a:ext cx="172616" cy="170962"/>
              </a:xfrm>
              <a:prstGeom prst="ellipse">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grpSp>
      </p:grpSp>
    </p:spTree>
    <p:extLst>
      <p:ext uri="{BB962C8B-B14F-4D97-AF65-F5344CB8AC3E}">
        <p14:creationId xmlns:p14="http://schemas.microsoft.com/office/powerpoint/2010/main" val="3702852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75856" y="2780928"/>
            <a:ext cx="2560835" cy="574773"/>
          </a:xfrm>
          <a:prstGeom prst="rect">
            <a:avLst/>
          </a:prstGeom>
          <a:solidFill>
            <a:schemeClr val="bg1"/>
          </a:solidFill>
          <a:ln w="38100">
            <a:solidFill>
              <a:srgbClr val="0000FF"/>
            </a:solidFill>
          </a:ln>
          <a:effectLst>
            <a:outerShdw blurRad="50800" dist="38100" dir="2700000" algn="tl" rotWithShape="0">
              <a:prstClr val="black">
                <a:alpha val="40000"/>
              </a:prstClr>
            </a:outerShdw>
          </a:effectLst>
        </p:spPr>
        <p:txBody>
          <a:bodyPr wrap="square" rtlCol="0">
            <a:spAutoFit/>
          </a:bodyPr>
          <a:lstStyle/>
          <a:p>
            <a:pPr algn="ctr">
              <a:lnSpc>
                <a:spcPct val="120000"/>
              </a:lnSpc>
            </a:pPr>
            <a:r>
              <a:rPr kumimoji="1" lang="en-US" altLang="ja-JP" sz="2800" dirty="0" smtClean="0">
                <a:latin typeface="+mj-lt"/>
              </a:rPr>
              <a:t>Back up</a:t>
            </a:r>
          </a:p>
        </p:txBody>
      </p:sp>
    </p:spTree>
    <p:extLst>
      <p:ext uri="{BB962C8B-B14F-4D97-AF65-F5344CB8AC3E}">
        <p14:creationId xmlns:p14="http://schemas.microsoft.com/office/powerpoint/2010/main" val="28487775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7504" y="692696"/>
            <a:ext cx="8955861" cy="607681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latin typeface="Arial Black" pitchFamily="34" charset="0"/>
                <a:ea typeface="ＭＳ Ｐゴシック" charset="-128"/>
              </a:rPr>
              <a:t>“Complete” data for establishing Y* spectrum</a:t>
            </a:r>
            <a:endParaRPr lang="ja-JP" altLang="en-US" sz="2800" dirty="0" smtClean="0">
              <a:solidFill>
                <a:srgbClr val="0000FF"/>
              </a:solidFill>
              <a:latin typeface="Arial Black" pitchFamily="34" charset="0"/>
              <a:ea typeface="ＭＳ Ｐゴシック" charset="-128"/>
            </a:endParaRPr>
          </a:p>
        </p:txBody>
      </p:sp>
      <p:sp>
        <p:nvSpPr>
          <p:cNvPr id="8" name="テキスト ボックス 7"/>
          <p:cNvSpPr txBox="1"/>
          <p:nvPr/>
        </p:nvSpPr>
        <p:spPr>
          <a:xfrm>
            <a:off x="757398" y="1340768"/>
            <a:ext cx="7800725" cy="461665"/>
          </a:xfrm>
          <a:prstGeom prst="rect">
            <a:avLst/>
          </a:prstGeom>
          <a:noFill/>
        </p:spPr>
        <p:txBody>
          <a:bodyPr wrap="none" rtlCol="0">
            <a:spAutoFit/>
          </a:bodyPr>
          <a:lstStyle/>
          <a:p>
            <a:r>
              <a:rPr kumimoji="1" lang="en-US" altLang="ja-JP" sz="2400" b="1" dirty="0" smtClean="0"/>
              <a:t>Complete set of observables:  </a:t>
            </a:r>
            <a:r>
              <a:rPr lang="en-US" altLang="ja-JP" sz="2400" b="1" dirty="0" smtClean="0">
                <a:solidFill>
                  <a:srgbClr val="FF0000"/>
                </a:solidFill>
              </a:rPr>
              <a:t> </a:t>
            </a:r>
            <a:r>
              <a:rPr kumimoji="1" lang="en-US" altLang="ja-JP" sz="2400" b="1" dirty="0" err="1" smtClean="0">
                <a:solidFill>
                  <a:srgbClr val="FF0000"/>
                </a:solidFill>
              </a:rPr>
              <a:t>dσ</a:t>
            </a:r>
            <a:r>
              <a:rPr kumimoji="1" lang="en-US" altLang="ja-JP" sz="2400" b="1" dirty="0" smtClean="0">
                <a:solidFill>
                  <a:srgbClr val="FF0000"/>
                </a:solidFill>
              </a:rPr>
              <a:t>/</a:t>
            </a:r>
            <a:r>
              <a:rPr kumimoji="1" lang="en-US" altLang="ja-JP" sz="2400" b="1" dirty="0" err="1" smtClean="0">
                <a:solidFill>
                  <a:srgbClr val="FF0000"/>
                </a:solidFill>
              </a:rPr>
              <a:t>dΩ</a:t>
            </a:r>
            <a:r>
              <a:rPr kumimoji="1" lang="en-US" altLang="ja-JP" sz="2400" b="1" dirty="0" smtClean="0">
                <a:solidFill>
                  <a:srgbClr val="FF0000"/>
                </a:solidFill>
              </a:rPr>
              <a:t>, P, β</a:t>
            </a:r>
            <a:r>
              <a:rPr lang="ja-JP" altLang="en-US" sz="2400" b="1" dirty="0">
                <a:solidFill>
                  <a:srgbClr val="FF0000"/>
                </a:solidFill>
              </a:rPr>
              <a:t> </a:t>
            </a:r>
            <a:r>
              <a:rPr lang="en-US" altLang="ja-JP" sz="2400" b="1" dirty="0" smtClean="0"/>
              <a:t>(or R &amp; A)</a:t>
            </a:r>
            <a:endParaRPr kumimoji="1" lang="ja-JP" altLang="en-US" sz="2400" b="1" dirty="0"/>
          </a:p>
        </p:txBody>
      </p:sp>
      <p:sp>
        <p:nvSpPr>
          <p:cNvPr id="12" name="平行四辺形 11"/>
          <p:cNvSpPr/>
          <p:nvPr/>
        </p:nvSpPr>
        <p:spPr bwMode="auto">
          <a:xfrm>
            <a:off x="4788024" y="2656293"/>
            <a:ext cx="3888432" cy="1882444"/>
          </a:xfrm>
          <a:prstGeom prst="parallelogram">
            <a:avLst>
              <a:gd name="adj" fmla="val 58472"/>
            </a:avLst>
          </a:prstGeom>
          <a:solidFill>
            <a:srgbClr val="CCEC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kumimoji="1" lang="ja-JP" altLang="en-US"/>
          </a:p>
        </p:txBody>
      </p:sp>
      <p:cxnSp>
        <p:nvCxnSpPr>
          <p:cNvPr id="17" name="直線矢印コネクタ 16"/>
          <p:cNvCxnSpPr/>
          <p:nvPr/>
        </p:nvCxnSpPr>
        <p:spPr>
          <a:xfrm flipV="1">
            <a:off x="5004048" y="2656293"/>
            <a:ext cx="3168352" cy="1882444"/>
          </a:xfrm>
          <a:prstGeom prst="straightConnector1">
            <a:avLst/>
          </a:prstGeom>
          <a:ln w="19050">
            <a:solidFill>
              <a:schemeClr val="tx1"/>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8" name="平行四辺形 17"/>
          <p:cNvSpPr/>
          <p:nvPr/>
        </p:nvSpPr>
        <p:spPr bwMode="auto">
          <a:xfrm>
            <a:off x="179512" y="2675573"/>
            <a:ext cx="3888432" cy="1882444"/>
          </a:xfrm>
          <a:prstGeom prst="parallelogram">
            <a:avLst>
              <a:gd name="adj" fmla="val 58472"/>
            </a:avLst>
          </a:prstGeom>
          <a:solidFill>
            <a:srgbClr val="CCEC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kumimoji="1" lang="ja-JP" altLang="en-US"/>
          </a:p>
        </p:txBody>
      </p:sp>
      <p:cxnSp>
        <p:nvCxnSpPr>
          <p:cNvPr id="19" name="直線矢印コネクタ 18"/>
          <p:cNvCxnSpPr/>
          <p:nvPr/>
        </p:nvCxnSpPr>
        <p:spPr>
          <a:xfrm flipV="1">
            <a:off x="755576" y="3542937"/>
            <a:ext cx="3312368" cy="2"/>
          </a:xfrm>
          <a:prstGeom prst="straightConnector1">
            <a:avLst/>
          </a:prstGeom>
          <a:ln w="1905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893762" y="3789038"/>
            <a:ext cx="360000" cy="2"/>
          </a:xfrm>
          <a:prstGeom prst="straightConnector1">
            <a:avLst/>
          </a:prstGeom>
          <a:ln w="31750">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bwMode="auto">
          <a:xfrm>
            <a:off x="971600" y="3467661"/>
            <a:ext cx="144016" cy="144016"/>
          </a:xfrm>
          <a:prstGeom prst="ellipse">
            <a:avLst/>
          </a:prstGeom>
          <a:solidFill>
            <a:srgbClr val="FF0000"/>
          </a:solidFill>
          <a:ln w="31750">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kumimoji="1" lang="ja-JP" altLang="en-US"/>
          </a:p>
        </p:txBody>
      </p:sp>
      <p:sp>
        <p:nvSpPr>
          <p:cNvPr id="22" name="円/楕円 21"/>
          <p:cNvSpPr/>
          <p:nvPr/>
        </p:nvSpPr>
        <p:spPr bwMode="auto">
          <a:xfrm>
            <a:off x="3074580" y="3467661"/>
            <a:ext cx="144016" cy="144016"/>
          </a:xfrm>
          <a:prstGeom prst="ellipse">
            <a:avLst/>
          </a:prstGeom>
          <a:solidFill>
            <a:srgbClr val="009900"/>
          </a:solidFill>
          <a:ln w="31750">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kumimoji="1" lang="ja-JP" altLang="en-US"/>
          </a:p>
        </p:txBody>
      </p:sp>
      <p:cxnSp>
        <p:nvCxnSpPr>
          <p:cNvPr id="23" name="直線矢印コネクタ 22"/>
          <p:cNvCxnSpPr/>
          <p:nvPr/>
        </p:nvCxnSpPr>
        <p:spPr>
          <a:xfrm rot="10800000" flipV="1">
            <a:off x="2926791" y="3789037"/>
            <a:ext cx="360000" cy="2"/>
          </a:xfrm>
          <a:prstGeom prst="straightConnector1">
            <a:avLst/>
          </a:prstGeom>
          <a:ln w="31750">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33454" y="3789040"/>
            <a:ext cx="402674" cy="369332"/>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b="1" dirty="0" smtClean="0">
                <a:solidFill>
                  <a:schemeClr val="tx1"/>
                </a:solidFill>
              </a:rPr>
              <a:t>K</a:t>
            </a:r>
            <a:r>
              <a:rPr lang="en-US" altLang="ja-JP" b="1" baseline="30000" dirty="0" smtClean="0">
                <a:solidFill>
                  <a:schemeClr val="tx1"/>
                </a:solidFill>
              </a:rPr>
              <a:t>-</a:t>
            </a:r>
            <a:endParaRPr kumimoji="1" lang="ja-JP" altLang="en-US" b="1" baseline="30000" dirty="0" smtClean="0">
              <a:solidFill>
                <a:schemeClr val="tx1"/>
              </a:solidFill>
            </a:endParaRPr>
          </a:p>
        </p:txBody>
      </p:sp>
      <p:sp>
        <p:nvSpPr>
          <p:cNvPr id="25" name="テキスト ボックス 24"/>
          <p:cNvSpPr txBox="1"/>
          <p:nvPr/>
        </p:nvSpPr>
        <p:spPr>
          <a:xfrm>
            <a:off x="2915816" y="3789040"/>
            <a:ext cx="325730" cy="369332"/>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b="1" dirty="0" smtClean="0">
                <a:solidFill>
                  <a:schemeClr val="tx1"/>
                </a:solidFill>
              </a:rPr>
              <a:t>p</a:t>
            </a:r>
            <a:endParaRPr kumimoji="1" lang="ja-JP" altLang="en-US" b="1" dirty="0" smtClean="0">
              <a:solidFill>
                <a:schemeClr val="tx1"/>
              </a:solidFill>
            </a:endParaRPr>
          </a:p>
        </p:txBody>
      </p:sp>
      <p:cxnSp>
        <p:nvCxnSpPr>
          <p:cNvPr id="26" name="直線矢印コネクタ 25"/>
          <p:cNvCxnSpPr/>
          <p:nvPr/>
        </p:nvCxnSpPr>
        <p:spPr>
          <a:xfrm flipV="1">
            <a:off x="5364088" y="3520389"/>
            <a:ext cx="3312368" cy="2"/>
          </a:xfrm>
          <a:prstGeom prst="straightConnector1">
            <a:avLst/>
          </a:prstGeom>
          <a:ln w="1905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bwMode="auto">
          <a:xfrm>
            <a:off x="5765244" y="3975728"/>
            <a:ext cx="144016" cy="144016"/>
          </a:xfrm>
          <a:prstGeom prst="ellipse">
            <a:avLst/>
          </a:prstGeom>
          <a:solidFill>
            <a:srgbClr val="009900"/>
          </a:solidFill>
          <a:ln w="31750">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kumimoji="1" lang="ja-JP" altLang="en-US"/>
          </a:p>
        </p:txBody>
      </p:sp>
      <p:sp>
        <p:nvSpPr>
          <p:cNvPr id="28" name="円/楕円 27"/>
          <p:cNvSpPr/>
          <p:nvPr/>
        </p:nvSpPr>
        <p:spPr bwMode="auto">
          <a:xfrm>
            <a:off x="7538192" y="2919076"/>
            <a:ext cx="144016" cy="144016"/>
          </a:xfrm>
          <a:prstGeom prst="ellipse">
            <a:avLst/>
          </a:prstGeom>
          <a:solidFill>
            <a:srgbClr val="FF0000"/>
          </a:solidFill>
          <a:ln w="31750">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kumimoji="1" lang="ja-JP" altLang="en-US"/>
          </a:p>
        </p:txBody>
      </p:sp>
      <p:cxnSp>
        <p:nvCxnSpPr>
          <p:cNvPr id="29" name="直線矢印コネクタ 28"/>
          <p:cNvCxnSpPr/>
          <p:nvPr/>
        </p:nvCxnSpPr>
        <p:spPr>
          <a:xfrm rot="-1800000" flipV="1">
            <a:off x="7360844" y="2829074"/>
            <a:ext cx="360000" cy="2"/>
          </a:xfrm>
          <a:prstGeom prst="straightConnector1">
            <a:avLst/>
          </a:prstGeom>
          <a:ln w="31750">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cxnSpLocks noChangeAspect="1"/>
          </p:cNvCxnSpPr>
          <p:nvPr/>
        </p:nvCxnSpPr>
        <p:spPr>
          <a:xfrm flipV="1">
            <a:off x="1524726" y="2398017"/>
            <a:ext cx="1259335" cy="21600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5400000" flipV="1">
            <a:off x="1401420" y="2833792"/>
            <a:ext cx="1440000" cy="2"/>
          </a:xfrm>
          <a:prstGeom prst="straightConnector1">
            <a:avLst/>
          </a:prstGeom>
          <a:ln w="1905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cxnSpLocks noChangeAspect="1"/>
          </p:cNvCxnSpPr>
          <p:nvPr/>
        </p:nvCxnSpPr>
        <p:spPr>
          <a:xfrm flipV="1">
            <a:off x="6125624" y="2371053"/>
            <a:ext cx="1259335" cy="21600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5400000" flipV="1">
            <a:off x="5996870" y="2792708"/>
            <a:ext cx="1440000" cy="2"/>
          </a:xfrm>
          <a:prstGeom prst="straightConnector1">
            <a:avLst/>
          </a:prstGeom>
          <a:ln w="1905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067944" y="3265139"/>
            <a:ext cx="30489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2400" i="1" dirty="0">
                <a:solidFill>
                  <a:schemeClr val="tx1"/>
                </a:solidFill>
                <a:latin typeface="Times New Roman" panose="02020603050405020304" pitchFamily="18" charset="0"/>
                <a:cs typeface="Times New Roman" panose="02020603050405020304" pitchFamily="18" charset="0"/>
              </a:rPr>
              <a:t>z</a:t>
            </a:r>
            <a:endParaRPr kumimoji="1" lang="ja-JP" altLang="en-US" sz="2400" i="1" dirty="0" smtClean="0">
              <a:solidFill>
                <a:schemeClr val="tx1"/>
              </a:solidFill>
              <a:latin typeface="Times New Roman" panose="02020603050405020304" pitchFamily="18" charset="0"/>
              <a:cs typeface="Times New Roman" panose="02020603050405020304" pitchFamily="18" charset="0"/>
            </a:endParaRPr>
          </a:p>
        </p:txBody>
      </p:sp>
      <p:sp>
        <p:nvSpPr>
          <p:cNvPr id="36" name="テキスト ボックス 35"/>
          <p:cNvSpPr txBox="1"/>
          <p:nvPr/>
        </p:nvSpPr>
        <p:spPr>
          <a:xfrm>
            <a:off x="6556408" y="1628800"/>
            <a:ext cx="32092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2400" i="1" dirty="0">
                <a:solidFill>
                  <a:schemeClr val="tx1"/>
                </a:solidFill>
                <a:latin typeface="Times New Roman" panose="02020603050405020304" pitchFamily="18" charset="0"/>
                <a:cs typeface="Times New Roman" panose="02020603050405020304" pitchFamily="18" charset="0"/>
              </a:rPr>
              <a:t>y</a:t>
            </a:r>
            <a:endParaRPr kumimoji="1" lang="ja-JP" altLang="en-US" sz="2400" i="1" dirty="0" smtClean="0">
              <a:solidFill>
                <a:schemeClr val="tx1"/>
              </a:solidFill>
              <a:latin typeface="Times New Roman" panose="02020603050405020304" pitchFamily="18" charset="0"/>
              <a:cs typeface="Times New Roman" panose="02020603050405020304" pitchFamily="18" charset="0"/>
            </a:endParaRPr>
          </a:p>
        </p:txBody>
      </p:sp>
      <p:sp>
        <p:nvSpPr>
          <p:cNvPr id="37" name="テキスト ボックス 36"/>
          <p:cNvSpPr txBox="1"/>
          <p:nvPr/>
        </p:nvSpPr>
        <p:spPr>
          <a:xfrm>
            <a:off x="2666902" y="2011386"/>
            <a:ext cx="32092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2400" i="1" dirty="0" smtClean="0">
                <a:solidFill>
                  <a:schemeClr val="tx1"/>
                </a:solidFill>
                <a:latin typeface="Times New Roman" panose="02020603050405020304" pitchFamily="18" charset="0"/>
                <a:cs typeface="Times New Roman" panose="02020603050405020304" pitchFamily="18" charset="0"/>
              </a:rPr>
              <a:t>x</a:t>
            </a:r>
            <a:endParaRPr kumimoji="1" lang="ja-JP" altLang="en-US" sz="2400" i="1" dirty="0" smtClean="0">
              <a:solidFill>
                <a:schemeClr val="tx1"/>
              </a:solidFill>
              <a:latin typeface="Times New Roman" panose="02020603050405020304" pitchFamily="18" charset="0"/>
              <a:cs typeface="Times New Roman" panose="02020603050405020304" pitchFamily="18" charset="0"/>
            </a:endParaRPr>
          </a:p>
        </p:txBody>
      </p:sp>
      <p:sp>
        <p:nvSpPr>
          <p:cNvPr id="38" name="テキスト ボックス 37"/>
          <p:cNvSpPr txBox="1"/>
          <p:nvPr/>
        </p:nvSpPr>
        <p:spPr>
          <a:xfrm>
            <a:off x="8676456" y="3242593"/>
            <a:ext cx="30489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2400" i="1" dirty="0">
                <a:solidFill>
                  <a:schemeClr val="tx1"/>
                </a:solidFill>
                <a:latin typeface="Times New Roman" panose="02020603050405020304" pitchFamily="18" charset="0"/>
                <a:cs typeface="Times New Roman" panose="02020603050405020304" pitchFamily="18" charset="0"/>
              </a:rPr>
              <a:t>z</a:t>
            </a:r>
            <a:endParaRPr kumimoji="1" lang="ja-JP" altLang="en-US" sz="2400" i="1" dirty="0" smtClean="0">
              <a:solidFill>
                <a:schemeClr val="tx1"/>
              </a:solidFill>
              <a:latin typeface="Times New Roman" panose="02020603050405020304" pitchFamily="18" charset="0"/>
              <a:cs typeface="Times New Roman" panose="02020603050405020304" pitchFamily="18" charset="0"/>
            </a:endParaRPr>
          </a:p>
        </p:txBody>
      </p:sp>
      <p:sp>
        <p:nvSpPr>
          <p:cNvPr id="39" name="テキスト ボックス 38"/>
          <p:cNvSpPr txBox="1"/>
          <p:nvPr/>
        </p:nvSpPr>
        <p:spPr>
          <a:xfrm>
            <a:off x="7236296" y="1988840"/>
            <a:ext cx="32092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2400" i="1" dirty="0" smtClean="0">
                <a:solidFill>
                  <a:schemeClr val="tx1"/>
                </a:solidFill>
                <a:latin typeface="Times New Roman" panose="02020603050405020304" pitchFamily="18" charset="0"/>
                <a:cs typeface="Times New Roman" panose="02020603050405020304" pitchFamily="18" charset="0"/>
              </a:rPr>
              <a:t>x</a:t>
            </a:r>
            <a:endParaRPr kumimoji="1" lang="ja-JP" altLang="en-US" sz="2400" i="1" dirty="0" smtClean="0">
              <a:solidFill>
                <a:schemeClr val="tx1"/>
              </a:solidFill>
              <a:latin typeface="Times New Roman" panose="02020603050405020304" pitchFamily="18" charset="0"/>
              <a:cs typeface="Times New Roman" panose="02020603050405020304" pitchFamily="18" charset="0"/>
            </a:endParaRPr>
          </a:p>
        </p:txBody>
      </p:sp>
      <p:sp>
        <p:nvSpPr>
          <p:cNvPr id="40" name="テキスト ボックス 39"/>
          <p:cNvSpPr txBox="1"/>
          <p:nvPr/>
        </p:nvSpPr>
        <p:spPr>
          <a:xfrm>
            <a:off x="1960958" y="1658417"/>
            <a:ext cx="32092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2400" i="1" dirty="0">
                <a:solidFill>
                  <a:schemeClr val="tx1"/>
                </a:solidFill>
                <a:latin typeface="Times New Roman" panose="02020603050405020304" pitchFamily="18" charset="0"/>
                <a:cs typeface="Times New Roman" panose="02020603050405020304" pitchFamily="18" charset="0"/>
              </a:rPr>
              <a:t>y</a:t>
            </a:r>
            <a:endParaRPr kumimoji="1" lang="ja-JP" altLang="en-US" sz="2400" i="1" dirty="0" smtClean="0">
              <a:solidFill>
                <a:schemeClr val="tx1"/>
              </a:solidFill>
              <a:latin typeface="Times New Roman" panose="02020603050405020304" pitchFamily="18" charset="0"/>
              <a:cs typeface="Times New Roman" panose="02020603050405020304" pitchFamily="18" charset="0"/>
            </a:endParaRPr>
          </a:p>
        </p:txBody>
      </p:sp>
      <p:sp>
        <p:nvSpPr>
          <p:cNvPr id="41" name="右矢印 40"/>
          <p:cNvSpPr/>
          <p:nvPr/>
        </p:nvSpPr>
        <p:spPr bwMode="auto">
          <a:xfrm>
            <a:off x="4427984" y="3265140"/>
            <a:ext cx="360040" cy="521000"/>
          </a:xfrm>
          <a:prstGeom prst="rightArrow">
            <a:avLst/>
          </a:prstGeom>
          <a:solidFill>
            <a:schemeClr val="accent6">
              <a:lumMod val="75000"/>
            </a:schemeClr>
          </a:solidFill>
          <a:ln w="31750">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kumimoji="1" lang="ja-JP" altLang="en-US"/>
          </a:p>
        </p:txBody>
      </p:sp>
      <p:sp>
        <p:nvSpPr>
          <p:cNvPr id="42" name="テキスト ボックス 41"/>
          <p:cNvSpPr txBox="1"/>
          <p:nvPr/>
        </p:nvSpPr>
        <p:spPr>
          <a:xfrm>
            <a:off x="179512" y="4653136"/>
            <a:ext cx="3276859"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200" b="1" dirty="0" smtClean="0">
                <a:solidFill>
                  <a:schemeClr val="tx1"/>
                </a:solidFill>
              </a:rPr>
              <a:t>Suppose target polarization</a:t>
            </a:r>
            <a:r>
              <a:rPr lang="en-US" altLang="ja-JP" sz="1200" b="1" dirty="0" smtClean="0">
                <a:solidFill>
                  <a:schemeClr val="tx1"/>
                </a:solidFill>
              </a:rPr>
              <a:t> points z-axis </a:t>
            </a:r>
          </a:p>
          <a:p>
            <a:r>
              <a:rPr lang="en-US" altLang="ja-JP" sz="1200" b="1" dirty="0" smtClean="0">
                <a:solidFill>
                  <a:schemeClr val="tx1"/>
                </a:solidFill>
              </a:rPr>
              <a:t>(</a:t>
            </a:r>
            <a:r>
              <a:rPr lang="en-US" altLang="ja-JP" sz="1200" b="1" dirty="0" smtClean="0">
                <a:solidFill>
                  <a:schemeClr val="tx1"/>
                </a:solidFill>
                <a:sym typeface="Wingdings" panose="05000000000000000000" pitchFamily="2" charset="2"/>
              </a:rPr>
              <a:t></a:t>
            </a:r>
            <a:r>
              <a:rPr lang="en-US" altLang="ja-JP" sz="1200" b="1" dirty="0" smtClean="0">
                <a:solidFill>
                  <a:schemeClr val="tx1"/>
                </a:solidFill>
              </a:rPr>
              <a:t> parallel to pion momentum):</a:t>
            </a:r>
            <a:endParaRPr kumimoji="1" lang="ja-JP" altLang="en-US" sz="1200" b="1" dirty="0" smtClean="0">
              <a:solidFill>
                <a:schemeClr val="tx1"/>
              </a:solidFill>
            </a:endParaRPr>
          </a:p>
        </p:txBody>
      </p:sp>
      <p:sp>
        <p:nvSpPr>
          <p:cNvPr id="43" name="右矢印 42"/>
          <p:cNvSpPr/>
          <p:nvPr/>
        </p:nvSpPr>
        <p:spPr bwMode="auto">
          <a:xfrm>
            <a:off x="4211960" y="5356272"/>
            <a:ext cx="360040" cy="521000"/>
          </a:xfrm>
          <a:prstGeom prst="rightArrow">
            <a:avLst/>
          </a:prstGeom>
          <a:solidFill>
            <a:schemeClr val="accent6">
              <a:lumMod val="75000"/>
            </a:schemeClr>
          </a:solidFill>
          <a:ln w="31750">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kumimoji="1" lang="ja-JP" altLang="en-US"/>
          </a:p>
        </p:txBody>
      </p:sp>
      <p:sp>
        <p:nvSpPr>
          <p:cNvPr id="46" name="テキスト ボックス 45"/>
          <p:cNvSpPr txBox="1"/>
          <p:nvPr/>
        </p:nvSpPr>
        <p:spPr>
          <a:xfrm>
            <a:off x="4644008" y="4653136"/>
            <a:ext cx="4432624"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200" b="1" dirty="0">
                <a:solidFill>
                  <a:schemeClr val="tx1"/>
                </a:solidFill>
              </a:rPr>
              <a:t>P</a:t>
            </a:r>
            <a:r>
              <a:rPr lang="en-US" altLang="ja-JP" sz="1200" b="1" dirty="0" smtClean="0">
                <a:solidFill>
                  <a:schemeClr val="tx1"/>
                </a:solidFill>
              </a:rPr>
              <a:t>olarization of the recoil 1/2</a:t>
            </a:r>
            <a:r>
              <a:rPr lang="en-US" altLang="ja-JP" sz="1200" b="1" baseline="30000" dirty="0" smtClean="0">
                <a:solidFill>
                  <a:schemeClr val="tx1"/>
                </a:solidFill>
              </a:rPr>
              <a:t>+</a:t>
            </a:r>
            <a:r>
              <a:rPr lang="en-US" altLang="ja-JP" sz="1200" b="1" dirty="0" smtClean="0">
                <a:solidFill>
                  <a:schemeClr val="tx1"/>
                </a:solidFill>
              </a:rPr>
              <a:t> baryon is then expressed as</a:t>
            </a:r>
            <a:endParaRPr kumimoji="1" lang="ja-JP" altLang="en-US" sz="1200" b="1" dirty="0" smtClean="0">
              <a:solidFill>
                <a:schemeClr val="tx1"/>
              </a:solidFill>
            </a:endParaRPr>
          </a:p>
        </p:txBody>
      </p:sp>
      <p:sp>
        <p:nvSpPr>
          <p:cNvPr id="48" name="テキスト ボックス 47"/>
          <p:cNvSpPr txBox="1"/>
          <p:nvPr/>
        </p:nvSpPr>
        <p:spPr>
          <a:xfrm>
            <a:off x="4355976" y="6534812"/>
            <a:ext cx="4717317"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200" b="1" dirty="0" smtClean="0">
                <a:solidFill>
                  <a:schemeClr val="tx1"/>
                </a:solidFill>
              </a:rPr>
              <a:t>Note: Various conventions are taken for β, R, A in literatures.</a:t>
            </a:r>
          </a:p>
        </p:txBody>
      </p:sp>
      <p:sp>
        <p:nvSpPr>
          <p:cNvPr id="49" name="円弧 48"/>
          <p:cNvSpPr/>
          <p:nvPr/>
        </p:nvSpPr>
        <p:spPr>
          <a:xfrm>
            <a:off x="6870485" y="3265139"/>
            <a:ext cx="360040" cy="461665"/>
          </a:xfrm>
          <a:prstGeom prst="arc">
            <a:avLst>
              <a:gd name="adj1" fmla="val 17010648"/>
              <a:gd name="adj2" fmla="val 216372"/>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9" name="グループ化 8"/>
          <p:cNvGrpSpPr/>
          <p:nvPr/>
        </p:nvGrpSpPr>
        <p:grpSpPr>
          <a:xfrm>
            <a:off x="2771800" y="3539669"/>
            <a:ext cx="3177497" cy="789714"/>
            <a:chOff x="2771800" y="3539669"/>
            <a:chExt cx="3177497" cy="789714"/>
          </a:xfrm>
        </p:grpSpPr>
        <p:cxnSp>
          <p:nvCxnSpPr>
            <p:cNvPr id="50" name="直線矢印コネクタ 49"/>
            <p:cNvCxnSpPr/>
            <p:nvPr/>
          </p:nvCxnSpPr>
          <p:spPr>
            <a:xfrm>
              <a:off x="2771800" y="3539669"/>
              <a:ext cx="696149" cy="2404"/>
            </a:xfrm>
            <a:prstGeom prst="straightConnector1">
              <a:avLst/>
            </a:prstGeom>
            <a:ln w="38100">
              <a:solidFill>
                <a:srgbClr val="FF66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725207" y="3691738"/>
              <a:ext cx="224090" cy="637645"/>
            </a:xfrm>
            <a:prstGeom prst="straightConnector1">
              <a:avLst/>
            </a:prstGeom>
            <a:ln w="38100">
              <a:solidFill>
                <a:srgbClr val="FF6600"/>
              </a:solidFill>
              <a:prstDash val="solid"/>
              <a:tailEnd type="stealth" w="lg" len="lg"/>
            </a:ln>
          </p:spPr>
          <p:style>
            <a:lnRef idx="1">
              <a:schemeClr val="accent1"/>
            </a:lnRef>
            <a:fillRef idx="0">
              <a:schemeClr val="accent1"/>
            </a:fillRef>
            <a:effectRef idx="0">
              <a:schemeClr val="accent1"/>
            </a:effectRef>
            <a:fontRef idx="minor">
              <a:schemeClr val="tx1"/>
            </a:fontRef>
          </p:style>
        </p:cxnSp>
      </p:grpSp>
      <p:sp>
        <p:nvSpPr>
          <p:cNvPr id="52" name="テキスト ボックス 51"/>
          <p:cNvSpPr txBox="1"/>
          <p:nvPr/>
        </p:nvSpPr>
        <p:spPr>
          <a:xfrm>
            <a:off x="6394355" y="694437"/>
            <a:ext cx="2678938" cy="646331"/>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900" b="1" dirty="0" err="1" smtClean="0">
                <a:solidFill>
                  <a:srgbClr val="009900"/>
                </a:solidFill>
              </a:rPr>
              <a:t>Wolfenstein</a:t>
            </a:r>
            <a:r>
              <a:rPr lang="en-US" altLang="ja-JP" sz="900" b="1" dirty="0" smtClean="0">
                <a:solidFill>
                  <a:srgbClr val="009900"/>
                </a:solidFill>
              </a:rPr>
              <a:t>, Phys. Rev. 96(1954)1654</a:t>
            </a:r>
            <a:endParaRPr kumimoji="1" lang="en-US" altLang="ja-JP" sz="900" b="1" dirty="0" smtClean="0">
              <a:solidFill>
                <a:srgbClr val="009900"/>
              </a:solidFill>
            </a:endParaRPr>
          </a:p>
          <a:p>
            <a:pPr algn="r"/>
            <a:r>
              <a:rPr kumimoji="1" lang="en-US" altLang="ja-JP" sz="900" b="1" dirty="0" smtClean="0">
                <a:solidFill>
                  <a:srgbClr val="009900"/>
                </a:solidFill>
              </a:rPr>
              <a:t>Kelly, Sandusky, </a:t>
            </a:r>
            <a:r>
              <a:rPr kumimoji="1" lang="en-US" altLang="ja-JP" sz="900" b="1" dirty="0" err="1" smtClean="0">
                <a:solidFill>
                  <a:srgbClr val="009900"/>
                </a:solidFill>
              </a:rPr>
              <a:t>Cutkosky</a:t>
            </a:r>
            <a:r>
              <a:rPr kumimoji="1" lang="en-US" altLang="ja-JP" sz="900" b="1" dirty="0" smtClean="0">
                <a:solidFill>
                  <a:srgbClr val="009900"/>
                </a:solidFill>
              </a:rPr>
              <a:t>, PRD10(1974)2309</a:t>
            </a:r>
          </a:p>
          <a:p>
            <a:pPr algn="r"/>
            <a:r>
              <a:rPr lang="en-US" altLang="ja-JP" sz="900" b="1" dirty="0" smtClean="0">
                <a:solidFill>
                  <a:srgbClr val="009900"/>
                </a:solidFill>
              </a:rPr>
              <a:t>Saxon, Whittaker, Z. Phys. C9(1981)35</a:t>
            </a:r>
            <a:endParaRPr kumimoji="1" lang="en-US" altLang="ja-JP" sz="900" b="1" dirty="0" smtClean="0">
              <a:solidFill>
                <a:srgbClr val="009900"/>
              </a:solidFill>
            </a:endParaRPr>
          </a:p>
          <a:p>
            <a:pPr algn="r"/>
            <a:r>
              <a:rPr lang="en-US" altLang="ja-JP" sz="900" b="1" dirty="0" err="1" smtClean="0">
                <a:solidFill>
                  <a:srgbClr val="009900"/>
                </a:solidFill>
              </a:rPr>
              <a:t>Supek</a:t>
            </a:r>
            <a:r>
              <a:rPr lang="en-US" altLang="ja-JP" sz="900" b="1" dirty="0" smtClean="0">
                <a:solidFill>
                  <a:srgbClr val="009900"/>
                </a:solidFill>
              </a:rPr>
              <a:t> et al., PRD47(1993)1762</a:t>
            </a:r>
            <a:endParaRPr kumimoji="1" lang="ja-JP" altLang="en-US" sz="900" b="1" dirty="0" smtClean="0">
              <a:solidFill>
                <a:srgbClr val="009900"/>
              </a:solidFill>
            </a:endParaRPr>
          </a:p>
        </p:txBody>
      </p:sp>
      <p:sp>
        <p:nvSpPr>
          <p:cNvPr id="53" name="テキスト ボックス 52"/>
          <p:cNvSpPr txBox="1"/>
          <p:nvPr/>
        </p:nvSpPr>
        <p:spPr>
          <a:xfrm>
            <a:off x="7557218" y="3063092"/>
            <a:ext cx="364202" cy="369332"/>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b="1" dirty="0" smtClean="0">
                <a:solidFill>
                  <a:schemeClr val="tx1"/>
                </a:solidFill>
              </a:rPr>
              <a:t>0</a:t>
            </a:r>
            <a:r>
              <a:rPr kumimoji="1" lang="en-US" altLang="ja-JP" b="1" baseline="30000" dirty="0" smtClean="0">
                <a:solidFill>
                  <a:schemeClr val="tx1"/>
                </a:solidFill>
              </a:rPr>
              <a:t>-</a:t>
            </a:r>
            <a:endParaRPr kumimoji="1" lang="ja-JP" altLang="en-US" b="1" baseline="30000" dirty="0" smtClean="0">
              <a:solidFill>
                <a:schemeClr val="tx1"/>
              </a:solidFill>
            </a:endParaRPr>
          </a:p>
        </p:txBody>
      </p:sp>
      <p:sp>
        <p:nvSpPr>
          <p:cNvPr id="54" name="テキスト ボックス 53"/>
          <p:cNvSpPr txBox="1"/>
          <p:nvPr/>
        </p:nvSpPr>
        <p:spPr>
          <a:xfrm>
            <a:off x="5130172" y="3850988"/>
            <a:ext cx="595035" cy="369332"/>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b="1" dirty="0" smtClean="0">
                <a:solidFill>
                  <a:schemeClr val="tx1"/>
                </a:solidFill>
              </a:rPr>
              <a:t>1/2</a:t>
            </a:r>
            <a:r>
              <a:rPr lang="en-US" altLang="ja-JP" b="1" baseline="30000" dirty="0">
                <a:solidFill>
                  <a:schemeClr val="tx1"/>
                </a:solidFill>
              </a:rPr>
              <a:t>+</a:t>
            </a:r>
            <a:endParaRPr kumimoji="1" lang="ja-JP" altLang="en-US" b="1" baseline="30000" dirty="0" smtClean="0">
              <a:solidFill>
                <a:schemeClr val="tx1"/>
              </a:solidFill>
            </a:endParaRPr>
          </a:p>
        </p:txBody>
      </p:sp>
      <p:pic>
        <p:nvPicPr>
          <p:cNvPr id="3" name="図 2"/>
          <p:cNvPicPr>
            <a:picLocks noChangeAspect="1"/>
          </p:cNvPicPr>
          <p:nvPr>
            <p:custDataLst>
              <p:tags r:id="rId1"/>
            </p:custDataLst>
          </p:nvPr>
        </p:nvPicPr>
        <p:blipFill>
          <a:blip r:embed="rId5" cstate="print">
            <a:lum/>
            <a:extLst>
              <a:ext uri="{28A0092B-C50C-407E-A947-70E740481C1C}">
                <a14:useLocalDpi xmlns:a14="http://schemas.microsoft.com/office/drawing/2010/main" val="0"/>
              </a:ext>
            </a:extLst>
          </a:blip>
          <a:stretch>
            <a:fillRect/>
          </a:stretch>
        </p:blipFill>
        <p:spPr>
          <a:xfrm>
            <a:off x="1659942" y="5461289"/>
            <a:ext cx="1088377" cy="310965"/>
          </a:xfrm>
          <a:prstGeom prst="rect">
            <a:avLst/>
          </a:prstGeom>
        </p:spPr>
      </p:pic>
      <p:pic>
        <p:nvPicPr>
          <p:cNvPr id="5" name="図 4"/>
          <p:cNvPicPr>
            <a:picLocks noChangeAspect="1"/>
          </p:cNvPicPr>
          <p:nvPr>
            <p:custDataLst>
              <p:tags r:id="rId2"/>
            </p:custDataLst>
          </p:nvPr>
        </p:nvPicPr>
        <p:blipFill>
          <a:blip r:embed="rId6" cstate="print">
            <a:lum/>
            <a:extLst>
              <a:ext uri="{28A0092B-C50C-407E-A947-70E740481C1C}">
                <a14:useLocalDpi xmlns:a14="http://schemas.microsoft.com/office/drawing/2010/main" val="0"/>
              </a:ext>
            </a:extLst>
          </a:blip>
          <a:stretch>
            <a:fillRect/>
          </a:stretch>
        </p:blipFill>
        <p:spPr>
          <a:xfrm>
            <a:off x="5256742" y="4930135"/>
            <a:ext cx="2920023" cy="1120919"/>
          </a:xfrm>
          <a:prstGeom prst="rect">
            <a:avLst/>
          </a:prstGeom>
        </p:spPr>
      </p:pic>
      <p:sp>
        <p:nvSpPr>
          <p:cNvPr id="55" name="テキスト ボックス 54"/>
          <p:cNvSpPr txBox="1"/>
          <p:nvPr/>
        </p:nvSpPr>
        <p:spPr>
          <a:xfrm>
            <a:off x="158230" y="874335"/>
            <a:ext cx="4905510" cy="923330"/>
          </a:xfrm>
          <a:prstGeom prst="rect">
            <a:avLst/>
          </a:prstGeom>
          <a:noFill/>
        </p:spPr>
        <p:txBody>
          <a:bodyPr wrap="none" rtlCol="0">
            <a:spAutoFit/>
          </a:bodyPr>
          <a:lstStyle/>
          <a:p>
            <a:pPr>
              <a:buClr>
                <a:srgbClr val="FF0000"/>
              </a:buClr>
            </a:pPr>
            <a:r>
              <a:rPr kumimoji="1" lang="en-US" altLang="ja-JP" b="1" dirty="0" smtClean="0"/>
              <a:t>“Complete” experiment for </a:t>
            </a:r>
            <a:r>
              <a:rPr kumimoji="1" lang="en-US" altLang="ja-JP" b="1" dirty="0" smtClean="0">
                <a:solidFill>
                  <a:srgbClr val="FF0000"/>
                </a:solidFill>
              </a:rPr>
              <a:t>K</a:t>
            </a:r>
            <a:r>
              <a:rPr kumimoji="1" lang="en-US" altLang="ja-JP" b="1" baseline="30000" dirty="0" smtClean="0">
                <a:solidFill>
                  <a:srgbClr val="FF0000"/>
                </a:solidFill>
              </a:rPr>
              <a:t>-</a:t>
            </a:r>
            <a:r>
              <a:rPr kumimoji="1" lang="en-US" altLang="ja-JP" b="1" dirty="0" smtClean="0">
                <a:solidFill>
                  <a:srgbClr val="FF0000"/>
                </a:solidFill>
              </a:rPr>
              <a:t> p </a:t>
            </a:r>
            <a:r>
              <a:rPr kumimoji="1" lang="en-US" altLang="ja-JP" b="1" dirty="0" smtClean="0">
                <a:solidFill>
                  <a:srgbClr val="FF0000"/>
                </a:solidFill>
                <a:sym typeface="Wingdings" panose="05000000000000000000" pitchFamily="2" charset="2"/>
              </a:rPr>
              <a:t> 0</a:t>
            </a:r>
            <a:r>
              <a:rPr kumimoji="1" lang="en-US" altLang="ja-JP" b="1" baseline="30000" dirty="0" smtClean="0">
                <a:solidFill>
                  <a:srgbClr val="FF0000"/>
                </a:solidFill>
                <a:sym typeface="Wingdings" panose="05000000000000000000" pitchFamily="2" charset="2"/>
              </a:rPr>
              <a:t>-</a:t>
            </a:r>
            <a:r>
              <a:rPr kumimoji="1" lang="en-US" altLang="ja-JP" b="1" dirty="0" smtClean="0">
                <a:solidFill>
                  <a:srgbClr val="FF0000"/>
                </a:solidFill>
                <a:sym typeface="Wingdings" panose="05000000000000000000" pitchFamily="2" charset="2"/>
              </a:rPr>
              <a:t> + 1/2</a:t>
            </a:r>
            <a:r>
              <a:rPr kumimoji="1" lang="en-US" altLang="ja-JP" b="1" baseline="30000" dirty="0" smtClean="0">
                <a:solidFill>
                  <a:srgbClr val="FF0000"/>
                </a:solidFill>
                <a:sym typeface="Wingdings" panose="05000000000000000000" pitchFamily="2" charset="2"/>
              </a:rPr>
              <a:t>+</a:t>
            </a:r>
          </a:p>
          <a:p>
            <a:pPr marL="285750" indent="-285750">
              <a:buClr>
                <a:srgbClr val="FF0000"/>
              </a:buClr>
              <a:buFont typeface="Wingdings" panose="05000000000000000000" pitchFamily="2" charset="2"/>
              <a:buChar char="ü"/>
            </a:pPr>
            <a:endParaRPr lang="en-US" altLang="ja-JP" b="1" baseline="30000" dirty="0" smtClean="0">
              <a:sym typeface="Wingdings" panose="05000000000000000000" pitchFamily="2" charset="2"/>
            </a:endParaRPr>
          </a:p>
          <a:p>
            <a:pPr marL="285750" indent="-285750">
              <a:buClr>
                <a:srgbClr val="FF0000"/>
              </a:buClr>
              <a:buFont typeface="Wingdings" panose="05000000000000000000" pitchFamily="2" charset="2"/>
              <a:buChar char="ü"/>
            </a:pPr>
            <a:endParaRPr lang="en-US" altLang="ja-JP" b="1" baseline="30000" dirty="0">
              <a:sym typeface="Wingdings" panose="05000000000000000000" pitchFamily="2" charset="2"/>
            </a:endParaRPr>
          </a:p>
          <a:p>
            <a:pPr marL="285750" indent="-285750">
              <a:buClr>
                <a:srgbClr val="FF0000"/>
              </a:buClr>
              <a:buFont typeface="Wingdings" panose="05000000000000000000" pitchFamily="2" charset="2"/>
              <a:buChar char="ü"/>
            </a:pPr>
            <a:endParaRPr lang="en-US" altLang="ja-JP" b="1" baseline="30000" dirty="0" smtClean="0">
              <a:sym typeface="Wingdings" panose="05000000000000000000" pitchFamily="2" charset="2"/>
            </a:endParaRPr>
          </a:p>
        </p:txBody>
      </p:sp>
      <p:pic>
        <p:nvPicPr>
          <p:cNvPr id="2" name="図 1"/>
          <p:cNvPicPr>
            <a:picLocks noChangeAspect="1"/>
          </p:cNvPicPr>
          <p:nvPr>
            <p:custDataLst>
              <p:tags r:id="rId3"/>
            </p:custDataLst>
          </p:nvPr>
        </p:nvPicPr>
        <p:blipFill>
          <a:blip r:embed="rId7" cstate="print">
            <a:lum/>
            <a:extLst>
              <a:ext uri="{28A0092B-C50C-407E-A947-70E740481C1C}">
                <a14:useLocalDpi xmlns:a14="http://schemas.microsoft.com/office/drawing/2010/main" val="0"/>
              </a:ext>
            </a:extLst>
          </a:blip>
          <a:stretch>
            <a:fillRect/>
          </a:stretch>
        </p:blipFill>
        <p:spPr>
          <a:xfrm>
            <a:off x="4487863" y="6160864"/>
            <a:ext cx="4460875" cy="313679"/>
          </a:xfrm>
          <a:prstGeom prst="rect">
            <a:avLst/>
          </a:prstGeom>
        </p:spPr>
      </p:pic>
      <p:sp>
        <p:nvSpPr>
          <p:cNvPr id="6" name="テキスト ボックス 5"/>
          <p:cNvSpPr txBox="1"/>
          <p:nvPr/>
        </p:nvSpPr>
        <p:spPr>
          <a:xfrm>
            <a:off x="2784061" y="2919076"/>
            <a:ext cx="763349" cy="461665"/>
          </a:xfrm>
          <a:prstGeom prst="rect">
            <a:avLst/>
          </a:prstGeom>
          <a:noFill/>
        </p:spPr>
        <p:txBody>
          <a:bodyPr wrap="none" rtlCol="0">
            <a:spAutoFit/>
          </a:bodyPr>
          <a:lstStyle/>
          <a:p>
            <a:pPr algn="ctr"/>
            <a:r>
              <a:rPr kumimoji="1" lang="en-US" altLang="ja-JP" sz="1200" b="1" dirty="0" smtClean="0"/>
              <a:t>spin</a:t>
            </a:r>
          </a:p>
          <a:p>
            <a:pPr algn="ctr"/>
            <a:r>
              <a:rPr lang="en-US" altLang="ja-JP" sz="1200" b="1" dirty="0" smtClean="0"/>
              <a:t>average</a:t>
            </a:r>
            <a:endParaRPr kumimoji="1" lang="ja-JP" altLang="en-US" sz="1200" b="1" dirty="0"/>
          </a:p>
        </p:txBody>
      </p:sp>
      <p:sp>
        <p:nvSpPr>
          <p:cNvPr id="47" name="テキスト ボックス 46"/>
          <p:cNvSpPr txBox="1"/>
          <p:nvPr/>
        </p:nvSpPr>
        <p:spPr>
          <a:xfrm>
            <a:off x="5586221" y="3478017"/>
            <a:ext cx="502061" cy="461665"/>
          </a:xfrm>
          <a:prstGeom prst="rect">
            <a:avLst/>
          </a:prstGeom>
          <a:noFill/>
        </p:spPr>
        <p:txBody>
          <a:bodyPr wrap="none" rtlCol="0">
            <a:spAutoFit/>
          </a:bodyPr>
          <a:lstStyle/>
          <a:p>
            <a:pPr algn="ctr"/>
            <a:r>
              <a:rPr kumimoji="1" lang="en-US" altLang="ja-JP" sz="1200" b="1" dirty="0" smtClean="0"/>
              <a:t>spin</a:t>
            </a:r>
          </a:p>
          <a:p>
            <a:pPr algn="ctr"/>
            <a:r>
              <a:rPr lang="en-US" altLang="ja-JP" sz="1200" b="1" dirty="0" smtClean="0"/>
              <a:t>sum</a:t>
            </a:r>
            <a:endParaRPr kumimoji="1" lang="ja-JP" altLang="en-US" sz="1200" b="1" dirty="0"/>
          </a:p>
        </p:txBody>
      </p:sp>
      <p:cxnSp>
        <p:nvCxnSpPr>
          <p:cNvPr id="30" name="直線矢印コネクタ 29"/>
          <p:cNvCxnSpPr/>
          <p:nvPr/>
        </p:nvCxnSpPr>
        <p:spPr>
          <a:xfrm rot="9000000" flipV="1">
            <a:off x="5729260" y="4217140"/>
            <a:ext cx="360000" cy="2"/>
          </a:xfrm>
          <a:prstGeom prst="straightConnector1">
            <a:avLst/>
          </a:prstGeom>
          <a:ln w="31750">
            <a:solidFill>
              <a:schemeClr val="tx1"/>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333045" y="1772816"/>
            <a:ext cx="967147" cy="0"/>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354634" y="1772816"/>
            <a:ext cx="360000" cy="0"/>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6755291" y="1772816"/>
            <a:ext cx="1705141" cy="163"/>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971600" y="2090465"/>
            <a:ext cx="723275" cy="338554"/>
          </a:xfrm>
          <a:prstGeom prst="rect">
            <a:avLst/>
          </a:prstGeom>
          <a:noFill/>
        </p:spPr>
        <p:txBody>
          <a:bodyPr wrap="none" rtlCol="0">
            <a:spAutoFit/>
          </a:bodyPr>
          <a:lstStyle/>
          <a:p>
            <a:r>
              <a:rPr kumimoji="1" lang="en-US" altLang="ja-JP" sz="1600" b="1" u="sng" dirty="0" smtClean="0">
                <a:solidFill>
                  <a:srgbClr val="0000FF"/>
                </a:solidFill>
              </a:rPr>
              <a:t>Initial</a:t>
            </a:r>
            <a:endParaRPr kumimoji="1" lang="ja-JP" altLang="en-US" sz="1600" b="1" u="sng" dirty="0">
              <a:solidFill>
                <a:srgbClr val="0000FF"/>
              </a:solidFill>
            </a:endParaRPr>
          </a:p>
        </p:txBody>
      </p:sp>
      <p:sp>
        <p:nvSpPr>
          <p:cNvPr id="59" name="テキスト ボックス 58"/>
          <p:cNvSpPr txBox="1"/>
          <p:nvPr/>
        </p:nvSpPr>
        <p:spPr>
          <a:xfrm>
            <a:off x="5636228" y="2082334"/>
            <a:ext cx="663964" cy="338554"/>
          </a:xfrm>
          <a:prstGeom prst="rect">
            <a:avLst/>
          </a:prstGeom>
          <a:noFill/>
        </p:spPr>
        <p:txBody>
          <a:bodyPr wrap="none" rtlCol="0">
            <a:spAutoFit/>
          </a:bodyPr>
          <a:lstStyle/>
          <a:p>
            <a:r>
              <a:rPr lang="en-US" altLang="ja-JP" sz="1600" b="1" u="sng" dirty="0" smtClean="0">
                <a:solidFill>
                  <a:srgbClr val="0000FF"/>
                </a:solidFill>
              </a:rPr>
              <a:t>Fin</a:t>
            </a:r>
            <a:r>
              <a:rPr kumimoji="1" lang="en-US" altLang="ja-JP" sz="1600" b="1" u="sng" dirty="0" smtClean="0">
                <a:solidFill>
                  <a:srgbClr val="0000FF"/>
                </a:solidFill>
              </a:rPr>
              <a:t>al</a:t>
            </a:r>
            <a:endParaRPr kumimoji="1" lang="ja-JP" altLang="en-US" sz="1600" b="1" u="sng" dirty="0">
              <a:solidFill>
                <a:srgbClr val="0000FF"/>
              </a:solidFill>
            </a:endParaRPr>
          </a:p>
        </p:txBody>
      </p:sp>
      <p:cxnSp>
        <p:nvCxnSpPr>
          <p:cNvPr id="56" name="直線矢印コネクタ 55"/>
          <p:cNvCxnSpPr/>
          <p:nvPr/>
        </p:nvCxnSpPr>
        <p:spPr>
          <a:xfrm flipV="1">
            <a:off x="5832752" y="3704258"/>
            <a:ext cx="0" cy="637646"/>
          </a:xfrm>
          <a:prstGeom prst="straightConnector1">
            <a:avLst/>
          </a:prstGeom>
          <a:ln w="38100">
            <a:solidFill>
              <a:srgbClr val="FF6600"/>
            </a:solidFill>
            <a:prstDash val="solid"/>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2360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1"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dissolve">
                                      <p:cBhvr>
                                        <p:cTn id="18" dur="500"/>
                                        <p:tgtEl>
                                          <p:spTgt spid="56"/>
                                        </p:tgtEl>
                                      </p:cBhvr>
                                    </p:animEffect>
                                  </p:childTnLst>
                                </p:cTn>
                              </p:par>
                              <p:par>
                                <p:cTn id="19" presetID="9" presetClass="exit" presetSubtype="0" fill="hold" grpId="0" nodeType="withEffect">
                                  <p:stCondLst>
                                    <p:cond delay="0"/>
                                  </p:stCondLst>
                                  <p:childTnLst>
                                    <p:animEffect transition="out" filter="dissolv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par>
                                <p:cTn id="22" presetID="9"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dissolve">
                                      <p:cBhvr>
                                        <p:cTn id="24" dur="500"/>
                                        <p:tgtEl>
                                          <p:spTgt spid="57"/>
                                        </p:tgtEl>
                                      </p:cBhvr>
                                    </p:animEffect>
                                  </p:childTnLst>
                                </p:cTn>
                              </p:par>
                              <p:par>
                                <p:cTn id="25" presetID="9" presetClass="exit" presetSubtype="0" fill="hold" nodeType="withEffect">
                                  <p:stCondLst>
                                    <p:cond delay="0"/>
                                  </p:stCondLst>
                                  <p:childTnLst>
                                    <p:animEffect transition="out" filter="dissolv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9" presetClass="entr" presetSubtype="0"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dissolve">
                                      <p:cBhvr>
                                        <p:cTn id="38" dur="500"/>
                                        <p:tgtEl>
                                          <p:spTgt spid="58"/>
                                        </p:tgtEl>
                                      </p:cBhvr>
                                    </p:animEffect>
                                  </p:childTnLst>
                                </p:cTn>
                              </p:par>
                              <p:par>
                                <p:cTn id="39" presetID="9" presetClass="exit" presetSubtype="0" fill="hold" nodeType="withEffect">
                                  <p:stCondLst>
                                    <p:cond delay="0"/>
                                  </p:stCondLst>
                                  <p:childTnLst>
                                    <p:animEffect transition="out" filter="dissolve">
                                      <p:cBhvr>
                                        <p:cTn id="40" dur="500"/>
                                        <p:tgtEl>
                                          <p:spTgt spid="57"/>
                                        </p:tgtEl>
                                      </p:cBhvr>
                                    </p:animEffect>
                                    <p:set>
                                      <p:cBhvr>
                                        <p:cTn id="41" dur="1" fill="hold">
                                          <p:stCondLst>
                                            <p:cond delay="499"/>
                                          </p:stCondLst>
                                        </p:cTn>
                                        <p:tgtEl>
                                          <p:spTgt spid="57"/>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7" grpId="0"/>
      <p:bldP spid="4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07504" y="908720"/>
            <a:ext cx="8955861" cy="5897938"/>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1" name="Rectangle 4"/>
          <p:cNvSpPr txBox="1">
            <a:spLocks noChangeArrowheads="1"/>
          </p:cNvSpPr>
          <p:nvPr/>
        </p:nvSpPr>
        <p:spPr>
          <a:xfrm>
            <a:off x="0" y="2704"/>
            <a:ext cx="9144000" cy="906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srgbClr val="0000FF"/>
                </a:solidFill>
                <a:latin typeface="Arial Black" pitchFamily="34" charset="0"/>
                <a:ea typeface="ＭＳ Ｐゴシック" charset="-128"/>
              </a:rPr>
              <a:t>Table of Λ* resonance poles</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727" y="1052736"/>
            <a:ext cx="6401641" cy="55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342806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07504" y="908720"/>
            <a:ext cx="8955861" cy="5897938"/>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1" name="Rectangle 4"/>
          <p:cNvSpPr txBox="1">
            <a:spLocks noChangeArrowheads="1"/>
          </p:cNvSpPr>
          <p:nvPr/>
        </p:nvSpPr>
        <p:spPr>
          <a:xfrm>
            <a:off x="0" y="2704"/>
            <a:ext cx="9144000" cy="906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srgbClr val="0000FF"/>
                </a:solidFill>
                <a:latin typeface="Arial Black" pitchFamily="34" charset="0"/>
                <a:ea typeface="ＭＳ Ｐゴシック" charset="-128"/>
              </a:rPr>
              <a:t>Table of Σ* resonance poles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964" y="1067689"/>
            <a:ext cx="6678072" cy="55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784886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07504" y="908720"/>
            <a:ext cx="8955861" cy="5897938"/>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1" name="Rectangle 4"/>
          <p:cNvSpPr txBox="1">
            <a:spLocks noChangeArrowheads="1"/>
          </p:cNvSpPr>
          <p:nvPr/>
        </p:nvSpPr>
        <p:spPr>
          <a:xfrm>
            <a:off x="0" y="2704"/>
            <a:ext cx="9144000" cy="906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srgbClr val="0000FF"/>
                </a:solidFill>
                <a:latin typeface="Arial Black" pitchFamily="34" charset="0"/>
                <a:ea typeface="ＭＳ Ｐゴシック" charset="-128"/>
              </a:rPr>
              <a:t>Branching ratios (Model A)</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480" y="1556792"/>
            <a:ext cx="8640000" cy="4494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668622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07504" y="908720"/>
            <a:ext cx="8955861" cy="5897938"/>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1" name="Rectangle 4"/>
          <p:cNvSpPr txBox="1">
            <a:spLocks noChangeArrowheads="1"/>
          </p:cNvSpPr>
          <p:nvPr/>
        </p:nvSpPr>
        <p:spPr>
          <a:xfrm>
            <a:off x="0" y="2704"/>
            <a:ext cx="9144000" cy="906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srgbClr val="0000FF"/>
                </a:solidFill>
                <a:latin typeface="Arial Black" pitchFamily="34" charset="0"/>
                <a:ea typeface="ＭＳ Ｐゴシック" charset="-128"/>
              </a:rPr>
              <a:t>Branching ratios (Model B)</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484784"/>
            <a:ext cx="8640000" cy="48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393358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07504" y="908720"/>
            <a:ext cx="8955861" cy="5897938"/>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1" name="Rectangle 4"/>
          <p:cNvSpPr txBox="1">
            <a:spLocks noChangeArrowheads="1"/>
          </p:cNvSpPr>
          <p:nvPr/>
        </p:nvSpPr>
        <p:spPr>
          <a:xfrm>
            <a:off x="0" y="2704"/>
            <a:ext cx="9144000" cy="906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srgbClr val="0000FF"/>
                </a:solidFill>
                <a:latin typeface="Arial Black" pitchFamily="34" charset="0"/>
                <a:ea typeface="ＭＳ Ｐゴシック" charset="-128"/>
              </a:rPr>
              <a:t>Notation for partial waves</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34" y="1489881"/>
            <a:ext cx="8640000" cy="473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5589096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07504" y="908720"/>
            <a:ext cx="8955861" cy="5897938"/>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1" name="Rectangle 4"/>
          <p:cNvSpPr txBox="1">
            <a:spLocks noChangeArrowheads="1"/>
          </p:cNvSpPr>
          <p:nvPr/>
        </p:nvSpPr>
        <p:spPr>
          <a:xfrm>
            <a:off x="0" y="2704"/>
            <a:ext cx="9144000" cy="906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latin typeface="Arial Black" pitchFamily="34" charset="0"/>
                <a:ea typeface="ＭＳ Ｐゴシック" charset="-128"/>
              </a:rPr>
              <a:t>Extracted scattering lengths and effective ranges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62" y="1988840"/>
            <a:ext cx="838010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507899" y="919753"/>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kumimoji="1" lang="ja-JP" altLang="en-US" sz="1200" b="1" dirty="0" smtClean="0">
              <a:solidFill>
                <a:srgbClr val="FF0000"/>
              </a:solidFill>
            </a:endParaRPr>
          </a:p>
        </p:txBody>
      </p:sp>
      <p:sp>
        <p:nvSpPr>
          <p:cNvPr id="2" name="テキスト ボックス 1"/>
          <p:cNvSpPr txBox="1"/>
          <p:nvPr/>
        </p:nvSpPr>
        <p:spPr>
          <a:xfrm>
            <a:off x="1979712" y="1596821"/>
            <a:ext cx="4684296" cy="40011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2000" b="1" dirty="0" smtClean="0">
                <a:solidFill>
                  <a:srgbClr val="0000FF"/>
                </a:solidFill>
              </a:rPr>
              <a:t>Scattering length and effective range</a:t>
            </a:r>
            <a:endParaRPr kumimoji="1" lang="ja-JP" altLang="en-US" sz="2000" b="1" dirty="0" smtClean="0">
              <a:solidFill>
                <a:srgbClr val="0000FF"/>
              </a:solidFill>
            </a:endParaRPr>
          </a:p>
        </p:txBody>
      </p:sp>
      <p:sp>
        <p:nvSpPr>
          <p:cNvPr id="4" name="テキスト ボックス 3"/>
          <p:cNvSpPr txBox="1"/>
          <p:nvPr/>
        </p:nvSpPr>
        <p:spPr>
          <a:xfrm>
            <a:off x="2206609" y="5157191"/>
            <a:ext cx="4730782" cy="83099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2400" b="1" dirty="0" err="1" smtClean="0">
                <a:solidFill>
                  <a:schemeClr val="tx1"/>
                </a:solidFill>
              </a:rPr>
              <a:t>a</a:t>
            </a:r>
            <a:r>
              <a:rPr lang="en-US" altLang="ja-JP" sz="2400" b="1" baseline="-25000" dirty="0" err="1" smtClean="0">
                <a:solidFill>
                  <a:schemeClr val="tx1"/>
                </a:solidFill>
              </a:rPr>
              <a:t>K</a:t>
            </a:r>
            <a:r>
              <a:rPr lang="en-US" altLang="ja-JP" sz="2400" b="1" baseline="-25000" dirty="0" smtClean="0">
                <a:solidFill>
                  <a:schemeClr val="tx1"/>
                </a:solidFill>
              </a:rPr>
              <a:t>-p</a:t>
            </a:r>
            <a:r>
              <a:rPr lang="en-US" altLang="ja-JP" sz="2400" b="1" dirty="0" smtClean="0">
                <a:solidFill>
                  <a:schemeClr val="tx1"/>
                </a:solidFill>
              </a:rPr>
              <a:t> = -0.65 + i0.74 </a:t>
            </a:r>
            <a:r>
              <a:rPr lang="en-US" altLang="ja-JP" sz="2400" b="1" dirty="0" err="1" smtClean="0">
                <a:solidFill>
                  <a:schemeClr val="tx1"/>
                </a:solidFill>
              </a:rPr>
              <a:t>fm</a:t>
            </a:r>
            <a:r>
              <a:rPr lang="en-US" altLang="ja-JP" sz="2400" b="1" dirty="0" smtClean="0">
                <a:solidFill>
                  <a:schemeClr val="tx1"/>
                </a:solidFill>
              </a:rPr>
              <a:t> (Model A)</a:t>
            </a:r>
          </a:p>
          <a:p>
            <a:r>
              <a:rPr kumimoji="1" lang="en-US" altLang="ja-JP" sz="2400" b="1" dirty="0" err="1" smtClean="0">
                <a:solidFill>
                  <a:schemeClr val="tx1"/>
                </a:solidFill>
              </a:rPr>
              <a:t>a</a:t>
            </a:r>
            <a:r>
              <a:rPr kumimoji="1" lang="en-US" altLang="ja-JP" sz="2400" b="1" baseline="-25000" dirty="0" err="1" smtClean="0">
                <a:solidFill>
                  <a:schemeClr val="tx1"/>
                </a:solidFill>
              </a:rPr>
              <a:t>K</a:t>
            </a:r>
            <a:r>
              <a:rPr kumimoji="1" lang="en-US" altLang="ja-JP" sz="2400" b="1" baseline="-25000" dirty="0" smtClean="0">
                <a:solidFill>
                  <a:schemeClr val="tx1"/>
                </a:solidFill>
              </a:rPr>
              <a:t>-p</a:t>
            </a:r>
            <a:r>
              <a:rPr kumimoji="1" lang="en-US" altLang="ja-JP" sz="2400" b="1" dirty="0" smtClean="0">
                <a:solidFill>
                  <a:schemeClr val="tx1"/>
                </a:solidFill>
              </a:rPr>
              <a:t> = -0.65 + i0.76 </a:t>
            </a:r>
            <a:r>
              <a:rPr kumimoji="1" lang="en-US" altLang="ja-JP" sz="2400" b="1" dirty="0" err="1" smtClean="0">
                <a:solidFill>
                  <a:schemeClr val="tx1"/>
                </a:solidFill>
              </a:rPr>
              <a:t>fm</a:t>
            </a:r>
            <a:r>
              <a:rPr kumimoji="1" lang="en-US" altLang="ja-JP" sz="2400" b="1" dirty="0" smtClean="0">
                <a:solidFill>
                  <a:schemeClr val="tx1"/>
                </a:solidFill>
              </a:rPr>
              <a:t> (Model B)</a:t>
            </a:r>
            <a:endParaRPr kumimoji="1" lang="ja-JP" altLang="en-US" sz="2400" b="1" dirty="0" smtClean="0">
              <a:solidFill>
                <a:schemeClr val="tx1"/>
              </a:solidFill>
            </a:endParaRPr>
          </a:p>
        </p:txBody>
      </p:sp>
    </p:spTree>
    <p:custDataLst>
      <p:tags r:id="rId1"/>
    </p:custDataLst>
    <p:extLst>
      <p:ext uri="{BB962C8B-B14F-4D97-AF65-F5344CB8AC3E}">
        <p14:creationId xmlns:p14="http://schemas.microsoft.com/office/powerpoint/2010/main" val="2456119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7504" y="620688"/>
            <a:ext cx="8955861" cy="618597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latin typeface="Arial Black" pitchFamily="34" charset="0"/>
                <a:ea typeface="ＭＳ Ｐゴシック" charset="-128"/>
              </a:rPr>
              <a:t>S-wave dominance ??</a:t>
            </a:r>
            <a:endParaRPr lang="ja-JP" altLang="en-US" sz="2800" dirty="0" smtClean="0">
              <a:solidFill>
                <a:srgbClr val="0000FF"/>
              </a:solidFill>
              <a:latin typeface="Arial Black" pitchFamily="34" charset="0"/>
              <a:ea typeface="ＭＳ Ｐゴシック" charset="-128"/>
            </a:endParaRPr>
          </a:p>
        </p:txBody>
      </p:sp>
      <p:sp>
        <p:nvSpPr>
          <p:cNvPr id="12" name="テキスト ボックス 11"/>
          <p:cNvSpPr txBox="1"/>
          <p:nvPr/>
        </p:nvSpPr>
        <p:spPr>
          <a:xfrm>
            <a:off x="6084168" y="1844823"/>
            <a:ext cx="2544286" cy="646331"/>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b="1" dirty="0" smtClean="0">
                <a:solidFill>
                  <a:srgbClr val="0000FF"/>
                </a:solidFill>
              </a:rPr>
              <a:t>Solid: Full</a:t>
            </a:r>
          </a:p>
          <a:p>
            <a:r>
              <a:rPr lang="en-US" altLang="ja-JP" b="1" dirty="0" smtClean="0">
                <a:solidFill>
                  <a:srgbClr val="0000FF"/>
                </a:solidFill>
              </a:rPr>
              <a:t>Dashed: S wave only </a:t>
            </a:r>
          </a:p>
        </p:txBody>
      </p:sp>
      <p:sp>
        <p:nvSpPr>
          <p:cNvPr id="14" name="テキスト ボックス 13"/>
          <p:cNvSpPr txBox="1"/>
          <p:nvPr/>
        </p:nvSpPr>
        <p:spPr>
          <a:xfrm>
            <a:off x="135012" y="6524929"/>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kumimoji="1" lang="ja-JP" altLang="en-US" sz="1200" b="1" dirty="0" smtClean="0">
              <a:solidFill>
                <a:srgbClr val="FF0000"/>
              </a:solidFill>
            </a:endParaRPr>
          </a:p>
        </p:txBody>
      </p:sp>
      <p:sp>
        <p:nvSpPr>
          <p:cNvPr id="2" name="テキスト ボックス 1"/>
          <p:cNvSpPr txBox="1"/>
          <p:nvPr/>
        </p:nvSpPr>
        <p:spPr>
          <a:xfrm>
            <a:off x="2685076" y="1336688"/>
            <a:ext cx="1181734" cy="400110"/>
          </a:xfrm>
          <a:prstGeom prst="rect">
            <a:avLst/>
          </a:prstGeom>
          <a:noFill/>
        </p:spPr>
        <p:txBody>
          <a:bodyPr wrap="none" rtlCol="0">
            <a:spAutoFit/>
          </a:bodyPr>
          <a:lstStyle/>
          <a:p>
            <a:r>
              <a:rPr kumimoji="1" lang="en-US" altLang="ja-JP" sz="2000" b="1" dirty="0" smtClean="0"/>
              <a:t>Model B</a:t>
            </a:r>
            <a:endParaRPr kumimoji="1" lang="ja-JP" altLang="en-US" sz="2000" b="1" dirty="0"/>
          </a:p>
        </p:txBody>
      </p:sp>
      <p:sp>
        <p:nvSpPr>
          <p:cNvPr id="15" name="角丸四角形 14"/>
          <p:cNvSpPr/>
          <p:nvPr/>
        </p:nvSpPr>
        <p:spPr bwMode="auto">
          <a:xfrm>
            <a:off x="179511" y="764703"/>
            <a:ext cx="5328387" cy="360041"/>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kumimoji="1" lang="en-US" altLang="ja-JP" b="1" dirty="0" smtClean="0"/>
              <a:t>K</a:t>
            </a:r>
            <a:r>
              <a:rPr kumimoji="1" lang="en-US" altLang="ja-JP" b="1" baseline="30000" dirty="0" smtClean="0"/>
              <a:t>-</a:t>
            </a:r>
            <a:r>
              <a:rPr kumimoji="1" lang="en-US" altLang="ja-JP" b="1" dirty="0" smtClean="0"/>
              <a:t> p </a:t>
            </a:r>
            <a:r>
              <a:rPr kumimoji="1" lang="en-US" altLang="ja-JP" b="1" dirty="0" smtClean="0">
                <a:sym typeface="Wingdings" panose="05000000000000000000" pitchFamily="2" charset="2"/>
              </a:rPr>
              <a:t> MB</a:t>
            </a:r>
            <a:r>
              <a:rPr kumimoji="1" lang="en-US" altLang="ja-JP" b="1" dirty="0" smtClean="0"/>
              <a:t> total cross sections near threshold</a:t>
            </a:r>
            <a:endParaRPr kumimoji="1" lang="ja-JP" altLang="en-US" b="1" dirty="0" smtClean="0"/>
          </a:p>
        </p:txBody>
      </p:sp>
      <p:pic>
        <p:nvPicPr>
          <p:cNvPr id="2051" name="Picture 3" descr="C:\Users\kamano\vmw-win\kmp-thre-v2.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01" y="1844824"/>
            <a:ext cx="5692651" cy="457445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156176" y="2780928"/>
            <a:ext cx="2956259" cy="2000548"/>
          </a:xfrm>
          <a:prstGeom prst="rect">
            <a:avLst/>
          </a:prstGeom>
          <a:noFill/>
        </p:spPr>
        <p:txBody>
          <a:bodyPr wrap="none" rtlCol="0">
            <a:spAutoFit/>
          </a:bodyPr>
          <a:lstStyle/>
          <a:p>
            <a:r>
              <a:rPr kumimoji="1" lang="en-US" altLang="ja-JP" sz="1600" b="1" dirty="0" smtClean="0"/>
              <a:t>For </a:t>
            </a:r>
            <a:r>
              <a:rPr kumimoji="1" lang="en-US" altLang="ja-JP" sz="1600" b="1" dirty="0" smtClean="0">
                <a:solidFill>
                  <a:srgbClr val="FF0000"/>
                </a:solidFill>
              </a:rPr>
              <a:t>K- p </a:t>
            </a:r>
            <a:r>
              <a:rPr kumimoji="1" lang="en-US" altLang="ja-JP" sz="1600" b="1" dirty="0" smtClean="0">
                <a:solidFill>
                  <a:srgbClr val="FF0000"/>
                </a:solidFill>
                <a:sym typeface="Wingdings" panose="05000000000000000000" pitchFamily="2" charset="2"/>
              </a:rPr>
              <a:t> </a:t>
            </a:r>
            <a:r>
              <a:rPr kumimoji="1" lang="en-US" altLang="ja-JP" sz="1600" b="1" dirty="0" smtClean="0">
                <a:solidFill>
                  <a:srgbClr val="FF0000"/>
                </a:solidFill>
              </a:rPr>
              <a:t>πΛ, </a:t>
            </a:r>
            <a:r>
              <a:rPr kumimoji="1" lang="en-US" altLang="ja-JP" sz="1600" b="1" dirty="0" err="1" smtClean="0">
                <a:solidFill>
                  <a:srgbClr val="FF0000"/>
                </a:solidFill>
              </a:rPr>
              <a:t>ηΛ</a:t>
            </a:r>
            <a:r>
              <a:rPr kumimoji="1" lang="en-US" altLang="ja-JP" sz="1600" b="1" dirty="0" smtClean="0">
                <a:solidFill>
                  <a:srgbClr val="FF0000"/>
                </a:solidFill>
              </a:rPr>
              <a:t>, KΞ</a:t>
            </a:r>
            <a:r>
              <a:rPr kumimoji="1" lang="en-US" altLang="ja-JP" sz="1600" b="1" dirty="0" smtClean="0"/>
              <a:t>,</a:t>
            </a:r>
          </a:p>
          <a:p>
            <a:r>
              <a:rPr kumimoji="1" lang="en-US" altLang="ja-JP" sz="1600" b="1" dirty="0" smtClean="0"/>
              <a:t>higher partial </a:t>
            </a:r>
            <a:r>
              <a:rPr lang="en-US" altLang="ja-JP" sz="1600" b="1" dirty="0" smtClean="0"/>
              <a:t>waves</a:t>
            </a:r>
          </a:p>
          <a:p>
            <a:r>
              <a:rPr lang="en-US" altLang="ja-JP" sz="1600" b="1" dirty="0" smtClean="0"/>
              <a:t>visibly contribute</a:t>
            </a:r>
          </a:p>
          <a:p>
            <a:r>
              <a:rPr lang="en-US" altLang="ja-JP" sz="1600" b="1" dirty="0" smtClean="0"/>
              <a:t>to the cross sections</a:t>
            </a:r>
          </a:p>
          <a:p>
            <a:r>
              <a:rPr kumimoji="1" lang="en-US" altLang="ja-JP" sz="1600" b="1" dirty="0" smtClean="0">
                <a:solidFill>
                  <a:srgbClr val="009900"/>
                </a:solidFill>
              </a:rPr>
              <a:t>even in the threshold</a:t>
            </a:r>
          </a:p>
          <a:p>
            <a:r>
              <a:rPr lang="en-US" altLang="ja-JP" sz="1600" b="1" dirty="0" smtClean="0">
                <a:solidFill>
                  <a:srgbClr val="009900"/>
                </a:solidFill>
              </a:rPr>
              <a:t>region</a:t>
            </a:r>
            <a:r>
              <a:rPr lang="en-US" altLang="ja-JP" sz="1600" b="1" dirty="0" smtClean="0"/>
              <a:t>.</a:t>
            </a:r>
          </a:p>
          <a:p>
            <a:endParaRPr lang="en-US" altLang="ja-JP" sz="400" b="1" dirty="0" smtClean="0"/>
          </a:p>
          <a:p>
            <a:r>
              <a:rPr kumimoji="1" lang="en-US" altLang="ja-JP" sz="1200" b="1" dirty="0" smtClean="0">
                <a:sym typeface="Wingdings" panose="05000000000000000000" pitchFamily="2" charset="2"/>
              </a:rPr>
              <a:t> consistent with </a:t>
            </a:r>
            <a:r>
              <a:rPr lang="en-US" altLang="ja-JP" sz="1200" b="1" dirty="0" smtClean="0">
                <a:sym typeface="Wingdings" panose="05000000000000000000" pitchFamily="2" charset="2"/>
              </a:rPr>
              <a:t>the observation in</a:t>
            </a:r>
          </a:p>
          <a:p>
            <a:r>
              <a:rPr lang="en-US" altLang="ja-JP" sz="1200" b="1" dirty="0">
                <a:sym typeface="Wingdings" panose="05000000000000000000" pitchFamily="2" charset="2"/>
              </a:rPr>
              <a:t> </a:t>
            </a:r>
            <a:r>
              <a:rPr lang="en-US" altLang="ja-JP" sz="1200" b="1" dirty="0" smtClean="0">
                <a:sym typeface="Wingdings" panose="05000000000000000000" pitchFamily="2" charset="2"/>
              </a:rPr>
              <a:t>   Jackson et al., PRC91(2015)065208</a:t>
            </a:r>
            <a:endParaRPr kumimoji="1" lang="ja-JP" altLang="en-US" sz="1200" b="1" dirty="0"/>
          </a:p>
        </p:txBody>
      </p:sp>
      <p:sp>
        <p:nvSpPr>
          <p:cNvPr id="10" name="テキスト ボックス 9"/>
          <p:cNvSpPr txBox="1"/>
          <p:nvPr/>
        </p:nvSpPr>
        <p:spPr>
          <a:xfrm>
            <a:off x="6156175" y="5376118"/>
            <a:ext cx="2855269" cy="1077218"/>
          </a:xfrm>
          <a:prstGeom prst="rect">
            <a:avLst/>
          </a:prstGeom>
          <a:noFill/>
        </p:spPr>
        <p:txBody>
          <a:bodyPr wrap="none" rtlCol="0">
            <a:spAutoFit/>
          </a:bodyPr>
          <a:lstStyle/>
          <a:p>
            <a:r>
              <a:rPr lang="en-US" altLang="ja-JP" sz="1600" b="1" dirty="0" smtClean="0"/>
              <a:t>Naïve expectation </a:t>
            </a:r>
            <a:r>
              <a:rPr kumimoji="1" lang="en-US" altLang="ja-JP" sz="1600" b="1" dirty="0" smtClean="0"/>
              <a:t>for </a:t>
            </a:r>
          </a:p>
          <a:p>
            <a:r>
              <a:rPr kumimoji="1" lang="en-US" altLang="ja-JP" sz="1600" b="1" dirty="0" smtClean="0"/>
              <a:t>S-wave dominance</a:t>
            </a:r>
          </a:p>
          <a:p>
            <a:r>
              <a:rPr lang="en-US" altLang="ja-JP" sz="1600" b="1" dirty="0" smtClean="0"/>
              <a:t>near the threshold</a:t>
            </a:r>
          </a:p>
          <a:p>
            <a:r>
              <a:rPr lang="en-US" altLang="ja-JP" sz="1600" b="1" dirty="0" smtClean="0"/>
              <a:t>sometimes does </a:t>
            </a:r>
            <a:r>
              <a:rPr kumimoji="1" lang="en-US" altLang="ja-JP" sz="1600" b="1" dirty="0" smtClean="0"/>
              <a:t>not hold !!</a:t>
            </a:r>
          </a:p>
        </p:txBody>
      </p:sp>
      <p:sp>
        <p:nvSpPr>
          <p:cNvPr id="17" name="下矢印 16"/>
          <p:cNvSpPr/>
          <p:nvPr/>
        </p:nvSpPr>
        <p:spPr>
          <a:xfrm>
            <a:off x="7032275" y="4912660"/>
            <a:ext cx="648072" cy="432048"/>
          </a:xfrm>
          <a:prstGeom prst="downArrow">
            <a:avLst/>
          </a:prstGeom>
          <a:solidFill>
            <a:srgbClr val="009900"/>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5" name="グループ化 4"/>
          <p:cNvGrpSpPr/>
          <p:nvPr/>
        </p:nvGrpSpPr>
        <p:grpSpPr>
          <a:xfrm>
            <a:off x="107504" y="1736798"/>
            <a:ext cx="6336704" cy="4926630"/>
            <a:chOff x="107504" y="1736798"/>
            <a:chExt cx="6336704" cy="4926630"/>
          </a:xfrm>
        </p:grpSpPr>
        <p:sp>
          <p:nvSpPr>
            <p:cNvPr id="3" name="円/楕円 2"/>
            <p:cNvSpPr/>
            <p:nvPr/>
          </p:nvSpPr>
          <p:spPr>
            <a:xfrm>
              <a:off x="107504" y="4509120"/>
              <a:ext cx="6336704" cy="2154308"/>
            </a:xfrm>
            <a:prstGeom prst="ellipse">
              <a:avLst/>
            </a:prstGeom>
            <a:noFill/>
            <a:ln w="31750">
              <a:solidFill>
                <a:srgbClr val="FF6600"/>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円/楕円 15"/>
            <p:cNvSpPr/>
            <p:nvPr/>
          </p:nvSpPr>
          <p:spPr>
            <a:xfrm>
              <a:off x="3671558" y="1736798"/>
              <a:ext cx="2484618" cy="1764210"/>
            </a:xfrm>
            <a:prstGeom prst="ellipse">
              <a:avLst/>
            </a:prstGeom>
            <a:noFill/>
            <a:ln w="31750">
              <a:solidFill>
                <a:srgbClr val="FF6600"/>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Tree>
    <p:extLst>
      <p:ext uri="{BB962C8B-B14F-4D97-AF65-F5344CB8AC3E}">
        <p14:creationId xmlns:p14="http://schemas.microsoft.com/office/powerpoint/2010/main" val="27573832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70" y="1719693"/>
            <a:ext cx="1440000" cy="358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グループ化 2"/>
          <p:cNvGrpSpPr>
            <a:grpSpLocks noChangeAspect="1"/>
          </p:cNvGrpSpPr>
          <p:nvPr/>
        </p:nvGrpSpPr>
        <p:grpSpPr>
          <a:xfrm>
            <a:off x="1979872" y="1713888"/>
            <a:ext cx="1440000" cy="4811456"/>
            <a:chOff x="7020271" y="1176828"/>
            <a:chExt cx="1622132" cy="542001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1" y="1530688"/>
              <a:ext cx="1478269" cy="506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795" y="1176828"/>
              <a:ext cx="1606608" cy="374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テキスト ボックス 7"/>
          <p:cNvSpPr txBox="1"/>
          <p:nvPr/>
        </p:nvSpPr>
        <p:spPr>
          <a:xfrm>
            <a:off x="1206948" y="980728"/>
            <a:ext cx="1564852" cy="400110"/>
          </a:xfrm>
          <a:prstGeom prst="rect">
            <a:avLst/>
          </a:prstGeom>
          <a:noFill/>
        </p:spPr>
        <p:txBody>
          <a:bodyPr wrap="none" rtlCol="0">
            <a:spAutoFit/>
          </a:bodyPr>
          <a:lstStyle/>
          <a:p>
            <a:r>
              <a:rPr kumimoji="1" lang="en-US" altLang="ja-JP" sz="2000" b="1" dirty="0" smtClean="0">
                <a:solidFill>
                  <a:srgbClr val="009900"/>
                </a:solidFill>
              </a:rPr>
              <a:t>PDG listing</a:t>
            </a:r>
            <a:endParaRPr kumimoji="1" lang="ja-JP" altLang="en-US" sz="2000" b="1" dirty="0">
              <a:solidFill>
                <a:srgbClr val="009900"/>
              </a:solidFill>
            </a:endParaRPr>
          </a:p>
        </p:txBody>
      </p:sp>
      <p:sp>
        <p:nvSpPr>
          <p:cNvPr id="9" name="テキスト ボックス 8"/>
          <p:cNvSpPr txBox="1"/>
          <p:nvPr/>
        </p:nvSpPr>
        <p:spPr>
          <a:xfrm>
            <a:off x="1024634" y="1412776"/>
            <a:ext cx="402674" cy="338554"/>
          </a:xfrm>
          <a:prstGeom prst="rect">
            <a:avLst/>
          </a:prstGeom>
          <a:noFill/>
        </p:spPr>
        <p:txBody>
          <a:bodyPr wrap="none" rtlCol="0">
            <a:spAutoFit/>
          </a:bodyPr>
          <a:lstStyle/>
          <a:p>
            <a:r>
              <a:rPr lang="en-US" altLang="ja-JP" sz="1600" b="1" dirty="0" smtClean="0">
                <a:solidFill>
                  <a:srgbClr val="FF3300"/>
                </a:solidFill>
              </a:rPr>
              <a:t>Λ*</a:t>
            </a:r>
            <a:endParaRPr kumimoji="1" lang="ja-JP" altLang="en-US" sz="1600" b="1" dirty="0">
              <a:solidFill>
                <a:srgbClr val="FF3300"/>
              </a:solidFill>
            </a:endParaRPr>
          </a:p>
        </p:txBody>
      </p:sp>
      <p:sp>
        <p:nvSpPr>
          <p:cNvPr id="19" name="テキスト ボックス 18"/>
          <p:cNvSpPr txBox="1"/>
          <p:nvPr/>
        </p:nvSpPr>
        <p:spPr>
          <a:xfrm>
            <a:off x="2536802" y="1412776"/>
            <a:ext cx="388248" cy="338554"/>
          </a:xfrm>
          <a:prstGeom prst="rect">
            <a:avLst/>
          </a:prstGeom>
          <a:noFill/>
        </p:spPr>
        <p:txBody>
          <a:bodyPr wrap="none" rtlCol="0">
            <a:spAutoFit/>
          </a:bodyPr>
          <a:lstStyle/>
          <a:p>
            <a:r>
              <a:rPr lang="en-US" altLang="ja-JP" sz="1600" b="1" dirty="0">
                <a:solidFill>
                  <a:srgbClr val="FF3300"/>
                </a:solidFill>
              </a:rPr>
              <a:t>Σ</a:t>
            </a:r>
            <a:r>
              <a:rPr lang="en-US" altLang="ja-JP" sz="1600" b="1" dirty="0" smtClean="0">
                <a:solidFill>
                  <a:srgbClr val="FF3300"/>
                </a:solidFill>
              </a:rPr>
              <a:t>*</a:t>
            </a:r>
            <a:endParaRPr kumimoji="1" lang="ja-JP" altLang="en-US" sz="1600" b="1" dirty="0">
              <a:solidFill>
                <a:srgbClr val="FF3300"/>
              </a:solidFill>
            </a:endParaRPr>
          </a:p>
        </p:txBody>
      </p:sp>
      <p:sp>
        <p:nvSpPr>
          <p:cNvPr id="24" name="Rectangle 8"/>
          <p:cNvSpPr>
            <a:spLocks noGrp="1" noChangeArrowheads="1"/>
          </p:cNvSpPr>
          <p:nvPr>
            <p:ph type="title"/>
          </p:nvPr>
        </p:nvSpPr>
        <p:spPr>
          <a:xfrm>
            <a:off x="0" y="0"/>
            <a:ext cx="9144000" cy="836712"/>
          </a:xfrm>
        </p:spPr>
        <p:txBody>
          <a:bodyPr>
            <a:noAutofit/>
          </a:bodyPr>
          <a:lstStyle/>
          <a:p>
            <a:r>
              <a:rPr lang="en-US" altLang="ja-JP" sz="2800" dirty="0" smtClean="0">
                <a:solidFill>
                  <a:srgbClr val="0000FF"/>
                </a:solidFill>
                <a:latin typeface="Arial Black" pitchFamily="34" charset="0"/>
                <a:ea typeface="ＭＳ Ｐゴシック" charset="-128"/>
              </a:rPr>
              <a:t>Introduction:</a:t>
            </a:r>
            <a:br>
              <a:rPr lang="en-US" altLang="ja-JP" sz="2800" dirty="0" smtClean="0">
                <a:solidFill>
                  <a:srgbClr val="0000FF"/>
                </a:solidFill>
                <a:latin typeface="Arial Black" pitchFamily="34" charset="0"/>
                <a:ea typeface="ＭＳ Ｐゴシック" charset="-128"/>
              </a:rPr>
            </a:br>
            <a:r>
              <a:rPr lang="en-US" altLang="ja-JP" sz="2800" dirty="0" smtClean="0">
                <a:solidFill>
                  <a:srgbClr val="0000FF"/>
                </a:solidFill>
                <a:latin typeface="Arial Black" pitchFamily="34" charset="0"/>
                <a:ea typeface="ＭＳ Ｐゴシック" charset="-128"/>
              </a:rPr>
              <a:t>Current situation of Y* spectroscopy</a:t>
            </a:r>
            <a:endParaRPr lang="en-US" altLang="ja-JP" sz="2800" b="0" dirty="0">
              <a:solidFill>
                <a:srgbClr val="0000FF"/>
              </a:solidFill>
              <a:latin typeface="Arial Black" pitchFamily="34" charset="0"/>
              <a:ea typeface="ＭＳ Ｐゴシック" charset="-128"/>
            </a:endParaRPr>
          </a:p>
        </p:txBody>
      </p:sp>
      <p:grpSp>
        <p:nvGrpSpPr>
          <p:cNvPr id="44" name="グループ化 43"/>
          <p:cNvGrpSpPr/>
          <p:nvPr/>
        </p:nvGrpSpPr>
        <p:grpSpPr>
          <a:xfrm>
            <a:off x="251520" y="2420888"/>
            <a:ext cx="3156508" cy="4032449"/>
            <a:chOff x="251520" y="2420888"/>
            <a:chExt cx="3156508" cy="4032449"/>
          </a:xfrm>
        </p:grpSpPr>
        <p:sp>
          <p:nvSpPr>
            <p:cNvPr id="51" name="正方形/長方形 50"/>
            <p:cNvSpPr/>
            <p:nvPr/>
          </p:nvSpPr>
          <p:spPr>
            <a:xfrm>
              <a:off x="433164" y="4008863"/>
              <a:ext cx="1402532" cy="331241"/>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2" name="正方形/長方形 51"/>
            <p:cNvSpPr/>
            <p:nvPr/>
          </p:nvSpPr>
          <p:spPr>
            <a:xfrm>
              <a:off x="433164" y="3113090"/>
              <a:ext cx="1402532" cy="331241"/>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3" name="正方形/長方形 52"/>
            <p:cNvSpPr/>
            <p:nvPr/>
          </p:nvSpPr>
          <p:spPr>
            <a:xfrm>
              <a:off x="1993653" y="5157193"/>
              <a:ext cx="1402532" cy="1296144"/>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4" name="正方形/長方形 53"/>
            <p:cNvSpPr/>
            <p:nvPr/>
          </p:nvSpPr>
          <p:spPr>
            <a:xfrm>
              <a:off x="1983184" y="4581128"/>
              <a:ext cx="1402532" cy="360040"/>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5" name="正方形/長方形 54"/>
            <p:cNvSpPr/>
            <p:nvPr/>
          </p:nvSpPr>
          <p:spPr>
            <a:xfrm>
              <a:off x="1979872" y="4096660"/>
              <a:ext cx="1402532" cy="360040"/>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6" name="正方形/長方形 55"/>
            <p:cNvSpPr/>
            <p:nvPr/>
          </p:nvSpPr>
          <p:spPr>
            <a:xfrm>
              <a:off x="1993653" y="3444331"/>
              <a:ext cx="1402532" cy="488723"/>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7" name="正方形/長方形 56"/>
            <p:cNvSpPr/>
            <p:nvPr/>
          </p:nvSpPr>
          <p:spPr>
            <a:xfrm>
              <a:off x="2005496" y="2420888"/>
              <a:ext cx="1402532" cy="857822"/>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8" name="正方形/長方形 57"/>
            <p:cNvSpPr/>
            <p:nvPr/>
          </p:nvSpPr>
          <p:spPr>
            <a:xfrm>
              <a:off x="251520" y="5445224"/>
              <a:ext cx="576224" cy="360037"/>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9" name="正方形/長方形 58"/>
            <p:cNvSpPr/>
            <p:nvPr/>
          </p:nvSpPr>
          <p:spPr>
            <a:xfrm>
              <a:off x="433164" y="4524770"/>
              <a:ext cx="1402532" cy="704430"/>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0" name="テキスト ボックス 59"/>
            <p:cNvSpPr txBox="1"/>
            <p:nvPr/>
          </p:nvSpPr>
          <p:spPr>
            <a:xfrm>
              <a:off x="827584" y="5466710"/>
              <a:ext cx="1027845" cy="400110"/>
            </a:xfrm>
            <a:prstGeom prst="rect">
              <a:avLst/>
            </a:prstGeom>
            <a:noFill/>
          </p:spPr>
          <p:txBody>
            <a:bodyPr wrap="none" rtlCol="0">
              <a:spAutoFit/>
            </a:bodyPr>
            <a:lstStyle/>
            <a:p>
              <a:r>
                <a:rPr lang="en-US" altLang="ja-JP" sz="1000" b="1" dirty="0" smtClean="0">
                  <a:solidFill>
                    <a:srgbClr val="0000FF"/>
                  </a:solidFill>
                  <a:sym typeface="Wingdings" panose="05000000000000000000" pitchFamily="2" charset="2"/>
                </a:rPr>
                <a:t> </a:t>
              </a:r>
              <a:r>
                <a:rPr kumimoji="1" lang="en-US" altLang="ja-JP" sz="1000" b="1" dirty="0" smtClean="0">
                  <a:solidFill>
                    <a:srgbClr val="0000FF"/>
                  </a:solidFill>
                </a:rPr>
                <a:t>Not well </a:t>
              </a:r>
            </a:p>
            <a:p>
              <a:r>
                <a:rPr kumimoji="1" lang="en-US" altLang="ja-JP" sz="1000" b="1" dirty="0" smtClean="0">
                  <a:solidFill>
                    <a:srgbClr val="0000FF"/>
                  </a:solidFill>
                </a:rPr>
                <a:t>    established</a:t>
              </a:r>
              <a:endParaRPr kumimoji="1" lang="ja-JP" altLang="en-US" sz="1000" b="1" dirty="0">
                <a:solidFill>
                  <a:srgbClr val="0000FF"/>
                </a:solidFill>
              </a:endParaRPr>
            </a:p>
          </p:txBody>
        </p:sp>
        <p:sp>
          <p:nvSpPr>
            <p:cNvPr id="61" name="正方形/長方形 60"/>
            <p:cNvSpPr/>
            <p:nvPr/>
          </p:nvSpPr>
          <p:spPr>
            <a:xfrm>
              <a:off x="971600" y="4876985"/>
              <a:ext cx="432048" cy="352215"/>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2" name="正方形/長方形 61"/>
            <p:cNvSpPr/>
            <p:nvPr/>
          </p:nvSpPr>
          <p:spPr>
            <a:xfrm>
              <a:off x="2514902" y="5625242"/>
              <a:ext cx="432048" cy="828095"/>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3" name="正方形/長方形 62"/>
            <p:cNvSpPr/>
            <p:nvPr/>
          </p:nvSpPr>
          <p:spPr>
            <a:xfrm>
              <a:off x="2536802" y="2420889"/>
              <a:ext cx="432048" cy="333314"/>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4" name="正方形/長方形 63"/>
            <p:cNvSpPr/>
            <p:nvPr/>
          </p:nvSpPr>
          <p:spPr>
            <a:xfrm>
              <a:off x="2536802" y="3430810"/>
              <a:ext cx="432048" cy="166657"/>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5" name="正方形/長方形 64"/>
            <p:cNvSpPr/>
            <p:nvPr/>
          </p:nvSpPr>
          <p:spPr>
            <a:xfrm>
              <a:off x="952546" y="4007826"/>
              <a:ext cx="432048" cy="166657"/>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6" name="正方形/長方形 65"/>
            <p:cNvSpPr/>
            <p:nvPr/>
          </p:nvSpPr>
          <p:spPr>
            <a:xfrm>
              <a:off x="323608" y="6039474"/>
              <a:ext cx="432048" cy="352215"/>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7" name="テキスト ボックス 66"/>
            <p:cNvSpPr txBox="1"/>
            <p:nvPr/>
          </p:nvSpPr>
          <p:spPr>
            <a:xfrm>
              <a:off x="827584" y="6042774"/>
              <a:ext cx="1149674" cy="400110"/>
            </a:xfrm>
            <a:prstGeom prst="rect">
              <a:avLst/>
            </a:prstGeom>
            <a:noFill/>
          </p:spPr>
          <p:txBody>
            <a:bodyPr wrap="none" rtlCol="0">
              <a:spAutoFit/>
            </a:bodyPr>
            <a:lstStyle/>
            <a:p>
              <a:r>
                <a:rPr lang="en-US" altLang="ja-JP" sz="1000" b="1" dirty="0" smtClean="0">
                  <a:solidFill>
                    <a:srgbClr val="0000FF"/>
                  </a:solidFill>
                  <a:sym typeface="Wingdings" panose="05000000000000000000" pitchFamily="2" charset="2"/>
                </a:rPr>
                <a:t> Spin-parity</a:t>
              </a:r>
            </a:p>
            <a:p>
              <a:r>
                <a:rPr kumimoji="1" lang="en-US" altLang="ja-JP" sz="1000" b="1" dirty="0">
                  <a:solidFill>
                    <a:srgbClr val="0000FF"/>
                  </a:solidFill>
                  <a:sym typeface="Wingdings" panose="05000000000000000000" pitchFamily="2" charset="2"/>
                </a:rPr>
                <a:t> </a:t>
              </a:r>
              <a:r>
                <a:rPr kumimoji="1" lang="en-US" altLang="ja-JP" sz="1000" b="1" dirty="0" smtClean="0">
                  <a:solidFill>
                    <a:srgbClr val="0000FF"/>
                  </a:solidFill>
                  <a:sym typeface="Wingdings" panose="05000000000000000000" pitchFamily="2" charset="2"/>
                </a:rPr>
                <a:t>    </a:t>
              </a:r>
              <a:r>
                <a:rPr lang="en-US" altLang="ja-JP" sz="1000" b="1" dirty="0">
                  <a:solidFill>
                    <a:srgbClr val="0000FF"/>
                  </a:solidFill>
                  <a:sym typeface="Wingdings" panose="05000000000000000000" pitchFamily="2" charset="2"/>
                </a:rPr>
                <a:t>n</a:t>
              </a:r>
              <a:r>
                <a:rPr kumimoji="1" lang="en-US" altLang="ja-JP" sz="1000" b="1" dirty="0" smtClean="0">
                  <a:solidFill>
                    <a:srgbClr val="0000FF"/>
                  </a:solidFill>
                </a:rPr>
                <a:t>ot assigned</a:t>
              </a:r>
            </a:p>
          </p:txBody>
        </p:sp>
        <p:sp>
          <p:nvSpPr>
            <p:cNvPr id="68" name="正方形/長方形 67"/>
            <p:cNvSpPr/>
            <p:nvPr/>
          </p:nvSpPr>
          <p:spPr>
            <a:xfrm>
              <a:off x="433164" y="2587546"/>
              <a:ext cx="1402532" cy="166657"/>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10" name="グループ化 9"/>
          <p:cNvGrpSpPr/>
          <p:nvPr/>
        </p:nvGrpSpPr>
        <p:grpSpPr>
          <a:xfrm>
            <a:off x="3635896" y="1591380"/>
            <a:ext cx="5412444" cy="3997860"/>
            <a:chOff x="3635896" y="1098362"/>
            <a:chExt cx="5412444" cy="3997860"/>
          </a:xfrm>
        </p:grpSpPr>
        <p:sp>
          <p:nvSpPr>
            <p:cNvPr id="6" name="角丸四角形 5"/>
            <p:cNvSpPr/>
            <p:nvPr/>
          </p:nvSpPr>
          <p:spPr>
            <a:xfrm>
              <a:off x="3923929" y="1098362"/>
              <a:ext cx="4665962" cy="781622"/>
            </a:xfrm>
            <a:prstGeom prst="roundRect">
              <a:avLst/>
            </a:prstGeom>
            <a:solidFill>
              <a:schemeClr val="bg1"/>
            </a:solidFill>
            <a:ln w="317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40" name="テキスト ボックス 39"/>
            <p:cNvSpPr txBox="1"/>
            <p:nvPr/>
          </p:nvSpPr>
          <p:spPr>
            <a:xfrm>
              <a:off x="3635896" y="2172345"/>
              <a:ext cx="5412444" cy="2923877"/>
            </a:xfrm>
            <a:prstGeom prst="rect">
              <a:avLst/>
            </a:prstGeom>
            <a:noFill/>
          </p:spPr>
          <p:txBody>
            <a:bodyPr wrap="none" rtlCol="0">
              <a:spAutoFit/>
            </a:bodyPr>
            <a:lstStyle/>
            <a:p>
              <a:pPr marL="285750" indent="-285750">
                <a:lnSpc>
                  <a:spcPct val="150000"/>
                </a:lnSpc>
                <a:buClr>
                  <a:srgbClr val="0000FF"/>
                </a:buClr>
                <a:buFont typeface="Wingdings" panose="05000000000000000000" pitchFamily="2" charset="2"/>
                <a:buChar char="Ø"/>
              </a:pPr>
              <a:r>
                <a:rPr lang="en-US" altLang="ja-JP" sz="1600" b="1" dirty="0" smtClean="0"/>
                <a:t>Existence of </a:t>
              </a:r>
              <a:r>
                <a:rPr lang="en-US" altLang="ja-JP" sz="1600" b="1" dirty="0" smtClean="0">
                  <a:solidFill>
                    <a:srgbClr val="FF0000"/>
                  </a:solidFill>
                </a:rPr>
                <a:t>~70% </a:t>
              </a:r>
              <a:r>
                <a:rPr lang="en-US" altLang="ja-JP" sz="1600" b="1" dirty="0" smtClean="0"/>
                <a:t>of reported Λ* &amp; Σ* is uncertain.</a:t>
              </a:r>
            </a:p>
            <a:p>
              <a:pPr>
                <a:lnSpc>
                  <a:spcPct val="150000"/>
                </a:lnSpc>
                <a:buClr>
                  <a:srgbClr val="0000FF"/>
                </a:buClr>
              </a:pPr>
              <a:r>
                <a:rPr lang="en-US" altLang="ja-JP" sz="1600" b="1" dirty="0" smtClean="0"/>
                <a:t>     </a:t>
              </a:r>
              <a:r>
                <a:rPr lang="en-US" altLang="ja-JP" sz="1600" b="1" dirty="0" smtClean="0">
                  <a:sym typeface="Wingdings" panose="05000000000000000000" pitchFamily="2" charset="2"/>
                </a:rPr>
                <a:t> </a:t>
              </a:r>
              <a:r>
                <a:rPr lang="en-US" altLang="ja-JP" sz="1600" b="1" dirty="0" smtClean="0">
                  <a:solidFill>
                    <a:srgbClr val="0000FF"/>
                  </a:solidFill>
                </a:rPr>
                <a:t>Even low-lying states</a:t>
              </a:r>
              <a:r>
                <a:rPr lang="en-US" altLang="ja-JP" sz="1600" b="1" dirty="0" smtClean="0"/>
                <a:t> are still uncertain.</a:t>
              </a:r>
              <a:r>
                <a:rPr kumimoji="1" lang="en-US" altLang="ja-JP" sz="1600" b="1" dirty="0" smtClean="0"/>
                <a:t> </a:t>
              </a:r>
            </a:p>
            <a:p>
              <a:pPr marL="285750" indent="-285750">
                <a:lnSpc>
                  <a:spcPct val="150000"/>
                </a:lnSpc>
                <a:buClr>
                  <a:srgbClr val="0000FF"/>
                </a:buClr>
                <a:buFont typeface="Wingdings" panose="05000000000000000000" pitchFamily="2" charset="2"/>
                <a:buChar char="Ø"/>
              </a:pPr>
              <a:endParaRPr lang="en-US" altLang="ja-JP" sz="1600" b="1" dirty="0"/>
            </a:p>
            <a:p>
              <a:pPr marL="285750" indent="-285750">
                <a:lnSpc>
                  <a:spcPct val="150000"/>
                </a:lnSpc>
                <a:buClr>
                  <a:srgbClr val="0000FF"/>
                </a:buClr>
                <a:buFont typeface="Wingdings" panose="05000000000000000000" pitchFamily="2" charset="2"/>
                <a:buChar char="Ø"/>
              </a:pPr>
              <a:endParaRPr kumimoji="1" lang="en-US" altLang="ja-JP" sz="1600" b="1" dirty="0" smtClean="0"/>
            </a:p>
            <a:p>
              <a:pPr marL="285750" indent="-285750">
                <a:lnSpc>
                  <a:spcPct val="150000"/>
                </a:lnSpc>
                <a:buClr>
                  <a:srgbClr val="0000FF"/>
                </a:buClr>
                <a:buFont typeface="Wingdings" panose="05000000000000000000" pitchFamily="2" charset="2"/>
                <a:buChar char="Ø"/>
              </a:pPr>
              <a:endParaRPr lang="en-US" altLang="ja-JP" sz="1600" b="1" dirty="0"/>
            </a:p>
            <a:p>
              <a:pPr>
                <a:buClr>
                  <a:srgbClr val="0000FF"/>
                </a:buClr>
              </a:pPr>
              <a:endParaRPr lang="en-US" altLang="ja-JP" sz="1600" b="1" dirty="0"/>
            </a:p>
            <a:p>
              <a:pPr>
                <a:buClr>
                  <a:srgbClr val="0000FF"/>
                </a:buClr>
              </a:pPr>
              <a:endParaRPr kumimoji="1" lang="en-US" altLang="ja-JP" sz="1600" b="1" dirty="0"/>
            </a:p>
            <a:p>
              <a:pPr marL="285750" indent="-285750">
                <a:buClr>
                  <a:srgbClr val="0000FF"/>
                </a:buClr>
                <a:buFont typeface="Wingdings" panose="05000000000000000000" pitchFamily="2" charset="2"/>
                <a:buChar char="Ø"/>
              </a:pPr>
              <a:r>
                <a:rPr lang="en-US" altLang="ja-JP" sz="1600" b="1" dirty="0" smtClean="0"/>
                <a:t>A large number of Y* resonances are likely to still</a:t>
              </a:r>
            </a:p>
            <a:p>
              <a:pPr>
                <a:buClr>
                  <a:srgbClr val="0000FF"/>
                </a:buClr>
              </a:pPr>
              <a:r>
                <a:rPr kumimoji="1" lang="en-US" altLang="ja-JP" sz="1600" b="1" dirty="0" smtClean="0"/>
                <a:t>      remain undiscovered !!</a:t>
              </a:r>
            </a:p>
          </p:txBody>
        </p:sp>
        <p:sp>
          <p:nvSpPr>
            <p:cNvPr id="4" name="テキスト ボックス 3"/>
            <p:cNvSpPr txBox="1"/>
            <p:nvPr/>
          </p:nvSpPr>
          <p:spPr>
            <a:xfrm>
              <a:off x="4298526" y="3030054"/>
              <a:ext cx="4377930" cy="1107996"/>
            </a:xfrm>
            <a:prstGeom prst="rect">
              <a:avLst/>
            </a:prstGeom>
            <a:noFill/>
          </p:spPr>
          <p:txBody>
            <a:bodyPr wrap="none" rtlCol="0">
              <a:spAutoFit/>
            </a:bodyPr>
            <a:lstStyle/>
            <a:p>
              <a:r>
                <a:rPr kumimoji="1" lang="en-US" altLang="ja-JP" sz="1200" b="1" dirty="0" smtClean="0"/>
                <a:t>c.f. Resonances below 1.7 GeV have been firmly </a:t>
              </a:r>
            </a:p>
            <a:p>
              <a:r>
                <a:rPr lang="en-US" altLang="ja-JP" sz="1200" b="1" dirty="0"/>
                <a:t> </a:t>
              </a:r>
              <a:r>
                <a:rPr lang="en-US" altLang="ja-JP" sz="1200" b="1" dirty="0" smtClean="0"/>
                <a:t>     </a:t>
              </a:r>
              <a:r>
                <a:rPr kumimoji="1" lang="en-US" altLang="ja-JP" sz="1200" b="1" dirty="0" smtClean="0"/>
                <a:t>established for N* &amp; Δ case.</a:t>
              </a:r>
            </a:p>
            <a:p>
              <a:r>
                <a:rPr lang="en-US" altLang="ja-JP" sz="1200" b="1" dirty="0"/>
                <a:t> </a:t>
              </a:r>
              <a:r>
                <a:rPr lang="en-US" altLang="ja-JP" sz="1200" b="1" dirty="0" smtClean="0"/>
                <a:t>     [One exception:</a:t>
              </a:r>
              <a:r>
                <a:rPr lang="en-US" altLang="ja-JP" sz="1200" b="1" dirty="0" smtClean="0">
                  <a:sym typeface="Wingdings" panose="05000000000000000000" pitchFamily="2" charset="2"/>
                </a:rPr>
                <a:t> Δ(1600)3/2</a:t>
              </a:r>
              <a:r>
                <a:rPr lang="en-US" altLang="ja-JP" sz="1200" b="1" baseline="30000" dirty="0" smtClean="0">
                  <a:sym typeface="Wingdings" panose="05000000000000000000" pitchFamily="2" charset="2"/>
                </a:rPr>
                <a:t>+</a:t>
              </a:r>
              <a:r>
                <a:rPr lang="en-US" altLang="ja-JP" sz="1200" b="1" dirty="0" smtClean="0">
                  <a:sym typeface="Wingdings" panose="05000000000000000000" pitchFamily="2" charset="2"/>
                </a:rPr>
                <a:t> (Roper-like state of Δ)]</a:t>
              </a:r>
            </a:p>
            <a:p>
              <a:endParaRPr lang="en-US" altLang="ja-JP" sz="600" b="1" dirty="0" smtClean="0">
                <a:sym typeface="Wingdings" panose="05000000000000000000" pitchFamily="2" charset="2"/>
              </a:endParaRPr>
            </a:p>
            <a:p>
              <a:r>
                <a:rPr kumimoji="1" lang="en-US" altLang="ja-JP" sz="1200" b="1" dirty="0">
                  <a:sym typeface="Wingdings" panose="05000000000000000000" pitchFamily="2" charset="2"/>
                </a:rPr>
                <a:t> </a:t>
              </a:r>
              <a:r>
                <a:rPr kumimoji="1" lang="en-US" altLang="ja-JP" sz="1200" b="1" dirty="0" smtClean="0">
                  <a:sym typeface="Wingdings" panose="05000000000000000000" pitchFamily="2" charset="2"/>
                </a:rPr>
                <a:t>      </a:t>
              </a:r>
              <a:r>
                <a:rPr kumimoji="1" lang="en-US" altLang="ja-JP" sz="1200" b="1" dirty="0" smtClean="0">
                  <a:solidFill>
                    <a:srgbClr val="FF0000"/>
                  </a:solidFill>
                  <a:sym typeface="Wingdings" panose="05000000000000000000" pitchFamily="2" charset="2"/>
                </a:rPr>
                <a:t>J-PARC E45 </a:t>
              </a:r>
              <a:r>
                <a:rPr kumimoji="1" lang="en-US" altLang="ja-JP" sz="1200" b="1" dirty="0" smtClean="0">
                  <a:sym typeface="Wingdings" panose="05000000000000000000" pitchFamily="2" charset="2"/>
                </a:rPr>
                <a:t>is a promising experiment to establish</a:t>
              </a:r>
            </a:p>
            <a:p>
              <a:r>
                <a:rPr lang="en-US" altLang="ja-JP" sz="1200" b="1" dirty="0">
                  <a:sym typeface="Wingdings" panose="05000000000000000000" pitchFamily="2" charset="2"/>
                </a:rPr>
                <a:t> </a:t>
              </a:r>
              <a:r>
                <a:rPr lang="en-US" altLang="ja-JP" sz="1200" b="1" dirty="0" smtClean="0">
                  <a:sym typeface="Wingdings" panose="05000000000000000000" pitchFamily="2" charset="2"/>
                </a:rPr>
                <a:t>          </a:t>
              </a:r>
              <a:r>
                <a:rPr lang="en-US" altLang="ja-JP" sz="1200" b="1" dirty="0" smtClean="0">
                  <a:solidFill>
                    <a:srgbClr val="009900"/>
                  </a:solidFill>
                  <a:sym typeface="Wingdings" panose="05000000000000000000" pitchFamily="2" charset="2"/>
                </a:rPr>
                <a:t>Δ(1600)3/2</a:t>
              </a:r>
              <a:r>
                <a:rPr lang="en-US" altLang="ja-JP" sz="1200" b="1" baseline="30000" dirty="0" smtClean="0">
                  <a:solidFill>
                    <a:srgbClr val="009900"/>
                  </a:solidFill>
                  <a:sym typeface="Wingdings" panose="05000000000000000000" pitchFamily="2" charset="2"/>
                </a:rPr>
                <a:t>+ </a:t>
              </a:r>
              <a:r>
                <a:rPr lang="en-US" altLang="ja-JP" sz="1200" b="1" dirty="0" smtClean="0">
                  <a:solidFill>
                    <a:srgbClr val="009900"/>
                  </a:solidFill>
                  <a:sym typeface="Wingdings" panose="05000000000000000000" pitchFamily="2" charset="2"/>
                </a:rPr>
                <a:t>and high-mass N* &amp; Δ* resonances</a:t>
              </a:r>
              <a:endParaRPr kumimoji="1" lang="ja-JP" altLang="en-US" sz="1200" b="1" dirty="0">
                <a:solidFill>
                  <a:srgbClr val="009900"/>
                </a:solidFill>
              </a:endParaRPr>
            </a:p>
          </p:txBody>
        </p:sp>
        <p:sp>
          <p:nvSpPr>
            <p:cNvPr id="2" name="テキスト ボックス 1"/>
            <p:cNvSpPr txBox="1"/>
            <p:nvPr/>
          </p:nvSpPr>
          <p:spPr>
            <a:xfrm>
              <a:off x="4383902" y="1124744"/>
              <a:ext cx="3876509" cy="707886"/>
            </a:xfrm>
            <a:prstGeom prst="rect">
              <a:avLst/>
            </a:prstGeom>
            <a:noFill/>
          </p:spPr>
          <p:txBody>
            <a:bodyPr wrap="none" rtlCol="0">
              <a:spAutoFit/>
            </a:bodyPr>
            <a:lstStyle/>
            <a:p>
              <a:pPr algn="ctr"/>
              <a:r>
                <a:rPr kumimoji="1" lang="en-US" altLang="ja-JP" sz="2000" b="1" dirty="0" smtClean="0"/>
                <a:t>Y* (= Λ*, Σ*) mass spectrum is </a:t>
              </a:r>
            </a:p>
            <a:p>
              <a:pPr algn="ctr"/>
              <a:r>
                <a:rPr kumimoji="1" lang="en-US" altLang="ja-JP" sz="2000" b="1" dirty="0" smtClean="0"/>
                <a:t>far from being established !! </a:t>
              </a:r>
              <a:endParaRPr kumimoji="1" lang="ja-JP" altLang="en-US" sz="2000" b="1" dirty="0"/>
            </a:p>
          </p:txBody>
        </p:sp>
      </p:grpSp>
    </p:spTree>
    <p:custDataLst>
      <p:tags r:id="rId1"/>
    </p:custDataLst>
    <p:extLst>
      <p:ext uri="{BB962C8B-B14F-4D97-AF65-F5344CB8AC3E}">
        <p14:creationId xmlns:p14="http://schemas.microsoft.com/office/powerpoint/2010/main" val="15470848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7504" y="620688"/>
            <a:ext cx="8955861" cy="618597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latin typeface="Arial Black" pitchFamily="34" charset="0"/>
                <a:ea typeface="ＭＳ Ｐゴシック" charset="-128"/>
              </a:rPr>
              <a:t>Results of the fits</a:t>
            </a:r>
            <a:endParaRPr lang="ja-JP" altLang="en-US" sz="2800" dirty="0" smtClean="0">
              <a:solidFill>
                <a:srgbClr val="0000FF"/>
              </a:solidFill>
              <a:latin typeface="Arial Black" pitchFamily="34" charset="0"/>
              <a:ea typeface="ＭＳ Ｐゴシック" charset="-128"/>
            </a:endParaRPr>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15" y="1115452"/>
            <a:ext cx="4675517" cy="5607564"/>
          </a:xfrm>
          <a:prstGeom prst="rect">
            <a:avLst/>
          </a:prstGeom>
        </p:spPr>
      </p:pic>
      <p:sp>
        <p:nvSpPr>
          <p:cNvPr id="15" name="テキスト ボックス 14"/>
          <p:cNvSpPr txBox="1"/>
          <p:nvPr/>
        </p:nvSpPr>
        <p:spPr>
          <a:xfrm>
            <a:off x="971600" y="1218238"/>
            <a:ext cx="3049233"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r>
              <a:rPr lang="en-US" altLang="ja-JP" sz="1600" b="1" dirty="0" smtClean="0">
                <a:solidFill>
                  <a:srgbClr val="3333FF"/>
                </a:solidFill>
              </a:rPr>
              <a:t> (1464 &lt; W &lt; 1831 MeV)</a:t>
            </a:r>
            <a:endParaRPr kumimoji="1" lang="ja-JP" altLang="en-US" sz="1600" b="1" dirty="0" smtClean="0">
              <a:solidFill>
                <a:srgbClr val="3333FF"/>
              </a:solidFill>
            </a:endParaRPr>
          </a:p>
        </p:txBody>
      </p:sp>
      <p:sp>
        <p:nvSpPr>
          <p:cNvPr id="16" name="角丸四角形 15"/>
          <p:cNvSpPr/>
          <p:nvPr/>
        </p:nvSpPr>
        <p:spPr bwMode="auto">
          <a:xfrm>
            <a:off x="179512" y="733535"/>
            <a:ext cx="2880320"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kumimoji="1" lang="en-US" altLang="ja-JP" b="1" dirty="0" smtClean="0"/>
              <a:t>K</a:t>
            </a:r>
            <a:r>
              <a:rPr kumimoji="1" lang="en-US" altLang="ja-JP" b="1" baseline="30000" dirty="0" smtClean="0"/>
              <a:t>-</a:t>
            </a:r>
            <a:r>
              <a:rPr kumimoji="1" lang="en-US" altLang="ja-JP" b="1" dirty="0" smtClean="0"/>
              <a:t> p </a:t>
            </a:r>
            <a:r>
              <a:rPr kumimoji="1" lang="en-US" altLang="ja-JP" b="1" dirty="0" smtClean="0">
                <a:sym typeface="Wingdings" panose="05000000000000000000" pitchFamily="2" charset="2"/>
              </a:rPr>
              <a:t> </a:t>
            </a:r>
            <a:r>
              <a:rPr lang="en-US" altLang="ja-JP" b="1" dirty="0"/>
              <a:t>K</a:t>
            </a:r>
            <a:r>
              <a:rPr lang="en-US" altLang="ja-JP" b="1" baseline="30000" dirty="0"/>
              <a:t>-</a:t>
            </a:r>
            <a:r>
              <a:rPr lang="en-US" altLang="ja-JP" b="1" dirty="0"/>
              <a:t> p </a:t>
            </a:r>
            <a:r>
              <a:rPr lang="en-US" altLang="ja-JP" b="1" dirty="0" smtClean="0"/>
              <a:t>scattering</a:t>
            </a:r>
            <a:endParaRPr kumimoji="1" lang="ja-JP" altLang="en-US" b="1" dirty="0" smtClean="0"/>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528327"/>
            <a:ext cx="4068713" cy="2671763"/>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317" y="4768179"/>
            <a:ext cx="4082147" cy="1757165"/>
          </a:xfrm>
          <a:prstGeom prst="rect">
            <a:avLst/>
          </a:prstGeom>
        </p:spPr>
      </p:pic>
      <p:sp>
        <p:nvSpPr>
          <p:cNvPr id="19" name="テキスト ボックス 18"/>
          <p:cNvSpPr txBox="1"/>
          <p:nvPr/>
        </p:nvSpPr>
        <p:spPr>
          <a:xfrm>
            <a:off x="6215470" y="6309320"/>
            <a:ext cx="296504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kumimoji="1" lang="en-US" altLang="ja-JP" sz="1600" b="1" dirty="0" smtClean="0">
                <a:solidFill>
                  <a:srgbClr val="FF0000"/>
                </a:solidFill>
              </a:rPr>
              <a:t>Red: Model A </a:t>
            </a:r>
            <a:r>
              <a:rPr lang="en-US" altLang="ja-JP" sz="1600" b="1" dirty="0" smtClean="0">
                <a:solidFill>
                  <a:srgbClr val="0000FF"/>
                </a:solidFill>
              </a:rPr>
              <a:t>Blue: Model B</a:t>
            </a:r>
          </a:p>
        </p:txBody>
      </p:sp>
      <p:sp>
        <p:nvSpPr>
          <p:cNvPr id="20" name="テキスト ボックス 19"/>
          <p:cNvSpPr txBox="1"/>
          <p:nvPr/>
        </p:nvSpPr>
        <p:spPr>
          <a:xfrm>
            <a:off x="5292080" y="1219075"/>
            <a:ext cx="3049233"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r>
              <a:rPr lang="en-US" altLang="ja-JP" sz="1600" b="1" dirty="0" smtClean="0">
                <a:solidFill>
                  <a:srgbClr val="3333FF"/>
                </a:solidFill>
              </a:rPr>
              <a:t> (1832 &lt; W &lt; 2100 MeV)</a:t>
            </a:r>
            <a:endParaRPr kumimoji="1" lang="ja-JP" altLang="en-US" sz="1600" b="1" dirty="0" smtClean="0">
              <a:solidFill>
                <a:srgbClr val="3333FF"/>
              </a:solidFill>
            </a:endParaRPr>
          </a:p>
        </p:txBody>
      </p:sp>
      <p:sp>
        <p:nvSpPr>
          <p:cNvPr id="21" name="テキスト ボックス 20"/>
          <p:cNvSpPr txBox="1"/>
          <p:nvPr/>
        </p:nvSpPr>
        <p:spPr>
          <a:xfrm>
            <a:off x="6656235" y="4429625"/>
            <a:ext cx="320922"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rgbClr val="3333FF"/>
                </a:solidFill>
              </a:rPr>
              <a:t>P</a:t>
            </a:r>
            <a:endParaRPr kumimoji="1" lang="ja-JP" altLang="en-US" sz="1600" b="1" dirty="0" smtClean="0">
              <a:solidFill>
                <a:srgbClr val="3333FF"/>
              </a:solidFill>
            </a:endParaRPr>
          </a:p>
        </p:txBody>
      </p:sp>
      <p:sp>
        <p:nvSpPr>
          <p:cNvPr id="22" name="テキスト ボックス 21"/>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kumimoji="1" lang="ja-JP" altLang="en-US" sz="1200" b="1" dirty="0" smtClean="0">
              <a:solidFill>
                <a:srgbClr val="FF0000"/>
              </a:solidFill>
            </a:endParaRPr>
          </a:p>
        </p:txBody>
      </p:sp>
    </p:spTree>
    <p:extLst>
      <p:ext uri="{BB962C8B-B14F-4D97-AF65-F5344CB8AC3E}">
        <p14:creationId xmlns:p14="http://schemas.microsoft.com/office/powerpoint/2010/main" val="25592654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sp>
        <p:nvSpPr>
          <p:cNvPr id="4" name="Rectangle 3"/>
          <p:cNvSpPr txBox="1">
            <a:spLocks noChangeArrowheads="1"/>
          </p:cNvSpPr>
          <p:nvPr/>
        </p:nvSpPr>
        <p:spPr>
          <a:xfrm>
            <a:off x="0" y="1"/>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Results of the fits</a:t>
            </a:r>
            <a:endParaRPr lang="ja-JP" altLang="en-US" sz="2800" dirty="0" smtClean="0">
              <a:solidFill>
                <a:srgbClr val="0000FF"/>
              </a:solidFill>
            </a:endParaRPr>
          </a:p>
        </p:txBody>
      </p:sp>
      <p:sp>
        <p:nvSpPr>
          <p:cNvPr id="3" name="テキスト ボックス 2"/>
          <p:cNvSpPr txBox="1"/>
          <p:nvPr/>
        </p:nvSpPr>
        <p:spPr>
          <a:xfrm>
            <a:off x="971600" y="1218238"/>
            <a:ext cx="3049233"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r>
              <a:rPr lang="en-US" altLang="ja-JP" sz="1600" b="1" dirty="0" smtClean="0">
                <a:solidFill>
                  <a:srgbClr val="3333FF"/>
                </a:solidFill>
              </a:rPr>
              <a:t> (1466 &lt; W &lt; 1796 MeV)</a:t>
            </a:r>
            <a:endParaRPr lang="ja-JP" altLang="en-US" sz="1600" b="1" dirty="0" smtClean="0">
              <a:solidFill>
                <a:srgbClr val="3333FF"/>
              </a:solidFill>
            </a:endParaRPr>
          </a:p>
        </p:txBody>
      </p:sp>
      <p:sp>
        <p:nvSpPr>
          <p:cNvPr id="13" name="角丸四角形 12"/>
          <p:cNvSpPr/>
          <p:nvPr/>
        </p:nvSpPr>
        <p:spPr bwMode="auto">
          <a:xfrm>
            <a:off x="179512" y="836712"/>
            <a:ext cx="2880320"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lang="en-US" altLang="ja-JP" b="1" dirty="0" smtClean="0">
                <a:solidFill>
                  <a:prstClr val="black"/>
                </a:solidFill>
              </a:rPr>
              <a:t>K</a:t>
            </a:r>
            <a:r>
              <a:rPr lang="en-US" altLang="ja-JP" b="1" baseline="30000" dirty="0" smtClean="0">
                <a:solidFill>
                  <a:prstClr val="black"/>
                </a:solidFill>
              </a:rPr>
              <a:t>-</a:t>
            </a:r>
            <a:r>
              <a:rPr lang="en-US" altLang="ja-JP" b="1" dirty="0" smtClean="0">
                <a:solidFill>
                  <a:prstClr val="black"/>
                </a:solidFill>
              </a:rPr>
              <a:t> p </a:t>
            </a:r>
            <a:r>
              <a:rPr lang="en-US" altLang="ja-JP" b="1" dirty="0" smtClean="0">
                <a:solidFill>
                  <a:prstClr val="black"/>
                </a:solidFill>
                <a:sym typeface="Wingdings" panose="05000000000000000000" pitchFamily="2" charset="2"/>
              </a:rPr>
              <a:t> </a:t>
            </a:r>
            <a:r>
              <a:rPr lang="en-US" altLang="ja-JP" b="1" dirty="0" smtClean="0">
                <a:solidFill>
                  <a:prstClr val="black"/>
                </a:solidFill>
              </a:rPr>
              <a:t>K</a:t>
            </a:r>
            <a:r>
              <a:rPr lang="en-US" altLang="ja-JP" b="1" baseline="30000" dirty="0">
                <a:solidFill>
                  <a:prstClr val="black"/>
                </a:solidFill>
              </a:rPr>
              <a:t>0</a:t>
            </a:r>
            <a:r>
              <a:rPr lang="en-US" altLang="ja-JP" b="1" dirty="0" smtClean="0">
                <a:solidFill>
                  <a:prstClr val="black"/>
                </a:solidFill>
              </a:rPr>
              <a:t> </a:t>
            </a:r>
            <a:r>
              <a:rPr lang="en-US" altLang="ja-JP" b="1" dirty="0">
                <a:solidFill>
                  <a:prstClr val="black"/>
                </a:solidFill>
              </a:rPr>
              <a:t>n</a:t>
            </a:r>
            <a:r>
              <a:rPr lang="en-US" altLang="ja-JP" b="1" dirty="0" smtClean="0">
                <a:solidFill>
                  <a:prstClr val="black"/>
                </a:solidFill>
              </a:rPr>
              <a:t> reaction</a:t>
            </a:r>
            <a:endParaRPr lang="ja-JP" altLang="en-US" b="1" dirty="0" smtClean="0">
              <a:solidFill>
                <a:prstClr val="black"/>
              </a:solidFill>
            </a:endParaRPr>
          </a:p>
        </p:txBody>
      </p:sp>
      <p:sp>
        <p:nvSpPr>
          <p:cNvPr id="12" name="テキスト ボックス 11"/>
          <p:cNvSpPr txBox="1"/>
          <p:nvPr/>
        </p:nvSpPr>
        <p:spPr>
          <a:xfrm>
            <a:off x="6215470" y="6309320"/>
            <a:ext cx="296504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lang="en-US" altLang="ja-JP" sz="1600" b="1" dirty="0" smtClean="0">
                <a:solidFill>
                  <a:srgbClr val="FF0000"/>
                </a:solidFill>
              </a:rPr>
              <a:t>Red: Model A </a:t>
            </a:r>
            <a:r>
              <a:rPr lang="en-US" altLang="ja-JP" sz="1600" b="1" dirty="0" smtClean="0">
                <a:solidFill>
                  <a:srgbClr val="0000FF"/>
                </a:solidFill>
              </a:rPr>
              <a:t>Blue: Model B</a:t>
            </a:r>
          </a:p>
        </p:txBody>
      </p:sp>
      <p:sp>
        <p:nvSpPr>
          <p:cNvPr id="18" name="テキスト ボックス 17"/>
          <p:cNvSpPr txBox="1"/>
          <p:nvPr/>
        </p:nvSpPr>
        <p:spPr>
          <a:xfrm>
            <a:off x="5292080" y="1219075"/>
            <a:ext cx="3049233"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r>
              <a:rPr lang="en-US" altLang="ja-JP" sz="1600" b="1" dirty="0" smtClean="0">
                <a:solidFill>
                  <a:srgbClr val="3333FF"/>
                </a:solidFill>
              </a:rPr>
              <a:t> (1804 &lt; W &lt; 1992 MeV)</a:t>
            </a:r>
            <a:endParaRPr lang="ja-JP" altLang="en-US" sz="1600" b="1" dirty="0" smtClean="0">
              <a:solidFill>
                <a:srgbClr val="3333FF"/>
              </a:solidFill>
            </a:endParaRPr>
          </a:p>
        </p:txBody>
      </p:sp>
      <p:sp>
        <p:nvSpPr>
          <p:cNvPr id="14" name="テキスト ボックス 13"/>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lang="ja-JP" altLang="en-US" sz="1200" b="1" dirty="0" smtClean="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94" y="1528327"/>
            <a:ext cx="4114190" cy="510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998" y="1528327"/>
            <a:ext cx="4259482" cy="274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6425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sp>
        <p:nvSpPr>
          <p:cNvPr id="4" name="Rectangle 3"/>
          <p:cNvSpPr txBox="1">
            <a:spLocks noChangeArrowheads="1"/>
          </p:cNvSpPr>
          <p:nvPr/>
        </p:nvSpPr>
        <p:spPr>
          <a:xfrm>
            <a:off x="0" y="1"/>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Results of the fits</a:t>
            </a:r>
            <a:endParaRPr lang="ja-JP" altLang="en-US" sz="2800" dirty="0" smtClean="0">
              <a:solidFill>
                <a:srgbClr val="0000FF"/>
              </a:solidFill>
            </a:endParaRPr>
          </a:p>
        </p:txBody>
      </p:sp>
      <p:sp>
        <p:nvSpPr>
          <p:cNvPr id="3" name="テキスト ボックス 2"/>
          <p:cNvSpPr txBox="1"/>
          <p:nvPr/>
        </p:nvSpPr>
        <p:spPr>
          <a:xfrm>
            <a:off x="2117199" y="1218238"/>
            <a:ext cx="798617"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endParaRPr lang="ja-JP" altLang="en-US" sz="1600" b="1" dirty="0" smtClean="0">
              <a:solidFill>
                <a:srgbClr val="3333FF"/>
              </a:solidFill>
            </a:endParaRPr>
          </a:p>
        </p:txBody>
      </p:sp>
      <p:sp>
        <p:nvSpPr>
          <p:cNvPr id="13" name="角丸四角形 12"/>
          <p:cNvSpPr/>
          <p:nvPr/>
        </p:nvSpPr>
        <p:spPr bwMode="auto">
          <a:xfrm>
            <a:off x="179512" y="861036"/>
            <a:ext cx="2880320"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lang="en-US" altLang="ja-JP" b="1" dirty="0" smtClean="0">
                <a:solidFill>
                  <a:prstClr val="black"/>
                </a:solidFill>
              </a:rPr>
              <a:t>K</a:t>
            </a:r>
            <a:r>
              <a:rPr lang="en-US" altLang="ja-JP" b="1" baseline="30000" dirty="0" smtClean="0">
                <a:solidFill>
                  <a:prstClr val="black"/>
                </a:solidFill>
              </a:rPr>
              <a:t>-</a:t>
            </a:r>
            <a:r>
              <a:rPr lang="en-US" altLang="ja-JP" b="1" dirty="0" smtClean="0">
                <a:solidFill>
                  <a:prstClr val="black"/>
                </a:solidFill>
              </a:rPr>
              <a:t> p </a:t>
            </a:r>
            <a:r>
              <a:rPr lang="en-US" altLang="ja-JP" b="1" dirty="0" smtClean="0">
                <a:solidFill>
                  <a:prstClr val="black"/>
                </a:solidFill>
                <a:sym typeface="Wingdings" panose="05000000000000000000" pitchFamily="2" charset="2"/>
              </a:rPr>
              <a:t> π</a:t>
            </a:r>
            <a:r>
              <a:rPr lang="en-US" altLang="ja-JP" b="1" baseline="30000" dirty="0" smtClean="0">
                <a:solidFill>
                  <a:prstClr val="black"/>
                </a:solidFill>
              </a:rPr>
              <a:t>-</a:t>
            </a:r>
            <a:r>
              <a:rPr lang="en-US" altLang="ja-JP" b="1" dirty="0" smtClean="0">
                <a:solidFill>
                  <a:prstClr val="black"/>
                </a:solidFill>
              </a:rPr>
              <a:t> Σ</a:t>
            </a:r>
            <a:r>
              <a:rPr lang="en-US" altLang="ja-JP" b="1" baseline="30000" dirty="0" smtClean="0">
                <a:solidFill>
                  <a:prstClr val="black"/>
                </a:solidFill>
              </a:rPr>
              <a:t>+</a:t>
            </a:r>
            <a:r>
              <a:rPr lang="en-US" altLang="ja-JP" b="1" dirty="0" smtClean="0">
                <a:solidFill>
                  <a:prstClr val="black"/>
                </a:solidFill>
              </a:rPr>
              <a:t> reaction</a:t>
            </a:r>
            <a:endParaRPr lang="ja-JP" altLang="en-US" b="1" dirty="0" smtClean="0">
              <a:solidFill>
                <a:prstClr val="black"/>
              </a:solidFill>
            </a:endParaRPr>
          </a:p>
        </p:txBody>
      </p:sp>
      <p:sp>
        <p:nvSpPr>
          <p:cNvPr id="18" name="テキスト ボックス 17"/>
          <p:cNvSpPr txBox="1"/>
          <p:nvPr/>
        </p:nvSpPr>
        <p:spPr>
          <a:xfrm>
            <a:off x="6300192" y="1219075"/>
            <a:ext cx="1160382"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rgbClr val="3333FF"/>
                </a:solidFill>
              </a:rPr>
              <a:t>P x </a:t>
            </a:r>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endParaRPr lang="ja-JP" altLang="en-US" sz="1600" b="1" dirty="0" smtClean="0">
              <a:solidFill>
                <a:srgbClr val="3333FF"/>
              </a:solidFill>
            </a:endParaRPr>
          </a:p>
        </p:txBody>
      </p:sp>
      <p:sp>
        <p:nvSpPr>
          <p:cNvPr id="14" name="テキスト ボックス 13"/>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lang="ja-JP" altLang="en-US" sz="1200" b="1" dirty="0" smtClean="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03" y="1556792"/>
            <a:ext cx="4236655" cy="511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910" y="1556792"/>
            <a:ext cx="4171576" cy="175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758" y="3501008"/>
            <a:ext cx="4188499" cy="320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6215470" y="6309320"/>
            <a:ext cx="296504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lang="en-US" altLang="ja-JP" sz="1600" b="1" dirty="0" smtClean="0">
                <a:solidFill>
                  <a:srgbClr val="FF0000"/>
                </a:solidFill>
              </a:rPr>
              <a:t>Red: Model A </a:t>
            </a:r>
            <a:r>
              <a:rPr lang="en-US" altLang="ja-JP" sz="1600" b="1" dirty="0" smtClean="0">
                <a:solidFill>
                  <a:srgbClr val="0000FF"/>
                </a:solidFill>
              </a:rPr>
              <a:t>Blue: Model B</a:t>
            </a:r>
          </a:p>
        </p:txBody>
      </p:sp>
      <p:sp>
        <p:nvSpPr>
          <p:cNvPr id="19" name="テキスト ボックス 18"/>
          <p:cNvSpPr txBox="1"/>
          <p:nvPr/>
        </p:nvSpPr>
        <p:spPr>
          <a:xfrm>
            <a:off x="6719922" y="3162454"/>
            <a:ext cx="320922"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rgbClr val="3333FF"/>
                </a:solidFill>
              </a:rPr>
              <a:t>P</a:t>
            </a:r>
            <a:endParaRPr lang="ja-JP" altLang="en-US" sz="1600" b="1" dirty="0" smtClean="0">
              <a:solidFill>
                <a:srgbClr val="3333FF"/>
              </a:solidFill>
            </a:endParaRPr>
          </a:p>
        </p:txBody>
      </p:sp>
    </p:spTree>
    <p:extLst>
      <p:ext uri="{BB962C8B-B14F-4D97-AF65-F5344CB8AC3E}">
        <p14:creationId xmlns:p14="http://schemas.microsoft.com/office/powerpoint/2010/main" val="18343278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sp>
        <p:nvSpPr>
          <p:cNvPr id="4" name="Rectangle 3"/>
          <p:cNvSpPr txBox="1">
            <a:spLocks noChangeArrowheads="1"/>
          </p:cNvSpPr>
          <p:nvPr/>
        </p:nvSpPr>
        <p:spPr>
          <a:xfrm>
            <a:off x="0" y="1"/>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Results of the fits</a:t>
            </a:r>
            <a:endParaRPr lang="ja-JP" altLang="en-US" sz="2800" dirty="0" smtClean="0">
              <a:solidFill>
                <a:srgbClr val="0000FF"/>
              </a:solidFill>
            </a:endParaRPr>
          </a:p>
        </p:txBody>
      </p:sp>
      <p:sp>
        <p:nvSpPr>
          <p:cNvPr id="3" name="テキスト ボックス 2"/>
          <p:cNvSpPr txBox="1"/>
          <p:nvPr/>
        </p:nvSpPr>
        <p:spPr>
          <a:xfrm>
            <a:off x="2117199" y="1703969"/>
            <a:ext cx="798617"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endParaRPr lang="ja-JP" altLang="en-US" sz="1600" b="1" dirty="0" smtClean="0">
              <a:solidFill>
                <a:srgbClr val="3333FF"/>
              </a:solidFill>
            </a:endParaRPr>
          </a:p>
        </p:txBody>
      </p:sp>
      <p:sp>
        <p:nvSpPr>
          <p:cNvPr id="13" name="角丸四角形 12"/>
          <p:cNvSpPr/>
          <p:nvPr/>
        </p:nvSpPr>
        <p:spPr bwMode="auto">
          <a:xfrm>
            <a:off x="179512" y="861036"/>
            <a:ext cx="2880320"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lang="en-US" altLang="ja-JP" b="1" dirty="0" smtClean="0">
                <a:solidFill>
                  <a:prstClr val="black"/>
                </a:solidFill>
              </a:rPr>
              <a:t>K</a:t>
            </a:r>
            <a:r>
              <a:rPr lang="en-US" altLang="ja-JP" b="1" baseline="30000" dirty="0" smtClean="0">
                <a:solidFill>
                  <a:prstClr val="black"/>
                </a:solidFill>
              </a:rPr>
              <a:t>-</a:t>
            </a:r>
            <a:r>
              <a:rPr lang="en-US" altLang="ja-JP" b="1" dirty="0" smtClean="0">
                <a:solidFill>
                  <a:prstClr val="black"/>
                </a:solidFill>
              </a:rPr>
              <a:t> p </a:t>
            </a:r>
            <a:r>
              <a:rPr lang="en-US" altLang="ja-JP" b="1" dirty="0" smtClean="0">
                <a:solidFill>
                  <a:prstClr val="black"/>
                </a:solidFill>
                <a:sym typeface="Wingdings" panose="05000000000000000000" pitchFamily="2" charset="2"/>
              </a:rPr>
              <a:t> π</a:t>
            </a:r>
            <a:r>
              <a:rPr lang="en-US" altLang="ja-JP" b="1" baseline="30000" dirty="0">
                <a:solidFill>
                  <a:prstClr val="black"/>
                </a:solidFill>
                <a:sym typeface="Wingdings" panose="05000000000000000000" pitchFamily="2" charset="2"/>
              </a:rPr>
              <a:t>0</a:t>
            </a:r>
            <a:r>
              <a:rPr lang="en-US" altLang="ja-JP" b="1" dirty="0" smtClean="0">
                <a:solidFill>
                  <a:prstClr val="black"/>
                </a:solidFill>
              </a:rPr>
              <a:t> Σ</a:t>
            </a:r>
            <a:r>
              <a:rPr lang="en-US" altLang="ja-JP" b="1" baseline="30000" dirty="0">
                <a:solidFill>
                  <a:prstClr val="black"/>
                </a:solidFill>
              </a:rPr>
              <a:t>0</a:t>
            </a:r>
            <a:r>
              <a:rPr lang="en-US" altLang="ja-JP" b="1" dirty="0" smtClean="0">
                <a:solidFill>
                  <a:prstClr val="black"/>
                </a:solidFill>
              </a:rPr>
              <a:t> reaction</a:t>
            </a:r>
            <a:endParaRPr lang="ja-JP" altLang="en-US" b="1" dirty="0" smtClean="0">
              <a:solidFill>
                <a:prstClr val="black"/>
              </a:solidFill>
            </a:endParaRPr>
          </a:p>
        </p:txBody>
      </p:sp>
      <p:sp>
        <p:nvSpPr>
          <p:cNvPr id="18" name="テキスト ボックス 17"/>
          <p:cNvSpPr txBox="1"/>
          <p:nvPr/>
        </p:nvSpPr>
        <p:spPr>
          <a:xfrm>
            <a:off x="6300192" y="1704806"/>
            <a:ext cx="1160382"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rgbClr val="3333FF"/>
                </a:solidFill>
              </a:rPr>
              <a:t>P x </a:t>
            </a:r>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endParaRPr lang="ja-JP" altLang="en-US" sz="1600" b="1" dirty="0" smtClean="0">
              <a:solidFill>
                <a:srgbClr val="3333FF"/>
              </a:solidFill>
            </a:endParaRPr>
          </a:p>
        </p:txBody>
      </p:sp>
      <p:sp>
        <p:nvSpPr>
          <p:cNvPr id="14" name="テキスト ボックス 13"/>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lang="ja-JP" altLang="en-US" sz="1200" b="1" dirty="0" smtClean="0">
              <a:solidFill>
                <a:srgbClr val="FF0000"/>
              </a:solidFill>
            </a:endParaRPr>
          </a:p>
        </p:txBody>
      </p:sp>
      <p:sp>
        <p:nvSpPr>
          <p:cNvPr id="12" name="テキスト ボックス 11"/>
          <p:cNvSpPr txBox="1"/>
          <p:nvPr/>
        </p:nvSpPr>
        <p:spPr>
          <a:xfrm>
            <a:off x="6215470" y="6309320"/>
            <a:ext cx="296504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lang="en-US" altLang="ja-JP" sz="1600" b="1" dirty="0" smtClean="0">
                <a:solidFill>
                  <a:srgbClr val="FF0000"/>
                </a:solidFill>
              </a:rPr>
              <a:t>Red: Model A </a:t>
            </a:r>
            <a:r>
              <a:rPr lang="en-US" altLang="ja-JP" sz="1600" b="1" dirty="0" smtClean="0">
                <a:solidFill>
                  <a:srgbClr val="0000FF"/>
                </a:solidFill>
              </a:rPr>
              <a:t>Blue: Model B</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08" y="2042523"/>
            <a:ext cx="4247406" cy="325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043360"/>
            <a:ext cx="4227325" cy="178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6719922" y="4008225"/>
            <a:ext cx="320922"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rgbClr val="3333FF"/>
                </a:solidFill>
              </a:rPr>
              <a:t>P</a:t>
            </a:r>
            <a:endParaRPr lang="ja-JP" altLang="en-US" sz="1600" b="1" dirty="0" smtClean="0">
              <a:solidFill>
                <a:srgbClr val="3333FF"/>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433" y="4346779"/>
            <a:ext cx="4248472" cy="87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2342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sp>
        <p:nvSpPr>
          <p:cNvPr id="4" name="Rectangle 3"/>
          <p:cNvSpPr txBox="1">
            <a:spLocks noChangeArrowheads="1"/>
          </p:cNvSpPr>
          <p:nvPr/>
        </p:nvSpPr>
        <p:spPr>
          <a:xfrm>
            <a:off x="0" y="1"/>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Results of the fits</a:t>
            </a:r>
            <a:endParaRPr lang="ja-JP" altLang="en-US" sz="2800" dirty="0" smtClean="0">
              <a:solidFill>
                <a:srgbClr val="0000FF"/>
              </a:solidFill>
            </a:endParaRPr>
          </a:p>
        </p:txBody>
      </p:sp>
      <p:sp>
        <p:nvSpPr>
          <p:cNvPr id="3" name="テキスト ボックス 2"/>
          <p:cNvSpPr txBox="1"/>
          <p:nvPr/>
        </p:nvSpPr>
        <p:spPr>
          <a:xfrm>
            <a:off x="3939734" y="1218238"/>
            <a:ext cx="798617"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endParaRPr lang="ja-JP" altLang="en-US" sz="1600" b="1" dirty="0" smtClean="0">
              <a:solidFill>
                <a:srgbClr val="3333FF"/>
              </a:solidFill>
            </a:endParaRPr>
          </a:p>
        </p:txBody>
      </p:sp>
      <p:sp>
        <p:nvSpPr>
          <p:cNvPr id="13" name="角丸四角形 12"/>
          <p:cNvSpPr/>
          <p:nvPr/>
        </p:nvSpPr>
        <p:spPr bwMode="auto">
          <a:xfrm>
            <a:off x="179512" y="861036"/>
            <a:ext cx="2880320"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lang="en-US" altLang="ja-JP" b="1" dirty="0" smtClean="0">
                <a:solidFill>
                  <a:prstClr val="black"/>
                </a:solidFill>
              </a:rPr>
              <a:t>K</a:t>
            </a:r>
            <a:r>
              <a:rPr lang="en-US" altLang="ja-JP" b="1" baseline="30000" dirty="0" smtClean="0">
                <a:solidFill>
                  <a:prstClr val="black"/>
                </a:solidFill>
              </a:rPr>
              <a:t>-</a:t>
            </a:r>
            <a:r>
              <a:rPr lang="en-US" altLang="ja-JP" b="1" dirty="0" smtClean="0">
                <a:solidFill>
                  <a:prstClr val="black"/>
                </a:solidFill>
              </a:rPr>
              <a:t> p </a:t>
            </a:r>
            <a:r>
              <a:rPr lang="en-US" altLang="ja-JP" b="1" dirty="0" smtClean="0">
                <a:solidFill>
                  <a:prstClr val="black"/>
                </a:solidFill>
                <a:sym typeface="Wingdings" panose="05000000000000000000" pitchFamily="2" charset="2"/>
              </a:rPr>
              <a:t> π</a:t>
            </a:r>
            <a:r>
              <a:rPr lang="en-US" altLang="ja-JP" b="1" baseline="30000" dirty="0">
                <a:solidFill>
                  <a:prstClr val="black"/>
                </a:solidFill>
                <a:sym typeface="Wingdings" panose="05000000000000000000" pitchFamily="2" charset="2"/>
              </a:rPr>
              <a:t>+</a:t>
            </a:r>
            <a:r>
              <a:rPr lang="en-US" altLang="ja-JP" b="1" dirty="0" smtClean="0">
                <a:solidFill>
                  <a:prstClr val="black"/>
                </a:solidFill>
              </a:rPr>
              <a:t> Σ</a:t>
            </a:r>
            <a:r>
              <a:rPr lang="en-US" altLang="ja-JP" b="1" baseline="30000" dirty="0">
                <a:solidFill>
                  <a:prstClr val="black"/>
                </a:solidFill>
              </a:rPr>
              <a:t>-</a:t>
            </a:r>
            <a:r>
              <a:rPr lang="en-US" altLang="ja-JP" b="1" dirty="0" smtClean="0">
                <a:solidFill>
                  <a:prstClr val="black"/>
                </a:solidFill>
              </a:rPr>
              <a:t> reaction</a:t>
            </a:r>
            <a:endParaRPr lang="ja-JP" altLang="en-US" b="1" dirty="0" smtClean="0">
              <a:solidFill>
                <a:prstClr val="black"/>
              </a:solidFill>
            </a:endParaRPr>
          </a:p>
        </p:txBody>
      </p:sp>
      <p:sp>
        <p:nvSpPr>
          <p:cNvPr id="14" name="テキスト ボックス 13"/>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lang="ja-JP" altLang="en-US" sz="1200" b="1" dirty="0" smtClean="0">
              <a:solidFill>
                <a:srgbClr val="FF0000"/>
              </a:solidFill>
            </a:endParaRPr>
          </a:p>
        </p:txBody>
      </p:sp>
      <p:sp>
        <p:nvSpPr>
          <p:cNvPr id="12" name="テキスト ボックス 11"/>
          <p:cNvSpPr txBox="1"/>
          <p:nvPr/>
        </p:nvSpPr>
        <p:spPr>
          <a:xfrm>
            <a:off x="6215470" y="6309320"/>
            <a:ext cx="296504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lang="en-US" altLang="ja-JP" sz="1600" b="1" dirty="0" smtClean="0">
                <a:solidFill>
                  <a:srgbClr val="FF0000"/>
                </a:solidFill>
              </a:rPr>
              <a:t>Red: Model A </a:t>
            </a:r>
            <a:r>
              <a:rPr lang="en-US" altLang="ja-JP" sz="1600" b="1" dirty="0" smtClean="0">
                <a:solidFill>
                  <a:srgbClr val="0000FF"/>
                </a:solidFill>
              </a:rPr>
              <a:t>Blue: Model B</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654" y="1556792"/>
            <a:ext cx="4237538" cy="513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0502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sp>
        <p:nvSpPr>
          <p:cNvPr id="4" name="Rectangle 3"/>
          <p:cNvSpPr txBox="1">
            <a:spLocks noChangeArrowheads="1"/>
          </p:cNvSpPr>
          <p:nvPr/>
        </p:nvSpPr>
        <p:spPr>
          <a:xfrm>
            <a:off x="0" y="1"/>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Results of the fits</a:t>
            </a:r>
            <a:endParaRPr lang="ja-JP" altLang="en-US" sz="2800" dirty="0" smtClean="0">
              <a:solidFill>
                <a:srgbClr val="0000FF"/>
              </a:solidFill>
            </a:endParaRPr>
          </a:p>
        </p:txBody>
      </p:sp>
      <p:sp>
        <p:nvSpPr>
          <p:cNvPr id="13" name="角丸四角形 12"/>
          <p:cNvSpPr/>
          <p:nvPr/>
        </p:nvSpPr>
        <p:spPr bwMode="auto">
          <a:xfrm>
            <a:off x="179512" y="861036"/>
            <a:ext cx="2880320"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lang="en-US" altLang="ja-JP" b="1" dirty="0" smtClean="0">
                <a:solidFill>
                  <a:prstClr val="black"/>
                </a:solidFill>
              </a:rPr>
              <a:t>K</a:t>
            </a:r>
            <a:r>
              <a:rPr lang="en-US" altLang="ja-JP" b="1" baseline="30000" dirty="0" smtClean="0">
                <a:solidFill>
                  <a:prstClr val="black"/>
                </a:solidFill>
              </a:rPr>
              <a:t>-</a:t>
            </a:r>
            <a:r>
              <a:rPr lang="en-US" altLang="ja-JP" b="1" dirty="0" smtClean="0">
                <a:solidFill>
                  <a:prstClr val="black"/>
                </a:solidFill>
              </a:rPr>
              <a:t> p </a:t>
            </a:r>
            <a:r>
              <a:rPr lang="en-US" altLang="ja-JP" b="1" dirty="0" smtClean="0">
                <a:solidFill>
                  <a:prstClr val="black"/>
                </a:solidFill>
                <a:sym typeface="Wingdings" panose="05000000000000000000" pitchFamily="2" charset="2"/>
              </a:rPr>
              <a:t> π</a:t>
            </a:r>
            <a:r>
              <a:rPr lang="en-US" altLang="ja-JP" b="1" baseline="30000" dirty="0">
                <a:solidFill>
                  <a:prstClr val="black"/>
                </a:solidFill>
                <a:sym typeface="Wingdings" panose="05000000000000000000" pitchFamily="2" charset="2"/>
              </a:rPr>
              <a:t>0</a:t>
            </a:r>
            <a:r>
              <a:rPr lang="en-US" altLang="ja-JP" b="1" dirty="0" smtClean="0">
                <a:solidFill>
                  <a:prstClr val="black"/>
                </a:solidFill>
              </a:rPr>
              <a:t> Λ reaction</a:t>
            </a:r>
            <a:endParaRPr lang="ja-JP" altLang="en-US" b="1" dirty="0" smtClean="0">
              <a:solidFill>
                <a:prstClr val="black"/>
              </a:solidFill>
            </a:endParaRPr>
          </a:p>
        </p:txBody>
      </p:sp>
      <p:sp>
        <p:nvSpPr>
          <p:cNvPr id="14" name="テキスト ボックス 13"/>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lang="ja-JP" altLang="en-US" sz="1200" b="1" dirty="0" smtClean="0">
              <a:solidFill>
                <a:srgbClr val="FF0000"/>
              </a:solidFill>
            </a:endParaRPr>
          </a:p>
        </p:txBody>
      </p:sp>
      <p:sp>
        <p:nvSpPr>
          <p:cNvPr id="12" name="テキスト ボックス 11"/>
          <p:cNvSpPr txBox="1"/>
          <p:nvPr/>
        </p:nvSpPr>
        <p:spPr>
          <a:xfrm>
            <a:off x="6215470" y="6309320"/>
            <a:ext cx="296504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lang="en-US" altLang="ja-JP" sz="1600" b="1" dirty="0" smtClean="0">
                <a:solidFill>
                  <a:srgbClr val="FF0000"/>
                </a:solidFill>
              </a:rPr>
              <a:t>Red: Model A </a:t>
            </a:r>
            <a:r>
              <a:rPr lang="en-US" altLang="ja-JP" sz="1600" b="1" dirty="0" smtClean="0">
                <a:solidFill>
                  <a:srgbClr val="0000FF"/>
                </a:solidFill>
              </a:rPr>
              <a:t>Blue: Model B</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84" y="1529047"/>
            <a:ext cx="4195701" cy="51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448" y="1504623"/>
            <a:ext cx="4144027" cy="222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1011047" y="1262501"/>
            <a:ext cx="3049233"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r>
              <a:rPr lang="en-US" altLang="ja-JP" sz="1600" b="1" dirty="0" smtClean="0">
                <a:solidFill>
                  <a:srgbClr val="3333FF"/>
                </a:solidFill>
              </a:rPr>
              <a:t> (1536 &lt; W &lt; 1870 MeV)</a:t>
            </a:r>
            <a:endParaRPr lang="ja-JP" altLang="en-US" sz="1600" b="1" dirty="0" smtClean="0">
              <a:solidFill>
                <a:srgbClr val="3333FF"/>
              </a:solidFill>
            </a:endParaRPr>
          </a:p>
        </p:txBody>
      </p:sp>
      <p:sp>
        <p:nvSpPr>
          <p:cNvPr id="16" name="テキスト ボックス 15"/>
          <p:cNvSpPr txBox="1"/>
          <p:nvPr/>
        </p:nvSpPr>
        <p:spPr>
          <a:xfrm>
            <a:off x="5531000" y="1218238"/>
            <a:ext cx="3049233"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r>
              <a:rPr lang="en-US" altLang="ja-JP" sz="1600" b="1" dirty="0" smtClean="0">
                <a:solidFill>
                  <a:srgbClr val="3333FF"/>
                </a:solidFill>
              </a:rPr>
              <a:t> (1875 &lt; W &lt; 2088 MeV)</a:t>
            </a:r>
            <a:endParaRPr lang="ja-JP" altLang="en-US" sz="1600" b="1" dirty="0" smtClean="0">
              <a:solidFill>
                <a:srgbClr val="3333FF"/>
              </a:solidFill>
            </a:endParaRPr>
          </a:p>
        </p:txBody>
      </p:sp>
    </p:spTree>
    <p:extLst>
      <p:ext uri="{BB962C8B-B14F-4D97-AF65-F5344CB8AC3E}">
        <p14:creationId xmlns:p14="http://schemas.microsoft.com/office/powerpoint/2010/main" val="8149271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sp>
        <p:nvSpPr>
          <p:cNvPr id="4" name="Rectangle 3"/>
          <p:cNvSpPr txBox="1">
            <a:spLocks noChangeArrowheads="1"/>
          </p:cNvSpPr>
          <p:nvPr/>
        </p:nvSpPr>
        <p:spPr>
          <a:xfrm>
            <a:off x="0" y="1"/>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Results of the fits</a:t>
            </a:r>
            <a:endParaRPr lang="ja-JP" altLang="en-US" sz="2800" dirty="0" smtClean="0">
              <a:solidFill>
                <a:srgbClr val="0000FF"/>
              </a:solidFill>
            </a:endParaRPr>
          </a:p>
        </p:txBody>
      </p:sp>
      <p:sp>
        <p:nvSpPr>
          <p:cNvPr id="13" name="角丸四角形 12"/>
          <p:cNvSpPr/>
          <p:nvPr/>
        </p:nvSpPr>
        <p:spPr bwMode="auto">
          <a:xfrm>
            <a:off x="179511" y="933044"/>
            <a:ext cx="3475169"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lang="en-US" altLang="ja-JP" b="1" dirty="0" smtClean="0">
                <a:solidFill>
                  <a:prstClr val="black"/>
                </a:solidFill>
              </a:rPr>
              <a:t>K</a:t>
            </a:r>
            <a:r>
              <a:rPr lang="en-US" altLang="ja-JP" b="1" baseline="30000" dirty="0" smtClean="0">
                <a:solidFill>
                  <a:prstClr val="black"/>
                </a:solidFill>
              </a:rPr>
              <a:t>-</a:t>
            </a:r>
            <a:r>
              <a:rPr lang="en-US" altLang="ja-JP" b="1" dirty="0" smtClean="0">
                <a:solidFill>
                  <a:prstClr val="black"/>
                </a:solidFill>
              </a:rPr>
              <a:t> p </a:t>
            </a:r>
            <a:r>
              <a:rPr lang="en-US" altLang="ja-JP" b="1" dirty="0" smtClean="0">
                <a:solidFill>
                  <a:prstClr val="black"/>
                </a:solidFill>
                <a:sym typeface="Wingdings" panose="05000000000000000000" pitchFamily="2" charset="2"/>
              </a:rPr>
              <a:t> π</a:t>
            </a:r>
            <a:r>
              <a:rPr lang="en-US" altLang="ja-JP" b="1" baseline="30000" dirty="0">
                <a:solidFill>
                  <a:prstClr val="black"/>
                </a:solidFill>
                <a:sym typeface="Wingdings" panose="05000000000000000000" pitchFamily="2" charset="2"/>
              </a:rPr>
              <a:t>0</a:t>
            </a:r>
            <a:r>
              <a:rPr lang="en-US" altLang="ja-JP" b="1" dirty="0" smtClean="0">
                <a:solidFill>
                  <a:prstClr val="black"/>
                </a:solidFill>
              </a:rPr>
              <a:t> Λ reaction (cont’d)</a:t>
            </a:r>
            <a:endParaRPr lang="ja-JP" altLang="en-US" b="1" dirty="0" smtClean="0">
              <a:solidFill>
                <a:prstClr val="black"/>
              </a:solidFill>
            </a:endParaRPr>
          </a:p>
        </p:txBody>
      </p:sp>
      <p:sp>
        <p:nvSpPr>
          <p:cNvPr id="14" name="テキスト ボックス 13"/>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lang="ja-JP" altLang="en-US" sz="1200" b="1" dirty="0" smtClean="0">
              <a:solidFill>
                <a:srgbClr val="FF0000"/>
              </a:solidFill>
            </a:endParaRPr>
          </a:p>
        </p:txBody>
      </p:sp>
      <p:sp>
        <p:nvSpPr>
          <p:cNvPr id="12" name="テキスト ボックス 11"/>
          <p:cNvSpPr txBox="1"/>
          <p:nvPr/>
        </p:nvSpPr>
        <p:spPr>
          <a:xfrm>
            <a:off x="6215470" y="6309320"/>
            <a:ext cx="296504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lang="en-US" altLang="ja-JP" sz="1600" b="1" dirty="0" smtClean="0">
                <a:solidFill>
                  <a:srgbClr val="FF0000"/>
                </a:solidFill>
              </a:rPr>
              <a:t>Red: Model A </a:t>
            </a:r>
            <a:r>
              <a:rPr lang="en-US" altLang="ja-JP" sz="1600" b="1" dirty="0" smtClean="0">
                <a:solidFill>
                  <a:srgbClr val="0000FF"/>
                </a:solidFill>
              </a:rPr>
              <a:t>Blue: Model B</a:t>
            </a:r>
          </a:p>
        </p:txBody>
      </p:sp>
      <p:sp>
        <p:nvSpPr>
          <p:cNvPr id="19" name="テキスト ボックス 18"/>
          <p:cNvSpPr txBox="1"/>
          <p:nvPr/>
        </p:nvSpPr>
        <p:spPr>
          <a:xfrm>
            <a:off x="6732240" y="1700808"/>
            <a:ext cx="320922"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rgbClr val="3333FF"/>
                </a:solidFill>
              </a:rPr>
              <a:t>P</a:t>
            </a:r>
            <a:endParaRPr lang="ja-JP" altLang="en-US" sz="1600" b="1" dirty="0" smtClean="0">
              <a:solidFill>
                <a:srgbClr val="3333FF"/>
              </a:solidFill>
            </a:endParaRPr>
          </a:p>
        </p:txBody>
      </p:sp>
      <p:sp>
        <p:nvSpPr>
          <p:cNvPr id="18" name="テキスト ボックス 17"/>
          <p:cNvSpPr txBox="1"/>
          <p:nvPr/>
        </p:nvSpPr>
        <p:spPr>
          <a:xfrm>
            <a:off x="1897712" y="1700808"/>
            <a:ext cx="1160382"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rgbClr val="3333FF"/>
                </a:solidFill>
              </a:rPr>
              <a:t>P x </a:t>
            </a:r>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endParaRPr lang="ja-JP" altLang="en-US" sz="1600" b="1" dirty="0" smtClean="0">
              <a:solidFill>
                <a:srgbClr val="3333FF"/>
              </a:solidFill>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39733"/>
            <a:ext cx="4163155" cy="172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39362"/>
            <a:ext cx="4202959" cy="416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0667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sp>
        <p:nvSpPr>
          <p:cNvPr id="4" name="Rectangle 3"/>
          <p:cNvSpPr txBox="1">
            <a:spLocks noChangeArrowheads="1"/>
          </p:cNvSpPr>
          <p:nvPr/>
        </p:nvSpPr>
        <p:spPr>
          <a:xfrm>
            <a:off x="0" y="1"/>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rPr>
              <a:t>Results of the fits</a:t>
            </a:r>
            <a:endParaRPr lang="ja-JP" altLang="en-US" sz="2800" dirty="0" smtClean="0">
              <a:solidFill>
                <a:srgbClr val="0000FF"/>
              </a:solidFill>
            </a:endParaRPr>
          </a:p>
        </p:txBody>
      </p:sp>
      <p:sp>
        <p:nvSpPr>
          <p:cNvPr id="3" name="テキスト ボックス 2"/>
          <p:cNvSpPr txBox="1"/>
          <p:nvPr/>
        </p:nvSpPr>
        <p:spPr>
          <a:xfrm>
            <a:off x="2365726" y="1639370"/>
            <a:ext cx="798617"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endParaRPr lang="ja-JP" altLang="en-US" sz="1600" b="1" dirty="0" smtClean="0">
              <a:solidFill>
                <a:srgbClr val="3333FF"/>
              </a:solidFill>
            </a:endParaRPr>
          </a:p>
        </p:txBody>
      </p:sp>
      <p:sp>
        <p:nvSpPr>
          <p:cNvPr id="13" name="角丸四角形 12"/>
          <p:cNvSpPr/>
          <p:nvPr/>
        </p:nvSpPr>
        <p:spPr bwMode="auto">
          <a:xfrm>
            <a:off x="179512" y="1196752"/>
            <a:ext cx="2880320"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lang="en-US" altLang="ja-JP" b="1" dirty="0" smtClean="0">
                <a:solidFill>
                  <a:prstClr val="black"/>
                </a:solidFill>
              </a:rPr>
              <a:t>K</a:t>
            </a:r>
            <a:r>
              <a:rPr lang="en-US" altLang="ja-JP" b="1" baseline="30000" dirty="0" smtClean="0">
                <a:solidFill>
                  <a:prstClr val="black"/>
                </a:solidFill>
              </a:rPr>
              <a:t>-</a:t>
            </a:r>
            <a:r>
              <a:rPr lang="en-US" altLang="ja-JP" b="1" dirty="0" smtClean="0">
                <a:solidFill>
                  <a:prstClr val="black"/>
                </a:solidFill>
              </a:rPr>
              <a:t> p </a:t>
            </a:r>
            <a:r>
              <a:rPr lang="en-US" altLang="ja-JP" b="1" dirty="0" smtClean="0">
                <a:solidFill>
                  <a:prstClr val="black"/>
                </a:solidFill>
                <a:sym typeface="Wingdings" panose="05000000000000000000" pitchFamily="2" charset="2"/>
              </a:rPr>
              <a:t> </a:t>
            </a:r>
            <a:r>
              <a:rPr lang="en-US" altLang="ja-JP" b="1" dirty="0" err="1" smtClean="0">
                <a:solidFill>
                  <a:prstClr val="black"/>
                </a:solidFill>
                <a:sym typeface="Wingdings" panose="05000000000000000000" pitchFamily="2" charset="2"/>
              </a:rPr>
              <a:t>η</a:t>
            </a:r>
            <a:r>
              <a:rPr lang="en-US" altLang="ja-JP" b="1" dirty="0" err="1" smtClean="0">
                <a:solidFill>
                  <a:prstClr val="black"/>
                </a:solidFill>
              </a:rPr>
              <a:t>Λ</a:t>
            </a:r>
            <a:r>
              <a:rPr lang="en-US" altLang="ja-JP" b="1" dirty="0" smtClean="0">
                <a:solidFill>
                  <a:prstClr val="black"/>
                </a:solidFill>
              </a:rPr>
              <a:t> reaction</a:t>
            </a:r>
            <a:endParaRPr lang="ja-JP" altLang="en-US" b="1" dirty="0" smtClean="0">
              <a:solidFill>
                <a:prstClr val="black"/>
              </a:solidFill>
            </a:endParaRPr>
          </a:p>
        </p:txBody>
      </p:sp>
      <p:sp>
        <p:nvSpPr>
          <p:cNvPr id="14" name="テキスト ボックス 13"/>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lang="ja-JP" altLang="en-US" sz="1200" b="1" dirty="0" smtClean="0">
              <a:solidFill>
                <a:srgbClr val="FF0000"/>
              </a:solidFill>
            </a:endParaRPr>
          </a:p>
        </p:txBody>
      </p:sp>
      <p:sp>
        <p:nvSpPr>
          <p:cNvPr id="12" name="テキスト ボックス 11"/>
          <p:cNvSpPr txBox="1"/>
          <p:nvPr/>
        </p:nvSpPr>
        <p:spPr>
          <a:xfrm>
            <a:off x="6215470" y="6309320"/>
            <a:ext cx="2965042"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lang="en-US" altLang="ja-JP" sz="1600" b="1" dirty="0" smtClean="0">
                <a:solidFill>
                  <a:srgbClr val="FF0000"/>
                </a:solidFill>
              </a:rPr>
              <a:t>Red: Model A </a:t>
            </a:r>
            <a:r>
              <a:rPr lang="en-US" altLang="ja-JP" sz="1600" b="1" dirty="0" smtClean="0">
                <a:solidFill>
                  <a:srgbClr val="0000FF"/>
                </a:solidFill>
              </a:rPr>
              <a:t>Blue: Model B</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71" y="1969007"/>
            <a:ext cx="4188337" cy="17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525" y="2091789"/>
            <a:ext cx="1279150" cy="76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6312889" y="1751781"/>
            <a:ext cx="320922"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solidFill>
                  <a:srgbClr val="3333FF"/>
                </a:solidFill>
              </a:rPr>
              <a:t>P</a:t>
            </a:r>
            <a:endParaRPr lang="ja-JP" altLang="en-US" sz="1600" b="1" dirty="0" smtClean="0">
              <a:solidFill>
                <a:srgbClr val="3333FF"/>
              </a:solidFill>
            </a:endParaRPr>
          </a:p>
        </p:txBody>
      </p:sp>
      <p:sp>
        <p:nvSpPr>
          <p:cNvPr id="16" name="角丸四角形 15"/>
          <p:cNvSpPr/>
          <p:nvPr/>
        </p:nvSpPr>
        <p:spPr bwMode="auto">
          <a:xfrm>
            <a:off x="172525" y="4253326"/>
            <a:ext cx="2880320"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lang="en-US" altLang="ja-JP" b="1" dirty="0" smtClean="0">
                <a:solidFill>
                  <a:prstClr val="black"/>
                </a:solidFill>
              </a:rPr>
              <a:t>K</a:t>
            </a:r>
            <a:r>
              <a:rPr lang="en-US" altLang="ja-JP" b="1" baseline="30000" dirty="0" smtClean="0">
                <a:solidFill>
                  <a:prstClr val="black"/>
                </a:solidFill>
              </a:rPr>
              <a:t>-</a:t>
            </a:r>
            <a:r>
              <a:rPr lang="en-US" altLang="ja-JP" b="1" dirty="0" smtClean="0">
                <a:solidFill>
                  <a:prstClr val="black"/>
                </a:solidFill>
              </a:rPr>
              <a:t> p </a:t>
            </a:r>
            <a:r>
              <a:rPr lang="en-US" altLang="ja-JP" b="1" dirty="0" smtClean="0">
                <a:solidFill>
                  <a:prstClr val="black"/>
                </a:solidFill>
                <a:sym typeface="Wingdings" panose="05000000000000000000" pitchFamily="2" charset="2"/>
              </a:rPr>
              <a:t> K</a:t>
            </a:r>
            <a:r>
              <a:rPr lang="en-US" altLang="ja-JP" b="1" baseline="30000" dirty="0" smtClean="0">
                <a:solidFill>
                  <a:prstClr val="black"/>
                </a:solidFill>
                <a:sym typeface="Wingdings" panose="05000000000000000000" pitchFamily="2" charset="2"/>
              </a:rPr>
              <a:t>0</a:t>
            </a:r>
            <a:r>
              <a:rPr lang="en-US" altLang="ja-JP" b="1" dirty="0" smtClean="0">
                <a:solidFill>
                  <a:prstClr val="black"/>
                </a:solidFill>
                <a:sym typeface="Wingdings" panose="05000000000000000000" pitchFamily="2" charset="2"/>
              </a:rPr>
              <a:t>Ξ</a:t>
            </a:r>
            <a:r>
              <a:rPr lang="en-US" altLang="ja-JP" b="1" baseline="30000" dirty="0" smtClean="0">
                <a:solidFill>
                  <a:prstClr val="black"/>
                </a:solidFill>
                <a:sym typeface="Wingdings" panose="05000000000000000000" pitchFamily="2" charset="2"/>
              </a:rPr>
              <a:t>0</a:t>
            </a:r>
            <a:r>
              <a:rPr lang="en-US" altLang="ja-JP" b="1" dirty="0" smtClean="0">
                <a:solidFill>
                  <a:prstClr val="black"/>
                </a:solidFill>
              </a:rPr>
              <a:t> reaction</a:t>
            </a:r>
            <a:endParaRPr lang="ja-JP" altLang="en-US" b="1" dirty="0" smtClean="0">
              <a:solidFill>
                <a:prstClr val="black"/>
              </a:solidFill>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566" y="5241479"/>
            <a:ext cx="1829182" cy="77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9843" y="5207714"/>
            <a:ext cx="1782516" cy="76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2054991" y="4901272"/>
            <a:ext cx="798617"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endParaRPr lang="ja-JP" altLang="en-US" sz="1600" b="1" dirty="0" smtClean="0">
              <a:solidFill>
                <a:srgbClr val="3333FF"/>
              </a:solidFill>
            </a:endParaRPr>
          </a:p>
        </p:txBody>
      </p:sp>
      <p:sp>
        <p:nvSpPr>
          <p:cNvPr id="21" name="角丸四角形 20"/>
          <p:cNvSpPr/>
          <p:nvPr/>
        </p:nvSpPr>
        <p:spPr bwMode="auto">
          <a:xfrm>
            <a:off x="4860941" y="4253326"/>
            <a:ext cx="2880320" cy="335716"/>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lang="en-US" altLang="ja-JP" b="1" dirty="0" smtClean="0">
                <a:solidFill>
                  <a:prstClr val="black"/>
                </a:solidFill>
              </a:rPr>
              <a:t>K</a:t>
            </a:r>
            <a:r>
              <a:rPr lang="en-US" altLang="ja-JP" b="1" baseline="30000" dirty="0" smtClean="0">
                <a:solidFill>
                  <a:prstClr val="black"/>
                </a:solidFill>
              </a:rPr>
              <a:t>-</a:t>
            </a:r>
            <a:r>
              <a:rPr lang="en-US" altLang="ja-JP" b="1" dirty="0" smtClean="0">
                <a:solidFill>
                  <a:prstClr val="black"/>
                </a:solidFill>
              </a:rPr>
              <a:t> p </a:t>
            </a:r>
            <a:r>
              <a:rPr lang="en-US" altLang="ja-JP" b="1" dirty="0" smtClean="0">
                <a:solidFill>
                  <a:prstClr val="black"/>
                </a:solidFill>
                <a:sym typeface="Wingdings" panose="05000000000000000000" pitchFamily="2" charset="2"/>
              </a:rPr>
              <a:t> K</a:t>
            </a:r>
            <a:r>
              <a:rPr lang="en-US" altLang="ja-JP" b="1" baseline="30000" dirty="0" smtClean="0">
                <a:solidFill>
                  <a:prstClr val="black"/>
                </a:solidFill>
                <a:sym typeface="Wingdings" panose="05000000000000000000" pitchFamily="2" charset="2"/>
              </a:rPr>
              <a:t>+</a:t>
            </a:r>
            <a:r>
              <a:rPr lang="en-US" altLang="ja-JP" b="1" dirty="0" smtClean="0">
                <a:solidFill>
                  <a:prstClr val="black"/>
                </a:solidFill>
                <a:sym typeface="Wingdings" panose="05000000000000000000" pitchFamily="2" charset="2"/>
              </a:rPr>
              <a:t>Ξ</a:t>
            </a:r>
            <a:r>
              <a:rPr lang="en-US" altLang="ja-JP" b="1" baseline="30000" dirty="0">
                <a:solidFill>
                  <a:prstClr val="black"/>
                </a:solidFill>
                <a:sym typeface="Wingdings" panose="05000000000000000000" pitchFamily="2" charset="2"/>
              </a:rPr>
              <a:t>-</a:t>
            </a:r>
            <a:r>
              <a:rPr lang="en-US" altLang="ja-JP" b="1" dirty="0" smtClean="0">
                <a:solidFill>
                  <a:prstClr val="black"/>
                </a:solidFill>
              </a:rPr>
              <a:t> reaction</a:t>
            </a:r>
            <a:endParaRPr lang="ja-JP" altLang="en-US" b="1" dirty="0" smtClean="0">
              <a:solidFill>
                <a:prstClr val="black"/>
              </a:solidFill>
            </a:endParaRPr>
          </a:p>
        </p:txBody>
      </p:sp>
      <p:sp>
        <p:nvSpPr>
          <p:cNvPr id="22" name="テキスト ボックス 21"/>
          <p:cNvSpPr txBox="1"/>
          <p:nvPr/>
        </p:nvSpPr>
        <p:spPr>
          <a:xfrm>
            <a:off x="6045131" y="4869160"/>
            <a:ext cx="798617"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err="1" smtClean="0">
                <a:solidFill>
                  <a:srgbClr val="3333FF"/>
                </a:solidFill>
              </a:rPr>
              <a:t>dσ</a:t>
            </a:r>
            <a:r>
              <a:rPr lang="en-US" altLang="ja-JP" sz="1600" b="1" dirty="0" smtClean="0">
                <a:solidFill>
                  <a:srgbClr val="3333FF"/>
                </a:solidFill>
              </a:rPr>
              <a:t>/</a:t>
            </a:r>
            <a:r>
              <a:rPr lang="en-US" altLang="ja-JP" sz="1600" b="1" dirty="0" err="1" smtClean="0">
                <a:solidFill>
                  <a:srgbClr val="3333FF"/>
                </a:solidFill>
              </a:rPr>
              <a:t>dΩ</a:t>
            </a:r>
            <a:endParaRPr lang="ja-JP" altLang="en-US" sz="1600" b="1" dirty="0" smtClean="0">
              <a:solidFill>
                <a:srgbClr val="3333FF"/>
              </a:solidFill>
            </a:endParaRPr>
          </a:p>
        </p:txBody>
      </p:sp>
    </p:spTree>
    <p:extLst>
      <p:ext uri="{BB962C8B-B14F-4D97-AF65-F5344CB8AC3E}">
        <p14:creationId xmlns:p14="http://schemas.microsoft.com/office/powerpoint/2010/main" val="26278441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06" y="1785257"/>
            <a:ext cx="6498526" cy="481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0" y="0"/>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srgbClr val="0000FF"/>
                </a:solidFill>
                <a:latin typeface="Arial Black" pitchFamily="34" charset="0"/>
                <a:ea typeface="ＭＳ Ｐゴシック" charset="-128"/>
              </a:rPr>
              <a:t>Predicted spin-rotation angle β</a:t>
            </a:r>
            <a:endParaRPr lang="ja-JP" altLang="en-US" sz="3200" dirty="0" smtClean="0">
              <a:solidFill>
                <a:srgbClr val="0000FF"/>
              </a:solidFill>
              <a:latin typeface="Arial Black" pitchFamily="34" charset="0"/>
              <a:ea typeface="ＭＳ Ｐゴシック" charset="-128"/>
            </a:endParaRPr>
          </a:p>
        </p:txBody>
      </p:sp>
      <p:sp>
        <p:nvSpPr>
          <p:cNvPr id="2" name="テキスト ボックス 1"/>
          <p:cNvSpPr txBox="1"/>
          <p:nvPr/>
        </p:nvSpPr>
        <p:spPr>
          <a:xfrm>
            <a:off x="6979776" y="2988241"/>
            <a:ext cx="1723549" cy="1287532"/>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kumimoji="1" lang="en-US" altLang="ja-JP" b="1" dirty="0" smtClean="0">
                <a:solidFill>
                  <a:srgbClr val="FF0000"/>
                </a:solidFill>
              </a:rPr>
              <a:t>Red: Model A</a:t>
            </a:r>
          </a:p>
          <a:p>
            <a:pPr>
              <a:lnSpc>
                <a:spcPct val="150000"/>
              </a:lnSpc>
            </a:pPr>
            <a:r>
              <a:rPr lang="en-US" altLang="ja-JP" b="1" dirty="0" smtClean="0">
                <a:solidFill>
                  <a:srgbClr val="0000FF"/>
                </a:solidFill>
              </a:rPr>
              <a:t>Blue: Model B</a:t>
            </a:r>
          </a:p>
          <a:p>
            <a:pPr>
              <a:lnSpc>
                <a:spcPct val="150000"/>
              </a:lnSpc>
            </a:pPr>
            <a:r>
              <a:rPr lang="en-US" altLang="ja-JP" b="1" dirty="0" smtClean="0">
                <a:solidFill>
                  <a:schemeClr val="tx1"/>
                </a:solidFill>
              </a:rPr>
              <a:t>Black: KSU</a:t>
            </a:r>
          </a:p>
        </p:txBody>
      </p:sp>
      <p:sp>
        <p:nvSpPr>
          <p:cNvPr id="3" name="テキスト ボックス 2"/>
          <p:cNvSpPr txBox="1"/>
          <p:nvPr/>
        </p:nvSpPr>
        <p:spPr>
          <a:xfrm>
            <a:off x="6876256" y="4356393"/>
            <a:ext cx="1864613" cy="83099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200" b="1" dirty="0" smtClean="0">
                <a:solidFill>
                  <a:srgbClr val="009900"/>
                </a:solidFill>
              </a:rPr>
              <a:t>The</a:t>
            </a:r>
            <a:r>
              <a:rPr kumimoji="1" lang="en-US" altLang="ja-JP" sz="1200" b="1" dirty="0" smtClean="0">
                <a:solidFill>
                  <a:srgbClr val="009900"/>
                </a:solidFill>
              </a:rPr>
              <a:t> KSU results </a:t>
            </a:r>
            <a:r>
              <a:rPr lang="en-US" altLang="ja-JP" sz="1200" b="1" dirty="0" smtClean="0">
                <a:solidFill>
                  <a:srgbClr val="009900"/>
                </a:solidFill>
              </a:rPr>
              <a:t>are </a:t>
            </a:r>
          </a:p>
          <a:p>
            <a:r>
              <a:rPr lang="en-US" altLang="ja-JP" sz="1200" b="1" dirty="0" smtClean="0">
                <a:solidFill>
                  <a:srgbClr val="009900"/>
                </a:solidFill>
              </a:rPr>
              <a:t>computed by us </a:t>
            </a:r>
            <a:r>
              <a:rPr kumimoji="1" lang="en-US" altLang="ja-JP" sz="1200" b="1" dirty="0" smtClean="0">
                <a:solidFill>
                  <a:srgbClr val="009900"/>
                </a:solidFill>
              </a:rPr>
              <a:t>using </a:t>
            </a:r>
          </a:p>
          <a:p>
            <a:r>
              <a:rPr kumimoji="1" lang="en-US" altLang="ja-JP" sz="1200" b="1" dirty="0" smtClean="0">
                <a:solidFill>
                  <a:srgbClr val="009900"/>
                </a:solidFill>
              </a:rPr>
              <a:t>their amplitudes</a:t>
            </a:r>
            <a:r>
              <a:rPr lang="en-US" altLang="ja-JP" sz="1200" b="1" dirty="0" smtClean="0">
                <a:solidFill>
                  <a:srgbClr val="009900"/>
                </a:solidFill>
              </a:rPr>
              <a:t> in</a:t>
            </a:r>
          </a:p>
          <a:p>
            <a:r>
              <a:rPr lang="en-US" altLang="ja-JP" sz="1200" b="1" dirty="0" smtClean="0">
                <a:solidFill>
                  <a:srgbClr val="009900"/>
                </a:solidFill>
              </a:rPr>
              <a:t>PRC88(2013)035204.</a:t>
            </a:r>
            <a:endParaRPr kumimoji="1" lang="ja-JP" altLang="en-US" sz="1200" b="1" dirty="0" smtClean="0">
              <a:solidFill>
                <a:srgbClr val="009900"/>
              </a:solidFill>
            </a:endParaRPr>
          </a:p>
        </p:txBody>
      </p:sp>
      <p:sp>
        <p:nvSpPr>
          <p:cNvPr id="7" name="テキスト ボックス 6"/>
          <p:cNvSpPr txBox="1"/>
          <p:nvPr/>
        </p:nvSpPr>
        <p:spPr>
          <a:xfrm>
            <a:off x="6979776" y="6012577"/>
            <a:ext cx="1665841" cy="58477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600" b="1" dirty="0" smtClean="0">
                <a:solidFill>
                  <a:schemeClr val="tx1"/>
                </a:solidFill>
              </a:rPr>
              <a:t>## NOTE:</a:t>
            </a:r>
          </a:p>
          <a:p>
            <a:r>
              <a:rPr lang="en-US" altLang="ja-JP" sz="1600" b="1" dirty="0" smtClean="0">
                <a:solidFill>
                  <a:schemeClr val="tx1"/>
                </a:solidFill>
              </a:rPr>
              <a:t>β is modulo 2π</a:t>
            </a:r>
            <a:endParaRPr kumimoji="1" lang="ja-JP" altLang="en-US" sz="1600" b="1" dirty="0" smtClean="0">
              <a:solidFill>
                <a:schemeClr val="tx1"/>
              </a:solidFill>
            </a:endParaRPr>
          </a:p>
        </p:txBody>
      </p:sp>
      <p:sp>
        <p:nvSpPr>
          <p:cNvPr id="5" name="角丸四角形吹き出し 4"/>
          <p:cNvSpPr/>
          <p:nvPr/>
        </p:nvSpPr>
        <p:spPr>
          <a:xfrm>
            <a:off x="6676571" y="1125623"/>
            <a:ext cx="2379780" cy="1886091"/>
          </a:xfrm>
          <a:prstGeom prst="wedgeRoundRectCallout">
            <a:avLst>
              <a:gd name="adj1" fmla="val -56691"/>
              <a:gd name="adj2" fmla="val 25235"/>
              <a:gd name="adj3" fmla="val 16667"/>
            </a:avLst>
          </a:prstGeom>
          <a:solidFill>
            <a:schemeClr val="bg1"/>
          </a:solidFill>
          <a:ln w="25400">
            <a:solidFill>
              <a:srgbClr val="FF66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sz="1400" b="1" dirty="0" smtClean="0"/>
              <a:t>Analysis dependence </a:t>
            </a:r>
            <a:r>
              <a:rPr lang="en-US" altLang="ja-JP" sz="1400" b="1" dirty="0" smtClean="0"/>
              <a:t>is clearly seen !!</a:t>
            </a:r>
          </a:p>
          <a:p>
            <a:pPr marL="171450" indent="-171450">
              <a:buFont typeface="Wingdings"/>
              <a:buChar char="è"/>
            </a:pPr>
            <a:endParaRPr kumimoji="1" lang="en-US" altLang="ja-JP" sz="1400" b="1" dirty="0" smtClean="0">
              <a:sym typeface="Wingdings" panose="05000000000000000000" pitchFamily="2" charset="2"/>
            </a:endParaRPr>
          </a:p>
          <a:p>
            <a:pPr marL="171450" indent="-171450">
              <a:buFont typeface="Wingdings"/>
              <a:buChar char="è"/>
            </a:pPr>
            <a:endParaRPr kumimoji="1" lang="en-US" altLang="ja-JP" sz="1400" b="1" dirty="0" smtClean="0">
              <a:sym typeface="Wingdings" panose="05000000000000000000" pitchFamily="2" charset="2"/>
            </a:endParaRPr>
          </a:p>
          <a:p>
            <a:r>
              <a:rPr kumimoji="1" lang="en-US" altLang="ja-JP" sz="1400" b="1" dirty="0" smtClean="0">
                <a:sym typeface="Wingdings" panose="05000000000000000000" pitchFamily="2" charset="2"/>
              </a:rPr>
              <a:t>Measurement of β</a:t>
            </a:r>
            <a:r>
              <a:rPr lang="ja-JP" altLang="en-US" sz="1400" b="1" dirty="0" smtClean="0">
                <a:sym typeface="Wingdings" panose="05000000000000000000" pitchFamily="2" charset="2"/>
              </a:rPr>
              <a:t> </a:t>
            </a:r>
            <a:r>
              <a:rPr kumimoji="1" lang="en-US" altLang="ja-JP" sz="1400" b="1" dirty="0" smtClean="0">
                <a:sym typeface="Wingdings" panose="05000000000000000000" pitchFamily="2" charset="2"/>
              </a:rPr>
              <a:t>will give </a:t>
            </a:r>
            <a:r>
              <a:rPr lang="en-US" altLang="ja-JP" sz="1400" b="1" dirty="0" smtClean="0">
                <a:sym typeface="Wingdings" panose="05000000000000000000" pitchFamily="2" charset="2"/>
              </a:rPr>
              <a:t> strong constraints </a:t>
            </a:r>
            <a:r>
              <a:rPr kumimoji="1" lang="en-US" altLang="ja-JP" sz="1400" b="1" dirty="0" smtClean="0">
                <a:sym typeface="Wingdings" panose="05000000000000000000" pitchFamily="2" charset="2"/>
              </a:rPr>
              <a:t>on Y* spectrum !!</a:t>
            </a:r>
            <a:endParaRPr kumimoji="1" lang="en-US" altLang="ja-JP" sz="1400" b="1" dirty="0" smtClean="0"/>
          </a:p>
        </p:txBody>
      </p:sp>
      <p:sp>
        <p:nvSpPr>
          <p:cNvPr id="9" name="下矢印 8"/>
          <p:cNvSpPr/>
          <p:nvPr/>
        </p:nvSpPr>
        <p:spPr>
          <a:xfrm>
            <a:off x="7634097" y="1894114"/>
            <a:ext cx="466295" cy="282566"/>
          </a:xfrm>
          <a:prstGeom prst="downArrow">
            <a:avLst/>
          </a:prstGeom>
          <a:solidFill>
            <a:srgbClr val="0000FF"/>
          </a:solidFill>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b="1" dirty="0" smtClean="0"/>
          </a:p>
        </p:txBody>
      </p:sp>
      <p:sp>
        <p:nvSpPr>
          <p:cNvPr id="12" name="テキスト ボックス 11"/>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kumimoji="1" lang="ja-JP" altLang="en-US" sz="1200" b="1" dirty="0" smtClean="0">
              <a:solidFill>
                <a:srgbClr val="FF0000"/>
              </a:solidFill>
            </a:endParaRPr>
          </a:p>
        </p:txBody>
      </p:sp>
      <p:sp>
        <p:nvSpPr>
          <p:cNvPr id="10" name="テキスト ボックス 9"/>
          <p:cNvSpPr txBox="1"/>
          <p:nvPr/>
        </p:nvSpPr>
        <p:spPr>
          <a:xfrm>
            <a:off x="279829" y="1021959"/>
            <a:ext cx="4647426" cy="338554"/>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600" b="1" dirty="0" smtClean="0">
                <a:solidFill>
                  <a:schemeClr val="tx1"/>
                </a:solidFill>
              </a:rPr>
              <a:t>## </a:t>
            </a:r>
            <a:r>
              <a:rPr kumimoji="1" lang="en-US" altLang="ja-JP" sz="1600" b="1" u="sng" dirty="0" smtClean="0">
                <a:solidFill>
                  <a:schemeClr val="tx1"/>
                </a:solidFill>
              </a:rPr>
              <a:t>Currently no data for spin-rotation angle β </a:t>
            </a:r>
            <a:endParaRPr kumimoji="1" lang="ja-JP" altLang="en-US" sz="1600" b="1" u="sng" dirty="0" smtClean="0">
              <a:solidFill>
                <a:schemeClr val="tx1"/>
              </a:solidFill>
            </a:endParaRPr>
          </a:p>
        </p:txBody>
      </p:sp>
    </p:spTree>
    <p:extLst>
      <p:ext uri="{BB962C8B-B14F-4D97-AF65-F5344CB8AC3E}">
        <p14:creationId xmlns:p14="http://schemas.microsoft.com/office/powerpoint/2010/main" val="39904065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1" y="1340768"/>
            <a:ext cx="4287658" cy="53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bwMode="auto">
          <a:xfrm>
            <a:off x="232882" y="764704"/>
            <a:ext cx="4491397" cy="411459"/>
          </a:xfrm>
          <a:prstGeom prst="roundRect">
            <a:avLst/>
          </a:prstGeom>
          <a:solidFill>
            <a:schemeClr val="bg1"/>
          </a:solidFill>
          <a:ln w="31750">
            <a:solidFill>
              <a:srgbClr val="0000FF"/>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kumimoji="1" lang="ja-JP" altLang="en-US"/>
          </a:p>
        </p:txBody>
      </p:sp>
      <p:sp>
        <p:nvSpPr>
          <p:cNvPr id="4" name="Rectangle 3"/>
          <p:cNvSpPr txBox="1">
            <a:spLocks noChangeArrowheads="1"/>
          </p:cNvSpPr>
          <p:nvPr/>
        </p:nvSpPr>
        <p:spPr>
          <a:xfrm>
            <a:off x="0" y="0"/>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dirty="0" smtClean="0">
                <a:solidFill>
                  <a:srgbClr val="0000FF"/>
                </a:solidFill>
                <a:latin typeface="Arial Black" pitchFamily="34" charset="0"/>
                <a:ea typeface="ＭＳ Ｐゴシック" charset="-128"/>
              </a:rPr>
              <a:t>Comparison of extracted partial-wave amplitudes </a:t>
            </a:r>
            <a:endParaRPr lang="ja-JP" altLang="en-US" sz="2400" dirty="0" smtClean="0">
              <a:solidFill>
                <a:srgbClr val="0000FF"/>
              </a:solidFill>
              <a:latin typeface="Arial Black" pitchFamily="34" charset="0"/>
              <a:ea typeface="ＭＳ Ｐゴシック" charset="-128"/>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232882" y="764704"/>
                <a:ext cx="4514377" cy="41145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2000" b="1" dirty="0" smtClean="0">
                    <a:solidFill>
                      <a:schemeClr val="tx1"/>
                    </a:solidFill>
                  </a:rPr>
                  <a:t>Extracted </a:t>
                </a:r>
                <a14:m>
                  <m:oMath xmlns:m="http://schemas.openxmlformats.org/officeDocument/2006/math">
                    <m:acc>
                      <m:accPr>
                        <m:chr m:val="̅"/>
                        <m:ctrlPr>
                          <a:rPr lang="en-US" altLang="ja-JP" sz="2000" b="1" i="1">
                            <a:latin typeface="Cambria Math"/>
                          </a:rPr>
                        </m:ctrlPr>
                      </m:accPr>
                      <m:e>
                        <m:r>
                          <m:rPr>
                            <m:nor/>
                          </m:rPr>
                          <a:rPr lang="en-US" altLang="ja-JP" sz="2000" b="1"/>
                          <m:t>K</m:t>
                        </m:r>
                      </m:e>
                    </m:acc>
                  </m:oMath>
                </a14:m>
                <a:r>
                  <a:rPr kumimoji="1" lang="en-US" altLang="ja-JP" sz="2000" b="1" dirty="0" smtClean="0">
                    <a:solidFill>
                      <a:schemeClr val="tx1"/>
                    </a:solidFill>
                  </a:rPr>
                  <a:t>N scattering amplitudes</a:t>
                </a:r>
                <a:endParaRPr kumimoji="1" lang="ja-JP" altLang="en-US" sz="2000" b="1" dirty="0" smtClean="0">
                  <a:solidFill>
                    <a:schemeClr val="tx1"/>
                  </a:solidFill>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32882" y="764704"/>
                <a:ext cx="4514377" cy="411459"/>
              </a:xfrm>
              <a:prstGeom prst="rect">
                <a:avLst/>
              </a:prstGeom>
              <a:blipFill rotWithShape="1">
                <a:blip r:embed="rId3"/>
                <a:stretch>
                  <a:fillRect l="-1350" t="-4412" r="-675" b="-25000"/>
                </a:stretch>
              </a:blipFill>
              <a:ln w="31750">
                <a:noFill/>
              </a:ln>
              <a:effectLst/>
            </p:spPr>
            <p:txBody>
              <a:bodyPr/>
              <a:lstStyle/>
              <a:p>
                <a:r>
                  <a:rPr lang="ja-JP" altLang="en-US">
                    <a:noFill/>
                  </a:rPr>
                  <a:t> </a:t>
                </a:r>
              </a:p>
            </p:txBody>
          </p:sp>
        </mc:Fallback>
      </mc:AlternateContent>
      <p:sp>
        <p:nvSpPr>
          <p:cNvPr id="5" name="テキスト ボックス 4"/>
          <p:cNvSpPr txBox="1"/>
          <p:nvPr/>
        </p:nvSpPr>
        <p:spPr>
          <a:xfrm>
            <a:off x="1783064" y="5877272"/>
            <a:ext cx="2802370" cy="83099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200" b="1" dirty="0" smtClean="0">
                <a:solidFill>
                  <a:srgbClr val="FF0000"/>
                </a:solidFill>
              </a:rPr>
              <a:t>Red : Model A</a:t>
            </a:r>
          </a:p>
          <a:p>
            <a:r>
              <a:rPr lang="en-US" altLang="ja-JP" sz="1200" b="1" dirty="0" smtClean="0">
                <a:solidFill>
                  <a:srgbClr val="0000FF"/>
                </a:solidFill>
              </a:rPr>
              <a:t>Blue: Model B</a:t>
            </a:r>
          </a:p>
          <a:p>
            <a:r>
              <a:rPr kumimoji="1" lang="en-US" altLang="ja-JP" sz="1200" b="1" dirty="0" smtClean="0">
                <a:solidFill>
                  <a:schemeClr val="tx1"/>
                </a:solidFill>
              </a:rPr>
              <a:t>Circles: KSU single-energy solution</a:t>
            </a:r>
          </a:p>
          <a:p>
            <a:r>
              <a:rPr lang="en-US" altLang="ja-JP" sz="1200" b="1" dirty="0" smtClean="0">
                <a:solidFill>
                  <a:schemeClr val="tx1"/>
                </a:solidFill>
              </a:rPr>
              <a:t>              [PRC88(2013)035204</a:t>
            </a:r>
            <a:r>
              <a:rPr lang="en-US" altLang="ja-JP" sz="1200" b="1" dirty="0">
                <a:solidFill>
                  <a:schemeClr val="tx1"/>
                </a:solidFill>
              </a:rPr>
              <a:t>]</a:t>
            </a:r>
            <a:endParaRPr kumimoji="1" lang="ja-JP" altLang="en-US" sz="1200" b="1" dirty="0" smtClean="0">
              <a:solidFill>
                <a:schemeClr val="tx1"/>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006" y="1340768"/>
            <a:ext cx="4286482" cy="53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507899" y="692696"/>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kumimoji="1" lang="ja-JP" altLang="en-US" sz="1200" b="1" dirty="0" smtClean="0">
              <a:solidFill>
                <a:srgbClr val="FF0000"/>
              </a:solidFill>
            </a:endParaRPr>
          </a:p>
        </p:txBody>
      </p:sp>
      <p:sp>
        <p:nvSpPr>
          <p:cNvPr id="16" name="テキスト ボックス 15"/>
          <p:cNvSpPr txBox="1"/>
          <p:nvPr/>
        </p:nvSpPr>
        <p:spPr>
          <a:xfrm>
            <a:off x="4910747" y="1037663"/>
            <a:ext cx="4039567"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200" b="1" dirty="0" smtClean="0">
                <a:solidFill>
                  <a:schemeClr val="tx1"/>
                </a:solidFill>
              </a:rPr>
              <a:t>L</a:t>
            </a:r>
            <a:r>
              <a:rPr kumimoji="1" lang="en-US" altLang="ja-JP" sz="1200" b="1" baseline="-25000" dirty="0" smtClean="0">
                <a:solidFill>
                  <a:schemeClr val="tx1"/>
                </a:solidFill>
              </a:rPr>
              <a:t>I 2J </a:t>
            </a:r>
            <a:r>
              <a:rPr lang="en-US" altLang="ja-JP" sz="1200" b="1" dirty="0">
                <a:solidFill>
                  <a:schemeClr val="tx1"/>
                </a:solidFill>
              </a:rPr>
              <a:t> </a:t>
            </a:r>
            <a:r>
              <a:rPr lang="en-US" altLang="ja-JP" sz="1200" b="1" dirty="0" smtClean="0">
                <a:solidFill>
                  <a:schemeClr val="tx1"/>
                </a:solidFill>
              </a:rPr>
              <a:t>: </a:t>
            </a:r>
            <a:r>
              <a:rPr kumimoji="1" lang="en-US" altLang="ja-JP" sz="1200" b="1" dirty="0" smtClean="0">
                <a:solidFill>
                  <a:schemeClr val="tx1"/>
                </a:solidFill>
              </a:rPr>
              <a:t>L = S, P, ... ; I = isospin; J = Total angular mom.</a:t>
            </a:r>
            <a:endParaRPr kumimoji="1" lang="ja-JP" altLang="en-US" sz="1200" b="1" dirty="0" smtClean="0">
              <a:solidFill>
                <a:schemeClr val="tx1"/>
              </a:solidFill>
            </a:endParaRPr>
          </a:p>
        </p:txBody>
      </p:sp>
    </p:spTree>
    <p:extLst>
      <p:ext uri="{BB962C8B-B14F-4D97-AF65-F5344CB8AC3E}">
        <p14:creationId xmlns:p14="http://schemas.microsoft.com/office/powerpoint/2010/main" val="30889379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70" y="1719693"/>
            <a:ext cx="1440000" cy="358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グループ化 2"/>
          <p:cNvGrpSpPr>
            <a:grpSpLocks noChangeAspect="1"/>
          </p:cNvGrpSpPr>
          <p:nvPr/>
        </p:nvGrpSpPr>
        <p:grpSpPr>
          <a:xfrm>
            <a:off x="1979872" y="1713888"/>
            <a:ext cx="1440000" cy="4811456"/>
            <a:chOff x="7020271" y="1176828"/>
            <a:chExt cx="1622132" cy="542001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1" y="1530688"/>
              <a:ext cx="1478269" cy="506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795" y="1176828"/>
              <a:ext cx="1606608" cy="374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テキスト ボックス 7"/>
          <p:cNvSpPr txBox="1"/>
          <p:nvPr/>
        </p:nvSpPr>
        <p:spPr>
          <a:xfrm>
            <a:off x="1206948" y="980728"/>
            <a:ext cx="1564852" cy="400110"/>
          </a:xfrm>
          <a:prstGeom prst="rect">
            <a:avLst/>
          </a:prstGeom>
          <a:noFill/>
        </p:spPr>
        <p:txBody>
          <a:bodyPr wrap="none" rtlCol="0">
            <a:spAutoFit/>
          </a:bodyPr>
          <a:lstStyle/>
          <a:p>
            <a:r>
              <a:rPr kumimoji="1" lang="en-US" altLang="ja-JP" sz="2000" b="1" dirty="0" smtClean="0">
                <a:solidFill>
                  <a:srgbClr val="009900"/>
                </a:solidFill>
              </a:rPr>
              <a:t>PDG listing</a:t>
            </a:r>
            <a:endParaRPr kumimoji="1" lang="ja-JP" altLang="en-US" sz="2000" b="1" dirty="0">
              <a:solidFill>
                <a:srgbClr val="009900"/>
              </a:solidFill>
            </a:endParaRPr>
          </a:p>
        </p:txBody>
      </p:sp>
      <p:sp>
        <p:nvSpPr>
          <p:cNvPr id="9" name="テキスト ボックス 8"/>
          <p:cNvSpPr txBox="1"/>
          <p:nvPr/>
        </p:nvSpPr>
        <p:spPr>
          <a:xfrm>
            <a:off x="1024634" y="1412776"/>
            <a:ext cx="402674" cy="338554"/>
          </a:xfrm>
          <a:prstGeom prst="rect">
            <a:avLst/>
          </a:prstGeom>
          <a:noFill/>
        </p:spPr>
        <p:txBody>
          <a:bodyPr wrap="none" rtlCol="0">
            <a:spAutoFit/>
          </a:bodyPr>
          <a:lstStyle/>
          <a:p>
            <a:r>
              <a:rPr lang="en-US" altLang="ja-JP" sz="1600" b="1" dirty="0" smtClean="0">
                <a:solidFill>
                  <a:srgbClr val="FF3300"/>
                </a:solidFill>
              </a:rPr>
              <a:t>Λ*</a:t>
            </a:r>
            <a:endParaRPr kumimoji="1" lang="ja-JP" altLang="en-US" sz="1600" b="1" dirty="0">
              <a:solidFill>
                <a:srgbClr val="FF3300"/>
              </a:solidFill>
            </a:endParaRPr>
          </a:p>
        </p:txBody>
      </p:sp>
      <p:sp>
        <p:nvSpPr>
          <p:cNvPr id="19" name="テキスト ボックス 18"/>
          <p:cNvSpPr txBox="1"/>
          <p:nvPr/>
        </p:nvSpPr>
        <p:spPr>
          <a:xfrm>
            <a:off x="2536802" y="1412776"/>
            <a:ext cx="388248" cy="338554"/>
          </a:xfrm>
          <a:prstGeom prst="rect">
            <a:avLst/>
          </a:prstGeom>
          <a:noFill/>
        </p:spPr>
        <p:txBody>
          <a:bodyPr wrap="none" rtlCol="0">
            <a:spAutoFit/>
          </a:bodyPr>
          <a:lstStyle/>
          <a:p>
            <a:r>
              <a:rPr lang="en-US" altLang="ja-JP" sz="1600" b="1" dirty="0">
                <a:solidFill>
                  <a:srgbClr val="FF3300"/>
                </a:solidFill>
              </a:rPr>
              <a:t>Σ</a:t>
            </a:r>
            <a:r>
              <a:rPr lang="en-US" altLang="ja-JP" sz="1600" b="1" dirty="0" smtClean="0">
                <a:solidFill>
                  <a:srgbClr val="FF3300"/>
                </a:solidFill>
              </a:rPr>
              <a:t>*</a:t>
            </a:r>
            <a:endParaRPr kumimoji="1" lang="ja-JP" altLang="en-US" sz="1600" b="1" dirty="0">
              <a:solidFill>
                <a:srgbClr val="FF3300"/>
              </a:solidFill>
            </a:endParaRPr>
          </a:p>
        </p:txBody>
      </p:sp>
      <p:sp>
        <p:nvSpPr>
          <p:cNvPr id="24" name="Rectangle 8"/>
          <p:cNvSpPr>
            <a:spLocks noGrp="1" noChangeArrowheads="1"/>
          </p:cNvSpPr>
          <p:nvPr>
            <p:ph type="title"/>
          </p:nvPr>
        </p:nvSpPr>
        <p:spPr>
          <a:xfrm>
            <a:off x="0" y="0"/>
            <a:ext cx="9144000" cy="836712"/>
          </a:xfrm>
        </p:spPr>
        <p:txBody>
          <a:bodyPr>
            <a:noAutofit/>
          </a:bodyPr>
          <a:lstStyle/>
          <a:p>
            <a:r>
              <a:rPr lang="en-US" altLang="ja-JP" sz="2800" dirty="0" smtClean="0">
                <a:solidFill>
                  <a:srgbClr val="0000FF"/>
                </a:solidFill>
                <a:latin typeface="Arial Black" pitchFamily="34" charset="0"/>
                <a:ea typeface="ＭＳ Ｐゴシック" charset="-128"/>
              </a:rPr>
              <a:t>Introduction:</a:t>
            </a:r>
            <a:br>
              <a:rPr lang="en-US" altLang="ja-JP" sz="2800" dirty="0" smtClean="0">
                <a:solidFill>
                  <a:srgbClr val="0000FF"/>
                </a:solidFill>
                <a:latin typeface="Arial Black" pitchFamily="34" charset="0"/>
                <a:ea typeface="ＭＳ Ｐゴシック" charset="-128"/>
              </a:rPr>
            </a:br>
            <a:r>
              <a:rPr lang="en-US" altLang="ja-JP" sz="2800" dirty="0" smtClean="0">
                <a:solidFill>
                  <a:srgbClr val="0000FF"/>
                </a:solidFill>
                <a:latin typeface="Arial Black" pitchFamily="34" charset="0"/>
                <a:ea typeface="ＭＳ Ｐゴシック" charset="-128"/>
              </a:rPr>
              <a:t>Current situation of Y* spectroscopy</a:t>
            </a:r>
            <a:endParaRPr lang="en-US" altLang="ja-JP" sz="2800" b="0" dirty="0">
              <a:solidFill>
                <a:srgbClr val="0000FF"/>
              </a:solidFill>
              <a:latin typeface="Arial Black" pitchFamily="34" charset="0"/>
              <a:ea typeface="ＭＳ Ｐゴシック" charset="-128"/>
            </a:endParaRPr>
          </a:p>
        </p:txBody>
      </p:sp>
      <p:grpSp>
        <p:nvGrpSpPr>
          <p:cNvPr id="32" name="グループ化 31"/>
          <p:cNvGrpSpPr/>
          <p:nvPr/>
        </p:nvGrpSpPr>
        <p:grpSpPr>
          <a:xfrm>
            <a:off x="3635896" y="1236004"/>
            <a:ext cx="5256584" cy="5217332"/>
            <a:chOff x="3707904" y="1194619"/>
            <a:chExt cx="5256584" cy="5217332"/>
          </a:xfrm>
        </p:grpSpPr>
        <p:grpSp>
          <p:nvGrpSpPr>
            <p:cNvPr id="28" name="グループ化 27"/>
            <p:cNvGrpSpPr/>
            <p:nvPr/>
          </p:nvGrpSpPr>
          <p:grpSpPr>
            <a:xfrm>
              <a:off x="3707904" y="1194619"/>
              <a:ext cx="5256584" cy="5217332"/>
              <a:chOff x="1187624" y="2130723"/>
              <a:chExt cx="5256584" cy="5217332"/>
            </a:xfrm>
          </p:grpSpPr>
          <p:sp>
            <p:nvSpPr>
              <p:cNvPr id="29" name="角丸四角形吹き出し 28"/>
              <p:cNvSpPr/>
              <p:nvPr/>
            </p:nvSpPr>
            <p:spPr>
              <a:xfrm>
                <a:off x="1187624" y="2130723"/>
                <a:ext cx="5256584" cy="5217332"/>
              </a:xfrm>
              <a:prstGeom prst="wedgeRoundRectCallout">
                <a:avLst>
                  <a:gd name="adj1" fmla="val 42195"/>
                  <a:gd name="adj2" fmla="val -13278"/>
                  <a:gd name="adj3" fmla="val 16667"/>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33" name="テキスト ボックス 32"/>
              <p:cNvSpPr txBox="1"/>
              <p:nvPr/>
            </p:nvSpPr>
            <p:spPr>
              <a:xfrm>
                <a:off x="3430486" y="5645540"/>
                <a:ext cx="296876" cy="200055"/>
              </a:xfrm>
              <a:prstGeom prst="rect">
                <a:avLst/>
              </a:prstGeom>
              <a:noFill/>
            </p:spPr>
            <p:txBody>
              <a:bodyPr wrap="none" rtlCol="0">
                <a:spAutoFit/>
              </a:bodyPr>
              <a:lstStyle/>
              <a:p>
                <a:r>
                  <a:rPr kumimoji="1" lang="en-US" altLang="ja-JP" sz="700" b="1" dirty="0" smtClean="0">
                    <a:solidFill>
                      <a:srgbClr val="FFFF00"/>
                    </a:solidFill>
                    <a:latin typeface="Calibri" panose="020F0502020204030204" pitchFamily="34" charset="0"/>
                  </a:rPr>
                  <a:t> Y*</a:t>
                </a:r>
                <a:endParaRPr kumimoji="1" lang="ja-JP" altLang="en-US" sz="700" b="1" dirty="0">
                  <a:solidFill>
                    <a:srgbClr val="FFFF00"/>
                  </a:solidFill>
                  <a:latin typeface="Calibri" panose="020F0502020204030204" pitchFamily="34" charset="0"/>
                </a:endParaRPr>
              </a:p>
            </p:txBody>
          </p:sp>
          <p:sp>
            <p:nvSpPr>
              <p:cNvPr id="31" name="テキスト ボックス 30"/>
              <p:cNvSpPr txBox="1"/>
              <p:nvPr/>
            </p:nvSpPr>
            <p:spPr>
              <a:xfrm>
                <a:off x="1470888" y="2385035"/>
                <a:ext cx="4828758" cy="661720"/>
              </a:xfrm>
              <a:prstGeom prst="rect">
                <a:avLst/>
              </a:prstGeom>
              <a:noFill/>
            </p:spPr>
            <p:txBody>
              <a:bodyPr wrap="none" rtlCol="0">
                <a:spAutoFit/>
              </a:bodyPr>
              <a:lstStyle/>
              <a:p>
                <a:r>
                  <a:rPr lang="en-US" altLang="ja-JP" sz="1300" b="1" dirty="0" smtClean="0">
                    <a:solidFill>
                      <a:srgbClr val="FF0000"/>
                    </a:solidFill>
                  </a:rPr>
                  <a:t>Establishing Y* spectrum is crucial </a:t>
                </a:r>
                <a:r>
                  <a:rPr lang="en-US" altLang="ja-JP" sz="1300" b="1" dirty="0" smtClean="0"/>
                  <a:t>also for understanding</a:t>
                </a:r>
              </a:p>
              <a:p>
                <a:r>
                  <a:rPr lang="en-US" altLang="ja-JP" sz="1300" b="1" dirty="0" smtClean="0"/>
                  <a:t>thermodynamic properties below the QCD crossover.</a:t>
                </a:r>
              </a:p>
              <a:p>
                <a:r>
                  <a:rPr lang="en-US" altLang="ja-JP" sz="1100" b="1" dirty="0" smtClean="0"/>
                  <a:t>[</a:t>
                </a:r>
                <a:r>
                  <a:rPr kumimoji="1" lang="en-US" altLang="ja-JP" sz="1100" b="1" dirty="0" err="1" smtClean="0"/>
                  <a:t>Bazavov</a:t>
                </a:r>
                <a:r>
                  <a:rPr kumimoji="1" lang="en-US" altLang="ja-JP" sz="1100" b="1" dirty="0" smtClean="0"/>
                  <a:t> et al., PRL113(2014)072001]</a:t>
                </a:r>
                <a:endParaRPr kumimoji="1" lang="ja-JP" altLang="en-US" sz="1100" b="1" dirty="0"/>
              </a:p>
            </p:txBody>
          </p:sp>
        </p:grpSp>
        <p:grpSp>
          <p:nvGrpSpPr>
            <p:cNvPr id="2" name="グループ化 1"/>
            <p:cNvGrpSpPr/>
            <p:nvPr/>
          </p:nvGrpSpPr>
          <p:grpSpPr>
            <a:xfrm>
              <a:off x="4387853" y="2185648"/>
              <a:ext cx="3928563" cy="3305944"/>
              <a:chOff x="4387853" y="2185648"/>
              <a:chExt cx="3928563" cy="3305944"/>
            </a:xfrm>
          </p:grpSpPr>
          <p:pic>
            <p:nvPicPr>
              <p:cNvPr id="6" name="Picture 2" descr="C:\Users\kamano\Desktop\history-universe-20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7853" y="2185648"/>
                <a:ext cx="3928563" cy="3305944"/>
              </a:xfrm>
              <a:prstGeom prst="rect">
                <a:avLst/>
              </a:prstGeom>
              <a:noFill/>
              <a:extLst>
                <a:ext uri="{909E8E84-426E-40DD-AFC4-6F175D3DCCD1}">
                  <a14:hiddenFill xmlns:a14="http://schemas.microsoft.com/office/drawing/2010/main">
                    <a:solidFill>
                      <a:srgbClr val="FFFFFF"/>
                    </a:solidFill>
                  </a14:hiddenFill>
                </a:ext>
              </a:extLst>
            </p:spPr>
          </p:pic>
          <p:sp>
            <p:nvSpPr>
              <p:cNvPr id="7" name="円弧 6"/>
              <p:cNvSpPr/>
              <p:nvPr/>
            </p:nvSpPr>
            <p:spPr>
              <a:xfrm>
                <a:off x="5899151" y="2754202"/>
                <a:ext cx="401041" cy="1705415"/>
              </a:xfrm>
              <a:prstGeom prst="arc">
                <a:avLst>
                  <a:gd name="adj1" fmla="val 16792369"/>
                  <a:gd name="adj2" fmla="val 4954010"/>
                </a:avLst>
              </a:prstGeom>
              <a:ln w="85725">
                <a:solidFill>
                  <a:srgbClr val="00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5923812" y="4391816"/>
                <a:ext cx="428322" cy="369332"/>
              </a:xfrm>
              <a:prstGeom prst="rect">
                <a:avLst/>
              </a:prstGeom>
              <a:noFill/>
            </p:spPr>
            <p:txBody>
              <a:bodyPr wrap="none" rtlCol="0">
                <a:spAutoFit/>
              </a:bodyPr>
              <a:lstStyle/>
              <a:p>
                <a:r>
                  <a:rPr lang="en-US" altLang="ja-JP" b="1" dirty="0" smtClean="0">
                    <a:solidFill>
                      <a:srgbClr val="00FF00"/>
                    </a:solidFill>
                    <a:effectLst>
                      <a:outerShdw blurRad="38100" dist="38100" dir="2700000" algn="tl">
                        <a:srgbClr val="000000">
                          <a:alpha val="43137"/>
                        </a:srgbClr>
                      </a:outerShdw>
                    </a:effectLst>
                  </a:rPr>
                  <a:t>Y*</a:t>
                </a:r>
                <a:endParaRPr kumimoji="1" lang="ja-JP" altLang="en-US" b="1" dirty="0">
                  <a:solidFill>
                    <a:srgbClr val="00FF00"/>
                  </a:solidFill>
                  <a:effectLst>
                    <a:outerShdw blurRad="38100" dist="38100" dir="2700000" algn="tl">
                      <a:srgbClr val="000000">
                        <a:alpha val="43137"/>
                      </a:srgbClr>
                    </a:outerShdw>
                  </a:effectLst>
                </a:endParaRPr>
              </a:p>
            </p:txBody>
          </p:sp>
        </p:grpSp>
        <p:sp>
          <p:nvSpPr>
            <p:cNvPr id="10" name="テキスト ボックス 9"/>
            <p:cNvSpPr txBox="1"/>
            <p:nvPr/>
          </p:nvSpPr>
          <p:spPr>
            <a:xfrm>
              <a:off x="4067944" y="5663554"/>
              <a:ext cx="4827988" cy="523220"/>
            </a:xfrm>
            <a:prstGeom prst="rect">
              <a:avLst/>
            </a:prstGeom>
            <a:noFill/>
          </p:spPr>
          <p:txBody>
            <a:bodyPr wrap="none" rtlCol="0">
              <a:spAutoFit/>
            </a:bodyPr>
            <a:lstStyle/>
            <a:p>
              <a:r>
                <a:rPr kumimoji="1" lang="en-US" altLang="ja-JP" sz="1400" b="1" dirty="0" smtClean="0"/>
                <a:t>Possibility of producing </a:t>
              </a:r>
              <a:r>
                <a:rPr kumimoji="1" lang="en-US" altLang="ja-JP" sz="1400" b="1" dirty="0" smtClean="0">
                  <a:solidFill>
                    <a:srgbClr val="FF0000"/>
                  </a:solidFill>
                </a:rPr>
                <a:t>secondary K</a:t>
              </a:r>
              <a:r>
                <a:rPr kumimoji="1" lang="en-US" altLang="ja-JP" sz="1400" b="1" baseline="-25000" dirty="0" smtClean="0">
                  <a:solidFill>
                    <a:srgbClr val="FF0000"/>
                  </a:solidFill>
                </a:rPr>
                <a:t>L</a:t>
              </a:r>
              <a:r>
                <a:rPr kumimoji="1" lang="en-US" altLang="ja-JP" sz="1400" b="1" dirty="0" smtClean="0">
                  <a:solidFill>
                    <a:srgbClr val="FF0000"/>
                  </a:solidFill>
                </a:rPr>
                <a:t> beam</a:t>
              </a:r>
              <a:r>
                <a:rPr kumimoji="1" lang="en-US" altLang="ja-JP" sz="1400" b="1" dirty="0" smtClean="0"/>
                <a:t> are being </a:t>
              </a:r>
            </a:p>
            <a:p>
              <a:r>
                <a:rPr lang="en-US" altLang="ja-JP" sz="1400" b="1" dirty="0" smtClean="0"/>
                <a:t>discussed</a:t>
              </a:r>
              <a:r>
                <a:rPr kumimoji="1" lang="en-US" altLang="ja-JP" sz="1400" b="1" dirty="0" smtClean="0"/>
                <a:t> at JLab </a:t>
              </a:r>
              <a:r>
                <a:rPr lang="en-US" altLang="ja-JP" sz="1400" b="1" dirty="0" smtClean="0"/>
                <a:t>(See e.g., arXiv:1604.02141)</a:t>
              </a:r>
              <a:endParaRPr kumimoji="1" lang="ja-JP" altLang="en-US" sz="1400" b="1" dirty="0"/>
            </a:p>
          </p:txBody>
        </p:sp>
      </p:grpSp>
      <p:grpSp>
        <p:nvGrpSpPr>
          <p:cNvPr id="44" name="グループ化 43"/>
          <p:cNvGrpSpPr/>
          <p:nvPr/>
        </p:nvGrpSpPr>
        <p:grpSpPr>
          <a:xfrm>
            <a:off x="251520" y="2420888"/>
            <a:ext cx="3156508" cy="4032449"/>
            <a:chOff x="251520" y="2420888"/>
            <a:chExt cx="3156508" cy="4032449"/>
          </a:xfrm>
        </p:grpSpPr>
        <p:sp>
          <p:nvSpPr>
            <p:cNvPr id="51" name="正方形/長方形 50"/>
            <p:cNvSpPr/>
            <p:nvPr/>
          </p:nvSpPr>
          <p:spPr>
            <a:xfrm>
              <a:off x="433164" y="4008863"/>
              <a:ext cx="1402532" cy="331241"/>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2" name="正方形/長方形 51"/>
            <p:cNvSpPr/>
            <p:nvPr/>
          </p:nvSpPr>
          <p:spPr>
            <a:xfrm>
              <a:off x="433164" y="3113090"/>
              <a:ext cx="1402532" cy="331241"/>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3" name="正方形/長方形 52"/>
            <p:cNvSpPr/>
            <p:nvPr/>
          </p:nvSpPr>
          <p:spPr>
            <a:xfrm>
              <a:off x="1993653" y="5157193"/>
              <a:ext cx="1402532" cy="1296144"/>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4" name="正方形/長方形 53"/>
            <p:cNvSpPr/>
            <p:nvPr/>
          </p:nvSpPr>
          <p:spPr>
            <a:xfrm>
              <a:off x="1983184" y="4581128"/>
              <a:ext cx="1402532" cy="360040"/>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5" name="正方形/長方形 54"/>
            <p:cNvSpPr/>
            <p:nvPr/>
          </p:nvSpPr>
          <p:spPr>
            <a:xfrm>
              <a:off x="1979872" y="4096660"/>
              <a:ext cx="1402532" cy="360040"/>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6" name="正方形/長方形 55"/>
            <p:cNvSpPr/>
            <p:nvPr/>
          </p:nvSpPr>
          <p:spPr>
            <a:xfrm>
              <a:off x="1993653" y="3444331"/>
              <a:ext cx="1402532" cy="488723"/>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7" name="正方形/長方形 56"/>
            <p:cNvSpPr/>
            <p:nvPr/>
          </p:nvSpPr>
          <p:spPr>
            <a:xfrm>
              <a:off x="2005496" y="2420888"/>
              <a:ext cx="1402532" cy="857822"/>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8" name="正方形/長方形 57"/>
            <p:cNvSpPr/>
            <p:nvPr/>
          </p:nvSpPr>
          <p:spPr>
            <a:xfrm>
              <a:off x="251520" y="5445224"/>
              <a:ext cx="576224" cy="360037"/>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9" name="正方形/長方形 58"/>
            <p:cNvSpPr/>
            <p:nvPr/>
          </p:nvSpPr>
          <p:spPr>
            <a:xfrm>
              <a:off x="433164" y="4524770"/>
              <a:ext cx="1402532" cy="704430"/>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0" name="テキスト ボックス 59"/>
            <p:cNvSpPr txBox="1"/>
            <p:nvPr/>
          </p:nvSpPr>
          <p:spPr>
            <a:xfrm>
              <a:off x="827584" y="5466710"/>
              <a:ext cx="1027845" cy="400110"/>
            </a:xfrm>
            <a:prstGeom prst="rect">
              <a:avLst/>
            </a:prstGeom>
            <a:noFill/>
          </p:spPr>
          <p:txBody>
            <a:bodyPr wrap="none" rtlCol="0">
              <a:spAutoFit/>
            </a:bodyPr>
            <a:lstStyle/>
            <a:p>
              <a:r>
                <a:rPr lang="en-US" altLang="ja-JP" sz="1000" b="1" dirty="0" smtClean="0">
                  <a:solidFill>
                    <a:srgbClr val="0000FF"/>
                  </a:solidFill>
                  <a:sym typeface="Wingdings" panose="05000000000000000000" pitchFamily="2" charset="2"/>
                </a:rPr>
                <a:t> </a:t>
              </a:r>
              <a:r>
                <a:rPr kumimoji="1" lang="en-US" altLang="ja-JP" sz="1000" b="1" dirty="0" smtClean="0">
                  <a:solidFill>
                    <a:srgbClr val="0000FF"/>
                  </a:solidFill>
                </a:rPr>
                <a:t>Not well </a:t>
              </a:r>
            </a:p>
            <a:p>
              <a:r>
                <a:rPr kumimoji="1" lang="en-US" altLang="ja-JP" sz="1000" b="1" dirty="0" smtClean="0">
                  <a:solidFill>
                    <a:srgbClr val="0000FF"/>
                  </a:solidFill>
                </a:rPr>
                <a:t>    established</a:t>
              </a:r>
              <a:endParaRPr kumimoji="1" lang="ja-JP" altLang="en-US" sz="1000" b="1" dirty="0">
                <a:solidFill>
                  <a:srgbClr val="0000FF"/>
                </a:solidFill>
              </a:endParaRPr>
            </a:p>
          </p:txBody>
        </p:sp>
        <p:sp>
          <p:nvSpPr>
            <p:cNvPr id="61" name="正方形/長方形 60"/>
            <p:cNvSpPr/>
            <p:nvPr/>
          </p:nvSpPr>
          <p:spPr>
            <a:xfrm>
              <a:off x="971600" y="4876985"/>
              <a:ext cx="432048" cy="352215"/>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2" name="正方形/長方形 61"/>
            <p:cNvSpPr/>
            <p:nvPr/>
          </p:nvSpPr>
          <p:spPr>
            <a:xfrm>
              <a:off x="2514902" y="5625242"/>
              <a:ext cx="432048" cy="828095"/>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3" name="正方形/長方形 62"/>
            <p:cNvSpPr/>
            <p:nvPr/>
          </p:nvSpPr>
          <p:spPr>
            <a:xfrm>
              <a:off x="2536802" y="2420889"/>
              <a:ext cx="432048" cy="333314"/>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4" name="正方形/長方形 63"/>
            <p:cNvSpPr/>
            <p:nvPr/>
          </p:nvSpPr>
          <p:spPr>
            <a:xfrm>
              <a:off x="2536802" y="3430810"/>
              <a:ext cx="432048" cy="166657"/>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5" name="正方形/長方形 64"/>
            <p:cNvSpPr/>
            <p:nvPr/>
          </p:nvSpPr>
          <p:spPr>
            <a:xfrm>
              <a:off x="952546" y="4007826"/>
              <a:ext cx="432048" cy="166657"/>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6" name="正方形/長方形 65"/>
            <p:cNvSpPr/>
            <p:nvPr/>
          </p:nvSpPr>
          <p:spPr>
            <a:xfrm>
              <a:off x="323608" y="6039474"/>
              <a:ext cx="432048" cy="352215"/>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7" name="テキスト ボックス 66"/>
            <p:cNvSpPr txBox="1"/>
            <p:nvPr/>
          </p:nvSpPr>
          <p:spPr>
            <a:xfrm>
              <a:off x="827584" y="6042774"/>
              <a:ext cx="1149674" cy="400110"/>
            </a:xfrm>
            <a:prstGeom prst="rect">
              <a:avLst/>
            </a:prstGeom>
            <a:noFill/>
          </p:spPr>
          <p:txBody>
            <a:bodyPr wrap="none" rtlCol="0">
              <a:spAutoFit/>
            </a:bodyPr>
            <a:lstStyle/>
            <a:p>
              <a:r>
                <a:rPr lang="en-US" altLang="ja-JP" sz="1000" b="1" dirty="0" smtClean="0">
                  <a:solidFill>
                    <a:srgbClr val="0000FF"/>
                  </a:solidFill>
                  <a:sym typeface="Wingdings" panose="05000000000000000000" pitchFamily="2" charset="2"/>
                </a:rPr>
                <a:t> Spin-parity</a:t>
              </a:r>
            </a:p>
            <a:p>
              <a:r>
                <a:rPr kumimoji="1" lang="en-US" altLang="ja-JP" sz="1000" b="1" dirty="0">
                  <a:solidFill>
                    <a:srgbClr val="0000FF"/>
                  </a:solidFill>
                  <a:sym typeface="Wingdings" panose="05000000000000000000" pitchFamily="2" charset="2"/>
                </a:rPr>
                <a:t> </a:t>
              </a:r>
              <a:r>
                <a:rPr kumimoji="1" lang="en-US" altLang="ja-JP" sz="1000" b="1" dirty="0" smtClean="0">
                  <a:solidFill>
                    <a:srgbClr val="0000FF"/>
                  </a:solidFill>
                  <a:sym typeface="Wingdings" panose="05000000000000000000" pitchFamily="2" charset="2"/>
                </a:rPr>
                <a:t>    </a:t>
              </a:r>
              <a:r>
                <a:rPr lang="en-US" altLang="ja-JP" sz="1000" b="1" dirty="0">
                  <a:solidFill>
                    <a:srgbClr val="0000FF"/>
                  </a:solidFill>
                  <a:sym typeface="Wingdings" panose="05000000000000000000" pitchFamily="2" charset="2"/>
                </a:rPr>
                <a:t>n</a:t>
              </a:r>
              <a:r>
                <a:rPr kumimoji="1" lang="en-US" altLang="ja-JP" sz="1000" b="1" dirty="0" smtClean="0">
                  <a:solidFill>
                    <a:srgbClr val="0000FF"/>
                  </a:solidFill>
                </a:rPr>
                <a:t>ot assigned</a:t>
              </a:r>
            </a:p>
          </p:txBody>
        </p:sp>
        <p:sp>
          <p:nvSpPr>
            <p:cNvPr id="68" name="正方形/長方形 67"/>
            <p:cNvSpPr/>
            <p:nvPr/>
          </p:nvSpPr>
          <p:spPr>
            <a:xfrm>
              <a:off x="433164" y="2587546"/>
              <a:ext cx="1402532" cy="166657"/>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Tree>
    <p:custDataLst>
      <p:tags r:id="rId1"/>
    </p:custDataLst>
    <p:extLst>
      <p:ext uri="{BB962C8B-B14F-4D97-AF65-F5344CB8AC3E}">
        <p14:creationId xmlns:p14="http://schemas.microsoft.com/office/powerpoint/2010/main" val="1948585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29" y="1341360"/>
            <a:ext cx="4348277" cy="53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bwMode="auto">
          <a:xfrm>
            <a:off x="232883" y="764704"/>
            <a:ext cx="3962944" cy="411459"/>
          </a:xfrm>
          <a:prstGeom prst="roundRect">
            <a:avLst/>
          </a:prstGeom>
          <a:solidFill>
            <a:schemeClr val="bg1"/>
          </a:solidFill>
          <a:ln w="31750">
            <a:solidFill>
              <a:srgbClr val="0000FF"/>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lang="ja-JP" altLang="en-US">
              <a:solidFill>
                <a:prstClr val="black"/>
              </a:solidFill>
            </a:endParaRPr>
          </a:p>
        </p:txBody>
      </p:sp>
      <p:sp>
        <p:nvSpPr>
          <p:cNvPr id="4" name="Rectangle 3"/>
          <p:cNvSpPr txBox="1">
            <a:spLocks noChangeArrowheads="1"/>
          </p:cNvSpPr>
          <p:nvPr/>
        </p:nvSpPr>
        <p:spPr>
          <a:xfrm>
            <a:off x="0" y="0"/>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dirty="0" smtClean="0">
                <a:solidFill>
                  <a:srgbClr val="0000FF"/>
                </a:solidFill>
              </a:rPr>
              <a:t>Comparison of extracted partial-wave amplitudes </a:t>
            </a:r>
            <a:endParaRPr lang="ja-JP" altLang="en-US" sz="2400" dirty="0" smtClean="0">
              <a:solidFill>
                <a:srgbClr val="0000FF"/>
              </a:solidFill>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232882" y="764704"/>
                <a:ext cx="3962944" cy="41145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2000" b="1" dirty="0" smtClean="0">
                    <a:solidFill>
                      <a:prstClr val="black"/>
                    </a:solidFill>
                  </a:rPr>
                  <a:t>Extracted </a:t>
                </a:r>
                <a14:m>
                  <m:oMath xmlns:m="http://schemas.openxmlformats.org/officeDocument/2006/math">
                    <m:acc>
                      <m:accPr>
                        <m:chr m:val="̅"/>
                        <m:ctrlPr>
                          <a:rPr lang="en-US" altLang="ja-JP" sz="2000" b="1" i="1">
                            <a:solidFill>
                              <a:prstClr val="black"/>
                            </a:solidFill>
                            <a:latin typeface="Cambria Math"/>
                          </a:rPr>
                        </m:ctrlPr>
                      </m:accPr>
                      <m:e>
                        <m:r>
                          <m:rPr>
                            <m:nor/>
                          </m:rPr>
                          <a:rPr lang="en-US" altLang="ja-JP" sz="2000" b="1">
                            <a:solidFill>
                              <a:prstClr val="black"/>
                            </a:solidFill>
                          </a:rPr>
                          <m:t>K</m:t>
                        </m:r>
                      </m:e>
                    </m:acc>
                  </m:oMath>
                </a14:m>
                <a:r>
                  <a:rPr lang="en-US" altLang="ja-JP" sz="2000" b="1" dirty="0" smtClean="0">
                    <a:solidFill>
                      <a:prstClr val="black"/>
                    </a:solidFill>
                  </a:rPr>
                  <a:t>N </a:t>
                </a:r>
                <a:r>
                  <a:rPr lang="en-US" altLang="ja-JP" sz="2000" b="1" dirty="0" smtClean="0">
                    <a:solidFill>
                      <a:prstClr val="black"/>
                    </a:solidFill>
                    <a:sym typeface="Wingdings" panose="05000000000000000000" pitchFamily="2" charset="2"/>
                  </a:rPr>
                  <a:t> πΣ</a:t>
                </a:r>
                <a:r>
                  <a:rPr lang="en-US" altLang="ja-JP" sz="2000" b="1" dirty="0" smtClean="0">
                    <a:solidFill>
                      <a:prstClr val="black"/>
                    </a:solidFill>
                  </a:rPr>
                  <a:t> amplitudes</a:t>
                </a:r>
                <a:endParaRPr lang="ja-JP" altLang="en-US" sz="2000" b="1" dirty="0" smtClean="0">
                  <a:solidFill>
                    <a:prstClr val="black"/>
                  </a:solidFill>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32882" y="764704"/>
                <a:ext cx="3962944" cy="411459"/>
              </a:xfrm>
              <a:prstGeom prst="rect">
                <a:avLst/>
              </a:prstGeom>
              <a:blipFill rotWithShape="1">
                <a:blip r:embed="rId3"/>
                <a:stretch>
                  <a:fillRect l="-1538" t="-4412" r="-1077" b="-25000"/>
                </a:stretch>
              </a:blipFill>
              <a:ln w="31750">
                <a:noFill/>
              </a:ln>
              <a:effectLst/>
            </p:spPr>
            <p:txBody>
              <a:bodyPr/>
              <a:lstStyle/>
              <a:p>
                <a:r>
                  <a:rPr lang="ja-JP" altLang="en-US">
                    <a:noFill/>
                  </a:rPr>
                  <a:t> </a:t>
                </a:r>
              </a:p>
            </p:txBody>
          </p:sp>
        </mc:Fallback>
      </mc:AlternateContent>
      <p:sp>
        <p:nvSpPr>
          <p:cNvPr id="5" name="テキスト ボックス 4"/>
          <p:cNvSpPr txBox="1"/>
          <p:nvPr/>
        </p:nvSpPr>
        <p:spPr>
          <a:xfrm>
            <a:off x="1783064" y="5877272"/>
            <a:ext cx="2802370" cy="83099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200" b="1" dirty="0" smtClean="0">
                <a:solidFill>
                  <a:srgbClr val="FF0000"/>
                </a:solidFill>
              </a:rPr>
              <a:t>Red : Model A</a:t>
            </a:r>
          </a:p>
          <a:p>
            <a:r>
              <a:rPr lang="en-US" altLang="ja-JP" sz="1200" b="1" dirty="0" smtClean="0">
                <a:solidFill>
                  <a:srgbClr val="0000FF"/>
                </a:solidFill>
              </a:rPr>
              <a:t>Blue: Model B</a:t>
            </a:r>
          </a:p>
          <a:p>
            <a:r>
              <a:rPr lang="en-US" altLang="ja-JP" sz="1200" b="1" dirty="0" smtClean="0">
                <a:solidFill>
                  <a:prstClr val="black"/>
                </a:solidFill>
              </a:rPr>
              <a:t>Circles: KSU single-energy solution</a:t>
            </a:r>
          </a:p>
          <a:p>
            <a:r>
              <a:rPr lang="en-US" altLang="ja-JP" sz="1200" b="1" dirty="0" smtClean="0">
                <a:solidFill>
                  <a:prstClr val="black"/>
                </a:solidFill>
              </a:rPr>
              <a:t>              [PRC88(2013)035204</a:t>
            </a:r>
            <a:r>
              <a:rPr lang="en-US" altLang="ja-JP" sz="1200" b="1" dirty="0">
                <a:solidFill>
                  <a:prstClr val="black"/>
                </a:solidFill>
              </a:rPr>
              <a:t>]</a:t>
            </a:r>
            <a:endParaRPr lang="ja-JP" altLang="en-US" sz="1200" b="1" dirty="0" smtClean="0">
              <a:solidFill>
                <a:prstClr val="black"/>
              </a:solidFill>
            </a:endParaRPr>
          </a:p>
        </p:txBody>
      </p:sp>
      <p:sp>
        <p:nvSpPr>
          <p:cNvPr id="10" name="テキスト ボックス 9"/>
          <p:cNvSpPr txBox="1"/>
          <p:nvPr/>
        </p:nvSpPr>
        <p:spPr>
          <a:xfrm>
            <a:off x="5507899" y="692696"/>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lang="ja-JP" altLang="en-US" sz="1200" b="1" dirty="0" smtClean="0">
              <a:solidFill>
                <a:srgbClr val="FF0000"/>
              </a:solidFill>
            </a:endParaRPr>
          </a:p>
        </p:txBody>
      </p:sp>
      <p:sp>
        <p:nvSpPr>
          <p:cNvPr id="16" name="テキスト ボックス 15"/>
          <p:cNvSpPr txBox="1"/>
          <p:nvPr/>
        </p:nvSpPr>
        <p:spPr>
          <a:xfrm>
            <a:off x="4910747" y="1037663"/>
            <a:ext cx="3909725"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200" b="1" dirty="0" smtClean="0">
                <a:solidFill>
                  <a:prstClr val="black"/>
                </a:solidFill>
              </a:rPr>
              <a:t>L</a:t>
            </a:r>
            <a:r>
              <a:rPr lang="en-US" altLang="ja-JP" sz="1200" b="1" baseline="-25000" dirty="0" smtClean="0">
                <a:solidFill>
                  <a:prstClr val="black"/>
                </a:solidFill>
              </a:rPr>
              <a:t>I 2J </a:t>
            </a:r>
            <a:r>
              <a:rPr lang="en-US" altLang="ja-JP" sz="1200" b="1" dirty="0">
                <a:solidFill>
                  <a:prstClr val="black"/>
                </a:solidFill>
              </a:rPr>
              <a:t> </a:t>
            </a:r>
            <a:r>
              <a:rPr lang="en-US" altLang="ja-JP" sz="1200" b="1" dirty="0" smtClean="0">
                <a:solidFill>
                  <a:prstClr val="black"/>
                </a:solidFill>
              </a:rPr>
              <a:t>: L = S,P,.. ; I = isospin; J = Total angular mom.</a:t>
            </a:r>
            <a:endParaRPr lang="ja-JP" altLang="en-US" sz="1200" b="1" dirty="0" smtClean="0">
              <a:solidFill>
                <a:prstClr val="black"/>
              </a:solidFill>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102" y="1341360"/>
            <a:ext cx="4332394" cy="53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15734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sp>
        <p:nvSpPr>
          <p:cNvPr id="3" name="角丸四角形 2"/>
          <p:cNvSpPr/>
          <p:nvPr/>
        </p:nvSpPr>
        <p:spPr bwMode="auto">
          <a:xfrm>
            <a:off x="232883" y="764704"/>
            <a:ext cx="3962944" cy="411459"/>
          </a:xfrm>
          <a:prstGeom prst="roundRect">
            <a:avLst/>
          </a:prstGeom>
          <a:solidFill>
            <a:schemeClr val="bg1"/>
          </a:solidFill>
          <a:ln w="31750">
            <a:solidFill>
              <a:srgbClr val="0000FF"/>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lang="ja-JP" altLang="en-US">
              <a:solidFill>
                <a:prstClr val="black"/>
              </a:solidFill>
            </a:endParaRPr>
          </a:p>
        </p:txBody>
      </p:sp>
      <p:sp>
        <p:nvSpPr>
          <p:cNvPr id="4" name="Rectangle 3"/>
          <p:cNvSpPr txBox="1">
            <a:spLocks noChangeArrowheads="1"/>
          </p:cNvSpPr>
          <p:nvPr/>
        </p:nvSpPr>
        <p:spPr>
          <a:xfrm>
            <a:off x="0" y="0"/>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dirty="0" smtClean="0">
                <a:solidFill>
                  <a:srgbClr val="0000FF"/>
                </a:solidFill>
              </a:rPr>
              <a:t>Comparison of extracted partial-wave amplitudes </a:t>
            </a:r>
            <a:endParaRPr lang="ja-JP" altLang="en-US" sz="2400" dirty="0" smtClean="0">
              <a:solidFill>
                <a:srgbClr val="0000FF"/>
              </a:solidFill>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232882" y="764704"/>
                <a:ext cx="3980577" cy="41145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2000" b="1" dirty="0" smtClean="0">
                    <a:solidFill>
                      <a:prstClr val="black"/>
                    </a:solidFill>
                  </a:rPr>
                  <a:t>Extracted </a:t>
                </a:r>
                <a14:m>
                  <m:oMath xmlns:m="http://schemas.openxmlformats.org/officeDocument/2006/math">
                    <m:acc>
                      <m:accPr>
                        <m:chr m:val="̅"/>
                        <m:ctrlPr>
                          <a:rPr lang="en-US" altLang="ja-JP" sz="2000" b="1" i="1">
                            <a:solidFill>
                              <a:prstClr val="black"/>
                            </a:solidFill>
                            <a:latin typeface="Cambria Math"/>
                          </a:rPr>
                        </m:ctrlPr>
                      </m:accPr>
                      <m:e>
                        <m:r>
                          <m:rPr>
                            <m:nor/>
                          </m:rPr>
                          <a:rPr lang="en-US" altLang="ja-JP" sz="2000" b="1">
                            <a:solidFill>
                              <a:prstClr val="black"/>
                            </a:solidFill>
                          </a:rPr>
                          <m:t>K</m:t>
                        </m:r>
                      </m:e>
                    </m:acc>
                  </m:oMath>
                </a14:m>
                <a:r>
                  <a:rPr lang="en-US" altLang="ja-JP" sz="2000" b="1" dirty="0" smtClean="0">
                    <a:solidFill>
                      <a:prstClr val="black"/>
                    </a:solidFill>
                  </a:rPr>
                  <a:t>N </a:t>
                </a:r>
                <a:r>
                  <a:rPr lang="en-US" altLang="ja-JP" sz="2000" b="1" dirty="0" smtClean="0">
                    <a:solidFill>
                      <a:prstClr val="black"/>
                    </a:solidFill>
                    <a:sym typeface="Wingdings" panose="05000000000000000000" pitchFamily="2" charset="2"/>
                  </a:rPr>
                  <a:t> πΛ</a:t>
                </a:r>
                <a:r>
                  <a:rPr lang="en-US" altLang="ja-JP" sz="2000" b="1" dirty="0" smtClean="0">
                    <a:solidFill>
                      <a:prstClr val="black"/>
                    </a:solidFill>
                  </a:rPr>
                  <a:t> amplitudes</a:t>
                </a:r>
                <a:endParaRPr lang="ja-JP" altLang="en-US" sz="2000" b="1" dirty="0" smtClean="0">
                  <a:solidFill>
                    <a:prstClr val="black"/>
                  </a:solidFill>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32882" y="764704"/>
                <a:ext cx="3980577" cy="411459"/>
              </a:xfrm>
              <a:prstGeom prst="rect">
                <a:avLst/>
              </a:prstGeom>
              <a:blipFill rotWithShape="1">
                <a:blip r:embed="rId2"/>
                <a:stretch>
                  <a:fillRect l="-1531" t="-4412" r="-1072" b="-25000"/>
                </a:stretch>
              </a:blipFill>
              <a:ln w="31750">
                <a:noFill/>
              </a:ln>
              <a:effectLst/>
            </p:spPr>
            <p:txBody>
              <a:bodyPr/>
              <a:lstStyle/>
              <a:p>
                <a:r>
                  <a:rPr lang="ja-JP" altLang="en-US">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5291"/>
            <a:ext cx="4327863" cy="53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231" y="1314662"/>
            <a:ext cx="4331265" cy="53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234126" y="5869001"/>
            <a:ext cx="2802370" cy="83099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200" b="1" dirty="0" smtClean="0">
                <a:solidFill>
                  <a:srgbClr val="FF0000"/>
                </a:solidFill>
              </a:rPr>
              <a:t>Red : Model A</a:t>
            </a:r>
          </a:p>
          <a:p>
            <a:r>
              <a:rPr lang="en-US" altLang="ja-JP" sz="1200" b="1" dirty="0" smtClean="0">
                <a:solidFill>
                  <a:srgbClr val="0000FF"/>
                </a:solidFill>
              </a:rPr>
              <a:t>Blue: Model B</a:t>
            </a:r>
          </a:p>
          <a:p>
            <a:r>
              <a:rPr lang="en-US" altLang="ja-JP" sz="1200" b="1" dirty="0" smtClean="0">
                <a:solidFill>
                  <a:prstClr val="black"/>
                </a:solidFill>
              </a:rPr>
              <a:t>Circles: KSU single-energy solution</a:t>
            </a:r>
          </a:p>
          <a:p>
            <a:r>
              <a:rPr lang="en-US" altLang="ja-JP" sz="1200" b="1" dirty="0" smtClean="0">
                <a:solidFill>
                  <a:prstClr val="black"/>
                </a:solidFill>
              </a:rPr>
              <a:t>              [PRC88(2013)035204</a:t>
            </a:r>
            <a:r>
              <a:rPr lang="en-US" altLang="ja-JP" sz="1200" b="1" dirty="0">
                <a:solidFill>
                  <a:prstClr val="black"/>
                </a:solidFill>
              </a:rPr>
              <a:t>]</a:t>
            </a:r>
            <a:endParaRPr lang="ja-JP" altLang="en-US" sz="1200" b="1" dirty="0" smtClean="0">
              <a:solidFill>
                <a:prstClr val="black"/>
              </a:solidFill>
            </a:endParaRPr>
          </a:p>
        </p:txBody>
      </p:sp>
      <p:sp>
        <p:nvSpPr>
          <p:cNvPr id="10" name="テキスト ボックス 9"/>
          <p:cNvSpPr txBox="1"/>
          <p:nvPr/>
        </p:nvSpPr>
        <p:spPr>
          <a:xfrm>
            <a:off x="2164280" y="6007500"/>
            <a:ext cx="2090636"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endParaRPr lang="en-US" altLang="ja-JP" sz="1200" b="1" dirty="0" smtClean="0">
              <a:solidFill>
                <a:srgbClr val="FF0000"/>
              </a:solidFill>
            </a:endParaRPr>
          </a:p>
          <a:p>
            <a:pPr algn="r"/>
            <a:r>
              <a:rPr lang="en-US" altLang="ja-JP" sz="1200" b="1" dirty="0" smtClean="0">
                <a:solidFill>
                  <a:srgbClr val="FF0000"/>
                </a:solidFill>
              </a:rPr>
              <a:t>PRC90(2014)065204</a:t>
            </a:r>
            <a:endParaRPr lang="ja-JP" altLang="en-US" sz="1200" b="1" dirty="0" smtClean="0">
              <a:solidFill>
                <a:srgbClr val="FF0000"/>
              </a:solidFill>
            </a:endParaRPr>
          </a:p>
        </p:txBody>
      </p:sp>
      <p:sp>
        <p:nvSpPr>
          <p:cNvPr id="13" name="角丸四角形 12"/>
          <p:cNvSpPr/>
          <p:nvPr/>
        </p:nvSpPr>
        <p:spPr bwMode="auto">
          <a:xfrm>
            <a:off x="4716017" y="764704"/>
            <a:ext cx="3962944" cy="411459"/>
          </a:xfrm>
          <a:prstGeom prst="roundRect">
            <a:avLst/>
          </a:prstGeom>
          <a:solidFill>
            <a:schemeClr val="bg1"/>
          </a:solidFill>
          <a:ln w="31750">
            <a:solidFill>
              <a:srgbClr val="0000FF"/>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lang="ja-JP" altLang="en-US">
              <a:solidFill>
                <a:prstClr val="black"/>
              </a:solidFill>
            </a:endParaRPr>
          </a:p>
        </p:txBody>
      </p:sp>
      <mc:AlternateContent xmlns:mc="http://schemas.openxmlformats.org/markup-compatibility/2006" xmlns:a14="http://schemas.microsoft.com/office/drawing/2010/main">
        <mc:Choice Requires="a14">
          <p:sp>
            <p:nvSpPr>
              <p:cNvPr id="15" name="テキスト ボックス 14"/>
              <p:cNvSpPr txBox="1"/>
              <p:nvPr/>
            </p:nvSpPr>
            <p:spPr>
              <a:xfrm>
                <a:off x="4716016" y="764704"/>
                <a:ext cx="3940502" cy="41145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2000" b="1" dirty="0" smtClean="0">
                    <a:solidFill>
                      <a:prstClr val="black"/>
                    </a:solidFill>
                  </a:rPr>
                  <a:t>Extracted </a:t>
                </a:r>
                <a14:m>
                  <m:oMath xmlns:m="http://schemas.openxmlformats.org/officeDocument/2006/math">
                    <m:acc>
                      <m:accPr>
                        <m:chr m:val="̅"/>
                        <m:ctrlPr>
                          <a:rPr lang="en-US" altLang="ja-JP" sz="2000" b="1" i="1">
                            <a:solidFill>
                              <a:prstClr val="black"/>
                            </a:solidFill>
                            <a:latin typeface="Cambria Math"/>
                          </a:rPr>
                        </m:ctrlPr>
                      </m:accPr>
                      <m:e>
                        <m:r>
                          <m:rPr>
                            <m:nor/>
                          </m:rPr>
                          <a:rPr lang="en-US" altLang="ja-JP" sz="2000" b="1">
                            <a:solidFill>
                              <a:prstClr val="black"/>
                            </a:solidFill>
                          </a:rPr>
                          <m:t>K</m:t>
                        </m:r>
                      </m:e>
                    </m:acc>
                  </m:oMath>
                </a14:m>
                <a:r>
                  <a:rPr lang="en-US" altLang="ja-JP" sz="2000" b="1" dirty="0" smtClean="0">
                    <a:solidFill>
                      <a:prstClr val="black"/>
                    </a:solidFill>
                  </a:rPr>
                  <a:t>N </a:t>
                </a:r>
                <a:r>
                  <a:rPr lang="en-US" altLang="ja-JP" sz="2000" b="1" dirty="0" smtClean="0">
                    <a:solidFill>
                      <a:prstClr val="black"/>
                    </a:solidFill>
                    <a:sym typeface="Wingdings" panose="05000000000000000000" pitchFamily="2" charset="2"/>
                  </a:rPr>
                  <a:t> </a:t>
                </a:r>
                <a:r>
                  <a:rPr lang="en-US" altLang="ja-JP" sz="2000" b="1" dirty="0" err="1" smtClean="0">
                    <a:solidFill>
                      <a:prstClr val="black"/>
                    </a:solidFill>
                    <a:sym typeface="Wingdings" panose="05000000000000000000" pitchFamily="2" charset="2"/>
                  </a:rPr>
                  <a:t>ηΛ</a:t>
                </a:r>
                <a:r>
                  <a:rPr lang="en-US" altLang="ja-JP" sz="2000" b="1" dirty="0" smtClean="0">
                    <a:solidFill>
                      <a:prstClr val="black"/>
                    </a:solidFill>
                  </a:rPr>
                  <a:t> amplitudes</a:t>
                </a:r>
                <a:endParaRPr lang="ja-JP" altLang="en-US" sz="2000" b="1" dirty="0" smtClean="0">
                  <a:solidFill>
                    <a:prstClr val="black"/>
                  </a:solidFill>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4716016" y="764704"/>
                <a:ext cx="3940502" cy="411459"/>
              </a:xfrm>
              <a:prstGeom prst="rect">
                <a:avLst/>
              </a:prstGeom>
              <a:blipFill rotWithShape="1">
                <a:blip r:embed="rId5"/>
                <a:stretch>
                  <a:fillRect l="-1703" t="-4412" r="-929" b="-25000"/>
                </a:stretch>
              </a:blipFill>
              <a:ln w="31750">
                <a:noFill/>
              </a:ln>
              <a:effectLst/>
            </p:spPr>
            <p:txBody>
              <a:bodyPr/>
              <a:lstStyle/>
              <a:p>
                <a:r>
                  <a:rPr lang="ja-JP" altLang="en-US">
                    <a:noFill/>
                  </a:rPr>
                  <a:t> </a:t>
                </a:r>
              </a:p>
            </p:txBody>
          </p:sp>
        </mc:Fallback>
      </mc:AlternateContent>
      <p:sp>
        <p:nvSpPr>
          <p:cNvPr id="12" name="テキスト ボックス 11"/>
          <p:cNvSpPr txBox="1"/>
          <p:nvPr/>
        </p:nvSpPr>
        <p:spPr>
          <a:xfrm>
            <a:off x="2164280" y="3288452"/>
            <a:ext cx="2237985"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200" b="1" dirty="0" smtClean="0">
                <a:solidFill>
                  <a:schemeClr val="tx1"/>
                </a:solidFill>
              </a:rPr>
              <a:t>L</a:t>
            </a:r>
            <a:r>
              <a:rPr kumimoji="1" lang="en-US" altLang="ja-JP" sz="1200" b="1" baseline="-25000" dirty="0" smtClean="0">
                <a:solidFill>
                  <a:schemeClr val="tx1"/>
                </a:solidFill>
              </a:rPr>
              <a:t>I 2J </a:t>
            </a:r>
            <a:r>
              <a:rPr lang="en-US" altLang="ja-JP" sz="1200" b="1" dirty="0">
                <a:solidFill>
                  <a:schemeClr val="tx1"/>
                </a:solidFill>
              </a:rPr>
              <a:t> </a:t>
            </a:r>
            <a:r>
              <a:rPr lang="en-US" altLang="ja-JP" sz="1200" b="1" dirty="0" smtClean="0">
                <a:solidFill>
                  <a:schemeClr val="tx1"/>
                </a:solidFill>
              </a:rPr>
              <a:t>: </a:t>
            </a:r>
            <a:r>
              <a:rPr kumimoji="1" lang="en-US" altLang="ja-JP" sz="1200" b="1" dirty="0" smtClean="0">
                <a:solidFill>
                  <a:schemeClr val="tx1"/>
                </a:solidFill>
              </a:rPr>
              <a:t>L = S,P,.. ; I = isospin; </a:t>
            </a:r>
          </a:p>
          <a:p>
            <a:r>
              <a:rPr kumimoji="1" lang="en-US" altLang="ja-JP" sz="1200" b="1" dirty="0" smtClean="0">
                <a:solidFill>
                  <a:schemeClr val="tx1"/>
                </a:solidFill>
              </a:rPr>
              <a:t>J = Total angular mom.</a:t>
            </a:r>
            <a:endParaRPr kumimoji="1" lang="ja-JP" altLang="en-US" sz="1200" b="1" dirty="0" smtClean="0">
              <a:solidFill>
                <a:schemeClr val="tx1"/>
              </a:solidFill>
            </a:endParaRPr>
          </a:p>
        </p:txBody>
      </p:sp>
    </p:spTree>
    <p:extLst>
      <p:ext uri="{BB962C8B-B14F-4D97-AF65-F5344CB8AC3E}">
        <p14:creationId xmlns:p14="http://schemas.microsoft.com/office/powerpoint/2010/main" val="6378984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7504" y="692696"/>
            <a:ext cx="8955861" cy="604195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white"/>
              </a:solidFill>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136" y="1340768"/>
            <a:ext cx="4326360" cy="53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95" y="1341360"/>
            <a:ext cx="4308258" cy="53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bwMode="auto">
          <a:xfrm>
            <a:off x="232883" y="764704"/>
            <a:ext cx="3962944" cy="411459"/>
          </a:xfrm>
          <a:prstGeom prst="roundRect">
            <a:avLst/>
          </a:prstGeom>
          <a:solidFill>
            <a:schemeClr val="bg1"/>
          </a:solidFill>
          <a:ln w="31750">
            <a:solidFill>
              <a:srgbClr val="0000FF"/>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lang="ja-JP" altLang="en-US">
              <a:solidFill>
                <a:prstClr val="black"/>
              </a:solidFill>
            </a:endParaRPr>
          </a:p>
        </p:txBody>
      </p:sp>
      <p:sp>
        <p:nvSpPr>
          <p:cNvPr id="4" name="Rectangle 3"/>
          <p:cNvSpPr txBox="1">
            <a:spLocks noChangeArrowheads="1"/>
          </p:cNvSpPr>
          <p:nvPr/>
        </p:nvSpPr>
        <p:spPr>
          <a:xfrm>
            <a:off x="0" y="0"/>
            <a:ext cx="9144000"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dirty="0" smtClean="0">
                <a:solidFill>
                  <a:srgbClr val="0000FF"/>
                </a:solidFill>
              </a:rPr>
              <a:t>Comparison of extracted partial-wave amplitudes </a:t>
            </a:r>
            <a:endParaRPr lang="ja-JP" altLang="en-US" sz="2400" dirty="0" smtClean="0">
              <a:solidFill>
                <a:srgbClr val="0000FF"/>
              </a:solidFill>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232882" y="764704"/>
                <a:ext cx="3962944" cy="41145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2000" b="1" dirty="0" smtClean="0">
                    <a:solidFill>
                      <a:prstClr val="black"/>
                    </a:solidFill>
                  </a:rPr>
                  <a:t>Extracted </a:t>
                </a:r>
                <a14:m>
                  <m:oMath xmlns:m="http://schemas.openxmlformats.org/officeDocument/2006/math">
                    <m:acc>
                      <m:accPr>
                        <m:chr m:val="̅"/>
                        <m:ctrlPr>
                          <a:rPr lang="en-US" altLang="ja-JP" sz="2000" b="1" i="1">
                            <a:solidFill>
                              <a:prstClr val="black"/>
                            </a:solidFill>
                            <a:latin typeface="Cambria Math"/>
                          </a:rPr>
                        </m:ctrlPr>
                      </m:accPr>
                      <m:e>
                        <m:r>
                          <m:rPr>
                            <m:nor/>
                          </m:rPr>
                          <a:rPr lang="en-US" altLang="ja-JP" sz="2000" b="1">
                            <a:solidFill>
                              <a:prstClr val="black"/>
                            </a:solidFill>
                          </a:rPr>
                          <m:t>K</m:t>
                        </m:r>
                      </m:e>
                    </m:acc>
                  </m:oMath>
                </a14:m>
                <a:r>
                  <a:rPr lang="en-US" altLang="ja-JP" sz="2000" b="1" dirty="0" smtClean="0">
                    <a:solidFill>
                      <a:prstClr val="black"/>
                    </a:solidFill>
                  </a:rPr>
                  <a:t>N </a:t>
                </a:r>
                <a:r>
                  <a:rPr lang="en-US" altLang="ja-JP" sz="2000" b="1" dirty="0" smtClean="0">
                    <a:solidFill>
                      <a:prstClr val="black"/>
                    </a:solidFill>
                    <a:sym typeface="Wingdings" panose="05000000000000000000" pitchFamily="2" charset="2"/>
                  </a:rPr>
                  <a:t> KΞ</a:t>
                </a:r>
                <a:r>
                  <a:rPr lang="en-US" altLang="ja-JP" sz="2000" b="1" dirty="0" smtClean="0">
                    <a:solidFill>
                      <a:prstClr val="black"/>
                    </a:solidFill>
                  </a:rPr>
                  <a:t> amplitudes</a:t>
                </a:r>
                <a:endParaRPr lang="ja-JP" altLang="en-US" sz="2000" b="1" dirty="0" smtClean="0">
                  <a:solidFill>
                    <a:prstClr val="black"/>
                  </a:solidFill>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32882" y="764704"/>
                <a:ext cx="3962944" cy="411459"/>
              </a:xfrm>
              <a:prstGeom prst="rect">
                <a:avLst/>
              </a:prstGeom>
              <a:blipFill rotWithShape="1">
                <a:blip r:embed="rId4"/>
                <a:stretch>
                  <a:fillRect l="-1538" t="-4412" r="-1077" b="-25000"/>
                </a:stretch>
              </a:blipFill>
              <a:ln w="31750">
                <a:noFill/>
              </a:ln>
              <a:effectLst/>
            </p:spPr>
            <p:txBody>
              <a:bodyPr/>
              <a:lstStyle/>
              <a:p>
                <a:r>
                  <a:rPr lang="ja-JP" altLang="en-US">
                    <a:noFill/>
                  </a:rPr>
                  <a:t> </a:t>
                </a:r>
              </a:p>
            </p:txBody>
          </p:sp>
        </mc:Fallback>
      </mc:AlternateContent>
      <p:sp>
        <p:nvSpPr>
          <p:cNvPr id="5" name="テキスト ボックス 4"/>
          <p:cNvSpPr txBox="1"/>
          <p:nvPr/>
        </p:nvSpPr>
        <p:spPr>
          <a:xfrm>
            <a:off x="2843808" y="6021288"/>
            <a:ext cx="1212191" cy="46166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200" b="1" dirty="0" smtClean="0">
                <a:solidFill>
                  <a:srgbClr val="FF0000"/>
                </a:solidFill>
              </a:rPr>
              <a:t>Red : Model A</a:t>
            </a:r>
          </a:p>
          <a:p>
            <a:r>
              <a:rPr lang="en-US" altLang="ja-JP" sz="1200" b="1" dirty="0" smtClean="0">
                <a:solidFill>
                  <a:srgbClr val="0000FF"/>
                </a:solidFill>
              </a:rPr>
              <a:t>Blue: Model B</a:t>
            </a:r>
          </a:p>
        </p:txBody>
      </p:sp>
      <p:sp>
        <p:nvSpPr>
          <p:cNvPr id="10" name="テキスト ボックス 9"/>
          <p:cNvSpPr txBox="1"/>
          <p:nvPr/>
        </p:nvSpPr>
        <p:spPr>
          <a:xfrm>
            <a:off x="5507899" y="692696"/>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lang="ja-JP" altLang="en-US" sz="1200" b="1" dirty="0" smtClean="0">
              <a:solidFill>
                <a:srgbClr val="FF0000"/>
              </a:solidFill>
            </a:endParaRPr>
          </a:p>
        </p:txBody>
      </p:sp>
      <p:sp>
        <p:nvSpPr>
          <p:cNvPr id="16" name="テキスト ボックス 15"/>
          <p:cNvSpPr txBox="1"/>
          <p:nvPr/>
        </p:nvSpPr>
        <p:spPr>
          <a:xfrm>
            <a:off x="4910747" y="1037663"/>
            <a:ext cx="3909725"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200" b="1" dirty="0" smtClean="0">
                <a:solidFill>
                  <a:prstClr val="black"/>
                </a:solidFill>
              </a:rPr>
              <a:t>L</a:t>
            </a:r>
            <a:r>
              <a:rPr lang="en-US" altLang="ja-JP" sz="1200" b="1" baseline="-25000" dirty="0" smtClean="0">
                <a:solidFill>
                  <a:prstClr val="black"/>
                </a:solidFill>
              </a:rPr>
              <a:t>I 2J </a:t>
            </a:r>
            <a:r>
              <a:rPr lang="en-US" altLang="ja-JP" sz="1200" b="1" dirty="0">
                <a:solidFill>
                  <a:prstClr val="black"/>
                </a:solidFill>
              </a:rPr>
              <a:t> </a:t>
            </a:r>
            <a:r>
              <a:rPr lang="en-US" altLang="ja-JP" sz="1200" b="1" dirty="0" smtClean="0">
                <a:solidFill>
                  <a:prstClr val="black"/>
                </a:solidFill>
              </a:rPr>
              <a:t>: L = S,P,.. ; I = isospin; J = Total angular mom.</a:t>
            </a:r>
            <a:endParaRPr lang="ja-JP" altLang="en-US" sz="1200" b="1" dirty="0" smtClean="0">
              <a:solidFill>
                <a:prstClr val="black"/>
              </a:solidFill>
            </a:endParaRPr>
          </a:p>
        </p:txBody>
      </p:sp>
    </p:spTree>
    <p:extLst>
      <p:ext uri="{BB962C8B-B14F-4D97-AF65-F5344CB8AC3E}">
        <p14:creationId xmlns:p14="http://schemas.microsoft.com/office/powerpoint/2010/main" val="37057445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48484" y="836711"/>
            <a:ext cx="8888012"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70" y="1719693"/>
            <a:ext cx="1440000" cy="358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グループ化 2"/>
          <p:cNvGrpSpPr>
            <a:grpSpLocks noChangeAspect="1"/>
          </p:cNvGrpSpPr>
          <p:nvPr/>
        </p:nvGrpSpPr>
        <p:grpSpPr>
          <a:xfrm>
            <a:off x="1979872" y="1713888"/>
            <a:ext cx="1440000" cy="4811456"/>
            <a:chOff x="7020271" y="1176828"/>
            <a:chExt cx="1622132" cy="542001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1" y="1530688"/>
              <a:ext cx="1478269" cy="506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795" y="1176828"/>
              <a:ext cx="1606608" cy="374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テキスト ボックス 7"/>
          <p:cNvSpPr txBox="1"/>
          <p:nvPr/>
        </p:nvSpPr>
        <p:spPr>
          <a:xfrm>
            <a:off x="1206948" y="980728"/>
            <a:ext cx="1564852" cy="400110"/>
          </a:xfrm>
          <a:prstGeom prst="rect">
            <a:avLst/>
          </a:prstGeom>
          <a:noFill/>
        </p:spPr>
        <p:txBody>
          <a:bodyPr wrap="none" rtlCol="0">
            <a:spAutoFit/>
          </a:bodyPr>
          <a:lstStyle/>
          <a:p>
            <a:r>
              <a:rPr kumimoji="1" lang="en-US" altLang="ja-JP" sz="2000" b="1" dirty="0" smtClean="0">
                <a:solidFill>
                  <a:srgbClr val="009900"/>
                </a:solidFill>
              </a:rPr>
              <a:t>PDG listing</a:t>
            </a:r>
            <a:endParaRPr kumimoji="1" lang="ja-JP" altLang="en-US" sz="2000" b="1" dirty="0">
              <a:solidFill>
                <a:srgbClr val="009900"/>
              </a:solidFill>
            </a:endParaRPr>
          </a:p>
        </p:txBody>
      </p:sp>
      <p:sp>
        <p:nvSpPr>
          <p:cNvPr id="9" name="テキスト ボックス 8"/>
          <p:cNvSpPr txBox="1"/>
          <p:nvPr/>
        </p:nvSpPr>
        <p:spPr>
          <a:xfrm>
            <a:off x="1024634" y="1412776"/>
            <a:ext cx="402674" cy="338554"/>
          </a:xfrm>
          <a:prstGeom prst="rect">
            <a:avLst/>
          </a:prstGeom>
          <a:noFill/>
        </p:spPr>
        <p:txBody>
          <a:bodyPr wrap="none" rtlCol="0">
            <a:spAutoFit/>
          </a:bodyPr>
          <a:lstStyle/>
          <a:p>
            <a:r>
              <a:rPr lang="en-US" altLang="ja-JP" sz="1600" b="1" dirty="0" smtClean="0">
                <a:solidFill>
                  <a:srgbClr val="FF3300"/>
                </a:solidFill>
              </a:rPr>
              <a:t>Λ*</a:t>
            </a:r>
            <a:endParaRPr kumimoji="1" lang="ja-JP" altLang="en-US" sz="1600" b="1" dirty="0">
              <a:solidFill>
                <a:srgbClr val="FF3300"/>
              </a:solidFill>
            </a:endParaRPr>
          </a:p>
        </p:txBody>
      </p:sp>
      <p:sp>
        <p:nvSpPr>
          <p:cNvPr id="19" name="テキスト ボックス 18"/>
          <p:cNvSpPr txBox="1"/>
          <p:nvPr/>
        </p:nvSpPr>
        <p:spPr>
          <a:xfrm>
            <a:off x="2536802" y="1412776"/>
            <a:ext cx="388248" cy="338554"/>
          </a:xfrm>
          <a:prstGeom prst="rect">
            <a:avLst/>
          </a:prstGeom>
          <a:noFill/>
        </p:spPr>
        <p:txBody>
          <a:bodyPr wrap="none" rtlCol="0">
            <a:spAutoFit/>
          </a:bodyPr>
          <a:lstStyle/>
          <a:p>
            <a:r>
              <a:rPr lang="en-US" altLang="ja-JP" sz="1600" b="1" dirty="0">
                <a:solidFill>
                  <a:srgbClr val="FF3300"/>
                </a:solidFill>
              </a:rPr>
              <a:t>Σ</a:t>
            </a:r>
            <a:r>
              <a:rPr lang="en-US" altLang="ja-JP" sz="1600" b="1" dirty="0" smtClean="0">
                <a:solidFill>
                  <a:srgbClr val="FF3300"/>
                </a:solidFill>
              </a:rPr>
              <a:t>*</a:t>
            </a:r>
            <a:endParaRPr kumimoji="1" lang="ja-JP" altLang="en-US" sz="1600" b="1" dirty="0">
              <a:solidFill>
                <a:srgbClr val="FF3300"/>
              </a:solidFill>
            </a:endParaRPr>
          </a:p>
        </p:txBody>
      </p:sp>
      <p:sp>
        <p:nvSpPr>
          <p:cNvPr id="24" name="Rectangle 8"/>
          <p:cNvSpPr>
            <a:spLocks noGrp="1" noChangeArrowheads="1"/>
          </p:cNvSpPr>
          <p:nvPr>
            <p:ph type="title"/>
          </p:nvPr>
        </p:nvSpPr>
        <p:spPr>
          <a:xfrm>
            <a:off x="0" y="0"/>
            <a:ext cx="9144000" cy="836712"/>
          </a:xfrm>
        </p:spPr>
        <p:txBody>
          <a:bodyPr>
            <a:noAutofit/>
          </a:bodyPr>
          <a:lstStyle/>
          <a:p>
            <a:r>
              <a:rPr lang="en-US" altLang="ja-JP" sz="2800" dirty="0">
                <a:solidFill>
                  <a:srgbClr val="0000FF"/>
                </a:solidFill>
                <a:latin typeface="Arial Black" pitchFamily="34" charset="0"/>
                <a:ea typeface="ＭＳ Ｐゴシック" charset="-128"/>
              </a:rPr>
              <a:t>Introduction:</a:t>
            </a:r>
            <a:br>
              <a:rPr lang="en-US" altLang="ja-JP" sz="2800" dirty="0">
                <a:solidFill>
                  <a:srgbClr val="0000FF"/>
                </a:solidFill>
                <a:latin typeface="Arial Black" pitchFamily="34" charset="0"/>
                <a:ea typeface="ＭＳ Ｐゴシック" charset="-128"/>
              </a:rPr>
            </a:br>
            <a:r>
              <a:rPr lang="en-US" altLang="ja-JP" sz="2800" dirty="0">
                <a:solidFill>
                  <a:srgbClr val="0000FF"/>
                </a:solidFill>
                <a:latin typeface="Arial Black" pitchFamily="34" charset="0"/>
                <a:ea typeface="ＭＳ Ｐゴシック" charset="-128"/>
              </a:rPr>
              <a:t>Current situation of Y* spectroscopy</a:t>
            </a:r>
            <a:endParaRPr lang="en-US" altLang="ja-JP" sz="2800" b="0" dirty="0">
              <a:solidFill>
                <a:srgbClr val="0000FF"/>
              </a:solidFill>
              <a:latin typeface="Arial Black" pitchFamily="34" charset="0"/>
              <a:ea typeface="ＭＳ Ｐゴシック" charset="-128"/>
            </a:endParaRPr>
          </a:p>
        </p:txBody>
      </p:sp>
      <p:sp>
        <p:nvSpPr>
          <p:cNvPr id="44" name="テキスト ボックス 43"/>
          <p:cNvSpPr txBox="1"/>
          <p:nvPr/>
        </p:nvSpPr>
        <p:spPr>
          <a:xfrm>
            <a:off x="3419322" y="3153742"/>
            <a:ext cx="5438348" cy="92333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Clr>
                <a:srgbClr val="FF0000"/>
              </a:buClr>
              <a:buFont typeface="Wingdings" panose="05000000000000000000" pitchFamily="2" charset="2"/>
              <a:buChar char="ü"/>
            </a:pPr>
            <a:r>
              <a:rPr lang="en-US" altLang="ja-JP" b="1" dirty="0" smtClean="0">
                <a:solidFill>
                  <a:srgbClr val="0000FF"/>
                </a:solidFill>
              </a:rPr>
              <a:t>Comprehensive partial-wave</a:t>
            </a:r>
            <a:r>
              <a:rPr lang="en-US" altLang="ja-JP" b="1" dirty="0">
                <a:solidFill>
                  <a:srgbClr val="0000FF"/>
                </a:solidFill>
              </a:rPr>
              <a:t> </a:t>
            </a:r>
            <a:r>
              <a:rPr lang="en-US" altLang="ja-JP" b="1" dirty="0" smtClean="0">
                <a:solidFill>
                  <a:srgbClr val="0000FF"/>
                </a:solidFill>
              </a:rPr>
              <a:t>analyses of</a:t>
            </a:r>
            <a:r>
              <a:rPr lang="en-US" altLang="ja-JP" b="1" dirty="0" smtClean="0">
                <a:solidFill>
                  <a:schemeClr val="tx1"/>
                </a:solidFill>
              </a:rPr>
              <a:t> </a:t>
            </a:r>
          </a:p>
          <a:p>
            <a:pPr>
              <a:buClr>
                <a:srgbClr val="FF0000"/>
              </a:buClr>
            </a:pPr>
            <a:r>
              <a:rPr lang="en-US" altLang="ja-JP" b="1" dirty="0">
                <a:solidFill>
                  <a:schemeClr val="tx1"/>
                </a:solidFill>
              </a:rPr>
              <a:t> </a:t>
            </a:r>
            <a:r>
              <a:rPr lang="en-US" altLang="ja-JP" b="1" dirty="0" smtClean="0">
                <a:solidFill>
                  <a:schemeClr val="tx1"/>
                </a:solidFill>
              </a:rPr>
              <a:t>    </a:t>
            </a:r>
            <a:r>
              <a:rPr lang="en-US" altLang="ja-JP" b="1" dirty="0" smtClean="0">
                <a:solidFill>
                  <a:srgbClr val="0000FF"/>
                </a:solidFill>
              </a:rPr>
              <a:t>K</a:t>
            </a:r>
            <a:r>
              <a:rPr lang="en-US" altLang="ja-JP" b="1" baseline="30000" dirty="0" smtClean="0">
                <a:solidFill>
                  <a:srgbClr val="0000FF"/>
                </a:solidFill>
              </a:rPr>
              <a:t>-</a:t>
            </a:r>
            <a:r>
              <a:rPr lang="en-US" altLang="ja-JP" b="1" dirty="0" smtClean="0">
                <a:solidFill>
                  <a:srgbClr val="0000FF"/>
                </a:solidFill>
              </a:rPr>
              <a:t> p reactions </a:t>
            </a:r>
            <a:r>
              <a:rPr lang="en-US" altLang="ja-JP" b="1" dirty="0" smtClean="0">
                <a:solidFill>
                  <a:schemeClr val="tx1"/>
                </a:solidFill>
              </a:rPr>
              <a:t>to extract  Y*</a:t>
            </a:r>
            <a:r>
              <a:rPr lang="en-US" altLang="ja-JP" b="1" i="1" dirty="0" smtClean="0">
                <a:solidFill>
                  <a:schemeClr val="tx1"/>
                </a:solidFill>
              </a:rPr>
              <a:t> </a:t>
            </a:r>
            <a:r>
              <a:rPr lang="en-US" altLang="ja-JP" b="1" i="1" dirty="0" smtClean="0">
                <a:solidFill>
                  <a:srgbClr val="FF0000"/>
                </a:solidFill>
              </a:rPr>
              <a:t>defined</a:t>
            </a:r>
            <a:r>
              <a:rPr lang="en-US" altLang="ja-JP" b="1" i="1" dirty="0" smtClean="0">
                <a:solidFill>
                  <a:srgbClr val="FF0000"/>
                </a:solidFill>
                <a:sym typeface="Wingdings" panose="05000000000000000000" pitchFamily="2" charset="2"/>
              </a:rPr>
              <a:t> by poles </a:t>
            </a:r>
          </a:p>
          <a:p>
            <a:pPr>
              <a:buClr>
                <a:srgbClr val="FF0000"/>
              </a:buClr>
            </a:pPr>
            <a:r>
              <a:rPr lang="en-US" altLang="ja-JP" b="1" i="1" dirty="0">
                <a:solidFill>
                  <a:srgbClr val="FF0000"/>
                </a:solidFill>
                <a:sym typeface="Wingdings" panose="05000000000000000000" pitchFamily="2" charset="2"/>
              </a:rPr>
              <a:t> </a:t>
            </a:r>
            <a:r>
              <a:rPr lang="en-US" altLang="ja-JP" b="1" i="1" dirty="0" smtClean="0">
                <a:solidFill>
                  <a:srgbClr val="FF0000"/>
                </a:solidFill>
                <a:sym typeface="Wingdings" panose="05000000000000000000" pitchFamily="2" charset="2"/>
              </a:rPr>
              <a:t>    </a:t>
            </a:r>
            <a:r>
              <a:rPr lang="en-US" altLang="ja-JP" b="1" dirty="0" smtClean="0">
                <a:solidFill>
                  <a:schemeClr val="tx1"/>
                </a:solidFill>
              </a:rPr>
              <a:t>have </a:t>
            </a:r>
            <a:r>
              <a:rPr lang="en-US" altLang="ja-JP" b="1" i="1" dirty="0">
                <a:solidFill>
                  <a:srgbClr val="009900"/>
                </a:solidFill>
              </a:rPr>
              <a:t>only recently </a:t>
            </a:r>
            <a:r>
              <a:rPr lang="en-US" altLang="ja-JP" b="1" dirty="0" smtClean="0">
                <a:solidFill>
                  <a:schemeClr val="tx1"/>
                </a:solidFill>
              </a:rPr>
              <a:t>been accomplished:</a:t>
            </a:r>
            <a:endParaRPr lang="en-US" altLang="ja-JP" b="1" i="1" dirty="0" smtClean="0">
              <a:solidFill>
                <a:schemeClr val="tx1"/>
              </a:solidFill>
              <a:sym typeface="Wingdings" panose="05000000000000000000" pitchFamily="2" charset="2"/>
            </a:endParaRPr>
          </a:p>
        </p:txBody>
      </p:sp>
      <p:sp>
        <p:nvSpPr>
          <p:cNvPr id="51" name="テキスト ボックス 50"/>
          <p:cNvSpPr txBox="1"/>
          <p:nvPr/>
        </p:nvSpPr>
        <p:spPr>
          <a:xfrm>
            <a:off x="3520242" y="4125195"/>
            <a:ext cx="5516254" cy="211211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indent="-342900">
              <a:lnSpc>
                <a:spcPct val="125000"/>
              </a:lnSpc>
              <a:buClr>
                <a:srgbClr val="0000FF"/>
              </a:buClr>
              <a:buFont typeface="Wingdings" panose="05000000000000000000" pitchFamily="2" charset="2"/>
              <a:buChar char="Ø"/>
            </a:pPr>
            <a:r>
              <a:rPr lang="en-US" altLang="ja-JP" sz="1500" b="1" dirty="0" smtClean="0">
                <a:solidFill>
                  <a:schemeClr val="tx1"/>
                </a:solidFill>
              </a:rPr>
              <a:t>Kent State University (KSU) </a:t>
            </a:r>
            <a:r>
              <a:rPr lang="en-US" altLang="ja-JP" sz="1500" b="1" dirty="0">
                <a:solidFill>
                  <a:schemeClr val="tx1"/>
                </a:solidFill>
              </a:rPr>
              <a:t>group </a:t>
            </a:r>
            <a:endParaRPr lang="en-US" altLang="ja-JP" sz="1500" b="1" dirty="0" smtClean="0">
              <a:solidFill>
                <a:schemeClr val="tx1"/>
              </a:solidFill>
            </a:endParaRPr>
          </a:p>
          <a:p>
            <a:pPr>
              <a:lnSpc>
                <a:spcPct val="125000"/>
              </a:lnSpc>
              <a:buClr>
                <a:srgbClr val="0000FF"/>
              </a:buClr>
            </a:pPr>
            <a:r>
              <a:rPr lang="en-US" altLang="ja-JP" sz="1500" b="1" dirty="0" smtClean="0">
                <a:solidFill>
                  <a:schemeClr val="tx1"/>
                </a:solidFill>
              </a:rPr>
              <a:t>       (</a:t>
            </a:r>
            <a:r>
              <a:rPr lang="en-US" altLang="ja-JP" sz="1500" b="1" dirty="0" smtClean="0">
                <a:solidFill>
                  <a:schemeClr val="tx1"/>
                </a:solidFill>
                <a:sym typeface="Wingdings" panose="05000000000000000000" pitchFamily="2" charset="2"/>
              </a:rPr>
              <a:t> </a:t>
            </a:r>
            <a:r>
              <a:rPr lang="en-US" altLang="ja-JP" sz="1500" b="1" dirty="0" smtClean="0">
                <a:solidFill>
                  <a:srgbClr val="0000FF"/>
                </a:solidFill>
              </a:rPr>
              <a:t>2013</a:t>
            </a:r>
            <a:r>
              <a:rPr lang="en-US" altLang="ja-JP" sz="1500" b="1" dirty="0">
                <a:solidFill>
                  <a:schemeClr val="tx1"/>
                </a:solidFill>
              </a:rPr>
              <a:t>, </a:t>
            </a:r>
            <a:r>
              <a:rPr lang="en-US" altLang="ja-JP" sz="1500" b="1" dirty="0" smtClean="0">
                <a:solidFill>
                  <a:schemeClr val="tx1"/>
                </a:solidFill>
              </a:rPr>
              <a:t>“KSU on-shell parametrization” of S-matrix)</a:t>
            </a:r>
          </a:p>
          <a:p>
            <a:pPr>
              <a:lnSpc>
                <a:spcPct val="125000"/>
              </a:lnSpc>
              <a:buClr>
                <a:srgbClr val="0000FF"/>
              </a:buClr>
            </a:pPr>
            <a:endParaRPr lang="en-US" altLang="ja-JP" sz="1500" b="1" dirty="0">
              <a:solidFill>
                <a:schemeClr val="tx1"/>
              </a:solidFill>
            </a:endParaRPr>
          </a:p>
          <a:p>
            <a:pPr>
              <a:lnSpc>
                <a:spcPct val="125000"/>
              </a:lnSpc>
              <a:buClr>
                <a:srgbClr val="0000FF"/>
              </a:buClr>
            </a:pPr>
            <a:endParaRPr lang="en-US" altLang="ja-JP" sz="1500" b="1" dirty="0">
              <a:solidFill>
                <a:schemeClr val="tx1"/>
              </a:solidFill>
            </a:endParaRPr>
          </a:p>
          <a:p>
            <a:pPr>
              <a:lnSpc>
                <a:spcPct val="125000"/>
              </a:lnSpc>
              <a:buClr>
                <a:srgbClr val="0000FF"/>
              </a:buClr>
            </a:pPr>
            <a:endParaRPr lang="en-US" altLang="ja-JP" sz="1500" b="1" dirty="0" smtClean="0">
              <a:solidFill>
                <a:srgbClr val="FF0000"/>
              </a:solidFill>
            </a:endParaRPr>
          </a:p>
          <a:p>
            <a:pPr marL="342900" indent="-342900">
              <a:lnSpc>
                <a:spcPct val="125000"/>
              </a:lnSpc>
              <a:buClr>
                <a:srgbClr val="0000FF"/>
              </a:buClr>
              <a:buFont typeface="Wingdings" panose="05000000000000000000" pitchFamily="2" charset="2"/>
              <a:buChar char="Ø"/>
            </a:pPr>
            <a:r>
              <a:rPr lang="en-US" altLang="ja-JP" sz="1500" b="1" dirty="0" smtClean="0">
                <a:solidFill>
                  <a:srgbClr val="FF0000"/>
                </a:solidFill>
              </a:rPr>
              <a:t>Our </a:t>
            </a:r>
            <a:r>
              <a:rPr lang="en-US" altLang="ja-JP" sz="1500" b="1" dirty="0">
                <a:solidFill>
                  <a:srgbClr val="FF0000"/>
                </a:solidFill>
              </a:rPr>
              <a:t>group </a:t>
            </a:r>
            <a:r>
              <a:rPr lang="en-US" altLang="ja-JP" sz="1500" b="1" dirty="0" smtClean="0">
                <a:solidFill>
                  <a:srgbClr val="FF0000"/>
                </a:solidFill>
              </a:rPr>
              <a:t> </a:t>
            </a:r>
          </a:p>
          <a:p>
            <a:pPr>
              <a:lnSpc>
                <a:spcPct val="125000"/>
              </a:lnSpc>
              <a:buClr>
                <a:srgbClr val="0000FF"/>
              </a:buClr>
            </a:pPr>
            <a:r>
              <a:rPr lang="en-US" altLang="ja-JP" sz="1500" b="1" dirty="0" smtClean="0">
                <a:solidFill>
                  <a:schemeClr val="tx1"/>
                </a:solidFill>
              </a:rPr>
              <a:t>       (</a:t>
            </a:r>
            <a:r>
              <a:rPr lang="en-US" altLang="ja-JP" sz="1500" b="1" dirty="0" smtClean="0">
                <a:solidFill>
                  <a:schemeClr val="tx1"/>
                </a:solidFill>
                <a:sym typeface="Wingdings" panose="05000000000000000000" pitchFamily="2" charset="2"/>
              </a:rPr>
              <a:t> </a:t>
            </a:r>
            <a:r>
              <a:rPr lang="en-US" altLang="ja-JP" sz="1500" b="1" dirty="0" smtClean="0">
                <a:solidFill>
                  <a:srgbClr val="0000FF"/>
                </a:solidFill>
              </a:rPr>
              <a:t>2014-2015</a:t>
            </a:r>
            <a:r>
              <a:rPr lang="en-US" altLang="ja-JP" sz="1500" b="1" dirty="0" smtClean="0">
                <a:solidFill>
                  <a:schemeClr val="tx1"/>
                </a:solidFill>
              </a:rPr>
              <a:t>,</a:t>
            </a:r>
            <a:r>
              <a:rPr lang="en-US" altLang="ja-JP" sz="1500" b="1" dirty="0" smtClean="0">
                <a:solidFill>
                  <a:srgbClr val="FF0000"/>
                </a:solidFill>
              </a:rPr>
              <a:t> </a:t>
            </a:r>
            <a:r>
              <a:rPr lang="en-US" altLang="ja-JP" sz="1500" b="1" dirty="0" smtClean="0">
                <a:solidFill>
                  <a:srgbClr val="009900"/>
                </a:solidFill>
              </a:rPr>
              <a:t>dynamical coupled-channels approach</a:t>
            </a:r>
            <a:r>
              <a:rPr lang="en-US" altLang="ja-JP" sz="1500" b="1" dirty="0" smtClean="0">
                <a:solidFill>
                  <a:schemeClr val="tx1"/>
                </a:solidFill>
              </a:rPr>
              <a:t>)</a:t>
            </a:r>
            <a:endParaRPr kumimoji="1" lang="ja-JP" altLang="en-US" sz="1500" b="1" dirty="0" smtClean="0">
              <a:solidFill>
                <a:schemeClr val="tx1"/>
              </a:solidFill>
            </a:endParaRPr>
          </a:p>
        </p:txBody>
      </p:sp>
      <p:sp>
        <p:nvSpPr>
          <p:cNvPr id="52" name="テキスト ボックス 51"/>
          <p:cNvSpPr txBox="1"/>
          <p:nvPr/>
        </p:nvSpPr>
        <p:spPr>
          <a:xfrm>
            <a:off x="3995239" y="4701259"/>
            <a:ext cx="3214341" cy="276999"/>
          </a:xfrm>
          <a:prstGeom prst="rect">
            <a:avLst/>
          </a:prstGeom>
          <a:noFill/>
        </p:spPr>
        <p:txBody>
          <a:bodyPr wrap="none" rtlCol="0">
            <a:spAutoFit/>
          </a:bodyPr>
          <a:lstStyle/>
          <a:p>
            <a:r>
              <a:rPr kumimoji="1" lang="en-US" altLang="ja-JP" sz="1200" b="1" dirty="0" smtClean="0"/>
              <a:t>Zhang et al., PRC88(2013)035204, 035205.</a:t>
            </a:r>
            <a:endParaRPr kumimoji="1" lang="ja-JP" altLang="en-US" sz="1200" b="1" dirty="0"/>
          </a:p>
        </p:txBody>
      </p:sp>
      <p:sp>
        <p:nvSpPr>
          <p:cNvPr id="53" name="テキスト ボックス 52"/>
          <p:cNvSpPr txBox="1"/>
          <p:nvPr/>
        </p:nvSpPr>
        <p:spPr>
          <a:xfrm>
            <a:off x="3968992" y="6176337"/>
            <a:ext cx="4753224" cy="276999"/>
          </a:xfrm>
          <a:prstGeom prst="rect">
            <a:avLst/>
          </a:prstGeom>
          <a:noFill/>
        </p:spPr>
        <p:txBody>
          <a:bodyPr wrap="none" rtlCol="0">
            <a:spAutoFit/>
          </a:bodyPr>
          <a:lstStyle/>
          <a:p>
            <a:r>
              <a:rPr kumimoji="1" lang="en-US" altLang="ja-JP" sz="1200" b="1" dirty="0" smtClean="0"/>
              <a:t>HK, Nakamura, Lee, Sato, PRC90(2014)065204</a:t>
            </a:r>
            <a:r>
              <a:rPr lang="en-US" altLang="ja-JP" sz="1200" b="1" dirty="0" smtClean="0"/>
              <a:t>; 92(2015)025205</a:t>
            </a:r>
            <a:endParaRPr kumimoji="1" lang="ja-JP" altLang="en-US" sz="1200" b="1" dirty="0"/>
          </a:p>
        </p:txBody>
      </p:sp>
      <p:sp>
        <p:nvSpPr>
          <p:cNvPr id="54" name="テキスト ボックス 53"/>
          <p:cNvSpPr txBox="1"/>
          <p:nvPr/>
        </p:nvSpPr>
        <p:spPr>
          <a:xfrm>
            <a:off x="3995936" y="4959674"/>
            <a:ext cx="5028941" cy="461665"/>
          </a:xfrm>
          <a:prstGeom prst="rect">
            <a:avLst/>
          </a:prstGeom>
          <a:noFill/>
        </p:spPr>
        <p:txBody>
          <a:bodyPr wrap="none" rtlCol="0">
            <a:spAutoFit/>
          </a:bodyPr>
          <a:lstStyle/>
          <a:p>
            <a:pPr marL="171450" indent="-171450">
              <a:buFont typeface="Wingdings"/>
              <a:buChar char="è"/>
            </a:pPr>
            <a:r>
              <a:rPr lang="en-US" altLang="ja-JP" sz="1200" dirty="0">
                <a:sym typeface="Wingdings" panose="05000000000000000000" pitchFamily="2" charset="2"/>
              </a:rPr>
              <a:t> </a:t>
            </a:r>
            <a:r>
              <a:rPr lang="en-US" altLang="ja-JP" sz="1200" dirty="0" smtClean="0">
                <a:sym typeface="Wingdings" panose="05000000000000000000" pitchFamily="2" charset="2"/>
              </a:rPr>
              <a:t>R</a:t>
            </a:r>
            <a:r>
              <a:rPr kumimoji="1" lang="en-US" altLang="ja-JP" sz="1200" dirty="0" smtClean="0">
                <a:sym typeface="Wingdings" panose="05000000000000000000" pitchFamily="2" charset="2"/>
              </a:rPr>
              <a:t>eanalysis of</a:t>
            </a:r>
            <a:r>
              <a:rPr lang="en-US" altLang="ja-JP" sz="1200" dirty="0" smtClean="0">
                <a:sym typeface="Wingdings" panose="05000000000000000000" pitchFamily="2" charset="2"/>
              </a:rPr>
              <a:t> </a:t>
            </a:r>
            <a:r>
              <a:rPr kumimoji="1" lang="en-US" altLang="ja-JP" sz="1200" dirty="0" smtClean="0">
                <a:sym typeface="Wingdings" panose="05000000000000000000" pitchFamily="2" charset="2"/>
              </a:rPr>
              <a:t>KSU single-energy solution</a:t>
            </a:r>
            <a:r>
              <a:rPr lang="en-US" altLang="ja-JP" sz="1200" dirty="0" smtClean="0">
                <a:sym typeface="Wingdings" panose="05000000000000000000" pitchFamily="2" charset="2"/>
              </a:rPr>
              <a:t> using an on-shell K-matrix</a:t>
            </a:r>
          </a:p>
          <a:p>
            <a:r>
              <a:rPr kumimoji="1" lang="en-US" altLang="ja-JP" sz="1200" dirty="0" smtClean="0">
                <a:sym typeface="Wingdings" panose="05000000000000000000" pitchFamily="2" charset="2"/>
              </a:rPr>
              <a:t>     model  (</a:t>
            </a:r>
            <a:r>
              <a:rPr kumimoji="1" lang="en-US" altLang="ja-JP" sz="1200" dirty="0" err="1" smtClean="0">
                <a:sym typeface="Wingdings" panose="05000000000000000000" pitchFamily="2" charset="2"/>
              </a:rPr>
              <a:t>F</a:t>
            </a:r>
            <a:r>
              <a:rPr lang="en-US" altLang="ja-JP" sz="1200" dirty="0" err="1" smtClean="0">
                <a:sym typeface="Wingdings" panose="05000000000000000000" pitchFamily="2" charset="2"/>
              </a:rPr>
              <a:t>emandez</a:t>
            </a:r>
            <a:r>
              <a:rPr lang="en-US" altLang="ja-JP" sz="1200" dirty="0" smtClean="0">
                <a:sym typeface="Wingdings" panose="05000000000000000000" pitchFamily="2" charset="2"/>
              </a:rPr>
              <a:t>-Ramirez et al., arXiv:1510.07065)</a:t>
            </a:r>
            <a:endParaRPr kumimoji="1" lang="ja-JP" altLang="en-US" sz="1200" dirty="0"/>
          </a:p>
        </p:txBody>
      </p:sp>
      <p:grpSp>
        <p:nvGrpSpPr>
          <p:cNvPr id="4" name="グループ化 3"/>
          <p:cNvGrpSpPr/>
          <p:nvPr/>
        </p:nvGrpSpPr>
        <p:grpSpPr>
          <a:xfrm>
            <a:off x="251520" y="2420888"/>
            <a:ext cx="3156508" cy="4032449"/>
            <a:chOff x="251520" y="2420888"/>
            <a:chExt cx="3156508" cy="4032449"/>
          </a:xfrm>
        </p:grpSpPr>
        <p:sp>
          <p:nvSpPr>
            <p:cNvPr id="11" name="正方形/長方形 10"/>
            <p:cNvSpPr/>
            <p:nvPr/>
          </p:nvSpPr>
          <p:spPr>
            <a:xfrm>
              <a:off x="433164" y="4008863"/>
              <a:ext cx="1402532" cy="331241"/>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4" name="正方形/長方形 33"/>
            <p:cNvSpPr/>
            <p:nvPr/>
          </p:nvSpPr>
          <p:spPr>
            <a:xfrm>
              <a:off x="433164" y="3113090"/>
              <a:ext cx="1402532" cy="331241"/>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5" name="正方形/長方形 34"/>
            <p:cNvSpPr/>
            <p:nvPr/>
          </p:nvSpPr>
          <p:spPr>
            <a:xfrm>
              <a:off x="1993653" y="5157193"/>
              <a:ext cx="1402532" cy="1296144"/>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7" name="正方形/長方形 36"/>
            <p:cNvSpPr/>
            <p:nvPr/>
          </p:nvSpPr>
          <p:spPr>
            <a:xfrm>
              <a:off x="1983184" y="4581128"/>
              <a:ext cx="1402532" cy="360040"/>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9" name="正方形/長方形 38"/>
            <p:cNvSpPr/>
            <p:nvPr/>
          </p:nvSpPr>
          <p:spPr>
            <a:xfrm>
              <a:off x="1979872" y="4096660"/>
              <a:ext cx="1402532" cy="360040"/>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0" name="正方形/長方形 39"/>
            <p:cNvSpPr/>
            <p:nvPr/>
          </p:nvSpPr>
          <p:spPr>
            <a:xfrm>
              <a:off x="1993653" y="3444331"/>
              <a:ext cx="1402532" cy="488723"/>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1" name="正方形/長方形 40"/>
            <p:cNvSpPr/>
            <p:nvPr/>
          </p:nvSpPr>
          <p:spPr>
            <a:xfrm>
              <a:off x="2005496" y="2420888"/>
              <a:ext cx="1402532" cy="857822"/>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2" name="正方形/長方形 41"/>
            <p:cNvSpPr/>
            <p:nvPr/>
          </p:nvSpPr>
          <p:spPr>
            <a:xfrm>
              <a:off x="251520" y="5445224"/>
              <a:ext cx="576224" cy="360037"/>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3" name="正方形/長方形 42"/>
            <p:cNvSpPr/>
            <p:nvPr/>
          </p:nvSpPr>
          <p:spPr>
            <a:xfrm>
              <a:off x="433164" y="4524770"/>
              <a:ext cx="1402532" cy="704430"/>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3" name="テキスト ボックス 12"/>
            <p:cNvSpPr txBox="1"/>
            <p:nvPr/>
          </p:nvSpPr>
          <p:spPr>
            <a:xfrm>
              <a:off x="827584" y="5466710"/>
              <a:ext cx="1027845" cy="400110"/>
            </a:xfrm>
            <a:prstGeom prst="rect">
              <a:avLst/>
            </a:prstGeom>
            <a:noFill/>
          </p:spPr>
          <p:txBody>
            <a:bodyPr wrap="none" rtlCol="0">
              <a:spAutoFit/>
            </a:bodyPr>
            <a:lstStyle/>
            <a:p>
              <a:r>
                <a:rPr lang="en-US" altLang="ja-JP" sz="1000" b="1" dirty="0" smtClean="0">
                  <a:solidFill>
                    <a:srgbClr val="0000FF"/>
                  </a:solidFill>
                  <a:sym typeface="Wingdings" panose="05000000000000000000" pitchFamily="2" charset="2"/>
                </a:rPr>
                <a:t> </a:t>
              </a:r>
              <a:r>
                <a:rPr kumimoji="1" lang="en-US" altLang="ja-JP" sz="1000" b="1" dirty="0" smtClean="0">
                  <a:solidFill>
                    <a:srgbClr val="0000FF"/>
                  </a:solidFill>
                </a:rPr>
                <a:t>Not well </a:t>
              </a:r>
            </a:p>
            <a:p>
              <a:r>
                <a:rPr kumimoji="1" lang="en-US" altLang="ja-JP" sz="1000" b="1" dirty="0" smtClean="0">
                  <a:solidFill>
                    <a:srgbClr val="0000FF"/>
                  </a:solidFill>
                </a:rPr>
                <a:t>    established</a:t>
              </a:r>
              <a:endParaRPr kumimoji="1" lang="ja-JP" altLang="en-US" sz="1000" b="1" dirty="0">
                <a:solidFill>
                  <a:srgbClr val="0000FF"/>
                </a:solidFill>
              </a:endParaRPr>
            </a:p>
          </p:txBody>
        </p:sp>
        <p:sp>
          <p:nvSpPr>
            <p:cNvPr id="14" name="正方形/長方形 13"/>
            <p:cNvSpPr/>
            <p:nvPr/>
          </p:nvSpPr>
          <p:spPr>
            <a:xfrm>
              <a:off x="971600" y="4876985"/>
              <a:ext cx="432048" cy="352215"/>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5" name="正方形/長方形 44"/>
            <p:cNvSpPr/>
            <p:nvPr/>
          </p:nvSpPr>
          <p:spPr>
            <a:xfrm>
              <a:off x="2514902" y="5625242"/>
              <a:ext cx="432048" cy="828095"/>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6" name="正方形/長方形 45"/>
            <p:cNvSpPr/>
            <p:nvPr/>
          </p:nvSpPr>
          <p:spPr>
            <a:xfrm>
              <a:off x="2536802" y="2420889"/>
              <a:ext cx="432048" cy="333314"/>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7" name="正方形/長方形 46"/>
            <p:cNvSpPr/>
            <p:nvPr/>
          </p:nvSpPr>
          <p:spPr>
            <a:xfrm>
              <a:off x="2536802" y="3430810"/>
              <a:ext cx="432048" cy="166657"/>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8" name="正方形/長方形 47"/>
            <p:cNvSpPr/>
            <p:nvPr/>
          </p:nvSpPr>
          <p:spPr>
            <a:xfrm>
              <a:off x="952546" y="4007826"/>
              <a:ext cx="432048" cy="166657"/>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9" name="正方形/長方形 48"/>
            <p:cNvSpPr/>
            <p:nvPr/>
          </p:nvSpPr>
          <p:spPr>
            <a:xfrm>
              <a:off x="323608" y="6039474"/>
              <a:ext cx="432048" cy="352215"/>
            </a:xfrm>
            <a:prstGeom prst="rect">
              <a:avLst/>
            </a:prstGeom>
            <a:no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0" name="テキスト ボックス 49"/>
            <p:cNvSpPr txBox="1"/>
            <p:nvPr/>
          </p:nvSpPr>
          <p:spPr>
            <a:xfrm>
              <a:off x="827584" y="6042774"/>
              <a:ext cx="1149674" cy="400110"/>
            </a:xfrm>
            <a:prstGeom prst="rect">
              <a:avLst/>
            </a:prstGeom>
            <a:noFill/>
          </p:spPr>
          <p:txBody>
            <a:bodyPr wrap="none" rtlCol="0">
              <a:spAutoFit/>
            </a:bodyPr>
            <a:lstStyle/>
            <a:p>
              <a:r>
                <a:rPr lang="en-US" altLang="ja-JP" sz="1000" b="1" dirty="0" smtClean="0">
                  <a:solidFill>
                    <a:srgbClr val="0000FF"/>
                  </a:solidFill>
                  <a:sym typeface="Wingdings" panose="05000000000000000000" pitchFamily="2" charset="2"/>
                </a:rPr>
                <a:t> Spin-parity</a:t>
              </a:r>
            </a:p>
            <a:p>
              <a:r>
                <a:rPr kumimoji="1" lang="en-US" altLang="ja-JP" sz="1000" b="1" dirty="0">
                  <a:solidFill>
                    <a:srgbClr val="0000FF"/>
                  </a:solidFill>
                  <a:sym typeface="Wingdings" panose="05000000000000000000" pitchFamily="2" charset="2"/>
                </a:rPr>
                <a:t> </a:t>
              </a:r>
              <a:r>
                <a:rPr kumimoji="1" lang="en-US" altLang="ja-JP" sz="1000" b="1" dirty="0" smtClean="0">
                  <a:solidFill>
                    <a:srgbClr val="0000FF"/>
                  </a:solidFill>
                  <a:sym typeface="Wingdings" panose="05000000000000000000" pitchFamily="2" charset="2"/>
                </a:rPr>
                <a:t>    </a:t>
              </a:r>
              <a:r>
                <a:rPr lang="en-US" altLang="ja-JP" sz="1000" b="1" dirty="0">
                  <a:solidFill>
                    <a:srgbClr val="0000FF"/>
                  </a:solidFill>
                  <a:sym typeface="Wingdings" panose="05000000000000000000" pitchFamily="2" charset="2"/>
                </a:rPr>
                <a:t>n</a:t>
              </a:r>
              <a:r>
                <a:rPr kumimoji="1" lang="en-US" altLang="ja-JP" sz="1000" b="1" dirty="0" smtClean="0">
                  <a:solidFill>
                    <a:srgbClr val="0000FF"/>
                  </a:solidFill>
                </a:rPr>
                <a:t>ot assigned</a:t>
              </a:r>
            </a:p>
          </p:txBody>
        </p:sp>
        <p:sp>
          <p:nvSpPr>
            <p:cNvPr id="55" name="正方形/長方形 54"/>
            <p:cNvSpPr/>
            <p:nvPr/>
          </p:nvSpPr>
          <p:spPr>
            <a:xfrm>
              <a:off x="433164" y="2587546"/>
              <a:ext cx="1402532" cy="166657"/>
            </a:xfrm>
            <a:prstGeom prst="rect">
              <a:avLst/>
            </a:prstGeom>
            <a:solidFill>
              <a:schemeClr val="accent3">
                <a:lumMod val="60000"/>
                <a:lumOff val="40000"/>
                <a:alpha val="3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
        <p:nvSpPr>
          <p:cNvPr id="36" name="角丸四角形 35"/>
          <p:cNvSpPr/>
          <p:nvPr/>
        </p:nvSpPr>
        <p:spPr>
          <a:xfrm>
            <a:off x="3707904" y="1447094"/>
            <a:ext cx="4889361" cy="1045802"/>
          </a:xfrm>
          <a:prstGeom prst="roundRect">
            <a:avLst/>
          </a:prstGeom>
          <a:solidFill>
            <a:schemeClr val="bg1"/>
          </a:solidFill>
          <a:ln w="444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
        <p:nvSpPr>
          <p:cNvPr id="2" name="正方形/長方形 1"/>
          <p:cNvSpPr/>
          <p:nvPr/>
        </p:nvSpPr>
        <p:spPr>
          <a:xfrm>
            <a:off x="3852496" y="1513462"/>
            <a:ext cx="4751952" cy="923330"/>
          </a:xfrm>
          <a:prstGeom prst="rect">
            <a:avLst/>
          </a:prstGeom>
        </p:spPr>
        <p:txBody>
          <a:bodyPr wrap="square">
            <a:spAutoFit/>
          </a:bodyPr>
          <a:lstStyle/>
          <a:p>
            <a:pPr>
              <a:buClr>
                <a:srgbClr val="0000FF"/>
              </a:buClr>
            </a:pPr>
            <a:r>
              <a:rPr lang="en-US" altLang="ja-JP" b="1" dirty="0"/>
              <a:t>Almost all Y* results listed in PDG </a:t>
            </a:r>
            <a:r>
              <a:rPr lang="en-US" altLang="ja-JP" b="1" dirty="0" smtClean="0"/>
              <a:t>come from </a:t>
            </a:r>
            <a:r>
              <a:rPr lang="en-US" altLang="ja-JP" b="1" dirty="0">
                <a:solidFill>
                  <a:srgbClr val="0000FF"/>
                </a:solidFill>
              </a:rPr>
              <a:t>old </a:t>
            </a:r>
            <a:r>
              <a:rPr lang="en-US" altLang="ja-JP" b="1" dirty="0" err="1">
                <a:solidFill>
                  <a:srgbClr val="0000FF"/>
                </a:solidFill>
              </a:rPr>
              <a:t>Breit</a:t>
            </a:r>
            <a:r>
              <a:rPr lang="en-US" altLang="ja-JP" b="1" dirty="0">
                <a:solidFill>
                  <a:srgbClr val="0000FF"/>
                </a:solidFill>
              </a:rPr>
              <a:t>-Wigner analyses of K</a:t>
            </a:r>
            <a:r>
              <a:rPr lang="en-US" altLang="ja-JP" b="1" baseline="30000" dirty="0">
                <a:solidFill>
                  <a:srgbClr val="0000FF"/>
                </a:solidFill>
              </a:rPr>
              <a:t>-</a:t>
            </a:r>
            <a:r>
              <a:rPr lang="en-US" altLang="ja-JP" b="1" dirty="0">
                <a:solidFill>
                  <a:srgbClr val="0000FF"/>
                </a:solidFill>
              </a:rPr>
              <a:t> p reactions in 60-70s </a:t>
            </a:r>
            <a:r>
              <a:rPr lang="en-US" altLang="ja-JP" b="1" dirty="0"/>
              <a:t>!!</a:t>
            </a:r>
            <a:endParaRPr lang="ja-JP" altLang="en-US" dirty="0"/>
          </a:p>
        </p:txBody>
      </p:sp>
      <p:sp>
        <p:nvSpPr>
          <p:cNvPr id="5" name="下矢印 4"/>
          <p:cNvSpPr/>
          <p:nvPr/>
        </p:nvSpPr>
        <p:spPr>
          <a:xfrm>
            <a:off x="5761727" y="2634064"/>
            <a:ext cx="861096" cy="372814"/>
          </a:xfrm>
          <a:prstGeom prst="downArrow">
            <a:avLst/>
          </a:prstGeom>
          <a:solidFill>
            <a:srgbClr val="009900"/>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00FF"/>
              </a:buClr>
              <a:buFont typeface="Wingdings" panose="05000000000000000000" pitchFamily="2" charset="2"/>
              <a:buChar char="Ø"/>
            </a:pPr>
            <a:endParaRPr kumimoji="1" lang="ja-JP" altLang="en-US" b="1" dirty="0" smtClean="0">
              <a:solidFill>
                <a:schemeClr val="tx1"/>
              </a:solidFill>
            </a:endParaRPr>
          </a:p>
        </p:txBody>
      </p:sp>
    </p:spTree>
    <p:custDataLst>
      <p:tags r:id="rId1"/>
    </p:custDataLst>
    <p:extLst>
      <p:ext uri="{BB962C8B-B14F-4D97-AF65-F5344CB8AC3E}">
        <p14:creationId xmlns:p14="http://schemas.microsoft.com/office/powerpoint/2010/main" val="35206920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 name="Text Box 4"/>
          <p:cNvSpPr txBox="1">
            <a:spLocks noChangeArrowheads="1"/>
          </p:cNvSpPr>
          <p:nvPr/>
        </p:nvSpPr>
        <p:spPr bwMode="auto">
          <a:xfrm>
            <a:off x="4031745" y="2161394"/>
            <a:ext cx="590492" cy="4638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4" tIns="46791" rIns="89984" bIns="46791">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n-US" altLang="ja-JP" sz="1200" dirty="0" smtClean="0">
                <a:solidFill>
                  <a:srgbClr val="FF3300"/>
                </a:solidFill>
                <a:latin typeface="+mn-lt"/>
                <a:ea typeface="+mn-ea"/>
              </a:rPr>
              <a:t>CC </a:t>
            </a:r>
          </a:p>
          <a:p>
            <a:pPr algn="ctr"/>
            <a:r>
              <a:rPr lang="en-US" altLang="ja-JP" sz="1200" dirty="0" smtClean="0">
                <a:solidFill>
                  <a:srgbClr val="FF3300"/>
                </a:solidFill>
                <a:latin typeface="+mn-lt"/>
                <a:ea typeface="+mn-ea"/>
              </a:rPr>
              <a:t>effect</a:t>
            </a:r>
            <a:endParaRPr lang="en-US" altLang="ja-JP" sz="1200" dirty="0">
              <a:solidFill>
                <a:srgbClr val="FF3300"/>
              </a:solidFill>
              <a:latin typeface="+mn-lt"/>
              <a:ea typeface="+mn-ea"/>
            </a:endParaRPr>
          </a:p>
        </p:txBody>
      </p:sp>
      <p:sp>
        <p:nvSpPr>
          <p:cNvPr id="11" name="Line 10"/>
          <p:cNvSpPr>
            <a:spLocks noChangeShapeType="1"/>
          </p:cNvSpPr>
          <p:nvPr/>
        </p:nvSpPr>
        <p:spPr bwMode="auto">
          <a:xfrm>
            <a:off x="4138612" y="2154137"/>
            <a:ext cx="353019"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pic>
        <p:nvPicPr>
          <p:cNvPr id="13" name="図 12"/>
          <p:cNvPicPr>
            <a:picLocks noChangeAspect="1"/>
          </p:cNvPicPr>
          <p:nvPr>
            <p:custDataLst>
              <p:tags r:id="rId1"/>
            </p:custDataLst>
          </p:nvPr>
        </p:nvPicPr>
        <p:blipFill>
          <a:blip r:embed="rId4" cstate="print">
            <a:lum/>
            <a:extLst>
              <a:ext uri="{28A0092B-C50C-407E-A947-70E740481C1C}">
                <a14:useLocalDpi xmlns:a14="http://schemas.microsoft.com/office/drawing/2010/main" val="0"/>
              </a:ext>
            </a:extLst>
          </a:blip>
          <a:stretch>
            <a:fillRect/>
          </a:stretch>
        </p:blipFill>
        <p:spPr>
          <a:xfrm>
            <a:off x="808039" y="1628800"/>
            <a:ext cx="7643812" cy="503038"/>
          </a:xfrm>
          <a:prstGeom prst="rect">
            <a:avLst/>
          </a:prstGeom>
        </p:spPr>
      </p:pic>
      <p:sp>
        <p:nvSpPr>
          <p:cNvPr id="61" name="Rectangle 8"/>
          <p:cNvSpPr>
            <a:spLocks noGrp="1" noChangeArrowheads="1"/>
          </p:cNvSpPr>
          <p:nvPr>
            <p:ph type="title"/>
          </p:nvPr>
        </p:nvSpPr>
        <p:spPr>
          <a:xfrm>
            <a:off x="0" y="0"/>
            <a:ext cx="9144000" cy="836712"/>
          </a:xfrm>
        </p:spPr>
        <p:txBody>
          <a:bodyPr>
            <a:noAutofit/>
          </a:bodyPr>
          <a:lstStyle/>
          <a:p>
            <a:r>
              <a:rPr lang="en-US" altLang="ja-JP" sz="2800" b="0" dirty="0" smtClean="0">
                <a:solidFill>
                  <a:srgbClr val="0000FF"/>
                </a:solidFill>
                <a:latin typeface="Arial Black" pitchFamily="34" charset="0"/>
                <a:ea typeface="ＭＳ Ｐゴシック" charset="-128"/>
              </a:rPr>
              <a:t>Dynamical Coupled-Channels (DCC) approach to Λ* &amp; Σ* productions</a:t>
            </a:r>
            <a:endParaRPr lang="en-US" altLang="ja-JP" sz="2800" b="0" dirty="0">
              <a:solidFill>
                <a:srgbClr val="0000FF"/>
              </a:solidFill>
              <a:latin typeface="Arial Black" pitchFamily="34" charset="0"/>
              <a:ea typeface="ＭＳ Ｐゴシック" charset="-128"/>
            </a:endParaRPr>
          </a:p>
        </p:txBody>
      </p:sp>
      <p:sp>
        <p:nvSpPr>
          <p:cNvPr id="59" name="Text Box 4"/>
          <p:cNvSpPr txBox="1">
            <a:spLocks noChangeArrowheads="1"/>
          </p:cNvSpPr>
          <p:nvPr/>
        </p:nvSpPr>
        <p:spPr bwMode="auto">
          <a:xfrm>
            <a:off x="4550229" y="2151132"/>
            <a:ext cx="781250" cy="4638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4" tIns="46791" rIns="89984" bIns="46791">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n-US" altLang="ja-JP" sz="1200" dirty="0" smtClean="0">
                <a:solidFill>
                  <a:srgbClr val="0000FF"/>
                </a:solidFill>
                <a:latin typeface="+mn-lt"/>
                <a:ea typeface="+mn-ea"/>
              </a:rPr>
              <a:t>off-shell</a:t>
            </a:r>
          </a:p>
          <a:p>
            <a:pPr algn="ctr"/>
            <a:r>
              <a:rPr lang="en-US" altLang="ja-JP" sz="1200" dirty="0" smtClean="0">
                <a:solidFill>
                  <a:srgbClr val="0000FF"/>
                </a:solidFill>
                <a:latin typeface="+mn-lt"/>
                <a:ea typeface="+mn-ea"/>
              </a:rPr>
              <a:t>effect</a:t>
            </a:r>
            <a:endParaRPr lang="en-US" altLang="ja-JP" sz="1200" dirty="0">
              <a:solidFill>
                <a:srgbClr val="0000FF"/>
              </a:solidFill>
              <a:latin typeface="+mn-lt"/>
              <a:ea typeface="+mn-ea"/>
            </a:endParaRPr>
          </a:p>
        </p:txBody>
      </p:sp>
      <p:sp>
        <p:nvSpPr>
          <p:cNvPr id="60" name="Line 10"/>
          <p:cNvSpPr>
            <a:spLocks noChangeShapeType="1"/>
          </p:cNvSpPr>
          <p:nvPr/>
        </p:nvSpPr>
        <p:spPr bwMode="auto">
          <a:xfrm>
            <a:off x="4572000" y="2154137"/>
            <a:ext cx="72008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2" name="グループ化 1"/>
          <p:cNvGrpSpPr/>
          <p:nvPr/>
        </p:nvGrpSpPr>
        <p:grpSpPr>
          <a:xfrm>
            <a:off x="251719" y="3499261"/>
            <a:ext cx="8784777" cy="3170099"/>
            <a:chOff x="251719" y="3499261"/>
            <a:chExt cx="8784777" cy="3170099"/>
          </a:xfrm>
        </p:grpSpPr>
        <p:sp>
          <p:nvSpPr>
            <p:cNvPr id="64" name="テキスト ボックス 63"/>
            <p:cNvSpPr txBox="1"/>
            <p:nvPr/>
          </p:nvSpPr>
          <p:spPr>
            <a:xfrm>
              <a:off x="251719" y="3499261"/>
              <a:ext cx="8784777" cy="31700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indent="-342900">
                <a:buClr>
                  <a:srgbClr val="FF0000"/>
                </a:buClr>
                <a:buFont typeface="Wingdings" panose="05000000000000000000" pitchFamily="2" charset="2"/>
                <a:buChar char="ü"/>
              </a:pPr>
              <a:r>
                <a:rPr kumimoji="1" lang="en-US" altLang="ja-JP" sz="2000" b="1" dirty="0" smtClean="0">
                  <a:solidFill>
                    <a:schemeClr val="tx1"/>
                  </a:solidFill>
                </a:rPr>
                <a:t>Summing </a:t>
              </a:r>
              <a:r>
                <a:rPr lang="en-US" altLang="ja-JP" sz="2000" b="1" dirty="0" smtClean="0">
                  <a:solidFill>
                    <a:schemeClr val="tx1"/>
                  </a:solidFill>
                </a:rPr>
                <a:t>up</a:t>
              </a:r>
              <a:r>
                <a:rPr kumimoji="1" lang="en-US" altLang="ja-JP" sz="2000" b="1" dirty="0" smtClean="0">
                  <a:solidFill>
                    <a:schemeClr val="tx1"/>
                  </a:solidFill>
                </a:rPr>
                <a:t> all possible transitions between </a:t>
              </a:r>
              <a:r>
                <a:rPr lang="en-US" altLang="ja-JP" sz="2000" b="1" dirty="0" smtClean="0">
                  <a:solidFill>
                    <a:schemeClr val="tx1"/>
                  </a:solidFill>
                </a:rPr>
                <a:t>reaction channels</a:t>
              </a:r>
              <a:r>
                <a:rPr lang="ja-JP" altLang="en-US" sz="2000" b="1" dirty="0" smtClean="0">
                  <a:solidFill>
                    <a:schemeClr val="tx1"/>
                  </a:solidFill>
                </a:rPr>
                <a:t> </a:t>
              </a:r>
              <a:r>
                <a:rPr lang="en-US" altLang="ja-JP" sz="2000" b="1" dirty="0" smtClean="0">
                  <a:solidFill>
                    <a:schemeClr val="tx1"/>
                  </a:solidFill>
                </a:rPr>
                <a:t>!!</a:t>
              </a:r>
            </a:p>
            <a:p>
              <a:pPr>
                <a:buClr>
                  <a:srgbClr val="FF0000"/>
                </a:buClr>
              </a:pPr>
              <a:r>
                <a:rPr kumimoji="1" lang="en-US" altLang="ja-JP" sz="2000" b="1" dirty="0" smtClean="0">
                  <a:solidFill>
                    <a:schemeClr val="tx1"/>
                  </a:solidFill>
                </a:rPr>
                <a:t>        (</a:t>
              </a:r>
              <a:r>
                <a:rPr kumimoji="1" lang="en-US" altLang="ja-JP" sz="2000" b="1" dirty="0" smtClean="0">
                  <a:solidFill>
                    <a:schemeClr val="tx1"/>
                  </a:solidFill>
                  <a:sym typeface="Wingdings" panose="05000000000000000000" pitchFamily="2" charset="2"/>
                </a:rPr>
                <a:t> </a:t>
              </a:r>
              <a:r>
                <a:rPr kumimoji="1" lang="en-US" altLang="ja-JP" sz="2000" b="1" dirty="0" smtClean="0">
                  <a:solidFill>
                    <a:schemeClr val="tx1"/>
                  </a:solidFill>
                </a:rPr>
                <a:t>satisfies </a:t>
              </a:r>
              <a:r>
                <a:rPr kumimoji="1" lang="en-US" altLang="ja-JP" sz="2000" b="1" dirty="0" smtClean="0">
                  <a:solidFill>
                    <a:srgbClr val="FF0000"/>
                  </a:solidFill>
                </a:rPr>
                <a:t>multichannel two- </a:t>
              </a:r>
              <a:r>
                <a:rPr kumimoji="1" lang="en-US" altLang="ja-JP" sz="2000" b="1" dirty="0" smtClean="0">
                  <a:solidFill>
                    <a:schemeClr val="tx1"/>
                  </a:solidFill>
                </a:rPr>
                <a:t>and</a:t>
              </a:r>
              <a:r>
                <a:rPr kumimoji="1" lang="en-US" altLang="ja-JP" sz="2000" b="1" dirty="0" smtClean="0">
                  <a:solidFill>
                    <a:srgbClr val="FF0000"/>
                  </a:solidFill>
                </a:rPr>
                <a:t> </a:t>
              </a:r>
              <a:r>
                <a:rPr kumimoji="1" lang="en-US" altLang="ja-JP" sz="2000" b="1" i="1" dirty="0" smtClean="0">
                  <a:solidFill>
                    <a:srgbClr val="0000FF"/>
                  </a:solidFill>
                </a:rPr>
                <a:t>three</a:t>
              </a:r>
              <a:r>
                <a:rPr kumimoji="1" lang="en-US" altLang="ja-JP" sz="2000" b="1" dirty="0" smtClean="0">
                  <a:solidFill>
                    <a:srgbClr val="FF0000"/>
                  </a:solidFill>
                </a:rPr>
                <a:t>-body unitarity</a:t>
              </a:r>
              <a:r>
                <a:rPr kumimoji="1" lang="en-US" altLang="ja-JP" sz="2000" b="1" dirty="0" smtClean="0">
                  <a:solidFill>
                    <a:schemeClr val="tx1"/>
                  </a:solidFill>
                </a:rPr>
                <a:t>)</a:t>
              </a:r>
            </a:p>
            <a:p>
              <a:pPr marL="342900" indent="-342900">
                <a:buClr>
                  <a:srgbClr val="FF0000"/>
                </a:buClr>
                <a:buFont typeface="Wingdings" panose="05000000000000000000" pitchFamily="2" charset="2"/>
                <a:buChar char="ü"/>
              </a:pPr>
              <a:endParaRPr lang="en-US" altLang="ja-JP" sz="2000" b="1" dirty="0">
                <a:solidFill>
                  <a:schemeClr val="tx1"/>
                </a:solidFill>
              </a:endParaRPr>
            </a:p>
            <a:p>
              <a:pPr marL="342900" indent="-342900">
                <a:buClr>
                  <a:srgbClr val="FF0000"/>
                </a:buClr>
                <a:buFont typeface="Wingdings" panose="05000000000000000000" pitchFamily="2" charset="2"/>
                <a:buChar char="ü"/>
              </a:pPr>
              <a:endParaRPr kumimoji="1" lang="en-US" altLang="ja-JP" sz="2000" b="1" dirty="0" smtClean="0">
                <a:solidFill>
                  <a:schemeClr val="tx1"/>
                </a:solidFill>
              </a:endParaRPr>
            </a:p>
            <a:p>
              <a:pPr marL="342900" indent="-342900">
                <a:buClr>
                  <a:srgbClr val="FF0000"/>
                </a:buClr>
                <a:buFont typeface="Wingdings" panose="05000000000000000000" pitchFamily="2" charset="2"/>
                <a:buChar char="ü"/>
              </a:pPr>
              <a:endParaRPr lang="en-US" altLang="ja-JP" sz="2000" b="1" dirty="0">
                <a:solidFill>
                  <a:schemeClr val="tx1"/>
                </a:solidFill>
              </a:endParaRPr>
            </a:p>
            <a:p>
              <a:pPr marL="342900" indent="-342900">
                <a:buClr>
                  <a:srgbClr val="FF0000"/>
                </a:buClr>
                <a:buFont typeface="Wingdings" panose="05000000000000000000" pitchFamily="2" charset="2"/>
                <a:buChar char="ü"/>
              </a:pPr>
              <a:endParaRPr kumimoji="1" lang="en-US" altLang="ja-JP" sz="2000" b="1" dirty="0" smtClean="0">
                <a:solidFill>
                  <a:schemeClr val="tx1"/>
                </a:solidFill>
              </a:endParaRPr>
            </a:p>
            <a:p>
              <a:pPr marL="342900" indent="-342900">
                <a:buClr>
                  <a:srgbClr val="FF0000"/>
                </a:buClr>
                <a:buFont typeface="Wingdings" panose="05000000000000000000" pitchFamily="2" charset="2"/>
                <a:buChar char="ü"/>
              </a:pPr>
              <a:endParaRPr lang="en-US" altLang="ja-JP" sz="2000" b="1" dirty="0">
                <a:solidFill>
                  <a:schemeClr val="tx1"/>
                </a:solidFill>
              </a:endParaRPr>
            </a:p>
            <a:p>
              <a:pPr>
                <a:buClr>
                  <a:srgbClr val="FF0000"/>
                </a:buClr>
              </a:pPr>
              <a:endParaRPr kumimoji="1" lang="en-US" altLang="ja-JP" sz="2000" b="1" dirty="0" smtClean="0">
                <a:solidFill>
                  <a:schemeClr val="tx1"/>
                </a:solidFill>
              </a:endParaRPr>
            </a:p>
            <a:p>
              <a:pPr marL="342900" indent="-342900">
                <a:buClr>
                  <a:srgbClr val="FF0000"/>
                </a:buClr>
                <a:buFont typeface="Wingdings" panose="05000000000000000000" pitchFamily="2" charset="2"/>
                <a:buChar char="ü"/>
              </a:pPr>
              <a:r>
                <a:rPr lang="en-US" altLang="ja-JP" sz="2000" b="1" dirty="0" smtClean="0">
                  <a:solidFill>
                    <a:srgbClr val="009900"/>
                  </a:solidFill>
                </a:rPr>
                <a:t>Momentum integral</a:t>
              </a:r>
              <a:r>
                <a:rPr lang="en-US" altLang="ja-JP" sz="2000" b="1" dirty="0" smtClean="0">
                  <a:solidFill>
                    <a:schemeClr val="tx1"/>
                  </a:solidFill>
                </a:rPr>
                <a:t> takes into account </a:t>
              </a:r>
              <a:r>
                <a:rPr lang="en-US" altLang="ja-JP" sz="2000" b="1" dirty="0" smtClean="0">
                  <a:solidFill>
                    <a:srgbClr val="0000FF"/>
                  </a:solidFill>
                </a:rPr>
                <a:t>off-shell rescattering effects </a:t>
              </a:r>
            </a:p>
            <a:p>
              <a:pPr>
                <a:buClr>
                  <a:srgbClr val="FF0000"/>
                </a:buClr>
              </a:pPr>
              <a:r>
                <a:rPr lang="en-US" altLang="ja-JP" sz="2000" b="1" dirty="0">
                  <a:solidFill>
                    <a:srgbClr val="0000FF"/>
                  </a:solidFill>
                </a:rPr>
                <a:t> </a:t>
              </a:r>
              <a:r>
                <a:rPr lang="en-US" altLang="ja-JP" sz="2000" b="1" dirty="0" smtClean="0">
                  <a:solidFill>
                    <a:srgbClr val="0000FF"/>
                  </a:solidFill>
                </a:rPr>
                <a:t>    </a:t>
              </a:r>
              <a:r>
                <a:rPr lang="en-US" altLang="ja-JP" sz="2000" b="1" dirty="0" smtClean="0">
                  <a:solidFill>
                    <a:schemeClr val="tx1"/>
                  </a:solidFill>
                </a:rPr>
                <a:t>in the intermediate processes.</a:t>
              </a:r>
              <a:endParaRPr kumimoji="1" lang="ja-JP" altLang="en-US" sz="2000" b="1" dirty="0" smtClean="0">
                <a:solidFill>
                  <a:schemeClr val="tx1"/>
                </a:solidFill>
              </a:endParaRPr>
            </a:p>
          </p:txBody>
        </p:sp>
        <p:grpSp>
          <p:nvGrpSpPr>
            <p:cNvPr id="65" name="グループ化 64"/>
            <p:cNvGrpSpPr/>
            <p:nvPr/>
          </p:nvGrpSpPr>
          <p:grpSpPr>
            <a:xfrm>
              <a:off x="754643" y="4219847"/>
              <a:ext cx="7848064" cy="1651890"/>
              <a:chOff x="610627" y="3082382"/>
              <a:chExt cx="7848064" cy="1651890"/>
            </a:xfrm>
          </p:grpSpPr>
          <p:grpSp>
            <p:nvGrpSpPr>
              <p:cNvPr id="70" name="グループ化 69"/>
              <p:cNvGrpSpPr/>
              <p:nvPr/>
            </p:nvGrpSpPr>
            <p:grpSpPr>
              <a:xfrm>
                <a:off x="610627" y="3378314"/>
                <a:ext cx="7848064" cy="1355958"/>
                <a:chOff x="385222" y="3404250"/>
                <a:chExt cx="7848064" cy="1355958"/>
              </a:xfrm>
            </p:grpSpPr>
            <p:grpSp>
              <p:nvGrpSpPr>
                <p:cNvPr id="72" name="グループ化 71"/>
                <p:cNvGrpSpPr/>
                <p:nvPr/>
              </p:nvGrpSpPr>
              <p:grpSpPr>
                <a:xfrm>
                  <a:off x="683880" y="3577661"/>
                  <a:ext cx="7549406" cy="898526"/>
                  <a:chOff x="358273" y="4869160"/>
                  <a:chExt cx="7549406" cy="898526"/>
                </a:xfrm>
              </p:grpSpPr>
              <p:grpSp>
                <p:nvGrpSpPr>
                  <p:cNvPr id="77" name="グループ化 76"/>
                  <p:cNvGrpSpPr/>
                  <p:nvPr/>
                </p:nvGrpSpPr>
                <p:grpSpPr>
                  <a:xfrm>
                    <a:off x="358273" y="4869160"/>
                    <a:ext cx="7549406" cy="898526"/>
                    <a:chOff x="358273" y="5266778"/>
                    <a:chExt cx="7549406" cy="898526"/>
                  </a:xfrm>
                </p:grpSpPr>
                <p:grpSp>
                  <p:nvGrpSpPr>
                    <p:cNvPr id="79" name="グループ化 78"/>
                    <p:cNvGrpSpPr/>
                    <p:nvPr/>
                  </p:nvGrpSpPr>
                  <p:grpSpPr>
                    <a:xfrm>
                      <a:off x="358273" y="5354919"/>
                      <a:ext cx="877485" cy="810385"/>
                      <a:chOff x="358273" y="2383519"/>
                      <a:chExt cx="877485" cy="810385"/>
                    </a:xfrm>
                  </p:grpSpPr>
                  <p:cxnSp>
                    <p:nvCxnSpPr>
                      <p:cNvPr id="155" name="直線コネクタ 154"/>
                      <p:cNvCxnSpPr/>
                      <p:nvPr/>
                    </p:nvCxnSpPr>
                    <p:spPr>
                      <a:xfrm rot="2700000">
                        <a:off x="390800" y="2563519"/>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rot="2700000">
                        <a:off x="882006" y="3013904"/>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rot="-2700000">
                        <a:off x="875758" y="2563520"/>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rot="-2700000">
                        <a:off x="358273" y="3012619"/>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0" name="円/楕円 159"/>
                      <p:cNvSpPr/>
                      <p:nvPr/>
                    </p:nvSpPr>
                    <p:spPr>
                      <a:xfrm>
                        <a:off x="665552" y="2636798"/>
                        <a:ext cx="288000" cy="288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p:nvGrpSpPr>
                  <p:grpSpPr>
                    <a:xfrm>
                      <a:off x="1763688" y="5354921"/>
                      <a:ext cx="783257" cy="772380"/>
                      <a:chOff x="2076612" y="2383521"/>
                      <a:chExt cx="783257" cy="772380"/>
                    </a:xfrm>
                  </p:grpSpPr>
                  <p:cxnSp>
                    <p:nvCxnSpPr>
                      <p:cNvPr id="104" name="直線コネクタ 103"/>
                      <p:cNvCxnSpPr/>
                      <p:nvPr/>
                    </p:nvCxnSpPr>
                    <p:spPr>
                      <a:xfrm rot="-2700000">
                        <a:off x="2499869" y="2579346"/>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Oval 47"/>
                      <p:cNvSpPr>
                        <a:spLocks noChangeArrowheads="1"/>
                      </p:cNvSpPr>
                      <p:nvPr/>
                    </p:nvSpPr>
                    <p:spPr bwMode="auto">
                      <a:xfrm>
                        <a:off x="2383709" y="2706625"/>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cxnSp>
                    <p:nvCxnSpPr>
                      <p:cNvPr id="106" name="直線コネクタ 105"/>
                      <p:cNvCxnSpPr/>
                      <p:nvPr/>
                    </p:nvCxnSpPr>
                    <p:spPr>
                      <a:xfrm rot="-2700000">
                        <a:off x="2076612" y="2985227"/>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rot="2700000">
                        <a:off x="2499871" y="2975901"/>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rot="2700000">
                        <a:off x="2086780" y="2563521"/>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81" name="グループ化 80"/>
                    <p:cNvGrpSpPr/>
                    <p:nvPr/>
                  </p:nvGrpSpPr>
                  <p:grpSpPr>
                    <a:xfrm>
                      <a:off x="3059832" y="5354920"/>
                      <a:ext cx="1323650" cy="772380"/>
                      <a:chOff x="3659511" y="2383520"/>
                      <a:chExt cx="1323650" cy="772380"/>
                    </a:xfrm>
                  </p:grpSpPr>
                  <p:sp>
                    <p:nvSpPr>
                      <p:cNvPr id="97" name="Oval 47"/>
                      <p:cNvSpPr>
                        <a:spLocks noChangeArrowheads="1"/>
                      </p:cNvSpPr>
                      <p:nvPr/>
                    </p:nvSpPr>
                    <p:spPr bwMode="auto">
                      <a:xfrm>
                        <a:off x="4063999" y="2510798"/>
                        <a:ext cx="540000" cy="540000"/>
                      </a:xfrm>
                      <a:prstGeom prst="ellipse">
                        <a:avLst/>
                      </a:prstGeom>
                      <a:noFill/>
                      <a:ln w="2540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 name="Oval 47"/>
                      <p:cNvSpPr>
                        <a:spLocks noChangeArrowheads="1"/>
                      </p:cNvSpPr>
                      <p:nvPr/>
                    </p:nvSpPr>
                    <p:spPr bwMode="auto">
                      <a:xfrm>
                        <a:off x="4495354" y="2689399"/>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sp>
                    <p:nvSpPr>
                      <p:cNvPr id="99" name="Oval 47"/>
                      <p:cNvSpPr>
                        <a:spLocks noChangeArrowheads="1"/>
                      </p:cNvSpPr>
                      <p:nvPr/>
                    </p:nvSpPr>
                    <p:spPr bwMode="auto">
                      <a:xfrm>
                        <a:off x="3966790" y="2690798"/>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cxnSp>
                    <p:nvCxnSpPr>
                      <p:cNvPr id="100" name="直線コネクタ 99"/>
                      <p:cNvCxnSpPr/>
                      <p:nvPr/>
                    </p:nvCxnSpPr>
                    <p:spPr>
                      <a:xfrm rot="-2700000">
                        <a:off x="4623161" y="2563520"/>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rot="-2700000">
                        <a:off x="3659511" y="2985227"/>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rot="2700000">
                        <a:off x="3670572" y="2563520"/>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2700000">
                        <a:off x="4605410" y="2975900"/>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 name="グループ化 81"/>
                    <p:cNvGrpSpPr/>
                    <p:nvPr/>
                  </p:nvGrpSpPr>
                  <p:grpSpPr>
                    <a:xfrm>
                      <a:off x="5020508" y="5373216"/>
                      <a:ext cx="1855748" cy="778729"/>
                      <a:chOff x="6064920" y="2399348"/>
                      <a:chExt cx="1855748" cy="778729"/>
                    </a:xfrm>
                  </p:grpSpPr>
                  <p:sp>
                    <p:nvSpPr>
                      <p:cNvPr id="88" name="Oval 47"/>
                      <p:cNvSpPr>
                        <a:spLocks noChangeArrowheads="1"/>
                      </p:cNvSpPr>
                      <p:nvPr/>
                    </p:nvSpPr>
                    <p:spPr bwMode="auto">
                      <a:xfrm>
                        <a:off x="6436454" y="2499255"/>
                        <a:ext cx="540000" cy="540000"/>
                      </a:xfrm>
                      <a:prstGeom prst="ellipse">
                        <a:avLst/>
                      </a:prstGeom>
                      <a:noFill/>
                      <a:ln w="2540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 name="Oval 47"/>
                      <p:cNvSpPr>
                        <a:spLocks noChangeArrowheads="1"/>
                      </p:cNvSpPr>
                      <p:nvPr/>
                    </p:nvSpPr>
                    <p:spPr bwMode="auto">
                      <a:xfrm>
                        <a:off x="6993097" y="2509399"/>
                        <a:ext cx="540000" cy="540000"/>
                      </a:xfrm>
                      <a:prstGeom prst="ellipse">
                        <a:avLst/>
                      </a:prstGeom>
                      <a:noFill/>
                      <a:ln w="2540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0" name="Oval 47"/>
                      <p:cNvSpPr>
                        <a:spLocks noChangeArrowheads="1"/>
                      </p:cNvSpPr>
                      <p:nvPr/>
                    </p:nvSpPr>
                    <p:spPr bwMode="auto">
                      <a:xfrm>
                        <a:off x="6904685" y="2706625"/>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sp>
                    <p:nvSpPr>
                      <p:cNvPr id="91" name="Oval 47"/>
                      <p:cNvSpPr>
                        <a:spLocks noChangeArrowheads="1"/>
                      </p:cNvSpPr>
                      <p:nvPr/>
                    </p:nvSpPr>
                    <p:spPr bwMode="auto">
                      <a:xfrm>
                        <a:off x="6346454" y="2706625"/>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sp>
                    <p:nvSpPr>
                      <p:cNvPr id="92" name="Oval 47"/>
                      <p:cNvSpPr>
                        <a:spLocks noChangeArrowheads="1"/>
                      </p:cNvSpPr>
                      <p:nvPr/>
                    </p:nvSpPr>
                    <p:spPr bwMode="auto">
                      <a:xfrm>
                        <a:off x="7456831" y="2690798"/>
                        <a:ext cx="180000" cy="180000"/>
                      </a:xfrm>
                      <a:prstGeom prst="ellipse">
                        <a:avLst/>
                      </a:prstGeom>
                      <a:solidFill>
                        <a:srgbClr val="FF6600"/>
                      </a:solidFill>
                      <a:ln w="25400">
                        <a:solidFill>
                          <a:schemeClr val="tx1"/>
                        </a:solidFill>
                        <a:prstDash val="solid"/>
                        <a:round/>
                        <a:headEnd/>
                        <a:tailEnd/>
                      </a:ln>
                      <a:effectLst/>
                    </p:spPr>
                    <p:txBody>
                      <a:bodyPr wrap="none" anchor="ctr"/>
                      <a:lstStyle/>
                      <a:p>
                        <a:endParaRPr lang="ja-JP" altLang="en-US"/>
                      </a:p>
                    </p:txBody>
                  </p:sp>
                  <p:cxnSp>
                    <p:nvCxnSpPr>
                      <p:cNvPr id="93" name="直線コネクタ 92"/>
                      <p:cNvCxnSpPr/>
                      <p:nvPr/>
                    </p:nvCxnSpPr>
                    <p:spPr>
                      <a:xfrm rot="-2700000">
                        <a:off x="7560668" y="2579347"/>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rot="-2700000">
                        <a:off x="6064920" y="2980216"/>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rot="2700000">
                        <a:off x="6064034" y="2579348"/>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rot="2700000">
                        <a:off x="7560668" y="2998077"/>
                        <a:ext cx="360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3" name="テキスト ボックス 82"/>
                    <p:cNvSpPr txBox="1"/>
                    <p:nvPr/>
                  </p:nvSpPr>
                  <p:spPr>
                    <a:xfrm>
                      <a:off x="2555776" y="5498068"/>
                      <a:ext cx="543739" cy="523220"/>
                    </a:xfrm>
                    <a:prstGeom prst="rect">
                      <a:avLst/>
                    </a:prstGeom>
                    <a:noFill/>
                  </p:spPr>
                  <p:txBody>
                    <a:bodyPr wrap="none" rtlCol="0">
                      <a:spAutoFit/>
                    </a:bodyPr>
                    <a:lstStyle/>
                    <a:p>
                      <a:r>
                        <a:rPr kumimoji="1" lang="ja-JP" altLang="en-US" sz="2800" b="1" dirty="0" smtClean="0"/>
                        <a:t>＋</a:t>
                      </a:r>
                      <a:endParaRPr kumimoji="1" lang="ja-JP" altLang="en-US" sz="2800" b="1" dirty="0"/>
                    </a:p>
                  </p:txBody>
                </p:sp>
                <p:sp>
                  <p:nvSpPr>
                    <p:cNvPr id="84" name="テキスト ボックス 83"/>
                    <p:cNvSpPr txBox="1"/>
                    <p:nvPr/>
                  </p:nvSpPr>
                  <p:spPr>
                    <a:xfrm>
                      <a:off x="4427984" y="5479045"/>
                      <a:ext cx="543739" cy="523220"/>
                    </a:xfrm>
                    <a:prstGeom prst="rect">
                      <a:avLst/>
                    </a:prstGeom>
                    <a:noFill/>
                  </p:spPr>
                  <p:txBody>
                    <a:bodyPr wrap="none" rtlCol="0">
                      <a:spAutoFit/>
                    </a:bodyPr>
                    <a:lstStyle/>
                    <a:p>
                      <a:r>
                        <a:rPr kumimoji="1" lang="ja-JP" altLang="en-US" sz="2800" b="1" dirty="0" smtClean="0"/>
                        <a:t>＋</a:t>
                      </a:r>
                      <a:endParaRPr kumimoji="1" lang="ja-JP" altLang="en-US" sz="2800" b="1" dirty="0"/>
                    </a:p>
                  </p:txBody>
                </p:sp>
                <p:sp>
                  <p:nvSpPr>
                    <p:cNvPr id="85" name="テキスト ボックス 84"/>
                    <p:cNvSpPr txBox="1"/>
                    <p:nvPr/>
                  </p:nvSpPr>
                  <p:spPr>
                    <a:xfrm>
                      <a:off x="6876256" y="5498068"/>
                      <a:ext cx="543739" cy="523220"/>
                    </a:xfrm>
                    <a:prstGeom prst="rect">
                      <a:avLst/>
                    </a:prstGeom>
                    <a:noFill/>
                  </p:spPr>
                  <p:txBody>
                    <a:bodyPr wrap="none" rtlCol="0">
                      <a:spAutoFit/>
                    </a:bodyPr>
                    <a:lstStyle/>
                    <a:p>
                      <a:r>
                        <a:rPr kumimoji="1" lang="ja-JP" altLang="en-US" sz="2800" b="1" dirty="0" smtClean="0"/>
                        <a:t>＋</a:t>
                      </a:r>
                      <a:endParaRPr kumimoji="1" lang="ja-JP" altLang="en-US" sz="2800" b="1" dirty="0"/>
                    </a:p>
                  </p:txBody>
                </p:sp>
                <p:sp>
                  <p:nvSpPr>
                    <p:cNvPr id="86" name="テキスト ボックス 85"/>
                    <p:cNvSpPr txBox="1"/>
                    <p:nvPr/>
                  </p:nvSpPr>
                  <p:spPr>
                    <a:xfrm>
                      <a:off x="1317009" y="5498068"/>
                      <a:ext cx="543739" cy="523220"/>
                    </a:xfrm>
                    <a:prstGeom prst="rect">
                      <a:avLst/>
                    </a:prstGeom>
                    <a:noFill/>
                  </p:spPr>
                  <p:txBody>
                    <a:bodyPr wrap="none" rtlCol="0">
                      <a:spAutoFit/>
                    </a:bodyPr>
                    <a:lstStyle/>
                    <a:p>
                      <a:r>
                        <a:rPr kumimoji="1" lang="ja-JP" altLang="en-US" sz="2800" b="1" dirty="0" smtClean="0"/>
                        <a:t>＝</a:t>
                      </a:r>
                      <a:endParaRPr kumimoji="1" lang="ja-JP" altLang="en-US" sz="2800" b="1" dirty="0"/>
                    </a:p>
                  </p:txBody>
                </p:sp>
                <p:sp>
                  <p:nvSpPr>
                    <p:cNvPr id="87" name="テキスト ボックス 86"/>
                    <p:cNvSpPr txBox="1"/>
                    <p:nvPr/>
                  </p:nvSpPr>
                  <p:spPr>
                    <a:xfrm>
                      <a:off x="7261348" y="5266778"/>
                      <a:ext cx="646331" cy="646331"/>
                    </a:xfrm>
                    <a:prstGeom prst="rect">
                      <a:avLst/>
                    </a:prstGeom>
                    <a:noFill/>
                  </p:spPr>
                  <p:txBody>
                    <a:bodyPr wrap="none" rtlCol="0">
                      <a:spAutoFit/>
                    </a:bodyPr>
                    <a:lstStyle/>
                    <a:p>
                      <a:r>
                        <a:rPr kumimoji="1" lang="en-US" altLang="ja-JP" sz="3600" b="1" dirty="0" smtClean="0"/>
                        <a:t>…</a:t>
                      </a:r>
                      <a:endParaRPr kumimoji="1" lang="ja-JP" altLang="en-US" sz="3600" b="1" dirty="0"/>
                    </a:p>
                  </p:txBody>
                </p:sp>
              </p:grpSp>
              <p:sp>
                <p:nvSpPr>
                  <p:cNvPr id="78" name="テキスト ボックス 77"/>
                  <p:cNvSpPr txBox="1"/>
                  <p:nvPr/>
                </p:nvSpPr>
                <p:spPr>
                  <a:xfrm>
                    <a:off x="2229450" y="5169191"/>
                    <a:ext cx="351378" cy="369332"/>
                  </a:xfrm>
                  <a:prstGeom prst="rect">
                    <a:avLst/>
                  </a:prstGeom>
                  <a:noFill/>
                </p:spPr>
                <p:txBody>
                  <a:bodyPr wrap="none" rtlCol="0">
                    <a:spAutoFit/>
                  </a:bodyPr>
                  <a:lstStyle/>
                  <a:p>
                    <a:r>
                      <a:rPr kumimoji="1" lang="en-US" altLang="ja-JP" b="1" dirty="0" smtClean="0">
                        <a:latin typeface="Times New Roman" panose="02020603050405020304" pitchFamily="18" charset="0"/>
                        <a:cs typeface="Times New Roman" panose="02020603050405020304" pitchFamily="18" charset="0"/>
                      </a:rPr>
                      <a:t>V</a:t>
                    </a:r>
                    <a:endParaRPr kumimoji="1" lang="ja-JP" altLang="en-US" b="1"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3" name="テキスト ボックス 72"/>
                    <p:cNvSpPr txBox="1"/>
                    <p:nvPr/>
                  </p:nvSpPr>
                  <p:spPr>
                    <a:xfrm>
                      <a:off x="385222" y="3478743"/>
                      <a:ext cx="415498" cy="3794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ja-JP" b="1" i="1" smtClean="0">
                                    <a:solidFill>
                                      <a:schemeClr val="tx1"/>
                                    </a:solidFill>
                                    <a:latin typeface="Cambria Math"/>
                                  </a:rPr>
                                </m:ctrlPr>
                              </m:accPr>
                              <m:e>
                                <m:r>
                                  <m:rPr>
                                    <m:nor/>
                                  </m:rPr>
                                  <a:rPr lang="en-US" altLang="ja-JP" b="1">
                                    <a:solidFill>
                                      <a:schemeClr val="tx1"/>
                                    </a:solidFill>
                                  </a:rPr>
                                  <m:t>K</m:t>
                                </m:r>
                              </m:e>
                            </m:acc>
                          </m:oMath>
                        </m:oMathPara>
                      </a14:m>
                      <a:endParaRPr kumimoji="1" lang="en-US" altLang="ja-JP" sz="1600" b="1" dirty="0">
                        <a:solidFill>
                          <a:schemeClr val="tx1"/>
                        </a:solidFill>
                      </a:endParaRPr>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85222" y="3478743"/>
                      <a:ext cx="415498" cy="379463"/>
                    </a:xfrm>
                    <a:prstGeom prst="rect">
                      <a:avLst/>
                    </a:prstGeom>
                    <a:blipFill rotWithShape="1">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テキスト ボックス 73"/>
                    <p:cNvSpPr txBox="1"/>
                    <p:nvPr/>
                  </p:nvSpPr>
                  <p:spPr>
                    <a:xfrm>
                      <a:off x="1466275" y="3483585"/>
                      <a:ext cx="415498" cy="3794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ja-JP" b="1" i="1" smtClean="0">
                                    <a:solidFill>
                                      <a:schemeClr val="tx1"/>
                                    </a:solidFill>
                                    <a:latin typeface="Cambria Math"/>
                                  </a:rPr>
                                </m:ctrlPr>
                              </m:accPr>
                              <m:e>
                                <m:r>
                                  <m:rPr>
                                    <m:nor/>
                                  </m:rPr>
                                  <a:rPr lang="en-US" altLang="ja-JP" b="1">
                                    <a:solidFill>
                                      <a:schemeClr val="tx1"/>
                                    </a:solidFill>
                                  </a:rPr>
                                  <m:t>K</m:t>
                                </m:r>
                              </m:e>
                            </m:acc>
                          </m:oMath>
                        </m:oMathPara>
                      </a14:m>
                      <a:endParaRPr kumimoji="1" lang="ja-JP" altLang="en-US" b="1" dirty="0">
                        <a:solidFill>
                          <a:schemeClr val="tx1"/>
                        </a:solidFill>
                      </a:endParaRPr>
                    </a:p>
                  </p:txBody>
                </p:sp>
              </mc:Choice>
              <mc:Fallback xmlns="">
                <p:sp>
                  <p:nvSpPr>
                    <p:cNvPr id="146" name="テキスト ボックス 145"/>
                    <p:cNvSpPr txBox="1">
                      <a:spLocks noRot="1" noChangeAspect="1" noMove="1" noResize="1" noEditPoints="1" noAdjustHandles="1" noChangeArrowheads="1" noChangeShapeType="1" noTextEdit="1"/>
                    </p:cNvSpPr>
                    <p:nvPr/>
                  </p:nvSpPr>
                  <p:spPr>
                    <a:xfrm>
                      <a:off x="1466275" y="3483585"/>
                      <a:ext cx="415498" cy="379463"/>
                    </a:xfrm>
                    <a:prstGeom prst="rect">
                      <a:avLst/>
                    </a:prstGeom>
                    <a:blipFill rotWithShape="1">
                      <a:blip r:embed="rId24"/>
                      <a:stretch>
                        <a:fillRect/>
                      </a:stretch>
                    </a:blipFill>
                  </p:spPr>
                  <p:txBody>
                    <a:bodyPr/>
                    <a:lstStyle/>
                    <a:p>
                      <a:r>
                        <a:rPr lang="ja-JP" altLang="en-US">
                          <a:noFill/>
                        </a:rPr>
                        <a:t> </a:t>
                      </a:r>
                    </a:p>
                  </p:txBody>
                </p:sp>
              </mc:Fallback>
            </mc:AlternateContent>
            <p:sp>
              <p:nvSpPr>
                <p:cNvPr id="75" name="テキスト ボックス 74"/>
                <p:cNvSpPr txBox="1"/>
                <p:nvPr/>
              </p:nvSpPr>
              <p:spPr>
                <a:xfrm>
                  <a:off x="5811960" y="3404250"/>
                  <a:ext cx="351378" cy="1292662"/>
                </a:xfrm>
                <a:prstGeom prst="rect">
                  <a:avLst/>
                </a:prstGeom>
                <a:noFill/>
              </p:spPr>
              <p:txBody>
                <a:bodyPr wrap="none" rtlCol="0">
                  <a:spAutoFit/>
                </a:bodyPr>
                <a:lstStyle/>
                <a:p>
                  <a:r>
                    <a:rPr lang="en-US" altLang="ja-JP" b="1" dirty="0" smtClean="0"/>
                    <a:t>K</a:t>
                  </a:r>
                </a:p>
                <a:p>
                  <a:endParaRPr lang="en-US" altLang="ja-JP" b="1" dirty="0"/>
                </a:p>
                <a:p>
                  <a:endParaRPr lang="en-US" altLang="ja-JP" sz="2400" b="1" dirty="0" smtClean="0"/>
                </a:p>
                <a:p>
                  <a:r>
                    <a:rPr lang="en-US" altLang="ja-JP" b="1" dirty="0" smtClean="0"/>
                    <a:t>Ξ</a:t>
                  </a:r>
                  <a:endParaRPr kumimoji="1" lang="ja-JP" altLang="en-US" b="1" dirty="0"/>
                </a:p>
              </p:txBody>
            </p:sp>
            <p:sp>
              <p:nvSpPr>
                <p:cNvPr id="76" name="テキスト ボックス 75"/>
                <p:cNvSpPr txBox="1"/>
                <p:nvPr/>
              </p:nvSpPr>
              <p:spPr>
                <a:xfrm>
                  <a:off x="6361863" y="3405991"/>
                  <a:ext cx="412292" cy="1354217"/>
                </a:xfrm>
                <a:prstGeom prst="rect">
                  <a:avLst/>
                </a:prstGeom>
                <a:noFill/>
              </p:spPr>
              <p:txBody>
                <a:bodyPr wrap="none" rtlCol="0">
                  <a:spAutoFit/>
                </a:bodyPr>
                <a:lstStyle/>
                <a:p>
                  <a:r>
                    <a:rPr lang="en-US" altLang="ja-JP" b="1" dirty="0" smtClean="0"/>
                    <a:t>π</a:t>
                  </a:r>
                </a:p>
                <a:p>
                  <a:endParaRPr kumimoji="1" lang="en-US" altLang="ja-JP" sz="1600" b="1" dirty="0"/>
                </a:p>
                <a:p>
                  <a:endParaRPr lang="en-US" altLang="ja-JP" b="1" dirty="0" smtClean="0"/>
                </a:p>
                <a:p>
                  <a:endParaRPr lang="en-US" altLang="ja-JP" sz="1200" b="1" dirty="0" smtClean="0"/>
                </a:p>
                <a:p>
                  <a:r>
                    <a:rPr lang="en-US" altLang="ja-JP" b="1" dirty="0" smtClean="0"/>
                    <a:t>Σ*</a:t>
                  </a:r>
                  <a:endParaRPr kumimoji="1" lang="ja-JP" altLang="en-US" b="1" dirty="0"/>
                </a:p>
              </p:txBody>
            </p:sp>
          </p:grpSp>
          <mc:AlternateContent xmlns:mc="http://schemas.openxmlformats.org/markup-compatibility/2006" xmlns:a14="http://schemas.microsoft.com/office/drawing/2010/main">
            <mc:Choice Requires="a14">
              <p:sp>
                <p:nvSpPr>
                  <p:cNvPr id="71" name="テキスト ボックス 70"/>
                  <p:cNvSpPr txBox="1"/>
                  <p:nvPr/>
                </p:nvSpPr>
                <p:spPr>
                  <a:xfrm>
                    <a:off x="659519" y="3082382"/>
                    <a:ext cx="1976823" cy="347659"/>
                  </a:xfrm>
                  <a:prstGeom prst="rect">
                    <a:avLst/>
                  </a:prstGeom>
                  <a:noFill/>
                </p:spPr>
                <p:txBody>
                  <a:bodyPr wrap="none" rtlCol="0">
                    <a:spAutoFit/>
                  </a:bodyPr>
                  <a:lstStyle/>
                  <a:p>
                    <a:r>
                      <a:rPr lang="en-US" altLang="ja-JP" sz="1600" b="1" dirty="0" smtClean="0">
                        <a:solidFill>
                          <a:srgbClr val="009900"/>
                        </a:solidFill>
                      </a:rPr>
                      <a:t>e.g.</a:t>
                    </a:r>
                    <a:r>
                      <a:rPr lang="ja-JP" altLang="en-US" sz="1600" b="1" dirty="0" smtClean="0">
                        <a:solidFill>
                          <a:srgbClr val="009900"/>
                        </a:solidFill>
                      </a:rPr>
                      <a:t>）</a:t>
                    </a:r>
                    <a14:m>
                      <m:oMath xmlns:m="http://schemas.openxmlformats.org/officeDocument/2006/math">
                        <m:acc>
                          <m:accPr>
                            <m:chr m:val="̅"/>
                            <m:ctrlPr>
                              <a:rPr lang="en-US" altLang="ja-JP" sz="1600" b="1" i="1">
                                <a:solidFill>
                                  <a:srgbClr val="009900"/>
                                </a:solidFill>
                                <a:latin typeface="Cambria Math"/>
                              </a:rPr>
                            </m:ctrlPr>
                          </m:accPr>
                          <m:e>
                            <m:r>
                              <m:rPr>
                                <m:nor/>
                              </m:rPr>
                              <a:rPr lang="en-US" altLang="ja-JP" sz="1600" b="1">
                                <a:solidFill>
                                  <a:srgbClr val="009900"/>
                                </a:solidFill>
                              </a:rPr>
                              <m:t>K</m:t>
                            </m:r>
                          </m:e>
                        </m:acc>
                      </m:oMath>
                    </a14:m>
                    <a:r>
                      <a:rPr lang="en-US" altLang="ja-JP" sz="1600" b="1" dirty="0" smtClean="0">
                        <a:solidFill>
                          <a:srgbClr val="009900"/>
                        </a:solidFill>
                      </a:rPr>
                      <a:t>N scattering</a:t>
                    </a:r>
                    <a:endParaRPr kumimoji="1" lang="ja-JP" altLang="en-US" sz="1600" b="1" dirty="0">
                      <a:solidFill>
                        <a:srgbClr val="009900"/>
                      </a:solidFill>
                    </a:endParaRPr>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659519" y="3082382"/>
                    <a:ext cx="1976823" cy="347659"/>
                  </a:xfrm>
                  <a:prstGeom prst="rect">
                    <a:avLst/>
                  </a:prstGeom>
                  <a:blipFill rotWithShape="1">
                    <a:blip r:embed="rId17"/>
                    <a:stretch>
                      <a:fillRect l="-1852" t="-5263" b="-22807"/>
                    </a:stretch>
                  </a:blipFill>
                </p:spPr>
                <p:txBody>
                  <a:bodyPr/>
                  <a:lstStyle/>
                  <a:p>
                    <a:r>
                      <a:rPr lang="ja-JP" altLang="en-US">
                        <a:noFill/>
                      </a:rPr>
                      <a:t> </a:t>
                    </a:r>
                  </a:p>
                </p:txBody>
              </p:sp>
            </mc:Fallback>
          </mc:AlternateContent>
        </p:grpSp>
        <p:sp>
          <p:nvSpPr>
            <p:cNvPr id="66" name="円/楕円 65"/>
            <p:cNvSpPr/>
            <p:nvPr/>
          </p:nvSpPr>
          <p:spPr bwMode="auto">
            <a:xfrm>
              <a:off x="6840824" y="5344443"/>
              <a:ext cx="144000" cy="144000"/>
            </a:xfrm>
            <a:prstGeom prst="ellipse">
              <a:avLst/>
            </a:prstGeom>
            <a:solidFill>
              <a:srgbClr val="0000FF"/>
            </a:solidFill>
            <a:ln w="31750">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rtlCol="0" anchor="ctr"/>
            <a:lstStyle/>
            <a:p>
              <a:pPr algn="ctr"/>
              <a:endParaRPr kumimoji="1" lang="ja-JP" altLang="en-US"/>
            </a:p>
          </p:txBody>
        </p:sp>
        <p:sp>
          <p:nvSpPr>
            <p:cNvPr id="67" name="テキスト ボックス 66"/>
            <p:cNvSpPr txBox="1"/>
            <p:nvPr/>
          </p:nvSpPr>
          <p:spPr>
            <a:xfrm>
              <a:off x="750683" y="5379875"/>
              <a:ext cx="351378" cy="369332"/>
            </a:xfrm>
            <a:prstGeom prst="rect">
              <a:avLst/>
            </a:prstGeom>
            <a:noFill/>
          </p:spPr>
          <p:txBody>
            <a:bodyPr wrap="none" rtlCol="0">
              <a:spAutoFit/>
            </a:bodyPr>
            <a:lstStyle/>
            <a:p>
              <a:r>
                <a:rPr kumimoji="1" lang="en-US" altLang="ja-JP" b="1" dirty="0" smtClean="0"/>
                <a:t>N</a:t>
              </a:r>
              <a:endParaRPr kumimoji="1" lang="ja-JP" altLang="en-US" b="1" dirty="0"/>
            </a:p>
          </p:txBody>
        </p:sp>
        <p:sp>
          <p:nvSpPr>
            <p:cNvPr id="68" name="テキスト ボックス 67"/>
            <p:cNvSpPr txBox="1"/>
            <p:nvPr/>
          </p:nvSpPr>
          <p:spPr>
            <a:xfrm>
              <a:off x="1844358" y="5379875"/>
              <a:ext cx="351378" cy="369332"/>
            </a:xfrm>
            <a:prstGeom prst="rect">
              <a:avLst/>
            </a:prstGeom>
            <a:noFill/>
          </p:spPr>
          <p:txBody>
            <a:bodyPr wrap="none" rtlCol="0">
              <a:spAutoFit/>
            </a:bodyPr>
            <a:lstStyle/>
            <a:p>
              <a:r>
                <a:rPr kumimoji="1" lang="en-US" altLang="ja-JP" b="1" dirty="0" smtClean="0"/>
                <a:t>N</a:t>
              </a:r>
              <a:endParaRPr kumimoji="1" lang="ja-JP" altLang="en-US" b="1" dirty="0"/>
            </a:p>
          </p:txBody>
        </p:sp>
        <p:sp>
          <p:nvSpPr>
            <p:cNvPr id="69" name="テキスト ボックス 68"/>
            <p:cNvSpPr txBox="1"/>
            <p:nvPr/>
          </p:nvSpPr>
          <p:spPr>
            <a:xfrm>
              <a:off x="4211960" y="4527978"/>
              <a:ext cx="360996" cy="1292662"/>
            </a:xfrm>
            <a:prstGeom prst="rect">
              <a:avLst/>
            </a:prstGeom>
            <a:noFill/>
          </p:spPr>
          <p:txBody>
            <a:bodyPr wrap="none" rtlCol="0">
              <a:spAutoFit/>
            </a:bodyPr>
            <a:lstStyle/>
            <a:p>
              <a:r>
                <a:rPr lang="en-US" altLang="ja-JP" b="1" dirty="0"/>
                <a:t>π</a:t>
              </a:r>
              <a:endParaRPr lang="en-US" altLang="ja-JP" b="1" dirty="0" smtClean="0"/>
            </a:p>
            <a:p>
              <a:endParaRPr lang="en-US" altLang="ja-JP" b="1" dirty="0"/>
            </a:p>
            <a:p>
              <a:endParaRPr lang="en-US" altLang="ja-JP" sz="2400" b="1" dirty="0" smtClean="0"/>
            </a:p>
            <a:p>
              <a:r>
                <a:rPr lang="en-US" altLang="ja-JP" b="1" dirty="0"/>
                <a:t>Σ</a:t>
              </a:r>
              <a:endParaRPr kumimoji="1" lang="ja-JP" altLang="en-US" b="1" dirty="0"/>
            </a:p>
          </p:txBody>
        </p:sp>
      </p:grpSp>
      <mc:AlternateContent xmlns:mc="http://schemas.openxmlformats.org/markup-compatibility/2006" xmlns:a14="http://schemas.microsoft.com/office/drawing/2010/main">
        <mc:Choice Requires="a14">
          <p:sp>
            <p:nvSpPr>
              <p:cNvPr id="161" name="テキスト ボックス 160"/>
              <p:cNvSpPr txBox="1"/>
              <p:nvPr/>
            </p:nvSpPr>
            <p:spPr>
              <a:xfrm>
                <a:off x="5196411" y="3053480"/>
                <a:ext cx="2353529" cy="531107"/>
              </a:xfrm>
              <a:prstGeom prst="rect">
                <a:avLst/>
              </a:prstGeom>
              <a:noFill/>
            </p:spPr>
            <p:txBody>
              <a:bodyPr wrap="none" rtlCol="0">
                <a:spAutoFit/>
              </a:bodyPr>
              <a:lstStyle/>
              <a:p>
                <a:pPr algn="ctr"/>
                <a:r>
                  <a:rPr kumimoji="1" lang="en-US" altLang="ja-JP" sz="1400" dirty="0" smtClean="0">
                    <a:solidFill>
                      <a:srgbClr val="FF0000"/>
                    </a:solidFill>
                  </a:rPr>
                  <a:t>quasi two-body channels</a:t>
                </a:r>
                <a:r>
                  <a:rPr lang="ja-JP" altLang="en-US" sz="1400" dirty="0" smtClean="0">
                    <a:solidFill>
                      <a:srgbClr val="FF0000"/>
                    </a:solidFill>
                  </a:rPr>
                  <a:t> </a:t>
                </a:r>
                <a:r>
                  <a:rPr lang="en-US" altLang="ja-JP" sz="1400" dirty="0" smtClean="0">
                    <a:solidFill>
                      <a:srgbClr val="FF0000"/>
                    </a:solidFill>
                  </a:rPr>
                  <a:t>of</a:t>
                </a:r>
              </a:p>
              <a:p>
                <a:pPr algn="ctr"/>
                <a:r>
                  <a:rPr kumimoji="1" lang="en-US" altLang="ja-JP" sz="1400" dirty="0" smtClean="0">
                    <a:solidFill>
                      <a:srgbClr val="FF0000"/>
                    </a:solidFill>
                  </a:rPr>
                  <a:t>three-body ππΛ &amp; π</a:t>
                </a:r>
                <a14:m>
                  <m:oMath xmlns:m="http://schemas.openxmlformats.org/officeDocument/2006/math">
                    <m:acc>
                      <m:accPr>
                        <m:chr m:val="̅"/>
                        <m:ctrlPr>
                          <a:rPr lang="en-US" altLang="ja-JP" sz="1400" i="1">
                            <a:solidFill>
                              <a:srgbClr val="FF0000"/>
                            </a:solidFill>
                            <a:latin typeface="Cambria Math"/>
                          </a:rPr>
                        </m:ctrlPr>
                      </m:accPr>
                      <m:e>
                        <m:r>
                          <m:rPr>
                            <m:nor/>
                          </m:rPr>
                          <a:rPr lang="en-US" altLang="ja-JP" sz="1400">
                            <a:solidFill>
                              <a:srgbClr val="FF0000"/>
                            </a:solidFill>
                          </a:rPr>
                          <m:t>K</m:t>
                        </m:r>
                      </m:e>
                    </m:acc>
                  </m:oMath>
                </a14:m>
                <a:r>
                  <a:rPr kumimoji="1" lang="en-US" altLang="ja-JP" sz="1400" dirty="0" smtClean="0">
                    <a:solidFill>
                      <a:srgbClr val="FF0000"/>
                    </a:solidFill>
                  </a:rPr>
                  <a:t>N</a:t>
                </a:r>
                <a:endParaRPr kumimoji="1" lang="ja-JP" altLang="en-US" sz="1400" dirty="0">
                  <a:solidFill>
                    <a:srgbClr val="FF0000"/>
                  </a:solidFill>
                </a:endParaRPr>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5196411" y="3053480"/>
                <a:ext cx="2353529" cy="531107"/>
              </a:xfrm>
              <a:prstGeom prst="rect">
                <a:avLst/>
              </a:prstGeom>
              <a:blipFill rotWithShape="1">
                <a:blip r:embed="rId25"/>
                <a:stretch>
                  <a:fillRect t="-1149" r="-258" b="-11494"/>
                </a:stretch>
              </a:blipFill>
            </p:spPr>
            <p:txBody>
              <a:bodyPr/>
              <a:lstStyle/>
              <a:p>
                <a:r>
                  <a:rPr lang="ja-JP" altLang="en-US">
                    <a:noFill/>
                  </a:rPr>
                  <a:t> </a:t>
                </a:r>
              </a:p>
            </p:txBody>
          </p:sp>
        </mc:Fallback>
      </mc:AlternateContent>
      <p:pic>
        <p:nvPicPr>
          <p:cNvPr id="162" name="図 161"/>
          <p:cNvPicPr>
            <a:picLocks noChangeAspect="1"/>
          </p:cNvPicPr>
          <p:nvPr>
            <p:custDataLst>
              <p:tags r:id="rId2"/>
            </p:custDataLst>
          </p:nvPr>
        </p:nvPicPr>
        <p:blipFill>
          <a:blip r:embed="rId26" cstate="print">
            <a:lum/>
            <a:extLst>
              <a:ext uri="{28A0092B-C50C-407E-A947-70E740481C1C}">
                <a14:useLocalDpi xmlns:a14="http://schemas.microsoft.com/office/drawing/2010/main" val="0"/>
              </a:ext>
            </a:extLst>
          </a:blip>
          <a:stretch>
            <a:fillRect/>
          </a:stretch>
        </p:blipFill>
        <p:spPr>
          <a:xfrm>
            <a:off x="1122127" y="2696780"/>
            <a:ext cx="6636866" cy="324157"/>
          </a:xfrm>
          <a:prstGeom prst="rect">
            <a:avLst/>
          </a:prstGeom>
        </p:spPr>
      </p:pic>
      <p:sp>
        <p:nvSpPr>
          <p:cNvPr id="163" name="Rectangle 15"/>
          <p:cNvSpPr>
            <a:spLocks noChangeArrowheads="1"/>
          </p:cNvSpPr>
          <p:nvPr/>
        </p:nvSpPr>
        <p:spPr bwMode="auto">
          <a:xfrm>
            <a:off x="5580472" y="2658193"/>
            <a:ext cx="1511808" cy="395287"/>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3" name="テキスト ボックス 62"/>
          <p:cNvSpPr txBox="1"/>
          <p:nvPr/>
        </p:nvSpPr>
        <p:spPr>
          <a:xfrm>
            <a:off x="369219" y="836712"/>
            <a:ext cx="7816563" cy="677108"/>
          </a:xfrm>
          <a:prstGeom prst="rect">
            <a:avLst/>
          </a:prstGeom>
          <a:noFill/>
        </p:spPr>
        <p:txBody>
          <a:bodyPr wrap="none" rtlCol="0">
            <a:spAutoFit/>
          </a:bodyPr>
          <a:lstStyle/>
          <a:p>
            <a:r>
              <a:rPr lang="en-US" altLang="ja-JP" sz="2400" b="1" dirty="0" smtClean="0">
                <a:solidFill>
                  <a:srgbClr val="FF0000"/>
                </a:solidFill>
              </a:rPr>
              <a:t>D</a:t>
            </a:r>
            <a:r>
              <a:rPr lang="en-US" altLang="ja-JP" sz="2400" b="1" dirty="0" smtClean="0"/>
              <a:t>ynamical </a:t>
            </a:r>
            <a:r>
              <a:rPr lang="en-US" altLang="ja-JP" sz="2400" b="1" dirty="0" smtClean="0">
                <a:solidFill>
                  <a:srgbClr val="FF0000"/>
                </a:solidFill>
              </a:rPr>
              <a:t>C</a:t>
            </a:r>
            <a:r>
              <a:rPr lang="en-US" altLang="ja-JP" sz="2400" b="1" dirty="0" smtClean="0"/>
              <a:t>oupled-</a:t>
            </a:r>
            <a:r>
              <a:rPr lang="en-US" altLang="ja-JP" sz="2400" b="1" dirty="0" smtClean="0">
                <a:solidFill>
                  <a:srgbClr val="FF0000"/>
                </a:solidFill>
              </a:rPr>
              <a:t>C</a:t>
            </a:r>
            <a:r>
              <a:rPr lang="en-US" altLang="ja-JP" sz="2400" b="1" dirty="0" smtClean="0"/>
              <a:t>hannels (</a:t>
            </a:r>
            <a:r>
              <a:rPr lang="en-US" altLang="ja-JP" sz="2400" b="1" dirty="0" smtClean="0">
                <a:solidFill>
                  <a:srgbClr val="FF0000"/>
                </a:solidFill>
              </a:rPr>
              <a:t>DCC</a:t>
            </a:r>
            <a:r>
              <a:rPr lang="en-US" altLang="ja-JP" sz="2400" b="1" dirty="0" smtClean="0"/>
              <a:t>) model:</a:t>
            </a:r>
          </a:p>
          <a:p>
            <a:r>
              <a:rPr lang="en-US" altLang="ja-JP" sz="1400" b="1" dirty="0" smtClean="0"/>
              <a:t>[</a:t>
            </a:r>
            <a:r>
              <a:rPr lang="en-US" altLang="ja-JP" sz="1200" b="1" dirty="0" smtClean="0"/>
              <a:t>Matsuyama, Sato, Lee, PR439(2007)193; HK, Nakamura, Lee, Sato, PRC88(2013)035209;90(2014)065204]</a:t>
            </a:r>
            <a:endParaRPr kumimoji="1" lang="ja-JP" altLang="en-US" sz="1200" b="1" dirty="0"/>
          </a:p>
        </p:txBody>
      </p:sp>
    </p:spTree>
    <p:extLst>
      <p:ext uri="{BB962C8B-B14F-4D97-AF65-F5344CB8AC3E}">
        <p14:creationId xmlns:p14="http://schemas.microsoft.com/office/powerpoint/2010/main" val="26844769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48484" y="836711"/>
            <a:ext cx="8784976" cy="5832647"/>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83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srgbClr val="0000FF"/>
                </a:solidFill>
                <a:latin typeface="Arial Black" pitchFamily="34" charset="0"/>
                <a:ea typeface="ＭＳ Ｐゴシック" charset="-128"/>
              </a:rPr>
              <a:t>What we have done so far</a:t>
            </a:r>
            <a:endParaRPr lang="ja-JP" altLang="en-US" sz="3200" dirty="0" smtClean="0">
              <a:solidFill>
                <a:srgbClr val="0000FF"/>
              </a:solidFill>
              <a:latin typeface="Arial Black" pitchFamily="34" charset="0"/>
              <a:ea typeface="ＭＳ Ｐゴシック" charset="-128"/>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328504" y="2337209"/>
                <a:ext cx="8424936" cy="4116127"/>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Clr>
                    <a:srgbClr val="FF0000"/>
                  </a:buClr>
                  <a:buFont typeface="Wingdings" panose="05000000000000000000" pitchFamily="2" charset="2"/>
                  <a:buChar char="ü"/>
                </a:pPr>
                <a:r>
                  <a:rPr lang="en-US" altLang="ja-JP" sz="2000" b="1" dirty="0" smtClean="0">
                    <a:solidFill>
                      <a:schemeClr val="tx1"/>
                    </a:solidFill>
                  </a:rPr>
                  <a:t> Comprehensive analysis of </a:t>
                </a:r>
                <a:r>
                  <a:rPr lang="en-US" altLang="ja-JP" sz="2000" b="1" i="1" dirty="0" smtClean="0">
                    <a:solidFill>
                      <a:srgbClr val="FF0000"/>
                    </a:solidFill>
                  </a:rPr>
                  <a:t>ALL</a:t>
                </a:r>
                <a:r>
                  <a:rPr lang="en-US" altLang="ja-JP" sz="2000" b="1" dirty="0" smtClean="0">
                    <a:solidFill>
                      <a:srgbClr val="009900"/>
                    </a:solidFill>
                  </a:rPr>
                  <a:t> </a:t>
                </a:r>
                <a:r>
                  <a:rPr lang="en-US" altLang="ja-JP" sz="2000" b="1" dirty="0" smtClean="0">
                    <a:solidFill>
                      <a:schemeClr val="tx1"/>
                    </a:solidFill>
                  </a:rPr>
                  <a:t>available </a:t>
                </a:r>
              </a:p>
              <a:p>
                <a:pPr>
                  <a:buClr>
                    <a:srgbClr val="FF0000"/>
                  </a:buClr>
                </a:pPr>
                <a:r>
                  <a:rPr lang="en-US" altLang="ja-JP" sz="2000" b="1" dirty="0">
                    <a:solidFill>
                      <a:schemeClr val="tx1"/>
                    </a:solidFill>
                  </a:rPr>
                  <a:t> </a:t>
                </a:r>
                <a:r>
                  <a:rPr lang="en-US" altLang="ja-JP" sz="2000" b="1" dirty="0" smtClean="0">
                    <a:solidFill>
                      <a:schemeClr val="tx1"/>
                    </a:solidFill>
                  </a:rPr>
                  <a:t>    data (</a:t>
                </a:r>
                <a:r>
                  <a:rPr lang="en-US" altLang="ja-JP" sz="2000" b="1" dirty="0" smtClean="0">
                    <a:solidFill>
                      <a:srgbClr val="FF0000"/>
                    </a:solidFill>
                  </a:rPr>
                  <a:t>more than 17,000 </a:t>
                </a:r>
                <a:r>
                  <a:rPr lang="en-US" altLang="ja-JP" sz="2000" b="1" dirty="0" smtClean="0">
                    <a:solidFill>
                      <a:schemeClr val="tx1"/>
                    </a:solidFill>
                  </a:rPr>
                  <a:t>data points) of</a:t>
                </a:r>
              </a:p>
              <a:p>
                <a:pPr>
                  <a:buClr>
                    <a:srgbClr val="FF0000"/>
                  </a:buClr>
                </a:pPr>
                <a:r>
                  <a:rPr lang="en-US" altLang="ja-JP" sz="2000" b="1" dirty="0">
                    <a:solidFill>
                      <a:schemeClr val="tx1"/>
                    </a:solidFill>
                  </a:rPr>
                  <a:t> </a:t>
                </a:r>
                <a:r>
                  <a:rPr lang="en-US" altLang="ja-JP" sz="2000" b="1" dirty="0" smtClean="0">
                    <a:solidFill>
                      <a:schemeClr val="tx1"/>
                    </a:solidFill>
                  </a:rPr>
                  <a:t>    </a:t>
                </a:r>
                <a:r>
                  <a:rPr lang="en-US" altLang="ja-JP" sz="2000" b="1" dirty="0" smtClean="0">
                    <a:solidFill>
                      <a:srgbClr val="009900"/>
                    </a:solidFill>
                  </a:rPr>
                  <a:t>K</a:t>
                </a:r>
                <a:r>
                  <a:rPr lang="en-US" altLang="ja-JP" sz="2000" b="1" baseline="30000" dirty="0" smtClean="0">
                    <a:solidFill>
                      <a:srgbClr val="009900"/>
                    </a:solidFill>
                  </a:rPr>
                  <a:t>- </a:t>
                </a:r>
                <a:r>
                  <a:rPr lang="en-US" altLang="ja-JP" sz="2000" b="1" dirty="0" smtClean="0">
                    <a:solidFill>
                      <a:srgbClr val="009900"/>
                    </a:solidFill>
                  </a:rPr>
                  <a:t>p </a:t>
                </a:r>
                <a:r>
                  <a:rPr lang="en-US" altLang="ja-JP" sz="2000" b="1" dirty="0" smtClean="0">
                    <a:solidFill>
                      <a:srgbClr val="009900"/>
                    </a:solidFill>
                    <a:sym typeface="Wingdings" panose="05000000000000000000" pitchFamily="2" charset="2"/>
                  </a:rPr>
                  <a:t></a:t>
                </a:r>
                <a:r>
                  <a:rPr lang="en-US" altLang="ja-JP" sz="2000" b="1" dirty="0" smtClean="0">
                    <a:solidFill>
                      <a:srgbClr val="009900"/>
                    </a:solidFill>
                  </a:rPr>
                  <a:t> </a:t>
                </a:r>
                <a14:m>
                  <m:oMath xmlns:m="http://schemas.openxmlformats.org/officeDocument/2006/math">
                    <m:acc>
                      <m:accPr>
                        <m:chr m:val="̅"/>
                        <m:ctrlPr>
                          <a:rPr lang="en-US" altLang="ja-JP" sz="2000" b="1" i="1">
                            <a:solidFill>
                              <a:srgbClr val="009900"/>
                            </a:solidFill>
                            <a:latin typeface="Cambria Math"/>
                          </a:rPr>
                        </m:ctrlPr>
                      </m:accPr>
                      <m:e>
                        <m:r>
                          <m:rPr>
                            <m:nor/>
                          </m:rPr>
                          <a:rPr lang="en-US" altLang="ja-JP" sz="2000" b="1">
                            <a:solidFill>
                              <a:srgbClr val="009900"/>
                            </a:solidFill>
                          </a:rPr>
                          <m:t>K</m:t>
                        </m:r>
                      </m:e>
                    </m:acc>
                  </m:oMath>
                </a14:m>
                <a:r>
                  <a:rPr lang="en-US" altLang="ja-JP" sz="2000" b="1" dirty="0">
                    <a:solidFill>
                      <a:srgbClr val="009900"/>
                    </a:solidFill>
                  </a:rPr>
                  <a:t>N, πΣ, πΛ</a:t>
                </a:r>
                <a:r>
                  <a:rPr lang="en-US" altLang="ja-JP" sz="2000" b="1" dirty="0" smtClean="0">
                    <a:solidFill>
                      <a:srgbClr val="009900"/>
                    </a:solidFill>
                  </a:rPr>
                  <a:t>, </a:t>
                </a:r>
                <a:r>
                  <a:rPr lang="en-US" altLang="ja-JP" sz="2000" b="1" dirty="0" err="1" smtClean="0">
                    <a:solidFill>
                      <a:srgbClr val="009900"/>
                    </a:solidFill>
                  </a:rPr>
                  <a:t>ηΛ</a:t>
                </a:r>
                <a:r>
                  <a:rPr lang="en-US" altLang="ja-JP" sz="2000" b="1" dirty="0" smtClean="0">
                    <a:solidFill>
                      <a:srgbClr val="009900"/>
                    </a:solidFill>
                  </a:rPr>
                  <a:t>, KΞ</a:t>
                </a:r>
                <a:r>
                  <a:rPr kumimoji="1" lang="en-US" altLang="ja-JP" sz="2000" b="1" dirty="0" smtClean="0">
                    <a:solidFill>
                      <a:srgbClr val="009900"/>
                    </a:solidFill>
                  </a:rPr>
                  <a:t> </a:t>
                </a:r>
                <a:r>
                  <a:rPr kumimoji="1" lang="en-US" altLang="ja-JP" sz="2000" b="1" u="sng" dirty="0" smtClean="0">
                    <a:solidFill>
                      <a:srgbClr val="0000FF"/>
                    </a:solidFill>
                  </a:rPr>
                  <a:t>up to W = 2.1 GeV</a:t>
                </a:r>
                <a:r>
                  <a:rPr kumimoji="1" lang="en-US" altLang="ja-JP" sz="2000" b="1" dirty="0" smtClean="0">
                    <a:solidFill>
                      <a:srgbClr val="0000FF"/>
                    </a:solidFill>
                  </a:rPr>
                  <a:t>.</a:t>
                </a:r>
                <a:endParaRPr lang="en-US" altLang="ja-JP" sz="2000" b="1" dirty="0" smtClean="0">
                  <a:solidFill>
                    <a:schemeClr val="tx1"/>
                  </a:solidFill>
                </a:endParaRPr>
              </a:p>
              <a:p>
                <a:pPr>
                  <a:buClr>
                    <a:srgbClr val="FF0000"/>
                  </a:buClr>
                </a:pPr>
                <a:r>
                  <a:rPr lang="en-US" altLang="ja-JP" sz="2000" b="1" dirty="0" smtClean="0">
                    <a:solidFill>
                      <a:schemeClr val="tx1"/>
                    </a:solidFill>
                  </a:rPr>
                  <a:t>     </a:t>
                </a:r>
                <a:r>
                  <a:rPr lang="en-US" altLang="ja-JP" sz="1600" b="1" dirty="0" smtClean="0">
                    <a:solidFill>
                      <a:schemeClr val="tx1"/>
                    </a:solidFill>
                  </a:rPr>
                  <a:t>[HK</a:t>
                </a:r>
                <a:r>
                  <a:rPr lang="en-US" altLang="ja-JP" sz="1600" b="1" dirty="0">
                    <a:solidFill>
                      <a:schemeClr val="tx1"/>
                    </a:solidFill>
                  </a:rPr>
                  <a:t>, Nakamura, Lee, Sato, </a:t>
                </a:r>
                <a:r>
                  <a:rPr lang="en-US" altLang="ja-JP" sz="1600" b="1" dirty="0" smtClean="0">
                    <a:solidFill>
                      <a:schemeClr val="tx1"/>
                    </a:solidFill>
                  </a:rPr>
                  <a:t>PRC90(2014)065204</a:t>
                </a:r>
                <a:r>
                  <a:rPr lang="en-US" altLang="ja-JP" sz="1600" b="1" dirty="0">
                    <a:solidFill>
                      <a:schemeClr val="tx1"/>
                    </a:solidFill>
                  </a:rPr>
                  <a:t>]</a:t>
                </a:r>
                <a:endParaRPr lang="en-US" altLang="ja-JP" sz="1600" b="1" dirty="0" smtClean="0">
                  <a:solidFill>
                    <a:schemeClr val="tx1"/>
                  </a:solidFill>
                </a:endParaRPr>
              </a:p>
              <a:p>
                <a:pPr marL="342900" indent="-342900">
                  <a:buClr>
                    <a:srgbClr val="FF0000"/>
                  </a:buClr>
                  <a:buFont typeface="Wingdings" panose="05000000000000000000" pitchFamily="2" charset="2"/>
                  <a:buChar char="ü"/>
                </a:pPr>
                <a:endParaRPr lang="en-US" altLang="ja-JP" sz="2000" b="1" dirty="0">
                  <a:solidFill>
                    <a:schemeClr val="tx1"/>
                  </a:solidFill>
                </a:endParaRPr>
              </a:p>
              <a:p>
                <a:pPr marL="342900" indent="-342900">
                  <a:buClr>
                    <a:srgbClr val="FF0000"/>
                  </a:buClr>
                  <a:buFont typeface="Wingdings" panose="05000000000000000000" pitchFamily="2" charset="2"/>
                  <a:buChar char="ü"/>
                </a:pPr>
                <a:r>
                  <a:rPr lang="en-US" altLang="ja-JP" sz="2000" b="1" dirty="0">
                    <a:solidFill>
                      <a:schemeClr val="tx1"/>
                    </a:solidFill>
                  </a:rPr>
                  <a:t>Determination of </a:t>
                </a:r>
                <a:r>
                  <a:rPr lang="en-US" altLang="ja-JP" sz="2000" b="1" dirty="0" smtClean="0">
                    <a:solidFill>
                      <a:schemeClr val="tx1"/>
                    </a:solidFill>
                  </a:rPr>
                  <a:t>threshold parameters (scattering lengths, effective ranges,…);  the </a:t>
                </a:r>
                <a:r>
                  <a:rPr lang="en-US" altLang="ja-JP" sz="2000" b="1" dirty="0">
                    <a:solidFill>
                      <a:srgbClr val="FF0000"/>
                    </a:solidFill>
                  </a:rPr>
                  <a:t>partial-wave amplitudes</a:t>
                </a:r>
                <a:r>
                  <a:rPr lang="en-US" altLang="ja-JP" sz="2000" b="1" dirty="0">
                    <a:solidFill>
                      <a:schemeClr val="tx1"/>
                    </a:solidFill>
                  </a:rPr>
                  <a:t> of </a:t>
                </a:r>
              </a:p>
              <a:p>
                <a:pPr>
                  <a:buClr>
                    <a:srgbClr val="FF0000"/>
                  </a:buClr>
                </a:pPr>
                <a:r>
                  <a:rPr lang="en-US" altLang="ja-JP" sz="2000" b="1" dirty="0">
                    <a:solidFill>
                      <a:schemeClr val="tx1"/>
                    </a:solidFill>
                  </a:rPr>
                  <a:t>  </a:t>
                </a:r>
                <a:r>
                  <a:rPr lang="en-US" altLang="ja-JP" sz="2000" b="1" dirty="0" smtClean="0">
                    <a:solidFill>
                      <a:schemeClr val="tx1"/>
                    </a:solidFill>
                  </a:rPr>
                  <a:t>   </a:t>
                </a:r>
                <a14:m>
                  <m:oMath xmlns:m="http://schemas.openxmlformats.org/officeDocument/2006/math">
                    <m:acc>
                      <m:accPr>
                        <m:chr m:val="̅"/>
                        <m:ctrlPr>
                          <a:rPr lang="en-US" altLang="ja-JP" sz="2000" b="1" i="1">
                            <a:solidFill>
                              <a:srgbClr val="009900"/>
                            </a:solidFill>
                            <a:latin typeface="Cambria Math"/>
                          </a:rPr>
                        </m:ctrlPr>
                      </m:accPr>
                      <m:e>
                        <m:r>
                          <m:rPr>
                            <m:nor/>
                          </m:rPr>
                          <a:rPr lang="en-US" altLang="ja-JP" sz="2000" b="1">
                            <a:solidFill>
                              <a:srgbClr val="009900"/>
                            </a:solidFill>
                          </a:rPr>
                          <m:t>K</m:t>
                        </m:r>
                      </m:e>
                    </m:acc>
                  </m:oMath>
                </a14:m>
                <a:r>
                  <a:rPr lang="en-US" altLang="ja-JP" sz="2000" b="1" dirty="0">
                    <a:solidFill>
                      <a:srgbClr val="009900"/>
                    </a:solidFill>
                  </a:rPr>
                  <a:t>N </a:t>
                </a:r>
                <a:r>
                  <a:rPr lang="en-US" altLang="ja-JP" sz="2000" b="1" dirty="0">
                    <a:solidFill>
                      <a:srgbClr val="009900"/>
                    </a:solidFill>
                    <a:sym typeface="Wingdings" panose="05000000000000000000" pitchFamily="2" charset="2"/>
                  </a:rPr>
                  <a:t></a:t>
                </a:r>
                <a:r>
                  <a:rPr lang="en-US" altLang="ja-JP" sz="2000" b="1" dirty="0">
                    <a:solidFill>
                      <a:srgbClr val="009900"/>
                    </a:solidFill>
                  </a:rPr>
                  <a:t> </a:t>
                </a:r>
                <a14:m>
                  <m:oMath xmlns:m="http://schemas.openxmlformats.org/officeDocument/2006/math">
                    <m:acc>
                      <m:accPr>
                        <m:chr m:val="̅"/>
                        <m:ctrlPr>
                          <a:rPr lang="en-US" altLang="ja-JP" sz="2000" b="1" i="1">
                            <a:solidFill>
                              <a:srgbClr val="009900"/>
                            </a:solidFill>
                            <a:latin typeface="Cambria Math"/>
                          </a:rPr>
                        </m:ctrlPr>
                      </m:accPr>
                      <m:e>
                        <m:r>
                          <m:rPr>
                            <m:nor/>
                          </m:rPr>
                          <a:rPr lang="en-US" altLang="ja-JP" sz="2000" b="1">
                            <a:solidFill>
                              <a:srgbClr val="009900"/>
                            </a:solidFill>
                          </a:rPr>
                          <m:t>K</m:t>
                        </m:r>
                      </m:e>
                    </m:acc>
                  </m:oMath>
                </a14:m>
                <a:r>
                  <a:rPr lang="en-US" altLang="ja-JP" sz="2000" b="1" dirty="0">
                    <a:solidFill>
                      <a:srgbClr val="009900"/>
                    </a:solidFill>
                  </a:rPr>
                  <a:t>N, πΣ, πΛ, </a:t>
                </a:r>
                <a:r>
                  <a:rPr lang="en-US" altLang="ja-JP" sz="2000" b="1" dirty="0" err="1">
                    <a:solidFill>
                      <a:srgbClr val="009900"/>
                    </a:solidFill>
                  </a:rPr>
                  <a:t>ηΛ</a:t>
                </a:r>
                <a:r>
                  <a:rPr lang="en-US" altLang="ja-JP" sz="2000" b="1" dirty="0">
                    <a:solidFill>
                      <a:srgbClr val="009900"/>
                    </a:solidFill>
                  </a:rPr>
                  <a:t>, KΞ </a:t>
                </a:r>
                <a:r>
                  <a:rPr lang="en-US" altLang="ja-JP" sz="2000" b="1" dirty="0">
                    <a:solidFill>
                      <a:srgbClr val="0000FF"/>
                    </a:solidFill>
                  </a:rPr>
                  <a:t>for S, P, D, and F waves.</a:t>
                </a:r>
                <a:endParaRPr lang="en-US" altLang="ja-JP" sz="2000" b="1" dirty="0">
                  <a:solidFill>
                    <a:schemeClr val="tx1"/>
                  </a:solidFill>
                </a:endParaRPr>
              </a:p>
              <a:p>
                <a:pPr>
                  <a:buClr>
                    <a:srgbClr val="FF0000"/>
                  </a:buClr>
                </a:pPr>
                <a:r>
                  <a:rPr lang="en-US" altLang="ja-JP" sz="1600" b="1" dirty="0">
                    <a:solidFill>
                      <a:schemeClr val="tx1"/>
                    </a:solidFill>
                  </a:rPr>
                  <a:t>    </a:t>
                </a:r>
                <a:r>
                  <a:rPr lang="en-US" altLang="ja-JP" sz="1600" b="1" dirty="0" smtClean="0">
                    <a:solidFill>
                      <a:schemeClr val="tx1"/>
                    </a:solidFill>
                  </a:rPr>
                  <a:t>  [</a:t>
                </a:r>
                <a:r>
                  <a:rPr lang="en-US" altLang="ja-JP" sz="1600" b="1" dirty="0">
                    <a:solidFill>
                      <a:schemeClr val="tx1"/>
                    </a:solidFill>
                  </a:rPr>
                  <a:t>HK, Nakamura, Lee, Sato, PRC90(2014)065204]</a:t>
                </a:r>
              </a:p>
              <a:p>
                <a:pPr>
                  <a:buClr>
                    <a:srgbClr val="FF0000"/>
                  </a:buClr>
                </a:pPr>
                <a:endParaRPr lang="en-US" altLang="ja-JP" sz="2000" b="1" dirty="0">
                  <a:solidFill>
                    <a:schemeClr val="tx1"/>
                  </a:solidFill>
                </a:endParaRPr>
              </a:p>
              <a:p>
                <a:pPr marL="342900" indent="-342900">
                  <a:buClr>
                    <a:srgbClr val="FF0000"/>
                  </a:buClr>
                  <a:buFont typeface="Wingdings" panose="05000000000000000000" pitchFamily="2" charset="2"/>
                  <a:buChar char="ü"/>
                </a:pPr>
                <a:r>
                  <a:rPr lang="en-US" altLang="ja-JP" sz="2000" b="1" dirty="0">
                    <a:solidFill>
                      <a:schemeClr val="tx1"/>
                    </a:solidFill>
                  </a:rPr>
                  <a:t>Extraction of </a:t>
                </a:r>
                <a:r>
                  <a:rPr lang="en-US" altLang="ja-JP" sz="2000" b="1" dirty="0">
                    <a:solidFill>
                      <a:srgbClr val="FF0000"/>
                    </a:solidFill>
                  </a:rPr>
                  <a:t>Y* </a:t>
                </a:r>
                <a:r>
                  <a:rPr lang="en-US" altLang="ja-JP" sz="2000" b="1" dirty="0" smtClean="0">
                    <a:solidFill>
                      <a:srgbClr val="FF0000"/>
                    </a:solidFill>
                  </a:rPr>
                  <a:t>resonance parameters </a:t>
                </a:r>
                <a:r>
                  <a:rPr lang="en-US" altLang="ja-JP" sz="2000" b="1" dirty="0">
                    <a:solidFill>
                      <a:schemeClr val="tx1"/>
                    </a:solidFill>
                  </a:rPr>
                  <a:t>(mass, width, couplings, …) defined by </a:t>
                </a:r>
                <a:r>
                  <a:rPr lang="en-US" altLang="ja-JP" sz="2000" b="1" dirty="0">
                    <a:solidFill>
                      <a:srgbClr val="0000FF"/>
                    </a:solidFill>
                  </a:rPr>
                  <a:t>poles of </a:t>
                </a:r>
                <a:r>
                  <a:rPr lang="en-US" altLang="ja-JP" sz="2000" b="1" dirty="0" smtClean="0">
                    <a:solidFill>
                      <a:srgbClr val="0000FF"/>
                    </a:solidFill>
                  </a:rPr>
                  <a:t>scattering </a:t>
                </a:r>
                <a:r>
                  <a:rPr lang="en-US" altLang="ja-JP" sz="2000" b="1" dirty="0">
                    <a:solidFill>
                      <a:srgbClr val="0000FF"/>
                    </a:solidFill>
                  </a:rPr>
                  <a:t>amplitudes</a:t>
                </a:r>
                <a:r>
                  <a:rPr lang="en-US" altLang="ja-JP" sz="2000" b="1" dirty="0">
                    <a:solidFill>
                      <a:schemeClr val="tx1"/>
                    </a:solidFill>
                  </a:rPr>
                  <a:t>. </a:t>
                </a:r>
              </a:p>
              <a:p>
                <a:pPr>
                  <a:buClr>
                    <a:srgbClr val="FF0000"/>
                  </a:buClr>
                </a:pPr>
                <a:r>
                  <a:rPr lang="en-US" altLang="ja-JP" sz="1600" b="1" dirty="0">
                    <a:solidFill>
                      <a:schemeClr val="tx1"/>
                    </a:solidFill>
                  </a:rPr>
                  <a:t>    </a:t>
                </a:r>
                <a:r>
                  <a:rPr lang="en-US" altLang="ja-JP" sz="1600" b="1" dirty="0" smtClean="0">
                    <a:solidFill>
                      <a:schemeClr val="tx1"/>
                    </a:solidFill>
                  </a:rPr>
                  <a:t>  [</a:t>
                </a:r>
                <a:r>
                  <a:rPr lang="en-US" altLang="ja-JP" sz="1600" b="1" dirty="0">
                    <a:solidFill>
                      <a:schemeClr val="tx1"/>
                    </a:solidFill>
                  </a:rPr>
                  <a:t>HK, Nakamura, Lee, Sato, PRC92(2015)025205</a:t>
                </a:r>
                <a:r>
                  <a:rPr lang="en-US" altLang="ja-JP" sz="1600" b="1" dirty="0" smtClean="0">
                    <a:solidFill>
                      <a:schemeClr val="tx1"/>
                    </a:solidFill>
                  </a:rPr>
                  <a:t>]</a:t>
                </a:r>
                <a:endParaRPr lang="en-US" altLang="ja-JP" sz="1600" b="1" dirty="0">
                  <a:solidFill>
                    <a:schemeClr val="tx1"/>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28504" y="2337209"/>
                <a:ext cx="8424936" cy="4116127"/>
              </a:xfrm>
              <a:prstGeom prst="rect">
                <a:avLst/>
              </a:prstGeom>
              <a:blipFill rotWithShape="1">
                <a:blip r:embed="rId2"/>
                <a:stretch>
                  <a:fillRect l="-651" t="-592"/>
                </a:stretch>
              </a:blipFill>
              <a:ln w="31750">
                <a:noFill/>
              </a:ln>
              <a:effectLst/>
            </p:spPr>
            <p:txBody>
              <a:bodyPr/>
              <a:lstStyle/>
              <a:p>
                <a:r>
                  <a:rPr lang="ja-JP" altLang="en-US">
                    <a:noFill/>
                  </a:rPr>
                  <a:t> </a:t>
                </a:r>
              </a:p>
            </p:txBody>
          </p:sp>
        </mc:Fallback>
      </mc:AlternateContent>
      <p:sp>
        <p:nvSpPr>
          <p:cNvPr id="11" name="テキスト ボックス 10"/>
          <p:cNvSpPr txBox="1"/>
          <p:nvPr/>
        </p:nvSpPr>
        <p:spPr>
          <a:xfrm>
            <a:off x="359532" y="1185081"/>
            <a:ext cx="8424936" cy="97872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20000"/>
              </a:lnSpc>
              <a:buClr>
                <a:srgbClr val="FF0000"/>
              </a:buClr>
            </a:pPr>
            <a:r>
              <a:rPr lang="en-US" altLang="ja-JP" sz="2400" b="1" dirty="0" smtClean="0"/>
              <a:t>With the DCC approach developed for the </a:t>
            </a:r>
            <a:r>
              <a:rPr lang="en-US" altLang="ja-JP" sz="2400" b="1" dirty="0" smtClean="0">
                <a:solidFill>
                  <a:srgbClr val="0000FF"/>
                </a:solidFill>
              </a:rPr>
              <a:t>S= </a:t>
            </a:r>
            <a:r>
              <a:rPr lang="en-US" altLang="ja-JP" sz="2400" b="1" dirty="0">
                <a:solidFill>
                  <a:srgbClr val="0000FF"/>
                </a:solidFill>
              </a:rPr>
              <a:t>-</a:t>
            </a:r>
            <a:r>
              <a:rPr lang="en-US" altLang="ja-JP" sz="2400" b="1" dirty="0" smtClean="0">
                <a:solidFill>
                  <a:srgbClr val="0000FF"/>
                </a:solidFill>
              </a:rPr>
              <a:t>1 sector</a:t>
            </a:r>
            <a:r>
              <a:rPr lang="en-US" altLang="ja-JP" sz="2400" b="1" dirty="0" smtClean="0"/>
              <a:t>, we made:</a:t>
            </a:r>
          </a:p>
        </p:txBody>
      </p:sp>
      <p:grpSp>
        <p:nvGrpSpPr>
          <p:cNvPr id="10" name="グループ化 9"/>
          <p:cNvGrpSpPr/>
          <p:nvPr/>
        </p:nvGrpSpPr>
        <p:grpSpPr>
          <a:xfrm>
            <a:off x="6472192" y="1950002"/>
            <a:ext cx="2537054" cy="1035279"/>
            <a:chOff x="6136935" y="2699346"/>
            <a:chExt cx="2537054" cy="1035279"/>
          </a:xfrm>
        </p:grpSpPr>
        <p:sp>
          <p:nvSpPr>
            <p:cNvPr id="5" name="角丸四角形吹き出し 4"/>
            <p:cNvSpPr/>
            <p:nvPr/>
          </p:nvSpPr>
          <p:spPr>
            <a:xfrm>
              <a:off x="6136935" y="2699346"/>
              <a:ext cx="2537054" cy="1035279"/>
            </a:xfrm>
            <a:prstGeom prst="wedgeRoundRectCallout">
              <a:avLst>
                <a:gd name="adj1" fmla="val -70711"/>
                <a:gd name="adj2" fmla="val 34957"/>
                <a:gd name="adj3" fmla="val 16667"/>
              </a:avLst>
            </a:prstGeom>
            <a:solidFill>
              <a:schemeClr val="bg1"/>
            </a:solidFill>
            <a:ln w="31750">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 name="テキスト ボックス 5"/>
            <p:cNvSpPr txBox="1"/>
            <p:nvPr/>
          </p:nvSpPr>
          <p:spPr>
            <a:xfrm>
              <a:off x="6177033" y="2790553"/>
              <a:ext cx="2470548" cy="461665"/>
            </a:xfrm>
            <a:prstGeom prst="rect">
              <a:avLst/>
            </a:prstGeom>
            <a:noFill/>
          </p:spPr>
          <p:txBody>
            <a:bodyPr wrap="none" rtlCol="0">
              <a:spAutoFit/>
            </a:bodyPr>
            <a:lstStyle/>
            <a:p>
              <a:pPr>
                <a:buClr>
                  <a:srgbClr val="0000FF"/>
                </a:buClr>
              </a:pPr>
              <a:r>
                <a:rPr lang="en-US" altLang="ja-JP" sz="1200" b="1" dirty="0" smtClean="0">
                  <a:solidFill>
                    <a:srgbClr val="0000FF"/>
                  </a:solidFill>
                </a:rPr>
                <a:t>S</a:t>
              </a:r>
              <a:r>
                <a:rPr kumimoji="1" lang="en-US" altLang="ja-JP" sz="1200" b="1" dirty="0" smtClean="0">
                  <a:solidFill>
                    <a:srgbClr val="0000FF"/>
                  </a:solidFill>
                </a:rPr>
                <a:t>upercomputers</a:t>
              </a:r>
              <a:r>
                <a:rPr kumimoji="1" lang="en-US" altLang="ja-JP" sz="1200" b="1" dirty="0" smtClean="0"/>
                <a:t> are necessary</a:t>
              </a:r>
            </a:p>
            <a:p>
              <a:pPr>
                <a:buClr>
                  <a:srgbClr val="0000FF"/>
                </a:buClr>
              </a:pPr>
              <a:r>
                <a:rPr lang="en-US" altLang="ja-JP" sz="1200" b="1" dirty="0" smtClean="0"/>
                <a:t>for the analysis !!</a:t>
              </a:r>
              <a:endParaRPr kumimoji="1" lang="ja-JP" altLang="en-US" sz="1200" b="1" dirty="0"/>
            </a:p>
          </p:txBody>
        </p:sp>
        <p:pic>
          <p:nvPicPr>
            <p:cNvPr id="8" name="Picture 2" descr="C:\Users\kamano\Deskto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279225"/>
              <a:ext cx="864016" cy="3016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amano\Desktop\argonne_header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683" y="3248233"/>
              <a:ext cx="825470" cy="3636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087374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dissolve">
                                      <p:cBhvr>
                                        <p:cTn id="18" dur="500"/>
                                        <p:tgtEl>
                                          <p:spTgt spid="3">
                                            <p:txEl>
                                              <p:pRg st="9" end="9"/>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dissolve">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7504" y="620688"/>
            <a:ext cx="8955861" cy="618597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Rectangle 3"/>
          <p:cNvSpPr txBox="1">
            <a:spLocks noChangeArrowheads="1"/>
          </p:cNvSpPr>
          <p:nvPr/>
        </p:nvSpPr>
        <p:spPr>
          <a:xfrm>
            <a:off x="0" y="0"/>
            <a:ext cx="9144000"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0000FF"/>
                </a:solidFill>
                <a:latin typeface="Arial Black" pitchFamily="34" charset="0"/>
                <a:ea typeface="ＭＳ Ｐゴシック" charset="-128"/>
              </a:rPr>
              <a:t>Results of the fits</a:t>
            </a:r>
            <a:endParaRPr lang="ja-JP" altLang="en-US" sz="2800" dirty="0" smtClean="0">
              <a:solidFill>
                <a:srgbClr val="0000FF"/>
              </a:solidFill>
              <a:latin typeface="Arial Black" pitchFamily="34" charset="0"/>
              <a:ea typeface="ＭＳ Ｐゴシック"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24744"/>
            <a:ext cx="7272808" cy="5619897"/>
          </a:xfrm>
          <a:prstGeom prst="rect">
            <a:avLst/>
          </a:prstGeom>
        </p:spPr>
      </p:pic>
      <p:sp>
        <p:nvSpPr>
          <p:cNvPr id="5" name="角丸四角形 4"/>
          <p:cNvSpPr/>
          <p:nvPr/>
        </p:nvSpPr>
        <p:spPr bwMode="auto">
          <a:xfrm>
            <a:off x="179512" y="764703"/>
            <a:ext cx="3564396" cy="360041"/>
          </a:xfrm>
          <a:prstGeom prst="roundRect">
            <a:avLst/>
          </a:prstGeom>
          <a:solidFill>
            <a:schemeClr val="bg1"/>
          </a:solidFill>
          <a:ln w="25400" algn="ctr">
            <a:solidFill>
              <a:srgbClr val="0000FF"/>
            </a:solidFill>
            <a:round/>
            <a:headEnd/>
            <a:tailEnd/>
          </a:ln>
          <a:effectLst>
            <a:outerShdw blurRad="50800" dist="38100" dir="2700000" algn="tl" rotWithShape="0">
              <a:prstClr val="black">
                <a:alpha val="40000"/>
              </a:prstClr>
            </a:outerShdw>
          </a:effectLst>
        </p:spPr>
        <p:txBody>
          <a:bodyPr lIns="90000" tIns="46800" rIns="90000" bIns="46800" rtlCol="0" anchor="ctr"/>
          <a:lstStyle/>
          <a:p>
            <a:pPr algn="ctr"/>
            <a:r>
              <a:rPr kumimoji="1" lang="en-US" altLang="ja-JP" b="1" dirty="0" smtClean="0"/>
              <a:t>K</a:t>
            </a:r>
            <a:r>
              <a:rPr kumimoji="1" lang="en-US" altLang="ja-JP" b="1" baseline="30000" dirty="0" smtClean="0"/>
              <a:t>-</a:t>
            </a:r>
            <a:r>
              <a:rPr kumimoji="1" lang="en-US" altLang="ja-JP" b="1" dirty="0" smtClean="0"/>
              <a:t> p </a:t>
            </a:r>
            <a:r>
              <a:rPr kumimoji="1" lang="en-US" altLang="ja-JP" b="1" dirty="0" smtClean="0">
                <a:sym typeface="Wingdings" panose="05000000000000000000" pitchFamily="2" charset="2"/>
              </a:rPr>
              <a:t> MB</a:t>
            </a:r>
            <a:r>
              <a:rPr kumimoji="1" lang="en-US" altLang="ja-JP" b="1" dirty="0" smtClean="0"/>
              <a:t> total cross sections</a:t>
            </a:r>
            <a:endParaRPr kumimoji="1" lang="ja-JP" altLang="en-US" b="1" dirty="0" smtClean="0"/>
          </a:p>
        </p:txBody>
      </p:sp>
      <p:sp>
        <p:nvSpPr>
          <p:cNvPr id="12" name="テキスト ボックス 11"/>
          <p:cNvSpPr txBox="1"/>
          <p:nvPr/>
        </p:nvSpPr>
        <p:spPr>
          <a:xfrm>
            <a:off x="7236296" y="2276872"/>
            <a:ext cx="1723549" cy="923330"/>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nSpc>
                <a:spcPct val="150000"/>
              </a:lnSpc>
            </a:pPr>
            <a:r>
              <a:rPr kumimoji="1" lang="en-US" altLang="ja-JP" b="1" dirty="0" smtClean="0">
                <a:solidFill>
                  <a:srgbClr val="FF0000"/>
                </a:solidFill>
              </a:rPr>
              <a:t>Red: Model A</a:t>
            </a:r>
          </a:p>
          <a:p>
            <a:pPr>
              <a:lnSpc>
                <a:spcPct val="150000"/>
              </a:lnSpc>
            </a:pPr>
            <a:r>
              <a:rPr lang="en-US" altLang="ja-JP" b="1" dirty="0" smtClean="0">
                <a:solidFill>
                  <a:srgbClr val="0000FF"/>
                </a:solidFill>
              </a:rPr>
              <a:t>Blue: Model B</a:t>
            </a:r>
          </a:p>
        </p:txBody>
      </p:sp>
      <p:grpSp>
        <p:nvGrpSpPr>
          <p:cNvPr id="9" name="グループ化 8"/>
          <p:cNvGrpSpPr/>
          <p:nvPr/>
        </p:nvGrpSpPr>
        <p:grpSpPr>
          <a:xfrm>
            <a:off x="6794191" y="3514138"/>
            <a:ext cx="2222487" cy="1512584"/>
            <a:chOff x="-1351998" y="1982970"/>
            <a:chExt cx="2222487" cy="1512584"/>
          </a:xfrm>
        </p:grpSpPr>
        <p:sp>
          <p:nvSpPr>
            <p:cNvPr id="8" name="角丸四角形吹き出し 7"/>
            <p:cNvSpPr/>
            <p:nvPr/>
          </p:nvSpPr>
          <p:spPr>
            <a:xfrm>
              <a:off x="-1351998" y="1982970"/>
              <a:ext cx="2222487" cy="1512584"/>
            </a:xfrm>
            <a:prstGeom prst="wedgeRoundRectCallout">
              <a:avLst>
                <a:gd name="adj1" fmla="val 3124"/>
                <a:gd name="adj2" fmla="val -74476"/>
                <a:gd name="adj3" fmla="val 16667"/>
              </a:avLst>
            </a:prstGeom>
            <a:solidFill>
              <a:schemeClr val="bg1"/>
            </a:solidFill>
            <a:ln w="38100">
              <a:solidFill>
                <a:srgbClr val="FF66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b="1" dirty="0" smtClean="0"/>
            </a:p>
          </p:txBody>
        </p:sp>
        <p:sp>
          <p:nvSpPr>
            <p:cNvPr id="7" name="テキスト ボックス 6"/>
            <p:cNvSpPr txBox="1"/>
            <p:nvPr/>
          </p:nvSpPr>
          <p:spPr>
            <a:xfrm>
              <a:off x="-1269663" y="2060848"/>
              <a:ext cx="2071401" cy="1384995"/>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sz="1400" b="1" dirty="0" smtClean="0">
                  <a:solidFill>
                    <a:srgbClr val="FF0000"/>
                  </a:solidFill>
                </a:rPr>
                <a:t>“Incompleteness”</a:t>
              </a:r>
              <a:r>
                <a:rPr lang="en-US" altLang="ja-JP" sz="1400" b="1" dirty="0">
                  <a:solidFill>
                    <a:srgbClr val="FF0000"/>
                  </a:solidFill>
                </a:rPr>
                <a:t> </a:t>
              </a:r>
              <a:r>
                <a:rPr lang="en-US" altLang="ja-JP" sz="1400" b="1" dirty="0" smtClean="0">
                  <a:solidFill>
                    <a:schemeClr val="tx1"/>
                  </a:solidFill>
                </a:rPr>
                <a:t>of </a:t>
              </a:r>
            </a:p>
            <a:p>
              <a:r>
                <a:rPr lang="en-US" altLang="ja-JP" sz="1400" b="1" dirty="0" smtClean="0">
                  <a:solidFill>
                    <a:schemeClr val="tx1"/>
                  </a:solidFill>
                </a:rPr>
                <a:t>the current database</a:t>
              </a:r>
            </a:p>
            <a:p>
              <a:r>
                <a:rPr kumimoji="1" lang="en-US" altLang="ja-JP" sz="1400" b="1" dirty="0" smtClean="0">
                  <a:solidFill>
                    <a:schemeClr val="tx1"/>
                  </a:solidFill>
                </a:rPr>
                <a:t>allows us to have </a:t>
              </a:r>
              <a:r>
                <a:rPr kumimoji="1" lang="en-US" altLang="ja-JP" sz="1400" b="1" dirty="0" smtClean="0">
                  <a:solidFill>
                    <a:srgbClr val="0000FF"/>
                  </a:solidFill>
                </a:rPr>
                <a:t>two </a:t>
              </a:r>
            </a:p>
            <a:p>
              <a:r>
                <a:rPr lang="en-US" altLang="ja-JP" sz="1400" b="1" dirty="0" smtClean="0">
                  <a:solidFill>
                    <a:srgbClr val="0000FF"/>
                  </a:solidFill>
                </a:rPr>
                <a:t>parameter sets </a:t>
              </a:r>
              <a:r>
                <a:rPr lang="en-US" altLang="ja-JP" sz="1400" b="1" dirty="0" smtClean="0">
                  <a:solidFill>
                    <a:schemeClr val="tx1"/>
                  </a:solidFill>
                </a:rPr>
                <a:t>that</a:t>
              </a:r>
            </a:p>
            <a:p>
              <a:r>
                <a:rPr kumimoji="1" lang="en-US" altLang="ja-JP" sz="1400" b="1" dirty="0" smtClean="0">
                  <a:solidFill>
                    <a:schemeClr val="tx1"/>
                  </a:solidFill>
                </a:rPr>
                <a:t>give similar quality</a:t>
              </a:r>
            </a:p>
            <a:p>
              <a:r>
                <a:rPr lang="en-US" altLang="ja-JP" sz="1400" b="1" dirty="0" smtClean="0">
                  <a:solidFill>
                    <a:schemeClr val="tx1"/>
                  </a:solidFill>
                </a:rPr>
                <a:t>of the fit.</a:t>
              </a:r>
              <a:endParaRPr kumimoji="1" lang="ja-JP" altLang="en-US" sz="1400" b="1" dirty="0" smtClean="0">
                <a:solidFill>
                  <a:schemeClr val="tx1"/>
                </a:solidFill>
              </a:endParaRPr>
            </a:p>
          </p:txBody>
        </p:sp>
      </p:grpSp>
      <p:sp>
        <p:nvSpPr>
          <p:cNvPr id="14" name="テキスト ボックス 13"/>
          <p:cNvSpPr txBox="1"/>
          <p:nvPr/>
        </p:nvSpPr>
        <p:spPr>
          <a:xfrm>
            <a:off x="5507899" y="764704"/>
            <a:ext cx="3536546" cy="276999"/>
          </a:xfrm>
          <a:prstGeom prst="rect">
            <a:avLst/>
          </a:prstGeom>
          <a:noFill/>
          <a:ln w="31750">
            <a:noFill/>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en-US" altLang="ja-JP" sz="1200" b="1" dirty="0">
                <a:solidFill>
                  <a:srgbClr val="FF0000"/>
                </a:solidFill>
              </a:rPr>
              <a:t>HK, Nakamura, Lee, Sato, </a:t>
            </a:r>
            <a:r>
              <a:rPr lang="en-US" altLang="ja-JP" sz="1200" b="1" dirty="0" smtClean="0">
                <a:solidFill>
                  <a:srgbClr val="FF0000"/>
                </a:solidFill>
              </a:rPr>
              <a:t>PRC90(2014)065204</a:t>
            </a:r>
            <a:endParaRPr kumimoji="1" lang="ja-JP" altLang="en-US" sz="1200" b="1" dirty="0" smtClean="0">
              <a:solidFill>
                <a:srgbClr val="FF0000"/>
              </a:solidFill>
            </a:endParaRPr>
          </a:p>
        </p:txBody>
      </p:sp>
    </p:spTree>
    <p:extLst>
      <p:ext uri="{BB962C8B-B14F-4D97-AF65-F5344CB8AC3E}">
        <p14:creationId xmlns:p14="http://schemas.microsoft.com/office/powerpoint/2010/main" val="14338348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usepackage{txfonts}&#10;\usepackage{color}&#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458"/>
  <p:tag name="DEFAULTHEIGHT" val="338"/>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txfonts}&#10;\usepackage{color}&#10;\begin{document}&#10;$\vec P_{T} = P_{T}\,\hat z$&#10;\end{document}&#10;"/>
  <p:tag name="EXTERNALNAME" val="txp_fig"/>
  <p:tag name="BLEND" val="False"/>
  <p:tag name="TRANSPARENT" val="False"/>
  <p:tag name="KEEPFILES" val="False"/>
  <p:tag name="DEBUGPAUSE" val="False"/>
  <p:tag name="RESOLUTION" val="1200"/>
  <p:tag name="TIMEOUT" val="(none)"/>
  <p:tag name="BOXWIDTH" val="458"/>
  <p:tag name="BOXHEIGHT" val="338"/>
  <p:tag name="BOXFONT" val="10"/>
  <p:tag name="BOXWRAP" val="False"/>
  <p:tag name="WORKAROUNDTRANSPARENCYBUG" val="False"/>
  <p:tag name="ALLOWFONTSUBSTITUTION" val="False"/>
  <p:tag name="BITMAPFORMAT" val="pngmono"/>
  <p:tag name="ORIGWIDTH" val="84.00016"/>
  <p:tag name="PICTUREFILESIZE" val="4979"/>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txfonts}&#10;\usepackage{color}&#10;\begin{document}&#10;\begin{eqnarray*}&#10;\vec P_{R} &amp;=&amp; \textcolor{red}{P}\,\hat y \nonumber\\&#10;&amp;+&amp; P_{T}\,\sqrt{1-\textcolor{red}{P}^2}\,\sin\textcolor{blue}{\beta}\, \hat x\nonumber\\&#10;&amp;+&amp;P_{T}\,\sqrt{1-\textcolor{red}{P}^2}\, \cos\textcolor{blue}{\beta}\,\hat z&#10;\end{eqnarray*}&#10;\end{document}&#10;"/>
  <p:tag name="EXTERNALNAME" val="txp_fig"/>
  <p:tag name="BLEND" val="False"/>
  <p:tag name="TRANSPARENT" val="False"/>
  <p:tag name="KEEPFILES" val="False"/>
  <p:tag name="DEBUGPAUSE" val="False"/>
  <p:tag name="RESOLUTION" val="1200"/>
  <p:tag name="TIMEOUT" val="(none)"/>
  <p:tag name="BOXWIDTH" val="458"/>
  <p:tag name="BOXHEIGHT" val="338"/>
  <p:tag name="BOXFONT" val="10"/>
  <p:tag name="BOXWRAP" val="False"/>
  <p:tag name="WORKAROUNDTRANSPARENCYBUG" val="False"/>
  <p:tag name="ALLOWFONTSUBSTITUTION" val="False"/>
  <p:tag name="BITMAPFORMAT" val="png256"/>
  <p:tag name="ORIGWIDTH" val="223.9805"/>
  <p:tag name="PICTUREFILESIZE" val="49510"/>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txfonts}&#10;\usepackage{color}&#10;\begin{document}&#10;($&#10;\textcolor[rgb]{0,0.6,0}{R}=\,-\sqrt{1-\textcolor{red}{P}^2}\,\sin\textcolor{blue}{\beta},&#10;\quad \textcolor[rgb]{0,0.6,0}{A}=\sqrt{1-\textcolor{red}{P}^2}\, \cos\textcolor{blue}{\beta}&#10;$)&#10;\end{document}&#10;"/>
  <p:tag name="EXTERNALNAME" val="txp_fig"/>
  <p:tag name="BLEND" val="False"/>
  <p:tag name="TRANSPARENT" val="False"/>
  <p:tag name="KEEPFILES" val="False"/>
  <p:tag name="DEBUGPAUSE" val="False"/>
  <p:tag name="RESOLUTION" val="1200"/>
  <p:tag name="TIMEOUT" val="(none)"/>
  <p:tag name="BOXWIDTH" val="646"/>
  <p:tag name="BOXHEIGHT" val="327"/>
  <p:tag name="BOXFONT" val="10"/>
  <p:tag name="BOXWRAP" val="False"/>
  <p:tag name="WORKAROUNDTRANSPARENCYBUG" val="False"/>
  <p:tag name="ALLOWFONTSUBSTITUTION" val="False"/>
  <p:tag name="BITMAPFORMAT" val="png256"/>
  <p:tag name="ORIGWIDTH" val="354.9607"/>
  <p:tag name="PICTUREFILESIZE" val="30516"/>
</p:tagLst>
</file>

<file path=ppt/tags/tag13.xml><?xml version="1.0" encoding="utf-8"?>
<p:tagLst xmlns:a="http://schemas.openxmlformats.org/drawingml/2006/main" xmlns:r="http://schemas.openxmlformats.org/officeDocument/2006/relationships" xmlns:p="http://schemas.openxmlformats.org/presentationml/2006/main">
  <p:tag name="TIMING" val="|64.6"/>
</p:tagLst>
</file>

<file path=ppt/tags/tag14.xml><?xml version="1.0" encoding="utf-8"?>
<p:tagLst xmlns:a="http://schemas.openxmlformats.org/drawingml/2006/main" xmlns:r="http://schemas.openxmlformats.org/officeDocument/2006/relationships" xmlns:p="http://schemas.openxmlformats.org/presentationml/2006/main">
  <p:tag name="TIMING" val="|64.6"/>
</p:tagLst>
</file>

<file path=ppt/tags/tag15.xml><?xml version="1.0" encoding="utf-8"?>
<p:tagLst xmlns:a="http://schemas.openxmlformats.org/drawingml/2006/main" xmlns:r="http://schemas.openxmlformats.org/officeDocument/2006/relationships" xmlns:p="http://schemas.openxmlformats.org/presentationml/2006/main">
  <p:tag name="TIMING" val="|64.6"/>
</p:tagLst>
</file>

<file path=ppt/tags/tag16.xml><?xml version="1.0" encoding="utf-8"?>
<p:tagLst xmlns:a="http://schemas.openxmlformats.org/drawingml/2006/main" xmlns:r="http://schemas.openxmlformats.org/officeDocument/2006/relationships" xmlns:p="http://schemas.openxmlformats.org/presentationml/2006/main">
  <p:tag name="TIMING" val="|64.6"/>
</p:tagLst>
</file>

<file path=ppt/tags/tag17.xml><?xml version="1.0" encoding="utf-8"?>
<p:tagLst xmlns:a="http://schemas.openxmlformats.org/drawingml/2006/main" xmlns:r="http://schemas.openxmlformats.org/officeDocument/2006/relationships" xmlns:p="http://schemas.openxmlformats.org/presentationml/2006/main">
  <p:tag name="TIMING" val="|64.6"/>
</p:tagLst>
</file>

<file path=ppt/tags/tag18.xml><?xml version="1.0" encoding="utf-8"?>
<p:tagLst xmlns:a="http://schemas.openxmlformats.org/drawingml/2006/main" xmlns:r="http://schemas.openxmlformats.org/officeDocument/2006/relationships" xmlns:p="http://schemas.openxmlformats.org/presentationml/2006/main">
  <p:tag name="TIMING" val="|64.6"/>
</p:tagLst>
</file>

<file path=ppt/tags/tag2.xml><?xml version="1.0" encoding="utf-8"?>
<p:tagLst xmlns:a="http://schemas.openxmlformats.org/drawingml/2006/main" xmlns:r="http://schemas.openxmlformats.org/officeDocument/2006/relationships" xmlns:p="http://schemas.openxmlformats.org/presentationml/2006/main">
  <p:tag name="TIMING" val="|21.5|36.4"/>
</p:tagLst>
</file>

<file path=ppt/tags/tag3.xml><?xml version="1.0" encoding="utf-8"?>
<p:tagLst xmlns:a="http://schemas.openxmlformats.org/drawingml/2006/main" xmlns:r="http://schemas.openxmlformats.org/officeDocument/2006/relationships" xmlns:p="http://schemas.openxmlformats.org/presentationml/2006/main">
  <p:tag name="TIMING" val="|21.5|36.4"/>
</p:tagLst>
</file>

<file path=ppt/tags/tag4.xml><?xml version="1.0" encoding="utf-8"?>
<p:tagLst xmlns:a="http://schemas.openxmlformats.org/drawingml/2006/main" xmlns:r="http://schemas.openxmlformats.org/officeDocument/2006/relationships" xmlns:p="http://schemas.openxmlformats.org/presentationml/2006/main">
  <p:tag name="TIMING" val="|21.5|36.4"/>
</p:tagLst>
</file>

<file path=ppt/tags/tag5.xml><?xml version="1.0" encoding="utf-8"?>
<p:tagLst xmlns:a="http://schemas.openxmlformats.org/drawingml/2006/main" xmlns:r="http://schemas.openxmlformats.org/officeDocument/2006/relationships" xmlns:p="http://schemas.openxmlformats.org/presentationml/2006/main">
  <p:tag name="TIMING" val="|21.5|36.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txfonts}&#10;\usepackage{color}&#10;\begin{document}&#10;\begin{eqnarray*}&#10;\ \ \ \ \ T^{(LSJ)}_{a,b}(p_{a},p_{b};E)&amp;=&amp;V^{(LSJ)}_{a,b}(p_{a},p_{b};E)&#10;+\sum_c\int^\infty_0 q^2dq V^{(LSJ)}_{a,c}(p_{a},q;E)G_{c}(q;E)T^{(LSJ)}_{c,b}(q,p_{b};E)&#10;\end{eqnarray*}&#10;\end{document}&#10;"/>
  <p:tag name="EXTERNALNAME" val="txp_fig"/>
  <p:tag name="BLEND" val="False"/>
  <p:tag name="TRANSPARENT" val="False"/>
  <p:tag name="KEEPFILES" val="False"/>
  <p:tag name="DEBUGPAUSE" val="False"/>
  <p:tag name="RESOLUTION" val="1200"/>
  <p:tag name="TIMEOUT" val="(none)"/>
  <p:tag name="BOXWIDTH" val="458"/>
  <p:tag name="BOXHEIGHT" val="338"/>
  <p:tag name="BOXFONT" val="10"/>
  <p:tag name="BOXWRAP" val="False"/>
  <p:tag name="WORKAROUNDTRANSPARENCYBUG" val="False"/>
  <p:tag name="ALLOWFONTSUBSTITUTION" val="False"/>
  <p:tag name="BITMAPFORMAT" val="pngmono"/>
  <p:tag name="ORIGWIDTH" val="720"/>
  <p:tag name="PICTUREFILESIZE" val="7411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txfonts}&#10;\usepackage{color}&#10;\begin{document}&#10;\begin{eqnarray*}a,b,c&amp;=&amp;(~\bar K N,~\pi \Sigma,~\pi \Lambda,~\eta\Lambda,~K \Xi,~\pi \Sigma^\ast,~\bar K^\ast N,~\cdots~)\end{eqnarray*}&#10;\end{document}&#10;"/>
  <p:tag name="EXTERNALNAME" val="txp_fig"/>
  <p:tag name="BLEND" val="False"/>
  <p:tag name="TRANSPARENT" val="False"/>
  <p:tag name="KEEPFILES" val="False"/>
  <p:tag name="DEBUGPAUSE" val="False"/>
  <p:tag name="RESOLUTION" val="1200"/>
  <p:tag name="TIMEOUT" val="(none)"/>
  <p:tag name="BOXWIDTH" val="458"/>
  <p:tag name="BOXHEIGHT" val="338"/>
  <p:tag name="BOXFONT" val="10"/>
  <p:tag name="BOXWRAP" val="False"/>
  <p:tag name="WORKAROUNDTRANSPARENCYBUG" val="False"/>
  <p:tag name="ALLOWFONTSUBSTITUTION" val="False"/>
  <p:tag name="BITMAPFORMAT" val="png256"/>
  <p:tag name="ORIGWIDTH" val="429.9609"/>
  <p:tag name="PICTUREFILESIZE" val="41688"/>
</p:tagLst>
</file>

<file path=ppt/tags/tag8.xml><?xml version="1.0" encoding="utf-8"?>
<p:tagLst xmlns:a="http://schemas.openxmlformats.org/drawingml/2006/main" xmlns:r="http://schemas.openxmlformats.org/officeDocument/2006/relationships" xmlns:p="http://schemas.openxmlformats.org/presentationml/2006/main">
  <p:tag name="TIMING" val="|21.5|36.4"/>
</p:tagLst>
</file>

<file path=ppt/tags/tag9.xml><?xml version="1.0" encoding="utf-8"?>
<p:tagLst xmlns:a="http://schemas.openxmlformats.org/drawingml/2006/main" xmlns:r="http://schemas.openxmlformats.org/officeDocument/2006/relationships" xmlns:p="http://schemas.openxmlformats.org/presentationml/2006/main">
  <p:tag name="TIMING" val="|21.5|36.4"/>
</p:tagLst>
</file>

<file path=ppt/theme/theme1.xml><?xml version="1.0" encoding="utf-8"?>
<a:theme xmlns:a="http://schemas.openxmlformats.org/drawingml/2006/main" name="cust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0">
          <a:solidFill>
            <a:srgbClr val="FF6600"/>
          </a:solidFill>
        </a:ln>
        <a:effectLst>
          <a:outerShdw blurRad="50800" dist="38100" dir="2700000" algn="tl" rotWithShape="0">
            <a:prstClr val="black">
              <a:alpha val="40000"/>
            </a:prstClr>
          </a:outerShdw>
        </a:effectLst>
      </a:spPr>
      <a:bodyPr rtlCol="0" anchor="ctr"/>
      <a:lstStyle>
        <a:defPPr marL="285750" indent="-285750">
          <a:buClr>
            <a:srgbClr val="0000FF"/>
          </a:buClr>
          <a:buFont typeface="Wingdings" panose="05000000000000000000" pitchFamily="2" charset="2"/>
          <a:buChar char="Ø"/>
          <a:defRPr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custum</Template>
  <TotalTime>41866</TotalTime>
  <Words>4191</Words>
  <Application>Microsoft Office PowerPoint</Application>
  <PresentationFormat>画面に合わせる (4:3)</PresentationFormat>
  <Paragraphs>811</Paragraphs>
  <Slides>52</Slides>
  <Notes>13</Notes>
  <HiddenSlides>0</HiddenSlides>
  <MMClips>0</MMClips>
  <ScaleCrop>false</ScaleCrop>
  <HeadingPairs>
    <vt:vector size="4" baseType="variant">
      <vt:variant>
        <vt:lpstr>テーマ</vt:lpstr>
      </vt:variant>
      <vt:variant>
        <vt:i4>1</vt:i4>
      </vt:variant>
      <vt:variant>
        <vt:lpstr>スライド タイトル</vt:lpstr>
      </vt:variant>
      <vt:variant>
        <vt:i4>52</vt:i4>
      </vt:variant>
    </vt:vector>
  </HeadingPairs>
  <TitlesOfParts>
    <vt:vector size="53" baseType="lpstr">
      <vt:lpstr>custum</vt:lpstr>
      <vt:lpstr>Spectroscopy of S=-1 hyperon resonances with antikaon-induced meson-production reactions</vt:lpstr>
      <vt:lpstr>Outline</vt:lpstr>
      <vt:lpstr>PowerPoint プレゼンテーション</vt:lpstr>
      <vt:lpstr>Introduction: Current situation of Y* spectroscopy</vt:lpstr>
      <vt:lpstr>Introduction: Current situation of Y* spectroscopy</vt:lpstr>
      <vt:lpstr>Introduction: Current situation of Y* spectroscopy</vt:lpstr>
      <vt:lpstr>Dynamical Coupled-Channels (DCC) approach to Λ* &amp; Σ* productions</vt:lpstr>
      <vt:lpstr>PowerPoint プレゼンテーション</vt:lpstr>
      <vt:lpstr>PowerPoint プレゼンテーション</vt:lpstr>
      <vt:lpstr>PowerPoint プレゼンテーション</vt:lpstr>
      <vt:lpstr>Extracted Λ* and Σ* mass spectrum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“Analysis dependence” of  extracted Λ* and Σ* mass spectrum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study of  S = -1 hyperon resonances via  the coupled-channels analysis of  K- p and K- d reactions</dc:title>
  <dc:creator>kamano</dc:creator>
  <cp:lastModifiedBy>kamano</cp:lastModifiedBy>
  <cp:revision>2140</cp:revision>
  <cp:lastPrinted>2015-05-17T03:24:41Z</cp:lastPrinted>
  <dcterms:created xsi:type="dcterms:W3CDTF">2011-09-25T15:35:31Z</dcterms:created>
  <dcterms:modified xsi:type="dcterms:W3CDTF">2016-12-15T05:31:17Z</dcterms:modified>
</cp:coreProperties>
</file>