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0"/>
  </p:notesMasterIdLst>
  <p:sldIdLst>
    <p:sldId id="257" r:id="rId2"/>
    <p:sldId id="301" r:id="rId3"/>
    <p:sldId id="410" r:id="rId4"/>
    <p:sldId id="366" r:id="rId5"/>
    <p:sldId id="365" r:id="rId6"/>
    <p:sldId id="413" r:id="rId7"/>
    <p:sldId id="409" r:id="rId8"/>
    <p:sldId id="411" r:id="rId9"/>
    <p:sldId id="426" r:id="rId10"/>
    <p:sldId id="427" r:id="rId11"/>
    <p:sldId id="424" r:id="rId12"/>
    <p:sldId id="347" r:id="rId13"/>
    <p:sldId id="441" r:id="rId14"/>
    <p:sldId id="442" r:id="rId15"/>
    <p:sldId id="443" r:id="rId16"/>
    <p:sldId id="451" r:id="rId17"/>
    <p:sldId id="452" r:id="rId18"/>
    <p:sldId id="431" r:id="rId19"/>
    <p:sldId id="432" r:id="rId20"/>
    <p:sldId id="434" r:id="rId21"/>
    <p:sldId id="376" r:id="rId22"/>
    <p:sldId id="450" r:id="rId23"/>
    <p:sldId id="399" r:id="rId24"/>
    <p:sldId id="414" r:id="rId25"/>
    <p:sldId id="392" r:id="rId26"/>
    <p:sldId id="393" r:id="rId27"/>
    <p:sldId id="423" r:id="rId28"/>
    <p:sldId id="394" r:id="rId29"/>
    <p:sldId id="400" r:id="rId30"/>
    <p:sldId id="401" r:id="rId31"/>
    <p:sldId id="447" r:id="rId32"/>
    <p:sldId id="448" r:id="rId33"/>
    <p:sldId id="453" r:id="rId34"/>
    <p:sldId id="454" r:id="rId35"/>
    <p:sldId id="357" r:id="rId36"/>
    <p:sldId id="428" r:id="rId37"/>
    <p:sldId id="417" r:id="rId38"/>
    <p:sldId id="418" r:id="rId39"/>
    <p:sldId id="419" r:id="rId40"/>
    <p:sldId id="420" r:id="rId41"/>
    <p:sldId id="415" r:id="rId42"/>
    <p:sldId id="435" r:id="rId43"/>
    <p:sldId id="355" r:id="rId44"/>
    <p:sldId id="437" r:id="rId45"/>
    <p:sldId id="436" r:id="rId46"/>
    <p:sldId id="382" r:id="rId47"/>
    <p:sldId id="449" r:id="rId48"/>
    <p:sldId id="445" r:id="rId49"/>
  </p:sldIdLst>
  <p:sldSz cx="9144000" cy="6858000" type="screen4x3"/>
  <p:notesSz cx="6858000" cy="9144000"/>
  <p:custDataLst>
    <p:tags r:id="rId52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0000FF"/>
    <a:srgbClr val="FF6600"/>
    <a:srgbClr val="3366FF"/>
    <a:srgbClr val="3333FF"/>
    <a:srgbClr val="FF9900"/>
    <a:srgbClr val="FFFFCC"/>
    <a:srgbClr val="9999FF"/>
    <a:srgbClr val="E4B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1" autoAdjust="0"/>
    <p:restoredTop sz="94705" autoAdjust="0"/>
  </p:normalViewPr>
  <p:slideViewPr>
    <p:cSldViewPr>
      <p:cViewPr>
        <p:scale>
          <a:sx n="58" d="100"/>
          <a:sy n="58" d="100"/>
        </p:scale>
        <p:origin x="-202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tags" Target="tags/tag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18B95-10F5-4925-A505-9FD9AB09323C}" type="datetimeFigureOut">
              <a:rPr kumimoji="1" lang="ja-JP" altLang="en-US" smtClean="0"/>
              <a:t>12/04/16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F07C0-252F-4A11-AABA-286A94C797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59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F07C0-252F-4A11-AABA-286A94C7979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38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F07C0-252F-4A11-AABA-286A94C7979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38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F07C0-252F-4A11-AABA-286A94C7979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75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F07C0-252F-4A11-AABA-286A94C79799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86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12/04/16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74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12/04/16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6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12/04/16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3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タイトル、2 つのコンテンツ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3810000" cy="2514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810000" cy="2514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3"/>
          </p:nvPr>
        </p:nvSpPr>
        <p:spPr>
          <a:xfrm>
            <a:off x="4648200" y="1066800"/>
            <a:ext cx="3810000" cy="5181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861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12/04/16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6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12/04/16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9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12/04/16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2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12/04/16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90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12/04/16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6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12/04/16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1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12/04/16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6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12/04/16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8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F010A-9DA7-4E09-AAC7-DE9BB032849B}" type="datetimeFigureOut">
              <a:rPr kumimoji="1" lang="ja-JP" altLang="en-US" smtClean="0"/>
              <a:t>12/04/16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5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10" Type="http://schemas.openxmlformats.org/officeDocument/2006/relationships/tags" Target="../tags/tag22.xml"/><Relationship Id="rId11" Type="http://schemas.openxmlformats.org/officeDocument/2006/relationships/tags" Target="../tags/tag23.xml"/><Relationship Id="rId12" Type="http://schemas.openxmlformats.org/officeDocument/2006/relationships/slideLayout" Target="../slideLayouts/slideLayout2.xml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tags" Target="../tags/tag13.xml"/><Relationship Id="rId2" Type="http://schemas.openxmlformats.org/officeDocument/2006/relationships/tags" Target="../tags/tag14.xml"/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tags" Target="../tags/tag17.xml"/><Relationship Id="rId6" Type="http://schemas.openxmlformats.org/officeDocument/2006/relationships/tags" Target="../tags/tag18.xml"/><Relationship Id="rId7" Type="http://schemas.openxmlformats.org/officeDocument/2006/relationships/tags" Target="../tags/tag19.xml"/><Relationship Id="rId8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tags" Target="../tags/tag28.xml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wmf"/><Relationship Id="rId9" Type="http://schemas.openxmlformats.org/officeDocument/2006/relationships/image" Target="../media/image33.wmf"/><Relationship Id="rId10" Type="http://schemas.openxmlformats.org/officeDocument/2006/relationships/image" Target="../media/image34.pn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7" Type="http://schemas.openxmlformats.org/officeDocument/2006/relationships/image" Target="../media/image36.wmf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tags" Target="../tags/tag38.xml"/><Relationship Id="rId7" Type="http://schemas.openxmlformats.org/officeDocument/2006/relationships/tags" Target="../tags/tag39.xml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41.wmf"/><Relationship Id="rId10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wmf"/><Relationship Id="rId7" Type="http://schemas.openxmlformats.org/officeDocument/2006/relationships/image" Target="../media/image49.wmf"/><Relationship Id="rId8" Type="http://schemas.openxmlformats.org/officeDocument/2006/relationships/image" Target="../media/image50.wmf"/><Relationship Id="rId9" Type="http://schemas.openxmlformats.org/officeDocument/2006/relationships/image" Target="../media/image51.wmf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2.wmf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png"/><Relationship Id="rId1" Type="http://schemas.openxmlformats.org/officeDocument/2006/relationships/tags" Target="../tags/tag44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7.wmf"/><Relationship Id="rId5" Type="http://schemas.openxmlformats.org/officeDocument/2006/relationships/image" Target="../media/image58.png"/><Relationship Id="rId1" Type="http://schemas.openxmlformats.org/officeDocument/2006/relationships/tags" Target="../tags/tag45.xml"/><Relationship Id="rId2" Type="http://schemas.openxmlformats.org/officeDocument/2006/relationships/tags" Target="../tags/tag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9.png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tags" Target="../tags/tag53.xml"/><Relationship Id="rId6" Type="http://schemas.openxmlformats.org/officeDocument/2006/relationships/slideLayout" Target="../slideLayouts/slideLayout6.xml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66.png"/><Relationship Id="rId5" Type="http://schemas.openxmlformats.org/officeDocument/2006/relationships/image" Target="../media/image67.jpeg"/><Relationship Id="rId6" Type="http://schemas.microsoft.com/office/2007/relationships/hdphoto" Target="../media/hdphoto1.wdp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wmf"/><Relationship Id="rId1" Type="http://schemas.openxmlformats.org/officeDocument/2006/relationships/tags" Target="../tags/tag56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1.wmf"/><Relationship Id="rId5" Type="http://schemas.openxmlformats.org/officeDocument/2006/relationships/image" Target="../media/image72.wmf"/><Relationship Id="rId6" Type="http://schemas.openxmlformats.org/officeDocument/2006/relationships/image" Target="../media/image73.wmf"/><Relationship Id="rId1" Type="http://schemas.openxmlformats.org/officeDocument/2006/relationships/tags" Target="../tags/tag57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20" Type="http://schemas.openxmlformats.org/officeDocument/2006/relationships/image" Target="../media/image83.png"/><Relationship Id="rId21" Type="http://schemas.openxmlformats.org/officeDocument/2006/relationships/image" Target="../media/image84.png"/><Relationship Id="rId22" Type="http://schemas.openxmlformats.org/officeDocument/2006/relationships/image" Target="../media/image85.png"/><Relationship Id="rId23" Type="http://schemas.openxmlformats.org/officeDocument/2006/relationships/image" Target="../media/image86.png"/><Relationship Id="rId24" Type="http://schemas.openxmlformats.org/officeDocument/2006/relationships/image" Target="../media/image87.png"/><Relationship Id="rId25" Type="http://schemas.openxmlformats.org/officeDocument/2006/relationships/image" Target="../media/image88.png"/><Relationship Id="rId10" Type="http://schemas.openxmlformats.org/officeDocument/2006/relationships/tags" Target="../tags/tag71.xml"/><Relationship Id="rId11" Type="http://schemas.openxmlformats.org/officeDocument/2006/relationships/tags" Target="../tags/tag72.xml"/><Relationship Id="rId12" Type="http://schemas.openxmlformats.org/officeDocument/2006/relationships/tags" Target="../tags/tag73.xml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77.png"/><Relationship Id="rId15" Type="http://schemas.openxmlformats.org/officeDocument/2006/relationships/image" Target="../media/image78.png"/><Relationship Id="rId16" Type="http://schemas.openxmlformats.org/officeDocument/2006/relationships/image" Target="../media/image79.png"/><Relationship Id="rId17" Type="http://schemas.openxmlformats.org/officeDocument/2006/relationships/image" Target="../media/image80.png"/><Relationship Id="rId18" Type="http://schemas.openxmlformats.org/officeDocument/2006/relationships/image" Target="../media/image81.png"/><Relationship Id="rId19" Type="http://schemas.openxmlformats.org/officeDocument/2006/relationships/image" Target="../media/image82.wmf"/><Relationship Id="rId1" Type="http://schemas.openxmlformats.org/officeDocument/2006/relationships/tags" Target="../tags/tag62.xml"/><Relationship Id="rId2" Type="http://schemas.openxmlformats.org/officeDocument/2006/relationships/tags" Target="../tags/tag63.xml"/><Relationship Id="rId3" Type="http://schemas.openxmlformats.org/officeDocument/2006/relationships/tags" Target="../tags/tag64.xml"/><Relationship Id="rId4" Type="http://schemas.openxmlformats.org/officeDocument/2006/relationships/tags" Target="../tags/tag65.xml"/><Relationship Id="rId5" Type="http://schemas.openxmlformats.org/officeDocument/2006/relationships/tags" Target="../tags/tag66.xml"/><Relationship Id="rId6" Type="http://schemas.openxmlformats.org/officeDocument/2006/relationships/tags" Target="../tags/tag67.xml"/><Relationship Id="rId7" Type="http://schemas.openxmlformats.org/officeDocument/2006/relationships/tags" Target="../tags/tag68.xml"/><Relationship Id="rId8" Type="http://schemas.openxmlformats.org/officeDocument/2006/relationships/tags" Target="../tags/tag6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74.x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75.x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png"/><Relationship Id="rId3" Type="http://schemas.openxmlformats.org/officeDocument/2006/relationships/image" Target="../media/image9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34.png"/><Relationship Id="rId1" Type="http://schemas.openxmlformats.org/officeDocument/2006/relationships/tags" Target="../tags/tag76.x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34.png"/><Relationship Id="rId1" Type="http://schemas.openxmlformats.org/officeDocument/2006/relationships/tags" Target="../tags/tag77.x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1" Type="http://schemas.openxmlformats.org/officeDocument/2006/relationships/tags" Target="../tags/tag78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slideLayout" Target="../slideLayouts/slideLayout12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4.png"/><Relationship Id="rId1" Type="http://schemas.openxmlformats.org/officeDocument/2006/relationships/tags" Target="../tags/tag79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96.wmf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wmf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101.wmf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1" Type="http://schemas.openxmlformats.org/officeDocument/2006/relationships/tags" Target="../tags/tag83.xml"/><Relationship Id="rId2" Type="http://schemas.openxmlformats.org/officeDocument/2006/relationships/tags" Target="../tags/tag8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6.wmf"/><Relationship Id="rId1" Type="http://schemas.openxmlformats.org/officeDocument/2006/relationships/tags" Target="../tags/tag86.x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4" Type="http://schemas.openxmlformats.org/officeDocument/2006/relationships/tags" Target="../tags/tag90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08.emf"/><Relationship Id="rId7" Type="http://schemas.openxmlformats.org/officeDocument/2006/relationships/image" Target="../media/image109.emf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png"/><Relationship Id="rId1" Type="http://schemas.openxmlformats.org/officeDocument/2006/relationships/tags" Target="../tags/tag87.xml"/><Relationship Id="rId2" Type="http://schemas.openxmlformats.org/officeDocument/2006/relationships/tags" Target="../tags/tag8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13.wmf"/><Relationship Id="rId5" Type="http://schemas.openxmlformats.org/officeDocument/2006/relationships/image" Target="../media/image114.png"/><Relationship Id="rId6" Type="http://schemas.openxmlformats.org/officeDocument/2006/relationships/image" Target="../media/image115.wmf"/><Relationship Id="rId1" Type="http://schemas.openxmlformats.org/officeDocument/2006/relationships/tags" Target="../tags/tag91.xml"/><Relationship Id="rId2" Type="http://schemas.openxmlformats.org/officeDocument/2006/relationships/tags" Target="../tags/tag92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20" Type="http://schemas.openxmlformats.org/officeDocument/2006/relationships/image" Target="../media/image124.png"/><Relationship Id="rId21" Type="http://schemas.openxmlformats.org/officeDocument/2006/relationships/image" Target="../media/image125.png"/><Relationship Id="rId22" Type="http://schemas.openxmlformats.org/officeDocument/2006/relationships/image" Target="../media/image126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16.wmf"/><Relationship Id="rId12" Type="http://schemas.openxmlformats.org/officeDocument/2006/relationships/image" Target="../media/image117.wmf"/><Relationship Id="rId13" Type="http://schemas.openxmlformats.org/officeDocument/2006/relationships/image" Target="../media/image7.wmf"/><Relationship Id="rId14" Type="http://schemas.openxmlformats.org/officeDocument/2006/relationships/image" Target="../media/image118.png"/><Relationship Id="rId15" Type="http://schemas.openxmlformats.org/officeDocument/2006/relationships/image" Target="../media/image119.png"/><Relationship Id="rId16" Type="http://schemas.openxmlformats.org/officeDocument/2006/relationships/image" Target="../media/image120.png"/><Relationship Id="rId17" Type="http://schemas.openxmlformats.org/officeDocument/2006/relationships/image" Target="../media/image121.png"/><Relationship Id="rId18" Type="http://schemas.openxmlformats.org/officeDocument/2006/relationships/image" Target="../media/image122.png"/><Relationship Id="rId19" Type="http://schemas.openxmlformats.org/officeDocument/2006/relationships/image" Target="../media/image123.png"/><Relationship Id="rId1" Type="http://schemas.openxmlformats.org/officeDocument/2006/relationships/tags" Target="../tags/tag93.xml"/><Relationship Id="rId2" Type="http://schemas.openxmlformats.org/officeDocument/2006/relationships/tags" Target="../tags/tag94.xml"/><Relationship Id="rId3" Type="http://schemas.openxmlformats.org/officeDocument/2006/relationships/tags" Target="../tags/tag95.xml"/><Relationship Id="rId4" Type="http://schemas.openxmlformats.org/officeDocument/2006/relationships/tags" Target="../tags/tag96.xml"/><Relationship Id="rId5" Type="http://schemas.openxmlformats.org/officeDocument/2006/relationships/tags" Target="../tags/tag97.xml"/><Relationship Id="rId6" Type="http://schemas.openxmlformats.org/officeDocument/2006/relationships/tags" Target="../tags/tag98.xml"/><Relationship Id="rId7" Type="http://schemas.openxmlformats.org/officeDocument/2006/relationships/tags" Target="../tags/tag99.xml"/><Relationship Id="rId8" Type="http://schemas.openxmlformats.org/officeDocument/2006/relationships/tags" Target="../tags/tag10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752"/>
            <a:ext cx="9144000" cy="1728788"/>
          </a:xfrm>
        </p:spPr>
        <p:txBody>
          <a:bodyPr>
            <a:noAutofit/>
          </a:bodyPr>
          <a:lstStyle/>
          <a:p>
            <a:r>
              <a:rPr lang="en-US" altLang="ja-JP" sz="3000" dirty="0">
                <a:solidFill>
                  <a:srgbClr val="0000FF"/>
                </a:solidFill>
              </a:rPr>
              <a:t>Dynamical </a:t>
            </a:r>
            <a:r>
              <a:rPr lang="en-US" altLang="ja-JP" sz="3000" dirty="0" smtClean="0">
                <a:solidFill>
                  <a:srgbClr val="0000FF"/>
                </a:solidFill>
              </a:rPr>
              <a:t>Coupled-Channels </a:t>
            </a:r>
            <a:r>
              <a:rPr lang="en-US" altLang="ja-JP" sz="3000" dirty="0">
                <a:solidFill>
                  <a:srgbClr val="0000FF"/>
                </a:solidFill>
              </a:rPr>
              <a:t>A</a:t>
            </a:r>
            <a:r>
              <a:rPr lang="en-US" altLang="ja-JP" sz="3000" dirty="0" smtClean="0">
                <a:solidFill>
                  <a:srgbClr val="0000FF"/>
                </a:solidFill>
              </a:rPr>
              <a:t>pproach </a:t>
            </a:r>
            <a:r>
              <a:rPr lang="en-US" altLang="ja-JP" sz="3000" dirty="0">
                <a:solidFill>
                  <a:srgbClr val="0000FF"/>
                </a:solidFill>
              </a:rPr>
              <a:t>to </a:t>
            </a:r>
            <a:r>
              <a:rPr lang="en-US" altLang="ja-JP" sz="3000" dirty="0" smtClean="0">
                <a:solidFill>
                  <a:srgbClr val="0000FF"/>
                </a:solidFill>
              </a:rPr>
              <a:t>Meson </a:t>
            </a:r>
            <a:r>
              <a:rPr lang="en-US" altLang="ja-JP" sz="3000" dirty="0">
                <a:solidFill>
                  <a:srgbClr val="0000FF"/>
                </a:solidFill>
              </a:rPr>
              <a:t>P</a:t>
            </a:r>
            <a:r>
              <a:rPr lang="en-US" altLang="ja-JP" sz="3000" dirty="0" smtClean="0">
                <a:solidFill>
                  <a:srgbClr val="0000FF"/>
                </a:solidFill>
              </a:rPr>
              <a:t>roduction </a:t>
            </a:r>
            <a:r>
              <a:rPr lang="en-US" altLang="ja-JP" sz="3000" dirty="0">
                <a:solidFill>
                  <a:srgbClr val="0000FF"/>
                </a:solidFill>
              </a:rPr>
              <a:t>R</a:t>
            </a:r>
            <a:r>
              <a:rPr lang="en-US" altLang="ja-JP" sz="3000" dirty="0" smtClean="0">
                <a:solidFill>
                  <a:srgbClr val="0000FF"/>
                </a:solidFill>
              </a:rPr>
              <a:t>eactions and </a:t>
            </a:r>
            <a:br>
              <a:rPr lang="en-US" altLang="ja-JP" sz="3000" dirty="0" smtClean="0">
                <a:solidFill>
                  <a:srgbClr val="0000FF"/>
                </a:solidFill>
              </a:rPr>
            </a:br>
            <a:r>
              <a:rPr lang="en-US" altLang="ja-JP" sz="3000" dirty="0" smtClean="0">
                <a:solidFill>
                  <a:srgbClr val="0000FF"/>
                </a:solidFill>
              </a:rPr>
              <a:t>N</a:t>
            </a:r>
            <a:r>
              <a:rPr lang="en-US" altLang="ja-JP" sz="3000" dirty="0">
                <a:solidFill>
                  <a:srgbClr val="0000FF"/>
                </a:solidFill>
              </a:rPr>
              <a:t>* </a:t>
            </a:r>
            <a:r>
              <a:rPr lang="en-US" altLang="ja-JP" sz="3000" dirty="0" smtClean="0">
                <a:solidFill>
                  <a:srgbClr val="0000FF"/>
                </a:solidFill>
              </a:rPr>
              <a:t>Spectroscopy</a:t>
            </a:r>
            <a:endParaRPr lang="en-US" altLang="ja-JP" sz="3000" b="0" dirty="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05065"/>
            <a:ext cx="9144000" cy="14401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400" b="1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Arial" pitchFamily="34" charset="0"/>
              </a:rPr>
              <a:t>Hiroyuki Kamano</a:t>
            </a:r>
          </a:p>
          <a:p>
            <a:pPr eaLnBrk="1" hangingPunct="1"/>
            <a:r>
              <a:rPr lang="en-US" altLang="ja-JP" sz="2400" b="1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Arial" pitchFamily="34" charset="0"/>
              </a:rPr>
              <a:t>(RCNP, Osaka U.)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771800" y="6411104"/>
            <a:ext cx="6300192" cy="4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ja-JP" sz="2000" dirty="0" err="1" smtClean="0">
                <a:solidFill>
                  <a:srgbClr val="FF3300"/>
                </a:solidFill>
              </a:rPr>
              <a:t>Seminar@JAEA</a:t>
            </a:r>
            <a:r>
              <a:rPr lang="en-US" altLang="ja-JP" sz="2000" dirty="0" smtClean="0">
                <a:solidFill>
                  <a:srgbClr val="FF3300"/>
                </a:solidFill>
              </a:rPr>
              <a:t>, April 11, 2012</a:t>
            </a:r>
            <a:endParaRPr lang="en-US" altLang="ja-JP" sz="20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0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正方形/長方形 190"/>
          <p:cNvSpPr/>
          <p:nvPr/>
        </p:nvSpPr>
        <p:spPr>
          <a:xfrm>
            <a:off x="684448" y="5229368"/>
            <a:ext cx="7920000" cy="151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92" name="正方形/長方形 191"/>
          <p:cNvSpPr/>
          <p:nvPr/>
        </p:nvSpPr>
        <p:spPr>
          <a:xfrm>
            <a:off x="687288" y="3645144"/>
            <a:ext cx="7920000" cy="10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683569" y="1916830"/>
            <a:ext cx="7920880" cy="10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3859549"/>
            <a:ext cx="6419535" cy="34010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363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5288686"/>
            <a:ext cx="697071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79390" y="1412778"/>
            <a:ext cx="5147829" cy="378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 Partial wave (LSJ) </a:t>
            </a:r>
            <a:r>
              <a:rPr lang="en-US" altLang="ja-JP" sz="1600" dirty="0" smtClean="0"/>
              <a:t>amplitudes </a:t>
            </a:r>
            <a:r>
              <a:rPr lang="en-US" altLang="ja-JP" sz="1600" dirty="0"/>
              <a:t>of a </a:t>
            </a:r>
            <a:r>
              <a:rPr lang="en-US" altLang="ja-JP" sz="1600" dirty="0">
                <a:sym typeface="Wingdings" pitchFamily="2" charset="2"/>
              </a:rPr>
              <a:t> b reaction</a:t>
            </a:r>
            <a:r>
              <a:rPr lang="en-US" altLang="ja-JP" sz="1600" dirty="0"/>
              <a:t>: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 Reaction channels: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 </a:t>
            </a:r>
            <a:r>
              <a:rPr lang="en-US" altLang="ja-JP" sz="1600" dirty="0" smtClean="0"/>
              <a:t>Transition Potentials:</a:t>
            </a:r>
            <a:endParaRPr lang="en-US" altLang="ja-JP" sz="1600" dirty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382963" y="2665316"/>
            <a:ext cx="2068396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>
                <a:solidFill>
                  <a:srgbClr val="FF3300"/>
                </a:solidFill>
              </a:rPr>
              <a:t>coupled-channels effect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051280" y="6257060"/>
            <a:ext cx="2026782" cy="34071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600" b="0"/>
              <a:t>Exchange potentials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588126" y="6238010"/>
            <a:ext cx="1483364" cy="34071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b="0"/>
              <a:t>bare N* states</a:t>
            </a:r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067175" y="2666901"/>
            <a:ext cx="433388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551783" y="836616"/>
            <a:ext cx="5628729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>
                <a:solidFill>
                  <a:srgbClr val="FF0000"/>
                </a:solidFill>
              </a:rPr>
              <a:t>For details see Matsuyama, Sato, Lee, Phys. Rep. 439,193 (2007)</a:t>
            </a: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4485992" y="3840192"/>
            <a:ext cx="1582737" cy="395287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pic>
        <p:nvPicPr>
          <p:cNvPr id="15372" name="Picture 10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73" y="4343428"/>
            <a:ext cx="6302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4" name="Text Box 7"/>
          <p:cNvSpPr txBox="1">
            <a:spLocks noChangeArrowheads="1"/>
          </p:cNvSpPr>
          <p:nvPr/>
        </p:nvSpPr>
        <p:spPr bwMode="auto">
          <a:xfrm>
            <a:off x="4284034" y="6257060"/>
            <a:ext cx="1218869" cy="34071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600" b="0"/>
              <a:t>Z-diagrams</a:t>
            </a:r>
          </a:p>
        </p:txBody>
      </p:sp>
      <p:sp>
        <p:nvSpPr>
          <p:cNvPr id="17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altLang="ja-JP" sz="28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Dynamical coupled-channels (DCC) model for </a:t>
            </a:r>
            <a:br>
              <a:rPr lang="en-US" altLang="ja-JP" sz="28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meson production reactions</a:t>
            </a: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9" y="2059030"/>
            <a:ext cx="7643812" cy="503038"/>
          </a:xfrm>
          <a:prstGeom prst="rect">
            <a:avLst/>
          </a:prstGeom>
        </p:spPr>
      </p:pic>
      <p:grpSp>
        <p:nvGrpSpPr>
          <p:cNvPr id="193" name="グループ化 192"/>
          <p:cNvGrpSpPr/>
          <p:nvPr/>
        </p:nvGrpSpPr>
        <p:grpSpPr>
          <a:xfrm>
            <a:off x="114435" y="3140970"/>
            <a:ext cx="8892033" cy="3466175"/>
            <a:chOff x="144463" y="3021808"/>
            <a:chExt cx="8892033" cy="3287512"/>
          </a:xfrm>
        </p:grpSpPr>
        <p:sp>
          <p:nvSpPr>
            <p:cNvPr id="194" name="角丸四角形吹き出し 193"/>
            <p:cNvSpPr/>
            <p:nvPr/>
          </p:nvSpPr>
          <p:spPr>
            <a:xfrm>
              <a:off x="144463" y="3021808"/>
              <a:ext cx="8892033" cy="3287512"/>
            </a:xfrm>
            <a:prstGeom prst="wedgeRoundRectCallout">
              <a:avLst>
                <a:gd name="adj1" fmla="val 25116"/>
                <a:gd name="adj2" fmla="val -69810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195" name="テキスト ボックス 194"/>
            <p:cNvSpPr txBox="1"/>
            <p:nvPr/>
          </p:nvSpPr>
          <p:spPr>
            <a:xfrm>
              <a:off x="405670" y="3190877"/>
              <a:ext cx="4939923" cy="35029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Wingdings" pitchFamily="2" charset="2"/>
                <a:buChar char="ü"/>
                <a:defRPr/>
              </a:pPr>
              <a:r>
                <a:rPr kumimoji="1" lang="en-US" altLang="ja-JP" b="1" dirty="0" smtClean="0">
                  <a:ea typeface="ＭＳ Ｐゴシック" pitchFamily="50" charset="-128"/>
                </a:rPr>
                <a:t>Meson-Baryon </a:t>
              </a:r>
              <a:r>
                <a:rPr kumimoji="1" lang="en-US" altLang="ja-JP" b="1" dirty="0">
                  <a:ea typeface="ＭＳ Ｐゴシック" pitchFamily="50" charset="-128"/>
                </a:rPr>
                <a:t>Green functions</a:t>
              </a:r>
              <a:endParaRPr kumimoji="1" lang="ja-JP" altLang="en-US" b="1" dirty="0">
                <a:ea typeface="ＭＳ Ｐゴシック" pitchFamily="50" charset="-128"/>
              </a:endParaRPr>
            </a:p>
          </p:txBody>
        </p:sp>
        <p:pic>
          <p:nvPicPr>
            <p:cNvPr id="196" name="図 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670" y="3232945"/>
              <a:ext cx="56356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7" name="グループ化 196"/>
            <p:cNvGrpSpPr/>
            <p:nvPr/>
          </p:nvGrpSpPr>
          <p:grpSpPr>
            <a:xfrm>
              <a:off x="467544" y="3789040"/>
              <a:ext cx="8361586" cy="2382836"/>
              <a:chOff x="530894" y="3709989"/>
              <a:chExt cx="8361586" cy="2382836"/>
            </a:xfrm>
          </p:grpSpPr>
          <p:pic>
            <p:nvPicPr>
              <p:cNvPr id="198" name="図 4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94" y="3716340"/>
                <a:ext cx="2197100" cy="217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9" name="テキスト ボックス 5"/>
              <p:cNvSpPr txBox="1">
                <a:spLocks noChangeArrowheads="1"/>
              </p:cNvSpPr>
              <p:nvPr/>
            </p:nvSpPr>
            <p:spPr bwMode="auto">
              <a:xfrm>
                <a:off x="843632" y="3956050"/>
                <a:ext cx="1745991" cy="321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>
                    <a:solidFill>
                      <a:srgbClr val="0000FF"/>
                    </a:solidFill>
                  </a:rPr>
                  <a:t>Stable channels</a:t>
                </a:r>
                <a:endParaRPr kumimoji="1" lang="ja-JP" altLang="en-US" sz="1600">
                  <a:solidFill>
                    <a:srgbClr val="0000FF"/>
                  </a:solidFill>
                </a:endParaRPr>
              </a:p>
            </p:txBody>
          </p:sp>
          <p:sp>
            <p:nvSpPr>
              <p:cNvPr id="200" name="Line 16"/>
              <p:cNvSpPr>
                <a:spLocks noChangeShapeType="1"/>
              </p:cNvSpPr>
              <p:nvPr/>
            </p:nvSpPr>
            <p:spPr bwMode="auto">
              <a:xfrm>
                <a:off x="870619" y="5676900"/>
                <a:ext cx="1676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201" name="Line 16"/>
              <p:cNvSpPr>
                <a:spLocks noChangeShapeType="1"/>
              </p:cNvSpPr>
              <p:nvPr/>
            </p:nvSpPr>
            <p:spPr bwMode="auto">
              <a:xfrm>
                <a:off x="896019" y="4883150"/>
                <a:ext cx="1651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grpSp>
            <p:nvGrpSpPr>
              <p:cNvPr id="202" name="Group 23"/>
              <p:cNvGrpSpPr>
                <a:grpSpLocks/>
              </p:cNvGrpSpPr>
              <p:nvPr/>
            </p:nvGrpSpPr>
            <p:grpSpPr bwMode="auto">
              <a:xfrm>
                <a:off x="3694782" y="4670425"/>
                <a:ext cx="1795462" cy="1062038"/>
                <a:chOff x="657" y="2160"/>
                <a:chExt cx="1452" cy="862"/>
              </a:xfrm>
            </p:grpSpPr>
            <p:sp>
              <p:nvSpPr>
                <p:cNvPr id="247" name="Line 16"/>
                <p:cNvSpPr>
                  <a:spLocks noChangeShapeType="1"/>
                </p:cNvSpPr>
                <p:nvPr/>
              </p:nvSpPr>
              <p:spPr bwMode="auto">
                <a:xfrm>
                  <a:off x="657" y="3022"/>
                  <a:ext cx="145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grpSp>
              <p:nvGrpSpPr>
                <p:cNvPr id="248" name="Group 22"/>
                <p:cNvGrpSpPr>
                  <a:grpSpLocks/>
                </p:cNvGrpSpPr>
                <p:nvPr/>
              </p:nvGrpSpPr>
              <p:grpSpPr bwMode="auto">
                <a:xfrm>
                  <a:off x="657" y="2160"/>
                  <a:ext cx="1452" cy="464"/>
                  <a:chOff x="657" y="2160"/>
                  <a:chExt cx="1452" cy="464"/>
                </a:xfrm>
              </p:grpSpPr>
              <p:sp>
                <p:nvSpPr>
                  <p:cNvPr id="24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2387"/>
                    <a:ext cx="1452" cy="0"/>
                  </a:xfrm>
                  <a:prstGeom prst="line">
                    <a:avLst/>
                  </a:prstGeom>
                  <a:noFill/>
                  <a:ln w="127000" cmpd="dbl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2160"/>
                    <a:ext cx="453" cy="453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405"/>
                    <a:ext cx="466" cy="21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2160"/>
                    <a:ext cx="453" cy="453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203" name="グループ化 6"/>
              <p:cNvGrpSpPr>
                <a:grpSpLocks/>
              </p:cNvGrpSpPr>
              <p:nvPr/>
            </p:nvGrpSpPr>
            <p:grpSpPr bwMode="auto">
              <a:xfrm>
                <a:off x="6606257" y="4652965"/>
                <a:ext cx="1803400" cy="1063625"/>
                <a:chOff x="5648608" y="4869160"/>
                <a:chExt cx="1803712" cy="1063543"/>
              </a:xfrm>
            </p:grpSpPr>
            <p:sp>
              <p:nvSpPr>
                <p:cNvPr id="243" name="Line 16"/>
                <p:cNvSpPr>
                  <a:spLocks noChangeShapeType="1"/>
                </p:cNvSpPr>
                <p:nvPr/>
              </p:nvSpPr>
              <p:spPr bwMode="auto">
                <a:xfrm>
                  <a:off x="5648608" y="5932703"/>
                  <a:ext cx="179478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244" name="Freeform 159"/>
                <p:cNvSpPr>
                  <a:spLocks/>
                </p:cNvSpPr>
                <p:nvPr/>
              </p:nvSpPr>
              <p:spPr bwMode="auto">
                <a:xfrm rot="5400000" flipH="1">
                  <a:off x="5911776" y="4851159"/>
                  <a:ext cx="116498" cy="642834"/>
                </a:xfrm>
                <a:custGeom>
                  <a:avLst/>
                  <a:gdLst>
                    <a:gd name="T0" fmla="*/ 2147483647 w 182"/>
                    <a:gd name="T1" fmla="*/ 0 h 1224"/>
                    <a:gd name="T2" fmla="*/ 0 w 182"/>
                    <a:gd name="T3" fmla="*/ 2147483647 h 1224"/>
                    <a:gd name="T4" fmla="*/ 2147483647 w 182"/>
                    <a:gd name="T5" fmla="*/ 2147483647 h 1224"/>
                    <a:gd name="T6" fmla="*/ 0 w 182"/>
                    <a:gd name="T7" fmla="*/ 2147483647 h 1224"/>
                    <a:gd name="T8" fmla="*/ 2147483647 w 182"/>
                    <a:gd name="T9" fmla="*/ 2147483647 h 1224"/>
                    <a:gd name="T10" fmla="*/ 0 w 182"/>
                    <a:gd name="T11" fmla="*/ 2147483647 h 1224"/>
                    <a:gd name="T12" fmla="*/ 2147483647 w 182"/>
                    <a:gd name="T13" fmla="*/ 2147483647 h 1224"/>
                    <a:gd name="T14" fmla="*/ 0 w 182"/>
                    <a:gd name="T15" fmla="*/ 2147483647 h 1224"/>
                    <a:gd name="T16" fmla="*/ 2147483647 w 182"/>
                    <a:gd name="T17" fmla="*/ 2147483647 h 1224"/>
                    <a:gd name="T18" fmla="*/ 0 w 182"/>
                    <a:gd name="T19" fmla="*/ 2147483647 h 12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2" h="1224">
                      <a:moveTo>
                        <a:pt x="182" y="0"/>
                      </a:moveTo>
                      <a:cubicBezTo>
                        <a:pt x="91" y="45"/>
                        <a:pt x="0" y="91"/>
                        <a:pt x="0" y="136"/>
                      </a:cubicBezTo>
                      <a:cubicBezTo>
                        <a:pt x="0" y="181"/>
                        <a:pt x="182" y="227"/>
                        <a:pt x="182" y="272"/>
                      </a:cubicBezTo>
                      <a:cubicBezTo>
                        <a:pt x="182" y="317"/>
                        <a:pt x="0" y="363"/>
                        <a:pt x="0" y="408"/>
                      </a:cubicBezTo>
                      <a:cubicBezTo>
                        <a:pt x="0" y="453"/>
                        <a:pt x="182" y="499"/>
                        <a:pt x="182" y="544"/>
                      </a:cubicBezTo>
                      <a:cubicBezTo>
                        <a:pt x="182" y="589"/>
                        <a:pt x="0" y="635"/>
                        <a:pt x="0" y="680"/>
                      </a:cubicBezTo>
                      <a:cubicBezTo>
                        <a:pt x="0" y="725"/>
                        <a:pt x="182" y="771"/>
                        <a:pt x="182" y="816"/>
                      </a:cubicBezTo>
                      <a:cubicBezTo>
                        <a:pt x="182" y="861"/>
                        <a:pt x="0" y="907"/>
                        <a:pt x="0" y="952"/>
                      </a:cubicBezTo>
                      <a:cubicBezTo>
                        <a:pt x="0" y="997"/>
                        <a:pt x="182" y="1043"/>
                        <a:pt x="182" y="1088"/>
                      </a:cubicBezTo>
                      <a:cubicBezTo>
                        <a:pt x="182" y="1133"/>
                        <a:pt x="91" y="1178"/>
                        <a:pt x="0" y="1224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245" name="Freeform 159"/>
                <p:cNvSpPr>
                  <a:spLocks/>
                </p:cNvSpPr>
                <p:nvPr/>
              </p:nvSpPr>
              <p:spPr bwMode="auto">
                <a:xfrm rot="5400000" flipH="1">
                  <a:off x="7072654" y="4849534"/>
                  <a:ext cx="116498" cy="642834"/>
                </a:xfrm>
                <a:custGeom>
                  <a:avLst/>
                  <a:gdLst>
                    <a:gd name="T0" fmla="*/ 2147483647 w 182"/>
                    <a:gd name="T1" fmla="*/ 0 h 1224"/>
                    <a:gd name="T2" fmla="*/ 0 w 182"/>
                    <a:gd name="T3" fmla="*/ 2147483647 h 1224"/>
                    <a:gd name="T4" fmla="*/ 2147483647 w 182"/>
                    <a:gd name="T5" fmla="*/ 2147483647 h 1224"/>
                    <a:gd name="T6" fmla="*/ 0 w 182"/>
                    <a:gd name="T7" fmla="*/ 2147483647 h 1224"/>
                    <a:gd name="T8" fmla="*/ 2147483647 w 182"/>
                    <a:gd name="T9" fmla="*/ 2147483647 h 1224"/>
                    <a:gd name="T10" fmla="*/ 0 w 182"/>
                    <a:gd name="T11" fmla="*/ 2147483647 h 1224"/>
                    <a:gd name="T12" fmla="*/ 2147483647 w 182"/>
                    <a:gd name="T13" fmla="*/ 2147483647 h 1224"/>
                    <a:gd name="T14" fmla="*/ 0 w 182"/>
                    <a:gd name="T15" fmla="*/ 2147483647 h 1224"/>
                    <a:gd name="T16" fmla="*/ 2147483647 w 182"/>
                    <a:gd name="T17" fmla="*/ 2147483647 h 1224"/>
                    <a:gd name="T18" fmla="*/ 0 w 182"/>
                    <a:gd name="T19" fmla="*/ 2147483647 h 12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2" h="1224">
                      <a:moveTo>
                        <a:pt x="182" y="0"/>
                      </a:moveTo>
                      <a:cubicBezTo>
                        <a:pt x="91" y="45"/>
                        <a:pt x="0" y="91"/>
                        <a:pt x="0" y="136"/>
                      </a:cubicBezTo>
                      <a:cubicBezTo>
                        <a:pt x="0" y="181"/>
                        <a:pt x="182" y="227"/>
                        <a:pt x="182" y="272"/>
                      </a:cubicBezTo>
                      <a:cubicBezTo>
                        <a:pt x="182" y="317"/>
                        <a:pt x="0" y="363"/>
                        <a:pt x="0" y="408"/>
                      </a:cubicBezTo>
                      <a:cubicBezTo>
                        <a:pt x="0" y="453"/>
                        <a:pt x="182" y="499"/>
                        <a:pt x="182" y="544"/>
                      </a:cubicBezTo>
                      <a:cubicBezTo>
                        <a:pt x="182" y="589"/>
                        <a:pt x="0" y="635"/>
                        <a:pt x="0" y="680"/>
                      </a:cubicBezTo>
                      <a:cubicBezTo>
                        <a:pt x="0" y="725"/>
                        <a:pt x="182" y="771"/>
                        <a:pt x="182" y="816"/>
                      </a:cubicBezTo>
                      <a:cubicBezTo>
                        <a:pt x="182" y="861"/>
                        <a:pt x="0" y="907"/>
                        <a:pt x="0" y="952"/>
                      </a:cubicBezTo>
                      <a:cubicBezTo>
                        <a:pt x="0" y="997"/>
                        <a:pt x="182" y="1043"/>
                        <a:pt x="182" y="1088"/>
                      </a:cubicBezTo>
                      <a:cubicBezTo>
                        <a:pt x="182" y="1133"/>
                        <a:pt x="91" y="1178"/>
                        <a:pt x="0" y="1224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246" name="Oval 19"/>
                <p:cNvSpPr>
                  <a:spLocks noChangeArrowheads="1"/>
                </p:cNvSpPr>
                <p:nvPr/>
              </p:nvSpPr>
              <p:spPr bwMode="auto">
                <a:xfrm>
                  <a:off x="6265409" y="4869160"/>
                  <a:ext cx="559942" cy="5589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04" name="テキスト ボックス 163"/>
              <p:cNvSpPr txBox="1">
                <a:spLocks noChangeArrowheads="1"/>
              </p:cNvSpPr>
              <p:nvPr/>
            </p:nvSpPr>
            <p:spPr bwMode="auto">
              <a:xfrm>
                <a:off x="4755232" y="3933825"/>
                <a:ext cx="2430474" cy="321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>
                    <a:solidFill>
                      <a:srgbClr val="0000FF"/>
                    </a:solidFill>
                  </a:rPr>
                  <a:t>Quasi 2-body channels</a:t>
                </a:r>
                <a:endParaRPr kumimoji="1" lang="ja-JP" altLang="en-US" sz="1600">
                  <a:solidFill>
                    <a:srgbClr val="0000FF"/>
                  </a:solidFill>
                </a:endParaRPr>
              </a:p>
            </p:txBody>
          </p:sp>
          <p:pic>
            <p:nvPicPr>
              <p:cNvPr id="205" name="図 7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8458" y="3709989"/>
                <a:ext cx="1774825" cy="217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" name="テキスト ボックス 205"/>
              <p:cNvSpPr txBox="1"/>
              <p:nvPr/>
            </p:nvSpPr>
            <p:spPr>
              <a:xfrm>
                <a:off x="4539333" y="4302125"/>
                <a:ext cx="370614" cy="3794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2000" b="0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2000" b="0" i="1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07" name="テキスト ボックス 166"/>
              <p:cNvSpPr txBox="1">
                <a:spLocks noChangeArrowheads="1"/>
              </p:cNvSpPr>
              <p:nvPr/>
            </p:nvSpPr>
            <p:spPr bwMode="auto">
              <a:xfrm>
                <a:off x="7546057" y="4373565"/>
                <a:ext cx="325730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 dirty="0">
                    <a:latin typeface="Symbol" pitchFamily="18" charset="2"/>
                  </a:rPr>
                  <a:t>p</a:t>
                </a:r>
                <a:endParaRPr kumimoji="1" lang="ja-JP" altLang="en-US" sz="2000" dirty="0">
                  <a:latin typeface="Symbol" pitchFamily="18" charset="2"/>
                </a:endParaRPr>
              </a:p>
            </p:txBody>
          </p:sp>
          <p:sp>
            <p:nvSpPr>
              <p:cNvPr id="208" name="テキスト ボックス 167"/>
              <p:cNvSpPr txBox="1">
                <a:spLocks noChangeArrowheads="1"/>
              </p:cNvSpPr>
              <p:nvPr/>
            </p:nvSpPr>
            <p:spPr bwMode="auto">
              <a:xfrm>
                <a:off x="3383633" y="4724400"/>
                <a:ext cx="382587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 b="0" i="1">
                    <a:latin typeface="Symbol" pitchFamily="18" charset="2"/>
                  </a:rPr>
                  <a:t>D</a:t>
                </a:r>
                <a:endParaRPr kumimoji="1" lang="ja-JP" altLang="en-US" sz="2000" b="0" i="1">
                  <a:latin typeface="Symbol" pitchFamily="18" charset="2"/>
                </a:endParaRPr>
              </a:p>
            </p:txBody>
          </p:sp>
          <p:sp>
            <p:nvSpPr>
              <p:cNvPr id="209" name="テキスト ボックス 169"/>
              <p:cNvSpPr txBox="1">
                <a:spLocks noChangeArrowheads="1"/>
              </p:cNvSpPr>
              <p:nvPr/>
            </p:nvSpPr>
            <p:spPr bwMode="auto">
              <a:xfrm>
                <a:off x="7546057" y="5106990"/>
                <a:ext cx="325730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 dirty="0">
                    <a:latin typeface="Symbol" pitchFamily="18" charset="2"/>
                  </a:rPr>
                  <a:t>p</a:t>
                </a:r>
                <a:endParaRPr kumimoji="1" lang="ja-JP" altLang="en-US" sz="2000" dirty="0">
                  <a:latin typeface="Symbol" pitchFamily="18" charset="2"/>
                </a:endParaRPr>
              </a:p>
            </p:txBody>
          </p:sp>
          <p:cxnSp>
            <p:nvCxnSpPr>
              <p:cNvPr id="210" name="直線コネクタ 170"/>
              <p:cNvCxnSpPr>
                <a:cxnSpLocks noChangeShapeType="1"/>
              </p:cNvCxnSpPr>
              <p:nvPr/>
            </p:nvCxnSpPr>
            <p:spPr bwMode="auto">
              <a:xfrm>
                <a:off x="4602832" y="4351338"/>
                <a:ext cx="0" cy="1720850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直線コネクタ 172"/>
              <p:cNvCxnSpPr>
                <a:cxnSpLocks noChangeShapeType="1"/>
              </p:cNvCxnSpPr>
              <p:nvPr/>
            </p:nvCxnSpPr>
            <p:spPr bwMode="auto">
              <a:xfrm>
                <a:off x="7503194" y="4373563"/>
                <a:ext cx="0" cy="1719262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2" name="テキスト ボックス 173"/>
              <p:cNvSpPr txBox="1">
                <a:spLocks noChangeArrowheads="1"/>
              </p:cNvSpPr>
              <p:nvPr/>
            </p:nvSpPr>
            <p:spPr bwMode="auto">
              <a:xfrm>
                <a:off x="5471195" y="4724400"/>
                <a:ext cx="384175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 b="0" i="1">
                    <a:latin typeface="Symbol" pitchFamily="18" charset="2"/>
                  </a:rPr>
                  <a:t>D</a:t>
                </a:r>
                <a:endParaRPr kumimoji="1" lang="ja-JP" altLang="en-US" sz="2000" b="0" i="1">
                  <a:latin typeface="Symbol" pitchFamily="18" charset="2"/>
                </a:endParaRPr>
              </a:p>
            </p:txBody>
          </p:sp>
          <p:sp>
            <p:nvSpPr>
              <p:cNvPr id="213" name="テキスト ボックス 174"/>
              <p:cNvSpPr txBox="1">
                <a:spLocks noChangeArrowheads="1"/>
              </p:cNvSpPr>
              <p:nvPr/>
            </p:nvSpPr>
            <p:spPr bwMode="auto">
              <a:xfrm>
                <a:off x="5456907" y="5516563"/>
                <a:ext cx="325730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>
                    <a:latin typeface="Symbol" pitchFamily="18" charset="2"/>
                  </a:rPr>
                  <a:t>p</a:t>
                </a:r>
                <a:endParaRPr kumimoji="1" lang="ja-JP" altLang="en-US" sz="2000">
                  <a:latin typeface="Symbol" pitchFamily="18" charset="2"/>
                </a:endParaRPr>
              </a:p>
            </p:txBody>
          </p:sp>
          <p:sp>
            <p:nvSpPr>
              <p:cNvPr id="237" name="テキスト ボックス 175"/>
              <p:cNvSpPr txBox="1">
                <a:spLocks noChangeArrowheads="1"/>
              </p:cNvSpPr>
              <p:nvPr/>
            </p:nvSpPr>
            <p:spPr bwMode="auto">
              <a:xfrm>
                <a:off x="3369344" y="5476875"/>
                <a:ext cx="325730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>
                    <a:latin typeface="Symbol" pitchFamily="18" charset="2"/>
                  </a:rPr>
                  <a:t>p</a:t>
                </a:r>
                <a:endParaRPr kumimoji="1" lang="ja-JP" altLang="en-US" sz="2000">
                  <a:latin typeface="Symbol" pitchFamily="18" charset="2"/>
                </a:endParaRPr>
              </a:p>
            </p:txBody>
          </p:sp>
          <p:sp>
            <p:nvSpPr>
              <p:cNvPr id="238" name="テキスト ボックス 176"/>
              <p:cNvSpPr txBox="1">
                <a:spLocks noChangeArrowheads="1"/>
              </p:cNvSpPr>
              <p:nvPr/>
            </p:nvSpPr>
            <p:spPr bwMode="auto">
              <a:xfrm>
                <a:off x="4567907" y="5106988"/>
                <a:ext cx="325730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 dirty="0">
                    <a:latin typeface="Symbol" pitchFamily="18" charset="2"/>
                  </a:rPr>
                  <a:t>p</a:t>
                </a:r>
                <a:endParaRPr kumimoji="1" lang="ja-JP" altLang="en-US" sz="2000" dirty="0">
                  <a:latin typeface="Symbol" pitchFamily="18" charset="2"/>
                </a:endParaRPr>
              </a:p>
            </p:txBody>
          </p:sp>
          <p:sp>
            <p:nvSpPr>
              <p:cNvPr id="239" name="テキスト ボックス 183"/>
              <p:cNvSpPr txBox="1">
                <a:spLocks noChangeArrowheads="1"/>
              </p:cNvSpPr>
              <p:nvPr/>
            </p:nvSpPr>
            <p:spPr bwMode="auto">
              <a:xfrm>
                <a:off x="6104607" y="4776790"/>
                <a:ext cx="482824" cy="291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r, s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240" name="テキスト ボックス 185"/>
              <p:cNvSpPr txBox="1">
                <a:spLocks noChangeArrowheads="1"/>
              </p:cNvSpPr>
              <p:nvPr/>
            </p:nvSpPr>
            <p:spPr bwMode="auto">
              <a:xfrm>
                <a:off x="8409656" y="4776790"/>
                <a:ext cx="482824" cy="291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r, s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>
                <a:off x="6287170" y="5516563"/>
                <a:ext cx="370614" cy="3794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2000" b="0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2000" b="0" i="1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42" name="テキスト ボックス 241"/>
              <p:cNvSpPr txBox="1"/>
              <p:nvPr/>
            </p:nvSpPr>
            <p:spPr>
              <a:xfrm>
                <a:off x="8360445" y="5518150"/>
                <a:ext cx="370614" cy="3794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2000" b="0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2000" b="0" i="1" dirty="0">
                  <a:latin typeface="+mn-lt"/>
                  <a:ea typeface="ＭＳ Ｐゴシック" pitchFamily="50" charset="-128"/>
                </a:endParaRPr>
              </a:p>
            </p:txBody>
          </p:sp>
        </p:grpSp>
      </p:grpSp>
      <p:grpSp>
        <p:nvGrpSpPr>
          <p:cNvPr id="253" name="グループ化 252"/>
          <p:cNvGrpSpPr/>
          <p:nvPr/>
        </p:nvGrpSpPr>
        <p:grpSpPr>
          <a:xfrm>
            <a:off x="203967" y="1196752"/>
            <a:ext cx="8712968" cy="3960440"/>
            <a:chOff x="251520" y="2564904"/>
            <a:chExt cx="8712968" cy="3960440"/>
          </a:xfrm>
        </p:grpSpPr>
        <p:sp>
          <p:nvSpPr>
            <p:cNvPr id="254" name="角丸四角形 253"/>
            <p:cNvSpPr/>
            <p:nvPr/>
          </p:nvSpPr>
          <p:spPr>
            <a:xfrm>
              <a:off x="251520" y="2564904"/>
              <a:ext cx="8712968" cy="396044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grpSp>
          <p:nvGrpSpPr>
            <p:cNvPr id="255" name="グループ化 254"/>
            <p:cNvGrpSpPr/>
            <p:nvPr/>
          </p:nvGrpSpPr>
          <p:grpSpPr>
            <a:xfrm>
              <a:off x="501651" y="2816227"/>
              <a:ext cx="8139113" cy="3573463"/>
              <a:chOff x="501651" y="2816227"/>
              <a:chExt cx="8139113" cy="3573463"/>
            </a:xfrm>
          </p:grpSpPr>
          <p:grpSp>
            <p:nvGrpSpPr>
              <p:cNvPr id="256" name="グループ化 33"/>
              <p:cNvGrpSpPr>
                <a:grpSpLocks/>
              </p:cNvGrpSpPr>
              <p:nvPr/>
            </p:nvGrpSpPr>
            <p:grpSpPr bwMode="auto">
              <a:xfrm>
                <a:off x="7632701" y="3430588"/>
                <a:ext cx="1008063" cy="163512"/>
                <a:chOff x="7632375" y="2967124"/>
                <a:chExt cx="1008063" cy="162578"/>
              </a:xfrm>
            </p:grpSpPr>
            <p:sp>
              <p:nvSpPr>
                <p:cNvPr id="317" name="Line 183"/>
                <p:cNvSpPr>
                  <a:spLocks noChangeAspect="1" noChangeShapeType="1"/>
                </p:cNvSpPr>
                <p:nvPr/>
              </p:nvSpPr>
              <p:spPr bwMode="auto">
                <a:xfrm rot="12900000" flipH="1">
                  <a:off x="7646488" y="2967124"/>
                  <a:ext cx="538163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318" name="Line 184"/>
                <p:cNvSpPr>
                  <a:spLocks noChangeShapeType="1"/>
                </p:cNvSpPr>
                <p:nvPr/>
              </p:nvSpPr>
              <p:spPr bwMode="auto">
                <a:xfrm>
                  <a:off x="7632375" y="3129702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319" name="Line 183"/>
                <p:cNvSpPr>
                  <a:spLocks noChangeAspect="1" noChangeShapeType="1"/>
                </p:cNvSpPr>
                <p:nvPr/>
              </p:nvSpPr>
              <p:spPr bwMode="auto">
                <a:xfrm rot="19500000" flipH="1">
                  <a:off x="8088211" y="2967124"/>
                  <a:ext cx="538163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57" name="Line 183"/>
              <p:cNvSpPr>
                <a:spLocks noChangeAspect="1" noChangeShapeType="1"/>
              </p:cNvSpPr>
              <p:nvPr/>
            </p:nvSpPr>
            <p:spPr bwMode="auto">
              <a:xfrm rot="900000" flipH="1">
                <a:off x="5757864" y="3187700"/>
                <a:ext cx="53816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258" name="Line 184"/>
              <p:cNvSpPr>
                <a:spLocks noChangeShapeType="1"/>
              </p:cNvSpPr>
              <p:nvPr/>
            </p:nvSpPr>
            <p:spPr bwMode="auto">
              <a:xfrm>
                <a:off x="5776913" y="3602038"/>
                <a:ext cx="10080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259" name="Line 183"/>
              <p:cNvSpPr>
                <a:spLocks noChangeAspect="1" noChangeShapeType="1"/>
              </p:cNvSpPr>
              <p:nvPr/>
            </p:nvSpPr>
            <p:spPr bwMode="auto">
              <a:xfrm rot="20700000" flipH="1">
                <a:off x="6254751" y="3163890"/>
                <a:ext cx="538163" cy="15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grpSp>
            <p:nvGrpSpPr>
              <p:cNvPr id="260" name="グループ化 30"/>
              <p:cNvGrpSpPr>
                <a:grpSpLocks/>
              </p:cNvGrpSpPr>
              <p:nvPr/>
            </p:nvGrpSpPr>
            <p:grpSpPr bwMode="auto">
              <a:xfrm>
                <a:off x="1965326" y="3205165"/>
                <a:ext cx="1077913" cy="428625"/>
                <a:chOff x="1965225" y="2741560"/>
                <a:chExt cx="1078714" cy="428625"/>
              </a:xfrm>
            </p:grpSpPr>
            <p:sp>
              <p:nvSpPr>
                <p:cNvPr id="314" name="Line 168"/>
                <p:cNvSpPr>
                  <a:spLocks noChangeAspect="1" noChangeShapeType="1"/>
                </p:cNvSpPr>
                <p:nvPr/>
              </p:nvSpPr>
              <p:spPr bwMode="auto">
                <a:xfrm rot="13500000" flipH="1">
                  <a:off x="1905073" y="295510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315" name="Line 170"/>
                <p:cNvSpPr>
                  <a:spLocks noChangeShapeType="1"/>
                </p:cNvSpPr>
                <p:nvPr/>
              </p:nvSpPr>
              <p:spPr bwMode="auto">
                <a:xfrm>
                  <a:off x="1965225" y="3107960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316" name="Line 168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2615314" y="293119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61" name="グループ化 31"/>
              <p:cNvGrpSpPr>
                <a:grpSpLocks/>
              </p:cNvGrpSpPr>
              <p:nvPr/>
            </p:nvGrpSpPr>
            <p:grpSpPr bwMode="auto">
              <a:xfrm>
                <a:off x="3802063" y="3409950"/>
                <a:ext cx="1103312" cy="184150"/>
                <a:chOff x="3802199" y="2945823"/>
                <a:chExt cx="1103607" cy="184946"/>
              </a:xfrm>
            </p:grpSpPr>
            <p:sp>
              <p:nvSpPr>
                <p:cNvPr id="311" name="Line 160"/>
                <p:cNvSpPr>
                  <a:spLocks noChangeAspect="1" noChangeShapeType="1"/>
                </p:cNvSpPr>
                <p:nvPr/>
              </p:nvSpPr>
              <p:spPr bwMode="auto">
                <a:xfrm rot="1500000" flipH="1">
                  <a:off x="3802199" y="2948197"/>
                  <a:ext cx="864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312" name="Line 162"/>
                <p:cNvSpPr>
                  <a:spLocks noChangeShapeType="1"/>
                </p:cNvSpPr>
                <p:nvPr/>
              </p:nvSpPr>
              <p:spPr bwMode="auto">
                <a:xfrm>
                  <a:off x="3842674" y="3130769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313" name="Line 160"/>
                <p:cNvSpPr>
                  <a:spLocks noChangeAspect="1" noChangeShapeType="1"/>
                </p:cNvSpPr>
                <p:nvPr/>
              </p:nvSpPr>
              <p:spPr bwMode="auto">
                <a:xfrm rot="20100000" flipH="1">
                  <a:off x="4040498" y="2945823"/>
                  <a:ext cx="86530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62" name="グループ化 41"/>
              <p:cNvGrpSpPr>
                <a:grpSpLocks/>
              </p:cNvGrpSpPr>
              <p:nvPr/>
            </p:nvGrpSpPr>
            <p:grpSpPr bwMode="auto">
              <a:xfrm>
                <a:off x="3848101" y="4329113"/>
                <a:ext cx="1260475" cy="539750"/>
                <a:chOff x="3774493" y="3933056"/>
                <a:chExt cx="1496730" cy="648072"/>
              </a:xfrm>
            </p:grpSpPr>
            <p:cxnSp>
              <p:nvCxnSpPr>
                <p:cNvPr id="306" name="直線コネクタ 184"/>
                <p:cNvCxnSpPr>
                  <a:cxnSpLocks noChangeShapeType="1"/>
                </p:cNvCxnSpPr>
                <p:nvPr/>
              </p:nvCxnSpPr>
              <p:spPr bwMode="auto">
                <a:xfrm>
                  <a:off x="3783162" y="4581128"/>
                  <a:ext cx="938339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7" name="直線コネクタ 186"/>
                <p:cNvCxnSpPr>
                  <a:cxnSpLocks noChangeShapeType="1"/>
                </p:cNvCxnSpPr>
                <p:nvPr/>
              </p:nvCxnSpPr>
              <p:spPr bwMode="auto">
                <a:xfrm>
                  <a:off x="4721501" y="4581128"/>
                  <a:ext cx="549722" cy="0"/>
                </a:xfrm>
                <a:prstGeom prst="line">
                  <a:avLst/>
                </a:prstGeom>
                <a:noFill/>
                <a:ln w="63500" cmpd="dbl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8" name="直線コネクタ 187"/>
                <p:cNvCxnSpPr>
                  <a:cxnSpLocks noChangeShapeType="1"/>
                </p:cNvCxnSpPr>
                <p:nvPr/>
              </p:nvCxnSpPr>
              <p:spPr bwMode="auto">
                <a:xfrm>
                  <a:off x="4316955" y="3933056"/>
                  <a:ext cx="404546" cy="648072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9" name="直線コネクタ 188"/>
                <p:cNvCxnSpPr>
                  <a:cxnSpLocks noChangeShapeType="1"/>
                </p:cNvCxnSpPr>
                <p:nvPr/>
              </p:nvCxnSpPr>
              <p:spPr bwMode="auto">
                <a:xfrm>
                  <a:off x="4316955" y="3933056"/>
                  <a:ext cx="954268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10" name="直線コネクタ 189"/>
                <p:cNvCxnSpPr>
                  <a:cxnSpLocks noChangeShapeType="1"/>
                </p:cNvCxnSpPr>
                <p:nvPr/>
              </p:nvCxnSpPr>
              <p:spPr bwMode="auto">
                <a:xfrm>
                  <a:off x="3774493" y="3933056"/>
                  <a:ext cx="549722" cy="0"/>
                </a:xfrm>
                <a:prstGeom prst="line">
                  <a:avLst/>
                </a:prstGeom>
                <a:noFill/>
                <a:ln w="63500" cmpd="dbl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63" name="グループ化 40"/>
              <p:cNvGrpSpPr>
                <a:grpSpLocks/>
              </p:cNvGrpSpPr>
              <p:nvPr/>
            </p:nvGrpSpPr>
            <p:grpSpPr bwMode="auto">
              <a:xfrm>
                <a:off x="2012951" y="4329113"/>
                <a:ext cx="1081088" cy="539750"/>
                <a:chOff x="1881416" y="3933056"/>
                <a:chExt cx="1485776" cy="648072"/>
              </a:xfrm>
            </p:grpSpPr>
            <p:sp>
              <p:nvSpPr>
                <p:cNvPr id="301" name="Freeform 159"/>
                <p:cNvSpPr>
                  <a:spLocks/>
                </p:cNvSpPr>
                <p:nvPr/>
              </p:nvSpPr>
              <p:spPr bwMode="auto">
                <a:xfrm rot="5400000" flipH="1">
                  <a:off x="2075170" y="3739302"/>
                  <a:ext cx="144000" cy="531508"/>
                </a:xfrm>
                <a:custGeom>
                  <a:avLst/>
                  <a:gdLst>
                    <a:gd name="T0" fmla="*/ 2147483647 w 182"/>
                    <a:gd name="T1" fmla="*/ 0 h 1224"/>
                    <a:gd name="T2" fmla="*/ 0 w 182"/>
                    <a:gd name="T3" fmla="*/ 2147483647 h 1224"/>
                    <a:gd name="T4" fmla="*/ 2147483647 w 182"/>
                    <a:gd name="T5" fmla="*/ 2147483647 h 1224"/>
                    <a:gd name="T6" fmla="*/ 0 w 182"/>
                    <a:gd name="T7" fmla="*/ 2147483647 h 1224"/>
                    <a:gd name="T8" fmla="*/ 2147483647 w 182"/>
                    <a:gd name="T9" fmla="*/ 2147483647 h 1224"/>
                    <a:gd name="T10" fmla="*/ 0 w 182"/>
                    <a:gd name="T11" fmla="*/ 2147483647 h 1224"/>
                    <a:gd name="T12" fmla="*/ 2147483647 w 182"/>
                    <a:gd name="T13" fmla="*/ 2147483647 h 1224"/>
                    <a:gd name="T14" fmla="*/ 0 w 182"/>
                    <a:gd name="T15" fmla="*/ 2147483647 h 1224"/>
                    <a:gd name="T16" fmla="*/ 2147483647 w 182"/>
                    <a:gd name="T17" fmla="*/ 2147483647 h 1224"/>
                    <a:gd name="T18" fmla="*/ 0 w 182"/>
                    <a:gd name="T19" fmla="*/ 2147483647 h 12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2" h="1224">
                      <a:moveTo>
                        <a:pt x="182" y="0"/>
                      </a:moveTo>
                      <a:cubicBezTo>
                        <a:pt x="91" y="45"/>
                        <a:pt x="0" y="91"/>
                        <a:pt x="0" y="136"/>
                      </a:cubicBezTo>
                      <a:cubicBezTo>
                        <a:pt x="0" y="181"/>
                        <a:pt x="182" y="227"/>
                        <a:pt x="182" y="272"/>
                      </a:cubicBezTo>
                      <a:cubicBezTo>
                        <a:pt x="182" y="317"/>
                        <a:pt x="0" y="363"/>
                        <a:pt x="0" y="408"/>
                      </a:cubicBezTo>
                      <a:cubicBezTo>
                        <a:pt x="0" y="453"/>
                        <a:pt x="182" y="499"/>
                        <a:pt x="182" y="544"/>
                      </a:cubicBezTo>
                      <a:cubicBezTo>
                        <a:pt x="182" y="589"/>
                        <a:pt x="0" y="635"/>
                        <a:pt x="0" y="680"/>
                      </a:cubicBezTo>
                      <a:cubicBezTo>
                        <a:pt x="0" y="725"/>
                        <a:pt x="182" y="771"/>
                        <a:pt x="182" y="816"/>
                      </a:cubicBezTo>
                      <a:cubicBezTo>
                        <a:pt x="182" y="861"/>
                        <a:pt x="0" y="907"/>
                        <a:pt x="0" y="952"/>
                      </a:cubicBezTo>
                      <a:cubicBezTo>
                        <a:pt x="0" y="997"/>
                        <a:pt x="182" y="1043"/>
                        <a:pt x="182" y="1088"/>
                      </a:cubicBezTo>
                      <a:cubicBezTo>
                        <a:pt x="182" y="1133"/>
                        <a:pt x="91" y="1178"/>
                        <a:pt x="0" y="122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cxnSp>
              <p:nvCxnSpPr>
                <p:cNvPr id="302" name="直線コネクタ 122"/>
                <p:cNvCxnSpPr>
                  <a:cxnSpLocks noChangeShapeType="1"/>
                </p:cNvCxnSpPr>
                <p:nvPr/>
              </p:nvCxnSpPr>
              <p:spPr bwMode="auto">
                <a:xfrm>
                  <a:off x="2817470" y="4581128"/>
                  <a:ext cx="549722" cy="0"/>
                </a:xfrm>
                <a:prstGeom prst="line">
                  <a:avLst/>
                </a:prstGeom>
                <a:noFill/>
                <a:ln w="63500" cmpd="dbl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3" name="直線コネクタ 22"/>
                <p:cNvCxnSpPr>
                  <a:cxnSpLocks noChangeShapeType="1"/>
                </p:cNvCxnSpPr>
                <p:nvPr/>
              </p:nvCxnSpPr>
              <p:spPr bwMode="auto">
                <a:xfrm>
                  <a:off x="2412924" y="3933056"/>
                  <a:ext cx="404546" cy="648072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4" name="直線コネクタ 127"/>
                <p:cNvCxnSpPr>
                  <a:cxnSpLocks noChangeShapeType="1"/>
                </p:cNvCxnSpPr>
                <p:nvPr/>
              </p:nvCxnSpPr>
              <p:spPr bwMode="auto">
                <a:xfrm>
                  <a:off x="2412924" y="3933056"/>
                  <a:ext cx="954268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5" name="直線コネクタ 192"/>
                <p:cNvCxnSpPr>
                  <a:cxnSpLocks noChangeShapeType="1"/>
                </p:cNvCxnSpPr>
                <p:nvPr/>
              </p:nvCxnSpPr>
              <p:spPr bwMode="auto">
                <a:xfrm>
                  <a:off x="1881416" y="4581128"/>
                  <a:ext cx="938339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64" name="テキスト ボックス 37"/>
              <p:cNvSpPr txBox="1">
                <a:spLocks noChangeArrowheads="1"/>
              </p:cNvSpPr>
              <p:nvPr/>
            </p:nvSpPr>
            <p:spPr bwMode="auto">
              <a:xfrm>
                <a:off x="6432552" y="3211515"/>
                <a:ext cx="101983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solidFill>
                      <a:srgbClr val="0000FF"/>
                    </a:solidFill>
                    <a:latin typeface="Symbol" pitchFamily="18" charset="2"/>
                  </a:rPr>
                  <a:t>p, r, s, w,..</a:t>
                </a:r>
                <a:endParaRPr kumimoji="1" lang="ja-JP" altLang="en-US" sz="140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265" name="テキスト ボックス 264"/>
              <p:cNvSpPr txBox="1"/>
              <p:nvPr/>
            </p:nvSpPr>
            <p:spPr>
              <a:xfrm>
                <a:off x="2273300" y="3579814"/>
                <a:ext cx="332142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1" i="1" dirty="0">
                    <a:solidFill>
                      <a:srgbClr val="0000FF"/>
                    </a:solidFill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1600" b="1" i="1" dirty="0">
                  <a:solidFill>
                    <a:srgbClr val="0000FF"/>
                  </a:solidFill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66" name="テキスト ボックス 265"/>
              <p:cNvSpPr txBox="1"/>
              <p:nvPr/>
            </p:nvSpPr>
            <p:spPr>
              <a:xfrm>
                <a:off x="4084639" y="3594102"/>
                <a:ext cx="572593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1" i="1" dirty="0">
                    <a:solidFill>
                      <a:srgbClr val="0000FF"/>
                    </a:solidFill>
                    <a:ea typeface="ＭＳ Ｐゴシック" pitchFamily="50" charset="-128"/>
                  </a:rPr>
                  <a:t>N, </a:t>
                </a:r>
                <a:r>
                  <a:rPr kumimoji="1" lang="en-US" altLang="ja-JP" sz="1600" b="1" i="1" dirty="0">
                    <a:solidFill>
                      <a:srgbClr val="0000FF"/>
                    </a:solidFill>
                    <a:latin typeface="Symbol" pitchFamily="18" charset="2"/>
                    <a:ea typeface="ＭＳ Ｐゴシック" pitchFamily="50" charset="-128"/>
                  </a:rPr>
                  <a:t>D</a:t>
                </a:r>
                <a:endParaRPr kumimoji="1" lang="ja-JP" altLang="en-US" sz="1600" b="1" i="1" dirty="0">
                  <a:solidFill>
                    <a:srgbClr val="0000FF"/>
                  </a:solidFill>
                  <a:latin typeface="Symbol" pitchFamily="18" charset="2"/>
                  <a:ea typeface="ＭＳ Ｐゴシック" pitchFamily="50" charset="-128"/>
                </a:endParaRPr>
              </a:p>
            </p:txBody>
          </p:sp>
          <p:sp>
            <p:nvSpPr>
              <p:cNvPr id="267" name="テキスト ボックス 39"/>
              <p:cNvSpPr txBox="1">
                <a:spLocks noChangeArrowheads="1"/>
              </p:cNvSpPr>
              <p:nvPr/>
            </p:nvSpPr>
            <p:spPr bwMode="auto">
              <a:xfrm>
                <a:off x="2038350" y="2855915"/>
                <a:ext cx="90281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s-channel</a:t>
                </a:r>
                <a:endParaRPr kumimoji="1" lang="ja-JP" altLang="en-US" sz="1200" dirty="0"/>
              </a:p>
            </p:txBody>
          </p:sp>
          <p:sp>
            <p:nvSpPr>
              <p:cNvPr id="268" name="テキスト ボックス 206"/>
              <p:cNvSpPr txBox="1">
                <a:spLocks noChangeArrowheads="1"/>
              </p:cNvSpPr>
              <p:nvPr/>
            </p:nvSpPr>
            <p:spPr bwMode="auto">
              <a:xfrm>
                <a:off x="3924301" y="2844802"/>
                <a:ext cx="91242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u-channel</a:t>
                </a:r>
                <a:endParaRPr kumimoji="1" lang="ja-JP" altLang="en-US" sz="1200" dirty="0"/>
              </a:p>
            </p:txBody>
          </p:sp>
          <p:sp>
            <p:nvSpPr>
              <p:cNvPr id="269" name="テキスト ボックス 207"/>
              <p:cNvSpPr txBox="1">
                <a:spLocks noChangeArrowheads="1"/>
              </p:cNvSpPr>
              <p:nvPr/>
            </p:nvSpPr>
            <p:spPr bwMode="auto">
              <a:xfrm>
                <a:off x="5829301" y="2816227"/>
                <a:ext cx="8691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t-channel</a:t>
                </a:r>
                <a:endParaRPr kumimoji="1" lang="ja-JP" altLang="en-US" sz="1200" dirty="0"/>
              </a:p>
            </p:txBody>
          </p:sp>
          <p:sp>
            <p:nvSpPr>
              <p:cNvPr id="270" name="Freeform 159"/>
              <p:cNvSpPr>
                <a:spLocks/>
              </p:cNvSpPr>
              <p:nvPr/>
            </p:nvSpPr>
            <p:spPr bwMode="auto">
              <a:xfrm flipH="1">
                <a:off x="6227764" y="3243263"/>
                <a:ext cx="128587" cy="360362"/>
              </a:xfrm>
              <a:custGeom>
                <a:avLst/>
                <a:gdLst>
                  <a:gd name="T0" fmla="*/ 2147483647 w 182"/>
                  <a:gd name="T1" fmla="*/ 0 h 1224"/>
                  <a:gd name="T2" fmla="*/ 0 w 182"/>
                  <a:gd name="T3" fmla="*/ 2147483647 h 1224"/>
                  <a:gd name="T4" fmla="*/ 2147483647 w 182"/>
                  <a:gd name="T5" fmla="*/ 2147483647 h 1224"/>
                  <a:gd name="T6" fmla="*/ 0 w 182"/>
                  <a:gd name="T7" fmla="*/ 2147483647 h 1224"/>
                  <a:gd name="T8" fmla="*/ 2147483647 w 182"/>
                  <a:gd name="T9" fmla="*/ 2147483647 h 1224"/>
                  <a:gd name="T10" fmla="*/ 0 w 182"/>
                  <a:gd name="T11" fmla="*/ 2147483647 h 1224"/>
                  <a:gd name="T12" fmla="*/ 2147483647 w 182"/>
                  <a:gd name="T13" fmla="*/ 2147483647 h 1224"/>
                  <a:gd name="T14" fmla="*/ 0 w 182"/>
                  <a:gd name="T15" fmla="*/ 2147483647 h 1224"/>
                  <a:gd name="T16" fmla="*/ 2147483647 w 182"/>
                  <a:gd name="T17" fmla="*/ 2147483647 h 1224"/>
                  <a:gd name="T18" fmla="*/ 0 w 182"/>
                  <a:gd name="T19" fmla="*/ 2147483647 h 1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2" h="1224">
                    <a:moveTo>
                      <a:pt x="182" y="0"/>
                    </a:moveTo>
                    <a:cubicBezTo>
                      <a:pt x="91" y="45"/>
                      <a:pt x="0" y="91"/>
                      <a:pt x="0" y="136"/>
                    </a:cubicBezTo>
                    <a:cubicBezTo>
                      <a:pt x="0" y="181"/>
                      <a:pt x="182" y="227"/>
                      <a:pt x="182" y="272"/>
                    </a:cubicBezTo>
                    <a:cubicBezTo>
                      <a:pt x="182" y="317"/>
                      <a:pt x="0" y="363"/>
                      <a:pt x="0" y="408"/>
                    </a:cubicBezTo>
                    <a:cubicBezTo>
                      <a:pt x="0" y="453"/>
                      <a:pt x="182" y="499"/>
                      <a:pt x="182" y="544"/>
                    </a:cubicBezTo>
                    <a:cubicBezTo>
                      <a:pt x="182" y="589"/>
                      <a:pt x="0" y="635"/>
                      <a:pt x="0" y="680"/>
                    </a:cubicBezTo>
                    <a:cubicBezTo>
                      <a:pt x="0" y="725"/>
                      <a:pt x="182" y="771"/>
                      <a:pt x="182" y="816"/>
                    </a:cubicBezTo>
                    <a:cubicBezTo>
                      <a:pt x="182" y="861"/>
                      <a:pt x="0" y="907"/>
                      <a:pt x="0" y="952"/>
                    </a:cubicBezTo>
                    <a:cubicBezTo>
                      <a:pt x="0" y="997"/>
                      <a:pt x="182" y="1043"/>
                      <a:pt x="182" y="1088"/>
                    </a:cubicBezTo>
                    <a:cubicBezTo>
                      <a:pt x="182" y="1133"/>
                      <a:pt x="91" y="1178"/>
                      <a:pt x="0" y="1224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271" name="テキスト ボックス 210"/>
              <p:cNvSpPr txBox="1">
                <a:spLocks noChangeArrowheads="1"/>
              </p:cNvSpPr>
              <p:nvPr/>
            </p:nvSpPr>
            <p:spPr bwMode="auto">
              <a:xfrm>
                <a:off x="7770814" y="2816227"/>
                <a:ext cx="73129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contact</a:t>
                </a:r>
                <a:endParaRPr kumimoji="1" lang="ja-JP" altLang="en-US" sz="1200" dirty="0"/>
              </a:p>
            </p:txBody>
          </p:sp>
          <p:sp>
            <p:nvSpPr>
              <p:cNvPr id="272" name="角丸四角形吹き出し 42"/>
              <p:cNvSpPr>
                <a:spLocks noChangeArrowheads="1"/>
              </p:cNvSpPr>
              <p:nvPr/>
            </p:nvSpPr>
            <p:spPr bwMode="auto">
              <a:xfrm>
                <a:off x="6075687" y="4221088"/>
                <a:ext cx="2000250" cy="337218"/>
              </a:xfrm>
              <a:prstGeom prst="wedgeRoundRectCallout">
                <a:avLst>
                  <a:gd name="adj1" fmla="val -63725"/>
                  <a:gd name="adj2" fmla="val -135240"/>
                  <a:gd name="adj3" fmla="val 16667"/>
                </a:avLst>
              </a:prstGeom>
              <a:solidFill>
                <a:schemeClr val="bg1"/>
              </a:solidFill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90000" tIns="46800" rIns="90000" bIns="46800"/>
              <a:lstStyle/>
              <a:p>
                <a:pPr algn="ctr"/>
                <a:r>
                  <a:rPr lang="en-US" altLang="ja-JP" sz="1400" b="1" dirty="0"/>
                  <a:t>Exchange potentials</a:t>
                </a:r>
                <a:endParaRPr lang="ja-JP" altLang="en-US" sz="1400" b="1" dirty="0"/>
              </a:p>
            </p:txBody>
          </p:sp>
          <p:sp>
            <p:nvSpPr>
              <p:cNvPr id="273" name="角丸四角形吹き出し 217"/>
              <p:cNvSpPr>
                <a:spLocks noChangeArrowheads="1"/>
              </p:cNvSpPr>
              <p:nvPr/>
            </p:nvSpPr>
            <p:spPr bwMode="auto">
              <a:xfrm>
                <a:off x="5987705" y="5085184"/>
                <a:ext cx="1463675" cy="335280"/>
              </a:xfrm>
              <a:prstGeom prst="wedgeRoundRectCallout">
                <a:avLst>
                  <a:gd name="adj1" fmla="val -80070"/>
                  <a:gd name="adj2" fmla="val -53949"/>
                  <a:gd name="adj3" fmla="val 16667"/>
                </a:avLst>
              </a:prstGeom>
              <a:solidFill>
                <a:schemeClr val="bg1"/>
              </a:solidFill>
              <a:ln w="25400" algn="ctr">
                <a:solidFill>
                  <a:srgbClr val="00B05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90000" tIns="46800" rIns="90000" bIns="46800"/>
              <a:lstStyle/>
              <a:p>
                <a:pPr algn="ctr"/>
                <a:r>
                  <a:rPr lang="en-US" altLang="ja-JP" sz="1400" b="1" dirty="0"/>
                  <a:t>Z-diagrams</a:t>
                </a:r>
                <a:endParaRPr lang="ja-JP" altLang="en-US" sz="1400" b="1" dirty="0"/>
              </a:p>
            </p:txBody>
          </p:sp>
          <p:sp>
            <p:nvSpPr>
              <p:cNvPr id="274" name="角丸四角形吹き出し 218"/>
              <p:cNvSpPr>
                <a:spLocks noChangeArrowheads="1"/>
              </p:cNvSpPr>
              <p:nvPr/>
            </p:nvSpPr>
            <p:spPr bwMode="auto">
              <a:xfrm>
                <a:off x="3876166" y="5787037"/>
                <a:ext cx="1463675" cy="358172"/>
              </a:xfrm>
              <a:prstGeom prst="wedgeRoundRectCallout">
                <a:avLst>
                  <a:gd name="adj1" fmla="val -84232"/>
                  <a:gd name="adj2" fmla="val -43064"/>
                  <a:gd name="adj3" fmla="val 16667"/>
                </a:avLst>
              </a:prstGeom>
              <a:solidFill>
                <a:schemeClr val="bg1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90000" tIns="46800" rIns="90000" bIns="46800"/>
              <a:lstStyle/>
              <a:p>
                <a:pPr algn="ctr"/>
                <a:r>
                  <a:rPr lang="en-US" altLang="ja-JP" sz="1400" b="1"/>
                  <a:t>Bare N* states</a:t>
                </a:r>
                <a:endParaRPr lang="ja-JP" altLang="en-US" sz="1400" b="1"/>
              </a:p>
            </p:txBody>
          </p:sp>
          <p:grpSp>
            <p:nvGrpSpPr>
              <p:cNvPr id="275" name="グループ化 219"/>
              <p:cNvGrpSpPr>
                <a:grpSpLocks/>
              </p:cNvGrpSpPr>
              <p:nvPr/>
            </p:nvGrpSpPr>
            <p:grpSpPr bwMode="auto">
              <a:xfrm>
                <a:off x="1968500" y="5445127"/>
                <a:ext cx="1079500" cy="428625"/>
                <a:chOff x="1965225" y="2741560"/>
                <a:chExt cx="1078714" cy="428625"/>
              </a:xfrm>
            </p:grpSpPr>
            <p:sp>
              <p:nvSpPr>
                <p:cNvPr id="298" name="Line 168"/>
                <p:cNvSpPr>
                  <a:spLocks noChangeAspect="1" noChangeShapeType="1"/>
                </p:cNvSpPr>
                <p:nvPr/>
              </p:nvSpPr>
              <p:spPr bwMode="auto">
                <a:xfrm rot="13500000" flipH="1">
                  <a:off x="1905073" y="295510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299" name="Line 170"/>
                <p:cNvSpPr>
                  <a:spLocks noChangeShapeType="1"/>
                </p:cNvSpPr>
                <p:nvPr/>
              </p:nvSpPr>
              <p:spPr bwMode="auto">
                <a:xfrm>
                  <a:off x="1965225" y="3107960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300" name="Line 168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2615314" y="293119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76" name="テキスト ボックス 275"/>
              <p:cNvSpPr txBox="1"/>
              <p:nvPr/>
            </p:nvSpPr>
            <p:spPr>
              <a:xfrm>
                <a:off x="2133601" y="5899150"/>
                <a:ext cx="699230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1" i="1" dirty="0">
                    <a:solidFill>
                      <a:srgbClr val="0000FF"/>
                    </a:solidFill>
                    <a:ea typeface="ＭＳ Ｐゴシック" pitchFamily="50" charset="-128"/>
                  </a:rPr>
                  <a:t>N*</a:t>
                </a:r>
                <a:r>
                  <a:rPr kumimoji="1" lang="en-US" altLang="ja-JP" sz="1600" b="1" i="1" baseline="-25000" dirty="0">
                    <a:solidFill>
                      <a:srgbClr val="0000FF"/>
                    </a:solidFill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bare</a:t>
                </a:r>
                <a:endParaRPr kumimoji="1" lang="ja-JP" altLang="en-US" sz="1600" b="1" i="1" baseline="-25000" dirty="0">
                  <a:solidFill>
                    <a:srgbClr val="0000FF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cxnSp>
            <p:nvCxnSpPr>
              <p:cNvPr id="277" name="直線コネクタ 44"/>
              <p:cNvCxnSpPr>
                <a:cxnSpLocks noChangeShapeType="1"/>
              </p:cNvCxnSpPr>
              <p:nvPr/>
            </p:nvCxnSpPr>
            <p:spPr bwMode="auto">
              <a:xfrm>
                <a:off x="2555875" y="4127502"/>
                <a:ext cx="0" cy="995363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8" name="直線コネクタ 227"/>
              <p:cNvCxnSpPr>
                <a:cxnSpLocks noChangeShapeType="1"/>
              </p:cNvCxnSpPr>
              <p:nvPr/>
            </p:nvCxnSpPr>
            <p:spPr bwMode="auto">
              <a:xfrm>
                <a:off x="4486275" y="4129088"/>
                <a:ext cx="0" cy="995362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9" name="直線コネクタ 46"/>
              <p:cNvCxnSpPr>
                <a:cxnSpLocks noChangeShapeType="1"/>
              </p:cNvCxnSpPr>
              <p:nvPr/>
            </p:nvCxnSpPr>
            <p:spPr bwMode="auto">
              <a:xfrm>
                <a:off x="2271713" y="5811838"/>
                <a:ext cx="406400" cy="0"/>
              </a:xfrm>
              <a:prstGeom prst="line">
                <a:avLst/>
              </a:prstGeom>
              <a:noFill/>
              <a:ln w="63500" algn="ctr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0" name="テキスト ボックス 231"/>
              <p:cNvSpPr txBox="1">
                <a:spLocks noChangeArrowheads="1"/>
              </p:cNvSpPr>
              <p:nvPr/>
            </p:nvSpPr>
            <p:spPr bwMode="auto">
              <a:xfrm>
                <a:off x="3541713" y="4149725"/>
                <a:ext cx="309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 b="0" i="1">
                    <a:latin typeface="Symbol" pitchFamily="18" charset="2"/>
                  </a:rPr>
                  <a:t>D</a:t>
                </a:r>
                <a:endParaRPr kumimoji="1" lang="ja-JP" altLang="en-US" sz="1600" b="0" i="1">
                  <a:latin typeface="Symbol" pitchFamily="18" charset="2"/>
                </a:endParaRPr>
              </a:p>
            </p:txBody>
          </p:sp>
          <p:sp>
            <p:nvSpPr>
              <p:cNvPr id="281" name="テキスト ボックス 233"/>
              <p:cNvSpPr txBox="1">
                <a:spLocks noChangeArrowheads="1"/>
              </p:cNvSpPr>
              <p:nvPr/>
            </p:nvSpPr>
            <p:spPr bwMode="auto">
              <a:xfrm>
                <a:off x="3063876" y="414020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282" name="テキスト ボックス 281"/>
              <p:cNvSpPr txBox="1"/>
              <p:nvPr/>
            </p:nvSpPr>
            <p:spPr>
              <a:xfrm>
                <a:off x="1730375" y="4675189"/>
                <a:ext cx="332142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0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1600" b="0" i="1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83" name="テキスト ボックス 235"/>
              <p:cNvSpPr txBox="1">
                <a:spLocks noChangeArrowheads="1"/>
              </p:cNvSpPr>
              <p:nvPr/>
            </p:nvSpPr>
            <p:spPr bwMode="auto">
              <a:xfrm>
                <a:off x="3563938" y="470535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284" name="テキスト ボックス 236"/>
              <p:cNvSpPr txBox="1">
                <a:spLocks noChangeArrowheads="1"/>
              </p:cNvSpPr>
              <p:nvPr/>
            </p:nvSpPr>
            <p:spPr bwMode="auto">
              <a:xfrm>
                <a:off x="5080001" y="4149726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285" name="テキスト ボックス 237"/>
              <p:cNvSpPr txBox="1">
                <a:spLocks noChangeArrowheads="1"/>
              </p:cNvSpPr>
              <p:nvPr/>
            </p:nvSpPr>
            <p:spPr bwMode="auto">
              <a:xfrm>
                <a:off x="5076825" y="4675189"/>
                <a:ext cx="309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 b="0" i="1">
                    <a:latin typeface="Symbol" pitchFamily="18" charset="2"/>
                  </a:rPr>
                  <a:t>D</a:t>
                </a:r>
                <a:endParaRPr kumimoji="1" lang="ja-JP" altLang="en-US" sz="1600" b="0" i="1">
                  <a:latin typeface="Symbol" pitchFamily="18" charset="2"/>
                </a:endParaRPr>
              </a:p>
            </p:txBody>
          </p:sp>
          <p:sp>
            <p:nvSpPr>
              <p:cNvPr id="286" name="テキスト ボックス 238"/>
              <p:cNvSpPr txBox="1">
                <a:spLocks noChangeArrowheads="1"/>
              </p:cNvSpPr>
              <p:nvPr/>
            </p:nvSpPr>
            <p:spPr bwMode="auto">
              <a:xfrm>
                <a:off x="3059113" y="4675189"/>
                <a:ext cx="309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 b="0" i="1">
                    <a:latin typeface="Symbol" pitchFamily="18" charset="2"/>
                  </a:rPr>
                  <a:t>D</a:t>
                </a:r>
                <a:endParaRPr kumimoji="1" lang="ja-JP" altLang="en-US" sz="1600" b="0" i="1">
                  <a:latin typeface="Symbol" pitchFamily="18" charset="2"/>
                </a:endParaRPr>
              </a:p>
            </p:txBody>
          </p:sp>
          <p:sp>
            <p:nvSpPr>
              <p:cNvPr id="287" name="テキスト ボックス 286"/>
              <p:cNvSpPr txBox="1"/>
              <p:nvPr/>
            </p:nvSpPr>
            <p:spPr>
              <a:xfrm>
                <a:off x="4152967" y="4414178"/>
                <a:ext cx="332142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1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1600" b="1" i="1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88" name="テキスト ボックス 233"/>
              <p:cNvSpPr txBox="1">
                <a:spLocks noChangeArrowheads="1"/>
              </p:cNvSpPr>
              <p:nvPr/>
            </p:nvSpPr>
            <p:spPr bwMode="auto">
              <a:xfrm>
                <a:off x="2503806" y="4429566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grpSp>
            <p:nvGrpSpPr>
              <p:cNvPr id="289" name="Group 38"/>
              <p:cNvGrpSpPr>
                <a:grpSpLocks/>
              </p:cNvGrpSpPr>
              <p:nvPr/>
            </p:nvGrpSpPr>
            <p:grpSpPr bwMode="auto">
              <a:xfrm>
                <a:off x="501651" y="4359277"/>
                <a:ext cx="728663" cy="708025"/>
                <a:chOff x="1223" y="2030"/>
                <a:chExt cx="441" cy="402"/>
              </a:xfrm>
            </p:grpSpPr>
            <p:sp>
              <p:nvSpPr>
                <p:cNvPr id="293" name="Line 39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1448" y="2214"/>
                  <a:ext cx="204" cy="2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4" name="Line 40"/>
                <p:cNvSpPr>
                  <a:spLocks noChangeAspect="1" noChangeShapeType="1"/>
                </p:cNvSpPr>
                <p:nvPr/>
              </p:nvSpPr>
              <p:spPr bwMode="auto">
                <a:xfrm rot="10800000" flipH="1">
                  <a:off x="1475" y="2036"/>
                  <a:ext cx="189" cy="182"/>
                </a:xfrm>
                <a:prstGeom prst="line">
                  <a:avLst/>
                </a:prstGeom>
                <a:noFill/>
                <a:ln w="25400" cap="rnd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5" name="Line 4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23" y="2228"/>
                  <a:ext cx="212" cy="20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6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402" y="2199"/>
                  <a:ext cx="85" cy="8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97" name="Line 43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1229" y="2034"/>
                  <a:ext cx="189" cy="182"/>
                </a:xfrm>
                <a:prstGeom prst="line">
                  <a:avLst/>
                </a:prstGeom>
                <a:noFill/>
                <a:ln w="25400" cap="rnd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pic>
            <p:nvPicPr>
              <p:cNvPr id="290" name="図 224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526" y="5249863"/>
                <a:ext cx="177800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左中かっこ 47"/>
              <p:cNvSpPr>
                <a:spLocks/>
              </p:cNvSpPr>
              <p:nvPr/>
            </p:nvSpPr>
            <p:spPr bwMode="auto">
              <a:xfrm>
                <a:off x="1411288" y="3008315"/>
                <a:ext cx="360362" cy="3381375"/>
              </a:xfrm>
              <a:prstGeom prst="leftBrace">
                <a:avLst>
                  <a:gd name="adj1" fmla="val 59080"/>
                  <a:gd name="adj2" fmla="val 50000"/>
                </a:avLst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292" name="テキスト ボックス 232"/>
              <p:cNvSpPr txBox="1">
                <a:spLocks noChangeArrowheads="1"/>
              </p:cNvSpPr>
              <p:nvPr/>
            </p:nvSpPr>
            <p:spPr bwMode="auto">
              <a:xfrm>
                <a:off x="1580562" y="4225365"/>
                <a:ext cx="55928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 dirty="0" smtClean="0">
                    <a:latin typeface="Symbol" pitchFamily="18" charset="2"/>
                  </a:rPr>
                  <a:t>r,</a:t>
                </a:r>
                <a:r>
                  <a:rPr lang="ja-JP" altLang="en-US" sz="1400" dirty="0" err="1">
                    <a:latin typeface="Symbol" pitchFamily="18" charset="2"/>
                  </a:rPr>
                  <a:t> </a:t>
                </a:r>
                <a:r>
                  <a:rPr kumimoji="1" lang="en-US" altLang="ja-JP" sz="1400" dirty="0" smtClean="0">
                    <a:latin typeface="Symbol" pitchFamily="18" charset="2"/>
                  </a:rPr>
                  <a:t>s</a:t>
                </a:r>
                <a:endParaRPr kumimoji="1" lang="ja-JP" altLang="en-US" sz="1400" dirty="0">
                  <a:latin typeface="Symbol" pitchFamily="18" charset="2"/>
                </a:endParaRPr>
              </a:p>
            </p:txBody>
          </p:sp>
        </p:grpSp>
      </p:grpSp>
      <p:sp>
        <p:nvSpPr>
          <p:cNvPr id="171" name="AutoShape 58"/>
          <p:cNvSpPr>
            <a:spLocks noChangeArrowheads="1"/>
          </p:cNvSpPr>
          <p:nvPr/>
        </p:nvSpPr>
        <p:spPr bwMode="auto">
          <a:xfrm>
            <a:off x="3381376" y="3573019"/>
            <a:ext cx="5472113" cy="1273302"/>
          </a:xfrm>
          <a:prstGeom prst="wedgeRoundRectCallout">
            <a:avLst>
              <a:gd name="adj1" fmla="val 19560"/>
              <a:gd name="adj2" fmla="val 82381"/>
              <a:gd name="adj3" fmla="val 16667"/>
            </a:avLst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altLang="ja-JP" sz="1900" b="1" dirty="0"/>
              <a:t>Can be related </a:t>
            </a:r>
            <a:r>
              <a:rPr lang="en-US" altLang="ja-JP" sz="1900" b="1" dirty="0" smtClean="0"/>
              <a:t>to hadron </a:t>
            </a:r>
            <a:r>
              <a:rPr lang="en-US" altLang="ja-JP" sz="1900" b="1" dirty="0"/>
              <a:t>states of the </a:t>
            </a:r>
            <a:r>
              <a:rPr lang="en-US" altLang="ja-JP" sz="1900" b="1" dirty="0">
                <a:solidFill>
                  <a:srgbClr val="0000FF"/>
                </a:solidFill>
              </a:rPr>
              <a:t>static hadron </a:t>
            </a:r>
            <a:r>
              <a:rPr lang="en-US" altLang="ja-JP" sz="1900" b="1" dirty="0" smtClean="0">
                <a:solidFill>
                  <a:srgbClr val="0000FF"/>
                </a:solidFill>
              </a:rPr>
              <a:t>models</a:t>
            </a:r>
            <a:r>
              <a:rPr lang="en-US" altLang="ja-JP" sz="1900" b="1" dirty="0" smtClean="0"/>
              <a:t> (</a:t>
            </a:r>
            <a:r>
              <a:rPr lang="en-US" altLang="ja-JP" sz="1900" b="1" dirty="0"/>
              <a:t>quark </a:t>
            </a:r>
            <a:r>
              <a:rPr lang="en-US" altLang="ja-JP" sz="1900" b="1" dirty="0" smtClean="0"/>
              <a:t>models, DSE, </a:t>
            </a:r>
            <a:r>
              <a:rPr lang="en-US" altLang="ja-JP" sz="1900" b="1" dirty="0"/>
              <a:t>etc</a:t>
            </a:r>
            <a:r>
              <a:rPr lang="en-US" altLang="ja-JP" sz="1900" b="1" dirty="0" smtClean="0"/>
              <a:t>.)</a:t>
            </a:r>
          </a:p>
          <a:p>
            <a:pPr>
              <a:lnSpc>
                <a:spcPct val="120000"/>
              </a:lnSpc>
            </a:pPr>
            <a:r>
              <a:rPr lang="en-US" altLang="ja-JP" sz="1900" b="1" dirty="0" smtClean="0">
                <a:solidFill>
                  <a:srgbClr val="FF0000"/>
                </a:solidFill>
              </a:rPr>
              <a:t>excluding</a:t>
            </a:r>
            <a:r>
              <a:rPr lang="en-US" altLang="ja-JP" sz="1900" b="1" dirty="0" smtClean="0"/>
              <a:t> meson-baryon continuum</a:t>
            </a:r>
            <a:r>
              <a:rPr lang="en-US" altLang="ja-JP" b="1" dirty="0" smtClean="0"/>
              <a:t>.</a:t>
            </a:r>
            <a:endParaRPr lang="en-US" altLang="ja-JP" b="1" dirty="0"/>
          </a:p>
        </p:txBody>
      </p:sp>
      <p:grpSp>
        <p:nvGrpSpPr>
          <p:cNvPr id="172" name="グループ化 171"/>
          <p:cNvGrpSpPr>
            <a:grpSpLocks/>
          </p:cNvGrpSpPr>
          <p:nvPr/>
        </p:nvGrpSpPr>
        <p:grpSpPr bwMode="auto">
          <a:xfrm>
            <a:off x="173529" y="1868483"/>
            <a:ext cx="8713788" cy="3290888"/>
            <a:chOff x="179388" y="1362075"/>
            <a:chExt cx="8713787" cy="3290888"/>
          </a:xfrm>
        </p:grpSpPr>
        <p:grpSp>
          <p:nvGrpSpPr>
            <p:cNvPr id="173" name="Group 15"/>
            <p:cNvGrpSpPr>
              <a:grpSpLocks/>
            </p:cNvGrpSpPr>
            <p:nvPr/>
          </p:nvGrpSpPr>
          <p:grpSpPr bwMode="auto">
            <a:xfrm>
              <a:off x="179388" y="1362075"/>
              <a:ext cx="8713787" cy="3001963"/>
              <a:chOff x="158" y="813"/>
              <a:chExt cx="5489" cy="1891"/>
            </a:xfrm>
          </p:grpSpPr>
          <p:sp>
            <p:nvSpPr>
              <p:cNvPr id="176" name="AutoShape 16"/>
              <p:cNvSpPr>
                <a:spLocks noChangeArrowheads="1"/>
              </p:cNvSpPr>
              <p:nvPr/>
            </p:nvSpPr>
            <p:spPr bwMode="auto">
              <a:xfrm>
                <a:off x="158" y="813"/>
                <a:ext cx="5489" cy="189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17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1270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77" name="Oval 17"/>
              <p:cNvSpPr>
                <a:spLocks noChangeArrowheads="1"/>
              </p:cNvSpPr>
              <p:nvPr/>
            </p:nvSpPr>
            <p:spPr bwMode="auto">
              <a:xfrm>
                <a:off x="3567" y="1252"/>
                <a:ext cx="998" cy="998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chemeClr val="bg1">
                      <a:alpha val="10999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78" name="Oval 18"/>
              <p:cNvSpPr>
                <a:spLocks noChangeArrowheads="1"/>
              </p:cNvSpPr>
              <p:nvPr/>
            </p:nvSpPr>
            <p:spPr bwMode="auto">
              <a:xfrm>
                <a:off x="4021" y="1676"/>
                <a:ext cx="116" cy="121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bg1"/>
                  </a:gs>
                  <a:gs pos="83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79" name="Text Box 19"/>
              <p:cNvSpPr txBox="1">
                <a:spLocks noChangeArrowheads="1"/>
              </p:cNvSpPr>
              <p:nvPr/>
            </p:nvSpPr>
            <p:spPr bwMode="auto">
              <a:xfrm>
                <a:off x="3611" y="1956"/>
                <a:ext cx="353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defRPr/>
                </a:pPr>
                <a:r>
                  <a:rPr kumimoji="1" lang="en-US" altLang="ja-JP" sz="14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HGS創英角ﾎﾟｯﾌﾟ体" pitchFamily="50" charset="-128"/>
                  </a:rPr>
                  <a:t>core</a:t>
                </a:r>
              </a:p>
            </p:txBody>
          </p:sp>
          <p:sp>
            <p:nvSpPr>
              <p:cNvPr id="180" name="Text Box 20"/>
              <p:cNvSpPr txBox="1">
                <a:spLocks noChangeArrowheads="1"/>
              </p:cNvSpPr>
              <p:nvPr/>
            </p:nvSpPr>
            <p:spPr bwMode="auto">
              <a:xfrm>
                <a:off x="4066" y="1441"/>
                <a:ext cx="809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defRPr/>
                </a:pPr>
                <a:r>
                  <a:rPr kumimoji="1" lang="en-US" altLang="ja-JP" sz="14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HGS創英角ﾎﾟｯﾌﾟ体" pitchFamily="50" charset="-128"/>
                  </a:rPr>
                  <a:t>meson cloud</a:t>
                </a:r>
              </a:p>
            </p:txBody>
          </p:sp>
          <p:sp>
            <p:nvSpPr>
              <p:cNvPr id="181" name="Line 21"/>
              <p:cNvSpPr>
                <a:spLocks noChangeShapeType="1"/>
              </p:cNvSpPr>
              <p:nvPr/>
            </p:nvSpPr>
            <p:spPr bwMode="auto">
              <a:xfrm flipV="1">
                <a:off x="3852" y="1784"/>
                <a:ext cx="158" cy="181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 type="triangle" w="lg" len="lg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pic>
            <p:nvPicPr>
              <p:cNvPr id="182" name="Picture 22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2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2" y="2250"/>
                <a:ext cx="1168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83" name="Group 23"/>
              <p:cNvGrpSpPr>
                <a:grpSpLocks/>
              </p:cNvGrpSpPr>
              <p:nvPr/>
            </p:nvGrpSpPr>
            <p:grpSpPr bwMode="auto">
              <a:xfrm>
                <a:off x="1304" y="1434"/>
                <a:ext cx="1360" cy="748"/>
                <a:chOff x="3833" y="3113"/>
                <a:chExt cx="1360" cy="748"/>
              </a:xfrm>
            </p:grpSpPr>
            <p:sp>
              <p:nvSpPr>
                <p:cNvPr id="186" name="Oval 24"/>
                <p:cNvSpPr>
                  <a:spLocks noChangeArrowheads="1"/>
                </p:cNvSpPr>
                <p:nvPr/>
              </p:nvSpPr>
              <p:spPr bwMode="auto">
                <a:xfrm>
                  <a:off x="4493" y="3298"/>
                  <a:ext cx="237" cy="2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71717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7" name="Oval 25"/>
                <p:cNvSpPr>
                  <a:spLocks noChangeArrowheads="1"/>
                </p:cNvSpPr>
                <p:nvPr/>
              </p:nvSpPr>
              <p:spPr bwMode="auto">
                <a:xfrm>
                  <a:off x="4176" y="3434"/>
                  <a:ext cx="203" cy="2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71717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8" name="Oval 26"/>
                <p:cNvSpPr>
                  <a:spLocks noChangeArrowheads="1"/>
                </p:cNvSpPr>
                <p:nvPr/>
              </p:nvSpPr>
              <p:spPr bwMode="auto">
                <a:xfrm>
                  <a:off x="4532" y="3354"/>
                  <a:ext cx="49" cy="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9" name="Oval 27"/>
                <p:cNvSpPr>
                  <a:spLocks noChangeArrowheads="1"/>
                </p:cNvSpPr>
                <p:nvPr/>
              </p:nvSpPr>
              <p:spPr bwMode="auto">
                <a:xfrm>
                  <a:off x="4649" y="3366"/>
                  <a:ext cx="48" cy="55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4571" y="3452"/>
                  <a:ext cx="51" cy="5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14" name="Oval 29"/>
                <p:cNvSpPr>
                  <a:spLocks noChangeArrowheads="1"/>
                </p:cNvSpPr>
                <p:nvPr/>
              </p:nvSpPr>
              <p:spPr bwMode="auto">
                <a:xfrm>
                  <a:off x="4225" y="3484"/>
                  <a:ext cx="49" cy="5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15" name="Oval 30"/>
                <p:cNvSpPr>
                  <a:spLocks noChangeArrowheads="1"/>
                </p:cNvSpPr>
                <p:nvPr/>
              </p:nvSpPr>
              <p:spPr bwMode="auto">
                <a:xfrm>
                  <a:off x="4288" y="3557"/>
                  <a:ext cx="51" cy="5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16" name="Oval 31"/>
                <p:cNvSpPr>
                  <a:spLocks noChangeArrowheads="1"/>
                </p:cNvSpPr>
                <p:nvPr/>
              </p:nvSpPr>
              <p:spPr bwMode="auto">
                <a:xfrm rot="-900000">
                  <a:off x="4047" y="3250"/>
                  <a:ext cx="794" cy="44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21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33" y="3666"/>
                  <a:ext cx="478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kumimoji="1" lang="en-US" altLang="ja-JP" sz="1400" b="1" dirty="0">
                      <a:solidFill>
                        <a:srgbClr val="0099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HGS創英角ﾎﾟｯﾌﾟ体" pitchFamily="50" charset="-128"/>
                    </a:rPr>
                    <a:t>meson</a:t>
                  </a:r>
                </a:p>
              </p:txBody>
            </p:sp>
            <p:sp>
              <p:nvSpPr>
                <p:cNvPr id="21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658" y="3113"/>
                  <a:ext cx="535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kumimoji="1" lang="en-US" altLang="ja-JP" sz="1400" b="1" dirty="0">
                      <a:solidFill>
                        <a:srgbClr val="0099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HGS創英角ﾎﾟｯﾌﾟ体" pitchFamily="50" charset="-128"/>
                    </a:rPr>
                    <a:t>baryon</a:t>
                  </a:r>
                </a:p>
              </p:txBody>
            </p:sp>
          </p:grpSp>
          <p:pic>
            <p:nvPicPr>
              <p:cNvPr id="184" name="Picture 34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2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2" y="2250"/>
                <a:ext cx="705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5" name="Text Box 35"/>
              <p:cNvSpPr txBox="1">
                <a:spLocks noChangeArrowheads="1"/>
              </p:cNvSpPr>
              <p:nvPr/>
            </p:nvSpPr>
            <p:spPr bwMode="auto">
              <a:xfrm>
                <a:off x="311" y="965"/>
                <a:ext cx="4075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ja-JP" sz="2000"/>
                  <a:t>Physical N*s will be a “mixture” of the two pictures:</a:t>
                </a:r>
              </a:p>
            </p:txBody>
          </p:sp>
        </p:grpSp>
        <p:sp>
          <p:nvSpPr>
            <p:cNvPr id="174" name="AutoShape 36"/>
            <p:cNvSpPr>
              <a:spLocks noChangeArrowheads="1"/>
            </p:cNvSpPr>
            <p:nvPr/>
          </p:nvSpPr>
          <p:spPr bwMode="auto">
            <a:xfrm>
              <a:off x="6588224" y="4005263"/>
              <a:ext cx="433387" cy="647700"/>
            </a:xfrm>
            <a:prstGeom prst="upArrow">
              <a:avLst>
                <a:gd name="adj1" fmla="val 43333"/>
                <a:gd name="adj2" fmla="val 60624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75" name="AutoShape 37"/>
            <p:cNvSpPr>
              <a:spLocks noChangeArrowheads="1"/>
            </p:cNvSpPr>
            <p:nvPr/>
          </p:nvSpPr>
          <p:spPr bwMode="auto">
            <a:xfrm>
              <a:off x="2921676" y="4005263"/>
              <a:ext cx="433387" cy="647700"/>
            </a:xfrm>
            <a:prstGeom prst="upArrow">
              <a:avLst>
                <a:gd name="adj1" fmla="val 43333"/>
                <a:gd name="adj2" fmla="val 60624"/>
              </a:avLst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996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9144000" cy="5667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Dynamical coupled-channels (DCC) analysis</a:t>
            </a:r>
            <a:endParaRPr lang="ja-JP" altLang="en-US" sz="2800" dirty="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-396552" y="3016398"/>
            <a:ext cx="3031897" cy="341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l-GR" altLang="ja-JP" sz="2000" dirty="0" smtClean="0">
                <a:sym typeface="Symbol" pitchFamily="18" charset="2"/>
              </a:rPr>
              <a:t></a:t>
            </a:r>
            <a:r>
              <a:rPr lang="en-US" altLang="ja-JP" sz="2000" dirty="0" smtClean="0">
                <a:sym typeface="Symbol" pitchFamily="18" charset="2"/>
              </a:rPr>
              <a:t>p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</a:t>
            </a:r>
            <a:r>
              <a:rPr lang="en-US" altLang="ja-JP" sz="2000" dirty="0">
                <a:sym typeface="Symbol" pitchFamily="18" charset="2"/>
              </a:rPr>
              <a:t>N</a:t>
            </a: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</a:t>
            </a:r>
            <a:r>
              <a:rPr lang="en-US" altLang="ja-JP" sz="2000" dirty="0">
                <a:sym typeface="Symbol" pitchFamily="18" charset="2"/>
              </a:rPr>
              <a:t>N</a:t>
            </a: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l-GR" altLang="ja-JP" sz="2000" dirty="0" smtClean="0">
                <a:sym typeface="Symbol" pitchFamily="18" charset="2"/>
              </a:rPr>
              <a:t></a:t>
            </a:r>
            <a:r>
              <a:rPr lang="en-US" altLang="ja-JP" sz="2000" dirty="0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</a:t>
            </a:r>
            <a:r>
              <a:rPr lang="en-US" altLang="ja-JP" sz="2000" dirty="0" err="1">
                <a:latin typeface="Symbol" pitchFamily="18" charset="2"/>
                <a:sym typeface="Symbol" pitchFamily="18" charset="2"/>
              </a:rPr>
              <a:t>h</a:t>
            </a:r>
            <a:r>
              <a:rPr lang="en-US" altLang="ja-JP" sz="2000" dirty="0" err="1">
                <a:sym typeface="Symbol" pitchFamily="18" charset="2"/>
              </a:rPr>
              <a:t>N</a:t>
            </a:r>
            <a:endParaRPr lang="en-US" altLang="ja-JP" sz="2000" dirty="0"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 smtClean="0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 smtClean="0">
                <a:sym typeface="Wingdings" pitchFamily="2" charset="2"/>
              </a:rPr>
              <a:t></a:t>
            </a:r>
            <a:r>
              <a:rPr lang="el-GR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h</a:t>
            </a:r>
            <a:r>
              <a:rPr lang="en-US" altLang="ja-JP" sz="2000" dirty="0" err="1">
                <a:sym typeface="Symbol" pitchFamily="18" charset="2"/>
              </a:rPr>
              <a:t>p</a:t>
            </a:r>
            <a:endParaRPr lang="en-US" altLang="ja-JP" sz="2000" dirty="0"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p</a:t>
            </a:r>
            <a:r>
              <a:rPr lang="en-US" altLang="ja-JP" sz="2000" dirty="0" err="1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</a:t>
            </a:r>
            <a:r>
              <a:rPr lang="en-US" altLang="ja-JP" sz="2000" dirty="0" smtClean="0">
                <a:sym typeface="Symbol" pitchFamily="18" charset="2"/>
              </a:rPr>
              <a:t>K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L</a:t>
            </a:r>
            <a:r>
              <a:rPr lang="en-US" altLang="ja-JP" sz="2000" dirty="0" smtClean="0">
                <a:sym typeface="Symbol" pitchFamily="18" charset="2"/>
              </a:rPr>
              <a:t>, 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KS</a:t>
            </a:r>
            <a:endParaRPr lang="en-US" altLang="ja-JP" sz="2000" dirty="0">
              <a:latin typeface="Symbol" pitchFamily="18" charset="2"/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</a:t>
            </a:r>
            <a:r>
              <a:rPr lang="en-US" altLang="ja-JP" sz="2000" dirty="0" smtClean="0">
                <a:sym typeface="Symbol" pitchFamily="18" charset="2"/>
              </a:rPr>
              <a:t>K</a:t>
            </a:r>
            <a:r>
              <a:rPr lang="en-US" altLang="ja-JP" sz="2000" baseline="30000" dirty="0" smtClean="0">
                <a:sym typeface="Symbol" pitchFamily="18" charset="2"/>
              </a:rPr>
              <a:t>+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L, </a:t>
            </a:r>
            <a:r>
              <a:rPr lang="en-US" altLang="ja-JP" sz="2000" dirty="0" smtClean="0">
                <a:latin typeface="+mn-lt"/>
                <a:sym typeface="Symbol" pitchFamily="18" charset="2"/>
              </a:rPr>
              <a:t>K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S</a:t>
            </a:r>
            <a:endParaRPr lang="en-US" altLang="ja-JP" sz="2000" dirty="0">
              <a:latin typeface="Symbol" pitchFamily="18" charset="2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71800" y="1662261"/>
            <a:ext cx="2682442" cy="483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80000"/>
              </a:lnSpc>
            </a:pPr>
            <a:r>
              <a:rPr lang="en-US" altLang="ja-JP" sz="2000" dirty="0"/>
              <a:t>2006 </a:t>
            </a:r>
            <a:r>
              <a:rPr lang="en-US" altLang="ja-JP" sz="2000" dirty="0" smtClean="0"/>
              <a:t>- 2009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6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channels </a:t>
            </a:r>
          </a:p>
          <a:p>
            <a:pPr algn="ctr"/>
            <a:r>
              <a:rPr lang="en-US" altLang="ja-JP" sz="2000" dirty="0" smtClean="0"/>
              <a:t>(</a:t>
            </a:r>
            <a:r>
              <a:rPr lang="en-US" altLang="ja-JP" sz="2000" dirty="0" err="1" smtClean="0">
                <a:latin typeface="Symbol" pitchFamily="18" charset="2"/>
              </a:rPr>
              <a:t>g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p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h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pD</a:t>
            </a:r>
            <a:r>
              <a:rPr lang="en-US" altLang="ja-JP" sz="2000" dirty="0" err="1" smtClean="0"/>
              <a:t>,</a:t>
            </a:r>
            <a:r>
              <a:rPr lang="en-US" altLang="ja-JP" sz="2000" dirty="0" err="1" smtClean="0">
                <a:latin typeface="Symbol" pitchFamily="18" charset="2"/>
              </a:rPr>
              <a:t>r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s</a:t>
            </a:r>
            <a:r>
              <a:rPr lang="en-US" altLang="ja-JP" sz="2000" dirty="0" err="1" smtClean="0"/>
              <a:t>N</a:t>
            </a:r>
            <a:r>
              <a:rPr lang="en-US" altLang="ja-JP" sz="2000" dirty="0"/>
              <a:t>)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&lt; 2 </a:t>
            </a:r>
            <a:r>
              <a:rPr lang="en-US" altLang="ja-JP" sz="2000" dirty="0" err="1"/>
              <a:t>GeV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&lt; 1.6 </a:t>
            </a:r>
            <a:r>
              <a:rPr lang="en-US" altLang="ja-JP" sz="2000" dirty="0" err="1"/>
              <a:t>GeV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&lt; 2 </a:t>
            </a:r>
            <a:r>
              <a:rPr lang="en-US" altLang="ja-JP" sz="2000" dirty="0" err="1"/>
              <a:t>GeV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latin typeface="Arial Black" pitchFamily="34" charset="0"/>
              </a:rPr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―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395288" y="2292498"/>
            <a:ext cx="8208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503185" y="1649561"/>
            <a:ext cx="3524019" cy="483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80000"/>
              </a:lnSpc>
            </a:pPr>
            <a:r>
              <a:rPr lang="en-US" altLang="ja-JP" sz="2000" dirty="0"/>
              <a:t>2010 </a:t>
            </a:r>
            <a:r>
              <a:rPr lang="en-US" altLang="ja-JP" sz="2000" dirty="0" smtClean="0"/>
              <a:t>- 2012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FF0000"/>
                </a:solidFill>
              </a:rPr>
              <a:t>8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channels </a:t>
            </a:r>
          </a:p>
          <a:p>
            <a:pPr algn="ctr"/>
            <a:r>
              <a:rPr lang="en-US" altLang="ja-JP" sz="2000" dirty="0" smtClean="0"/>
              <a:t>(</a:t>
            </a:r>
            <a:r>
              <a:rPr lang="en-US" altLang="ja-JP" sz="2000" dirty="0" err="1" smtClean="0">
                <a:latin typeface="Symbol" pitchFamily="18" charset="2"/>
              </a:rPr>
              <a:t>g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p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h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pD</a:t>
            </a:r>
            <a:r>
              <a:rPr lang="en-US" altLang="ja-JP" sz="2000" dirty="0" err="1" smtClean="0"/>
              <a:t>,</a:t>
            </a:r>
            <a:r>
              <a:rPr lang="en-US" altLang="ja-JP" sz="2000" dirty="0" err="1" smtClean="0">
                <a:latin typeface="Symbol" pitchFamily="18" charset="2"/>
              </a:rPr>
              <a:t>r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s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,K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2000" dirty="0"/>
              <a:t>)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FF0000"/>
                </a:solidFill>
              </a:rPr>
              <a:t>&lt; 2.1 </a:t>
            </a:r>
            <a:r>
              <a:rPr lang="en-US" altLang="ja-JP" sz="2000" dirty="0" err="1">
                <a:solidFill>
                  <a:srgbClr val="FF0000"/>
                </a:solidFill>
              </a:rPr>
              <a:t>GeV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FF0000"/>
                </a:solidFill>
              </a:rPr>
              <a:t>&lt; 2 </a:t>
            </a:r>
            <a:r>
              <a:rPr lang="en-US" altLang="ja-JP" sz="2000" dirty="0" err="1">
                <a:solidFill>
                  <a:srgbClr val="FF0000"/>
                </a:solidFill>
              </a:rPr>
              <a:t>GeV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&lt; 2 </a:t>
            </a:r>
            <a:r>
              <a:rPr lang="en-US" altLang="ja-JP" sz="2000" dirty="0" err="1"/>
              <a:t>GeV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0000FF"/>
                </a:solidFill>
              </a:rPr>
              <a:t>&lt; </a:t>
            </a:r>
            <a:r>
              <a:rPr lang="en-US" altLang="ja-JP" sz="2000" dirty="0" smtClean="0">
                <a:solidFill>
                  <a:srgbClr val="0000FF"/>
                </a:solidFill>
              </a:rPr>
              <a:t>2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GeV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0000FF"/>
                </a:solidFill>
              </a:rPr>
              <a:t>&lt; 2.1 </a:t>
            </a:r>
            <a:r>
              <a:rPr lang="en-US" altLang="ja-JP" sz="2000" dirty="0" err="1">
                <a:solidFill>
                  <a:srgbClr val="0000FF"/>
                </a:solidFill>
              </a:rPr>
              <a:t>GeV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0000FF"/>
                </a:solidFill>
              </a:rPr>
              <a:t>&lt; </a:t>
            </a:r>
            <a:r>
              <a:rPr lang="en-US" altLang="ja-JP" sz="2000" dirty="0" smtClean="0">
                <a:solidFill>
                  <a:srgbClr val="0000FF"/>
                </a:solidFill>
              </a:rPr>
              <a:t>2.2 </a:t>
            </a:r>
            <a:r>
              <a:rPr lang="en-US" altLang="ja-JP" sz="2000" dirty="0" err="1">
                <a:solidFill>
                  <a:srgbClr val="0000FF"/>
                </a:solidFill>
              </a:rPr>
              <a:t>GeV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03561" y="2441723"/>
            <a:ext cx="201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/>
              <a:t>  # of coupled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 dirty="0"/>
              <a:t>     channels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66303" y="6309320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</a:t>
            </a:r>
          </a:p>
          <a:p>
            <a:pPr algn="ctr"/>
            <a:r>
              <a:rPr lang="en-US" altLang="ja-JP" sz="1600" b="1" dirty="0">
                <a:solidFill>
                  <a:srgbClr val="FF0000"/>
                </a:solidFill>
              </a:rPr>
              <a:t>(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2012)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251520" y="981077"/>
            <a:ext cx="8554343" cy="576263"/>
          </a:xfrm>
          <a:prstGeom prst="wedgeRoundRectCallout">
            <a:avLst>
              <a:gd name="adj1" fmla="val 30410"/>
              <a:gd name="adj2" fmla="val 73033"/>
              <a:gd name="adj3" fmla="val 16667"/>
            </a:avLst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/>
            <a:endParaRPr lang="ja-JP" alt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7544" y="1082495"/>
            <a:ext cx="820478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 dirty="0">
                <a:solidFill>
                  <a:srgbClr val="FF0000"/>
                </a:solidFill>
              </a:rPr>
              <a:t>Fully combined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/>
              <a:t>analysis of </a:t>
            </a:r>
            <a:r>
              <a:rPr lang="en-US" altLang="ja-JP" sz="2000" dirty="0" err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altLang="ja-JP" sz="2000" dirty="0">
                <a:solidFill>
                  <a:srgbClr val="0000FF"/>
                </a:solidFill>
                <a:sym typeface="Symbol" pitchFamily="18" charset="2"/>
              </a:rPr>
              <a:t> , </a:t>
            </a:r>
            <a:r>
              <a:rPr lang="el-GR" altLang="ja-JP" sz="2000" dirty="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altLang="ja-JP" sz="2000" dirty="0">
                <a:solidFill>
                  <a:srgbClr val="0000FF"/>
                </a:solidFill>
                <a:sym typeface="Symbol" pitchFamily="18" charset="2"/>
              </a:rPr>
              <a:t>N </a:t>
            </a:r>
            <a:r>
              <a:rPr lang="en-US" altLang="ja-JP" sz="2000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l-GR" altLang="ja-JP" sz="2000" dirty="0">
                <a:solidFill>
                  <a:srgbClr val="0000FF"/>
                </a:solidFill>
                <a:sym typeface="Symbol" pitchFamily="18" charset="2"/>
              </a:rPr>
              <a:t> </a:t>
            </a:r>
            <a:r>
              <a:rPr lang="en-US" altLang="ja-JP" sz="2000" dirty="0">
                <a:solidFill>
                  <a:srgbClr val="0000FF"/>
                </a:solidFill>
                <a:sym typeface="Symbol" pitchFamily="18" charset="2"/>
              </a:rPr>
              <a:t>N , </a:t>
            </a:r>
            <a:r>
              <a:rPr lang="en-US" altLang="ja-JP" sz="2000" dirty="0" err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h</a:t>
            </a:r>
            <a:r>
              <a:rPr lang="en-US" altLang="ja-JP" sz="2000" dirty="0" err="1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altLang="ja-JP" sz="2000" dirty="0">
                <a:solidFill>
                  <a:srgbClr val="0000FF"/>
                </a:solidFill>
                <a:sym typeface="Symbol" pitchFamily="18" charset="2"/>
              </a:rPr>
              <a:t> , </a:t>
            </a:r>
            <a:r>
              <a:rPr lang="en-US" altLang="ja-JP" sz="2000" dirty="0" smtClean="0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n-US" altLang="ja-JP" sz="2000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L</a:t>
            </a:r>
            <a:r>
              <a:rPr lang="en-US" altLang="ja-JP" sz="2000" dirty="0" smtClean="0">
                <a:solidFill>
                  <a:srgbClr val="0000FF"/>
                </a:solidFill>
                <a:sym typeface="Symbol" pitchFamily="18" charset="2"/>
              </a:rPr>
              <a:t>, K</a:t>
            </a:r>
            <a:r>
              <a:rPr lang="en-US" altLang="ja-JP" sz="2000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Symbol" pitchFamily="18" charset="2"/>
              </a:rPr>
              <a:t>reactions !!</a:t>
            </a:r>
            <a:r>
              <a:rPr lang="en-US" altLang="ja-JP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63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20" y="1086238"/>
            <a:ext cx="2708249" cy="1884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2240"/>
            <a:ext cx="9144000" cy="5667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</a:rPr>
              <a:t>Analysis Database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2047" y="1828386"/>
            <a:ext cx="1436612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Pion-induced</a:t>
            </a:r>
          </a:p>
          <a:p>
            <a:r>
              <a:rPr kumimoji="1" lang="en-US" altLang="ja-JP" sz="1400" b="1" dirty="0" smtClean="0"/>
              <a:t>reactions </a:t>
            </a:r>
          </a:p>
          <a:p>
            <a:r>
              <a:rPr kumimoji="1" lang="en-US" altLang="ja-JP" sz="1400" b="1" dirty="0" smtClean="0"/>
              <a:t>(purely strong </a:t>
            </a:r>
          </a:p>
          <a:p>
            <a:r>
              <a:rPr kumimoji="1" lang="en-US" altLang="ja-JP" sz="1400" b="1" dirty="0" smtClean="0"/>
              <a:t>reactions)</a:t>
            </a:r>
            <a:endParaRPr kumimoji="1" lang="ja-JP" altLang="en-US" sz="1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2046" y="5085184"/>
            <a:ext cx="1117614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Photo-</a:t>
            </a:r>
          </a:p>
          <a:p>
            <a:r>
              <a:rPr kumimoji="1" lang="en-US" altLang="ja-JP" sz="1400" b="1" dirty="0" smtClean="0"/>
              <a:t>production</a:t>
            </a:r>
          </a:p>
          <a:p>
            <a:r>
              <a:rPr kumimoji="1" lang="en-US" altLang="ja-JP" sz="1400" b="1" dirty="0" smtClean="0"/>
              <a:t>reactions</a:t>
            </a:r>
            <a:endParaRPr kumimoji="1" lang="ja-JP" altLang="en-US" sz="1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062715"/>
            <a:ext cx="7313200" cy="26760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86238"/>
            <a:ext cx="3656600" cy="24094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7544" y="3548730"/>
            <a:ext cx="4491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~ 28,000 data points to fit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919683" y="3165681"/>
            <a:ext cx="504056" cy="3193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8" name="正方形/長方形 17"/>
          <p:cNvSpPr/>
          <p:nvPr/>
        </p:nvSpPr>
        <p:spPr>
          <a:xfrm>
            <a:off x="7909082" y="2627976"/>
            <a:ext cx="504056" cy="3193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0" name="正方形/長方形 19"/>
          <p:cNvSpPr/>
          <p:nvPr/>
        </p:nvSpPr>
        <p:spPr>
          <a:xfrm>
            <a:off x="8500825" y="6334033"/>
            <a:ext cx="504056" cy="3193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11897" y="2824847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SAID </a:t>
            </a:r>
          </a:p>
          <a:p>
            <a:r>
              <a:rPr lang="en-US" altLang="ja-JP" sz="1200" dirty="0" smtClean="0"/>
              <a:t>E</a:t>
            </a:r>
            <a:r>
              <a:rPr kumimoji="1" lang="en-US" altLang="ja-JP" sz="1200" dirty="0" smtClean="0"/>
              <a:t>nergy</a:t>
            </a:r>
            <a:r>
              <a:rPr lang="en-US" altLang="ja-JP" sz="1200" dirty="0" smtClean="0"/>
              <a:t>-Independent Solution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508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図 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01690"/>
            <a:ext cx="539908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図 2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6" y="3321052"/>
            <a:ext cx="5400675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6632"/>
            <a:ext cx="9144000" cy="576262"/>
          </a:xfrm>
        </p:spPr>
        <p:txBody>
          <a:bodyPr lIns="91424" tIns="45711" rIns="91424" bIns="45711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200" dirty="0" smtClean="0">
                <a:solidFill>
                  <a:srgbClr val="0000FF"/>
                </a:solidFill>
                <a:cs typeface="Arial" charset="0"/>
              </a:rPr>
              <a:t>Partial wave amplitudes of pi N scattering</a:t>
            </a:r>
          </a:p>
        </p:txBody>
      </p:sp>
      <p:sp>
        <p:nvSpPr>
          <p:cNvPr id="489475" name="18 CuadroTexto"/>
          <p:cNvSpPr txBox="1">
            <a:spLocks noChangeArrowheads="1"/>
          </p:cNvSpPr>
          <p:nvPr/>
        </p:nvSpPr>
        <p:spPr bwMode="auto">
          <a:xfrm>
            <a:off x="986233" y="4588463"/>
            <a:ext cx="2433639" cy="60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1" rIns="91424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8ch DCC-analysis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(Kamano, Nakamura, Lee, Sato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2012)</a:t>
            </a:r>
          </a:p>
        </p:txBody>
      </p:sp>
      <p:sp>
        <p:nvSpPr>
          <p:cNvPr id="14342" name="19 CuadroTexto"/>
          <p:cNvSpPr txBox="1">
            <a:spLocks noChangeArrowheads="1"/>
          </p:cNvSpPr>
          <p:nvPr/>
        </p:nvSpPr>
        <p:spPr bwMode="auto">
          <a:xfrm>
            <a:off x="971551" y="5411688"/>
            <a:ext cx="22812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 dirty="0" smtClean="0"/>
              <a:t>6ch DCC-analysis</a:t>
            </a:r>
            <a:endParaRPr lang="en-US" altLang="ja-JP" sz="12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 dirty="0"/>
              <a:t>(fitted to </a:t>
            </a:r>
            <a:r>
              <a:rPr lang="en-US" altLang="ja-JP" sz="1200" dirty="0" err="1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ja-JP" sz="1200" dirty="0" err="1">
                <a:solidFill>
                  <a:srgbClr val="0000FF"/>
                </a:solidFill>
              </a:rPr>
              <a:t>N</a:t>
            </a:r>
            <a:r>
              <a:rPr lang="en-US" altLang="ja-JP" sz="1200" dirty="0">
                <a:solidFill>
                  <a:srgbClr val="0000FF"/>
                </a:solidFill>
              </a:rPr>
              <a:t> </a:t>
            </a:r>
            <a:r>
              <a:rPr lang="en-US" altLang="ja-JP" sz="1200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ja-JP" sz="1200" dirty="0" err="1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200" dirty="0" err="1">
                <a:solidFill>
                  <a:srgbClr val="0000FF"/>
                </a:solidFill>
                <a:sym typeface="Wingdings" pitchFamily="2" charset="2"/>
              </a:rPr>
              <a:t>N</a:t>
            </a:r>
            <a:r>
              <a:rPr lang="en-US" altLang="ja-JP" sz="1200" dirty="0">
                <a:solidFill>
                  <a:srgbClr val="0000FF"/>
                </a:solidFill>
                <a:sym typeface="Wingdings" pitchFamily="2" charset="2"/>
              </a:rPr>
              <a:t> data</a:t>
            </a:r>
            <a:r>
              <a:rPr lang="en-US" altLang="ja-JP" sz="1200" dirty="0">
                <a:sym typeface="Wingdings" pitchFamily="2" charset="2"/>
              </a:rPr>
              <a:t> </a:t>
            </a:r>
            <a:r>
              <a:rPr lang="en-US" altLang="ja-JP" sz="1200" dirty="0">
                <a:solidFill>
                  <a:srgbClr val="0000FF"/>
                </a:solidFill>
                <a:sym typeface="Wingdings" pitchFamily="2" charset="2"/>
              </a:rPr>
              <a:t>only</a:t>
            </a:r>
            <a:r>
              <a:rPr lang="en-US" altLang="ja-JP" sz="1200" dirty="0">
                <a:sym typeface="Wingdings" pitchFamily="2" charset="2"/>
              </a:rPr>
              <a:t>)</a:t>
            </a:r>
            <a:endParaRPr lang="en-US" altLang="ja-JP" sz="12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 dirty="0"/>
              <a:t>[PRC76 065201 (2007)]</a:t>
            </a:r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>
            <a:off x="238126" y="4797325"/>
            <a:ext cx="53975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4344" name="Line 6"/>
          <p:cNvSpPr>
            <a:spLocks noChangeShapeType="1"/>
          </p:cNvSpPr>
          <p:nvPr/>
        </p:nvSpPr>
        <p:spPr bwMode="auto">
          <a:xfrm>
            <a:off x="279400" y="5733950"/>
            <a:ext cx="53975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pic>
        <p:nvPicPr>
          <p:cNvPr id="14345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4" y="1703388"/>
            <a:ext cx="8286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6" name="グループ化 11"/>
          <p:cNvGrpSpPr>
            <a:grpSpLocks/>
          </p:cNvGrpSpPr>
          <p:nvPr/>
        </p:nvGrpSpPr>
        <p:grpSpPr bwMode="auto">
          <a:xfrm>
            <a:off x="5867401" y="836613"/>
            <a:ext cx="1368425" cy="457200"/>
            <a:chOff x="5868144" y="836712"/>
            <a:chExt cx="1368152" cy="457309"/>
          </a:xfrm>
        </p:grpSpPr>
        <p:sp>
          <p:nvSpPr>
            <p:cNvPr id="13" name="角丸四角形吹き出し 12"/>
            <p:cNvSpPr/>
            <p:nvPr/>
          </p:nvSpPr>
          <p:spPr>
            <a:xfrm>
              <a:off x="5868144" y="836712"/>
              <a:ext cx="1368152" cy="457309"/>
            </a:xfrm>
            <a:prstGeom prst="wedgeRoundRectCallout">
              <a:avLst>
                <a:gd name="adj1" fmla="val -71494"/>
                <a:gd name="adj2" fmla="val 3229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dirty="0"/>
            </a:p>
          </p:txBody>
        </p:sp>
        <p:sp>
          <p:nvSpPr>
            <p:cNvPr id="14351" name="テキスト ボックス 13"/>
            <p:cNvSpPr txBox="1">
              <a:spLocks noChangeArrowheads="1"/>
            </p:cNvSpPr>
            <p:nvPr/>
          </p:nvSpPr>
          <p:spPr bwMode="auto">
            <a:xfrm>
              <a:off x="6012160" y="896089"/>
              <a:ext cx="1062900" cy="3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600"/>
                <a:t>Real part</a:t>
              </a:r>
              <a:endParaRPr kumimoji="1" lang="ja-JP" altLang="en-US" sz="1600"/>
            </a:p>
          </p:txBody>
        </p:sp>
      </p:grpSp>
      <p:grpSp>
        <p:nvGrpSpPr>
          <p:cNvPr id="14347" name="グループ化 14"/>
          <p:cNvGrpSpPr>
            <a:grpSpLocks/>
          </p:cNvGrpSpPr>
          <p:nvPr/>
        </p:nvGrpSpPr>
        <p:grpSpPr bwMode="auto">
          <a:xfrm>
            <a:off x="6551613" y="6092825"/>
            <a:ext cx="1765300" cy="457200"/>
            <a:chOff x="6552100" y="6092677"/>
            <a:chExt cx="1764316" cy="457309"/>
          </a:xfrm>
        </p:grpSpPr>
        <p:sp>
          <p:nvSpPr>
            <p:cNvPr id="16" name="角丸四角形吹き出し 15"/>
            <p:cNvSpPr/>
            <p:nvPr/>
          </p:nvSpPr>
          <p:spPr>
            <a:xfrm>
              <a:off x="6552100" y="6092677"/>
              <a:ext cx="1764316" cy="457309"/>
            </a:xfrm>
            <a:prstGeom prst="wedgeRoundRectCallout">
              <a:avLst>
                <a:gd name="adj1" fmla="val -33900"/>
                <a:gd name="adj2" fmla="val -10266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dirty="0"/>
            </a:p>
          </p:txBody>
        </p:sp>
        <p:sp>
          <p:nvSpPr>
            <p:cNvPr id="14349" name="テキスト ボックス 16"/>
            <p:cNvSpPr txBox="1">
              <a:spLocks noChangeArrowheads="1"/>
            </p:cNvSpPr>
            <p:nvPr/>
          </p:nvSpPr>
          <p:spPr bwMode="auto">
            <a:xfrm>
              <a:off x="6644290" y="6152054"/>
              <a:ext cx="1599226" cy="3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600"/>
                <a:t>Imaginary part</a:t>
              </a:r>
              <a:endParaRPr kumimoji="1" lang="ja-JP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88882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3817938" y="980728"/>
            <a:ext cx="1439863" cy="433388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8915"/>
            <a:ext cx="91440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Single pion </a:t>
            </a:r>
            <a:r>
              <a:rPr lang="en-US" altLang="ja-JP" sz="3200" dirty="0" err="1" smtClean="0">
                <a:solidFill>
                  <a:srgbClr val="0000FF"/>
                </a:solidFill>
                <a:sym typeface="Wingdings" pitchFamily="2" charset="2"/>
              </a:rPr>
              <a:t>photoproduction</a:t>
            </a:r>
            <a:endParaRPr lang="en-US" altLang="ja-JP" sz="3200" dirty="0" smtClean="0">
              <a:solidFill>
                <a:srgbClr val="0000FF"/>
              </a:solidFill>
            </a:endParaRPr>
          </a:p>
        </p:txBody>
      </p:sp>
      <p:sp>
        <p:nvSpPr>
          <p:cNvPr id="490501" name="19 CuadroTexto"/>
          <p:cNvSpPr txBox="1">
            <a:spLocks noChangeArrowheads="1"/>
          </p:cNvSpPr>
          <p:nvPr/>
        </p:nvSpPr>
        <p:spPr bwMode="auto">
          <a:xfrm>
            <a:off x="5399906" y="6165056"/>
            <a:ext cx="3744094" cy="4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1" rIns="91424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altLang="ja-JP" sz="1400" b="1" dirty="0" smtClean="0">
                <a:latin typeface="Arial" charset="0"/>
                <a:ea typeface="ＭＳ Ｐゴシック" pitchFamily="50" charset="-128"/>
              </a:rPr>
              <a:t>6ch </a:t>
            </a:r>
            <a:r>
              <a:rPr lang="en-US" altLang="ja-JP" sz="1400" b="1" dirty="0">
                <a:latin typeface="Arial" charset="0"/>
                <a:ea typeface="ＭＳ Ｐゴシック" pitchFamily="50" charset="-128"/>
              </a:rPr>
              <a:t>DCC-analysis [PRC77 045205 (2008</a:t>
            </a:r>
            <a:r>
              <a:rPr lang="en-US" altLang="ja-JP" sz="1400" b="1" dirty="0" smtClean="0">
                <a:latin typeface="Arial" charset="0"/>
                <a:ea typeface="ＭＳ Ｐゴシック" pitchFamily="50" charset="-128"/>
              </a:rPr>
              <a:t>)]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400" b="1" dirty="0" smtClean="0">
                <a:latin typeface="Arial" charset="0"/>
                <a:ea typeface="ＭＳ Ｐゴシック" pitchFamily="50" charset="-128"/>
              </a:rPr>
              <a:t>(fitted to </a:t>
            </a:r>
            <a:r>
              <a:rPr lang="en-US" altLang="ja-JP" sz="1400" b="1" dirty="0" err="1" smtClean="0">
                <a:latin typeface="Symbol" pitchFamily="18" charset="2"/>
                <a:ea typeface="ＭＳ Ｐゴシック" pitchFamily="50" charset="-128"/>
              </a:rPr>
              <a:t>g</a:t>
            </a:r>
            <a:r>
              <a:rPr lang="en-US" altLang="ja-JP" sz="1400" b="1" dirty="0" err="1" smtClean="0">
                <a:latin typeface="Arial" charset="0"/>
                <a:ea typeface="ＭＳ Ｐゴシック" pitchFamily="50" charset="-128"/>
              </a:rPr>
              <a:t>N</a:t>
            </a:r>
            <a:r>
              <a:rPr lang="en-US" altLang="ja-JP" sz="1400" b="1" dirty="0" smtClean="0">
                <a:latin typeface="Arial" charset="0"/>
                <a:ea typeface="ＭＳ Ｐゴシック" pitchFamily="50" charset="-128"/>
              </a:rPr>
              <a:t> </a:t>
            </a:r>
            <a:r>
              <a:rPr lang="en-US" altLang="ja-JP" sz="1400" b="1" dirty="0" smtClean="0">
                <a:latin typeface="Arial" charset="0"/>
                <a:ea typeface="ＭＳ Ｐゴシック" pitchFamily="50" charset="-128"/>
                <a:sym typeface="Wingdings" pitchFamily="2" charset="2"/>
              </a:rPr>
              <a:t> </a:t>
            </a:r>
            <a:r>
              <a:rPr lang="en-US" altLang="ja-JP" sz="1400" b="1" dirty="0" err="1" smtClean="0">
                <a:latin typeface="Symbol" pitchFamily="18" charset="2"/>
                <a:ea typeface="ＭＳ Ｐゴシック" pitchFamily="50" charset="-128"/>
                <a:sym typeface="Wingdings" pitchFamily="2" charset="2"/>
              </a:rPr>
              <a:t>p</a:t>
            </a:r>
            <a:r>
              <a:rPr lang="en-US" altLang="ja-JP" sz="1400" b="1" dirty="0" err="1" smtClean="0">
                <a:latin typeface="Arial" charset="0"/>
                <a:ea typeface="ＭＳ Ｐゴシック" pitchFamily="50" charset="-128"/>
                <a:sym typeface="Wingdings" pitchFamily="2" charset="2"/>
              </a:rPr>
              <a:t>N</a:t>
            </a:r>
            <a:r>
              <a:rPr lang="en-US" altLang="ja-JP" sz="1400" b="1" dirty="0" smtClean="0">
                <a:latin typeface="Arial" charset="0"/>
                <a:ea typeface="ＭＳ Ｐゴシック" pitchFamily="50" charset="-128"/>
                <a:sym typeface="Wingdings" pitchFamily="2" charset="2"/>
              </a:rPr>
              <a:t> data </a:t>
            </a:r>
            <a:r>
              <a:rPr lang="en-US" altLang="ja-JP" sz="1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  <a:sym typeface="Wingdings" pitchFamily="2" charset="2"/>
              </a:rPr>
              <a:t>up to 1.6 GeV</a:t>
            </a:r>
            <a:r>
              <a:rPr lang="en-US" altLang="ja-JP" sz="1400" b="1" dirty="0" smtClean="0">
                <a:latin typeface="Arial" charset="0"/>
                <a:ea typeface="ＭＳ Ｐゴシック" pitchFamily="50" charset="-128"/>
                <a:sym typeface="Wingdings" pitchFamily="2" charset="2"/>
              </a:rPr>
              <a:t>)</a:t>
            </a:r>
            <a:endParaRPr lang="en-US" altLang="ja-JP" sz="1400" b="1" dirty="0" smtClean="0"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215900" y="6380956"/>
            <a:ext cx="82708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4445795" y="6380956"/>
            <a:ext cx="827088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323851" y="1628800"/>
            <a:ext cx="3579812" cy="309563"/>
            <a:chOff x="158" y="663"/>
            <a:chExt cx="2255" cy="195"/>
          </a:xfrm>
        </p:grpSpPr>
        <p:sp>
          <p:nvSpPr>
            <p:cNvPr id="42020" name="Text Box 9"/>
            <p:cNvSpPr txBox="1">
              <a:spLocks noChangeArrowheads="1"/>
            </p:cNvSpPr>
            <p:nvPr/>
          </p:nvSpPr>
          <p:spPr bwMode="auto">
            <a:xfrm>
              <a:off x="158" y="663"/>
              <a:ext cx="2255" cy="19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/>
                <a:t>Angular distribution                                  </a:t>
              </a:r>
            </a:p>
          </p:txBody>
        </p:sp>
        <p:pic>
          <p:nvPicPr>
            <p:cNvPr id="42021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702"/>
              <a:ext cx="930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993" name="Group 11"/>
          <p:cNvGrpSpPr>
            <a:grpSpLocks/>
          </p:cNvGrpSpPr>
          <p:nvPr/>
        </p:nvGrpSpPr>
        <p:grpSpPr bwMode="auto">
          <a:xfrm>
            <a:off x="5580065" y="1628800"/>
            <a:ext cx="2290763" cy="309563"/>
            <a:chOff x="3379" y="935"/>
            <a:chExt cx="1443" cy="195"/>
          </a:xfrm>
        </p:grpSpPr>
        <p:sp>
          <p:nvSpPr>
            <p:cNvPr id="42018" name="Text Box 12"/>
            <p:cNvSpPr txBox="1">
              <a:spLocks noChangeArrowheads="1"/>
            </p:cNvSpPr>
            <p:nvPr/>
          </p:nvSpPr>
          <p:spPr bwMode="auto">
            <a:xfrm>
              <a:off x="3379" y="935"/>
              <a:ext cx="1443" cy="19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/>
                <a:t>Photon asymmetry          </a:t>
              </a:r>
            </a:p>
          </p:txBody>
        </p:sp>
        <p:pic>
          <p:nvPicPr>
            <p:cNvPr id="42019" name="Picture 1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981"/>
              <a:ext cx="9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994" name="Group 14"/>
          <p:cNvGrpSpPr>
            <a:grpSpLocks/>
          </p:cNvGrpSpPr>
          <p:nvPr/>
        </p:nvGrpSpPr>
        <p:grpSpPr bwMode="auto">
          <a:xfrm>
            <a:off x="323850" y="2060599"/>
            <a:ext cx="3598863" cy="3959225"/>
            <a:chOff x="204" y="1205"/>
            <a:chExt cx="2267" cy="2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2008" name="Picture 15" descr="gp-pi0p-dc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205"/>
              <a:ext cx="2267" cy="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9" name="Text Box 16"/>
            <p:cNvSpPr txBox="1">
              <a:spLocks noChangeArrowheads="1"/>
            </p:cNvSpPr>
            <p:nvPr/>
          </p:nvSpPr>
          <p:spPr bwMode="auto">
            <a:xfrm>
              <a:off x="385" y="1825"/>
              <a:ext cx="480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1137 MeV</a:t>
              </a:r>
            </a:p>
          </p:txBody>
        </p:sp>
        <p:sp>
          <p:nvSpPr>
            <p:cNvPr id="42010" name="Text Box 17"/>
            <p:cNvSpPr txBox="1">
              <a:spLocks noChangeArrowheads="1"/>
            </p:cNvSpPr>
            <p:nvPr/>
          </p:nvSpPr>
          <p:spPr bwMode="auto">
            <a:xfrm>
              <a:off x="1156" y="1825"/>
              <a:ext cx="480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1232 MeV</a:t>
              </a:r>
            </a:p>
          </p:txBody>
        </p:sp>
        <p:sp>
          <p:nvSpPr>
            <p:cNvPr id="42011" name="Text Box 18"/>
            <p:cNvSpPr txBox="1">
              <a:spLocks noChangeArrowheads="1"/>
            </p:cNvSpPr>
            <p:nvPr/>
          </p:nvSpPr>
          <p:spPr bwMode="auto">
            <a:xfrm>
              <a:off x="1927" y="1280"/>
              <a:ext cx="480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1334 MeV</a:t>
              </a:r>
            </a:p>
          </p:txBody>
        </p:sp>
        <p:sp>
          <p:nvSpPr>
            <p:cNvPr id="42012" name="Text Box 19"/>
            <p:cNvSpPr txBox="1">
              <a:spLocks noChangeArrowheads="1"/>
            </p:cNvSpPr>
            <p:nvPr/>
          </p:nvSpPr>
          <p:spPr bwMode="auto">
            <a:xfrm>
              <a:off x="408" y="2051"/>
              <a:ext cx="480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1462 MeV</a:t>
              </a:r>
            </a:p>
          </p:txBody>
        </p:sp>
        <p:sp>
          <p:nvSpPr>
            <p:cNvPr id="42013" name="Text Box 20"/>
            <p:cNvSpPr txBox="1">
              <a:spLocks noChangeArrowheads="1"/>
            </p:cNvSpPr>
            <p:nvPr/>
          </p:nvSpPr>
          <p:spPr bwMode="auto">
            <a:xfrm>
              <a:off x="1156" y="2051"/>
              <a:ext cx="480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1527 MeV</a:t>
              </a:r>
            </a:p>
          </p:txBody>
        </p:sp>
        <p:sp>
          <p:nvSpPr>
            <p:cNvPr id="42014" name="Text Box 21"/>
            <p:cNvSpPr txBox="1">
              <a:spLocks noChangeArrowheads="1"/>
            </p:cNvSpPr>
            <p:nvPr/>
          </p:nvSpPr>
          <p:spPr bwMode="auto">
            <a:xfrm>
              <a:off x="1927" y="2051"/>
              <a:ext cx="480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1617 MeV</a:t>
              </a:r>
            </a:p>
          </p:txBody>
        </p:sp>
        <p:sp>
          <p:nvSpPr>
            <p:cNvPr id="42015" name="Text Box 22"/>
            <p:cNvSpPr txBox="1">
              <a:spLocks noChangeArrowheads="1"/>
            </p:cNvSpPr>
            <p:nvPr/>
          </p:nvSpPr>
          <p:spPr bwMode="auto">
            <a:xfrm>
              <a:off x="385" y="2795"/>
              <a:ext cx="480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1729 MeV</a:t>
              </a:r>
            </a:p>
          </p:txBody>
        </p:sp>
        <p:sp>
          <p:nvSpPr>
            <p:cNvPr id="42016" name="Text Box 23"/>
            <p:cNvSpPr txBox="1">
              <a:spLocks noChangeArrowheads="1"/>
            </p:cNvSpPr>
            <p:nvPr/>
          </p:nvSpPr>
          <p:spPr bwMode="auto">
            <a:xfrm>
              <a:off x="1156" y="2795"/>
              <a:ext cx="480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1834 MeV</a:t>
              </a:r>
            </a:p>
          </p:txBody>
        </p:sp>
        <p:sp>
          <p:nvSpPr>
            <p:cNvPr id="42017" name="Text Box 24"/>
            <p:cNvSpPr txBox="1">
              <a:spLocks noChangeArrowheads="1"/>
            </p:cNvSpPr>
            <p:nvPr/>
          </p:nvSpPr>
          <p:spPr bwMode="auto">
            <a:xfrm>
              <a:off x="1927" y="2795"/>
              <a:ext cx="480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1958 MeV</a:t>
              </a:r>
            </a:p>
          </p:txBody>
        </p:sp>
      </p:grpSp>
      <p:grpSp>
        <p:nvGrpSpPr>
          <p:cNvPr id="41995" name="Group 25"/>
          <p:cNvGrpSpPr>
            <a:grpSpLocks/>
          </p:cNvGrpSpPr>
          <p:nvPr/>
        </p:nvGrpSpPr>
        <p:grpSpPr bwMode="auto">
          <a:xfrm>
            <a:off x="4859339" y="2060599"/>
            <a:ext cx="3598862" cy="3959225"/>
            <a:chOff x="3061" y="1208"/>
            <a:chExt cx="2353" cy="24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1998" name="Picture 26" descr="gp-pi0p-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1208"/>
              <a:ext cx="2353" cy="2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9" name="Text Box 27"/>
            <p:cNvSpPr txBox="1">
              <a:spLocks noChangeArrowheads="1"/>
            </p:cNvSpPr>
            <p:nvPr/>
          </p:nvSpPr>
          <p:spPr bwMode="auto">
            <a:xfrm>
              <a:off x="3334" y="1797"/>
              <a:ext cx="49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1137 MeV</a:t>
              </a:r>
            </a:p>
          </p:txBody>
        </p:sp>
        <p:sp>
          <p:nvSpPr>
            <p:cNvPr id="42000" name="Text Box 28"/>
            <p:cNvSpPr txBox="1">
              <a:spLocks noChangeArrowheads="1"/>
            </p:cNvSpPr>
            <p:nvPr/>
          </p:nvSpPr>
          <p:spPr bwMode="auto">
            <a:xfrm>
              <a:off x="4105" y="1797"/>
              <a:ext cx="49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1232 MeV</a:t>
              </a:r>
            </a:p>
          </p:txBody>
        </p:sp>
        <p:sp>
          <p:nvSpPr>
            <p:cNvPr id="42001" name="Text Box 29"/>
            <p:cNvSpPr txBox="1">
              <a:spLocks noChangeArrowheads="1"/>
            </p:cNvSpPr>
            <p:nvPr/>
          </p:nvSpPr>
          <p:spPr bwMode="auto">
            <a:xfrm>
              <a:off x="4876" y="1797"/>
              <a:ext cx="49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1334 MeV</a:t>
              </a:r>
            </a:p>
          </p:txBody>
        </p:sp>
        <p:sp>
          <p:nvSpPr>
            <p:cNvPr id="42002" name="Text Box 30"/>
            <p:cNvSpPr txBox="1">
              <a:spLocks noChangeArrowheads="1"/>
            </p:cNvSpPr>
            <p:nvPr/>
          </p:nvSpPr>
          <p:spPr bwMode="auto">
            <a:xfrm>
              <a:off x="3334" y="2568"/>
              <a:ext cx="49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1462 MeV</a:t>
              </a:r>
            </a:p>
          </p:txBody>
        </p:sp>
        <p:sp>
          <p:nvSpPr>
            <p:cNvPr id="42003" name="Text Box 31"/>
            <p:cNvSpPr txBox="1">
              <a:spLocks noChangeArrowheads="1"/>
            </p:cNvSpPr>
            <p:nvPr/>
          </p:nvSpPr>
          <p:spPr bwMode="auto">
            <a:xfrm>
              <a:off x="4105" y="2568"/>
              <a:ext cx="49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1527 MeV</a:t>
              </a:r>
            </a:p>
          </p:txBody>
        </p:sp>
        <p:sp>
          <p:nvSpPr>
            <p:cNvPr id="42004" name="Text Box 32"/>
            <p:cNvSpPr txBox="1">
              <a:spLocks noChangeArrowheads="1"/>
            </p:cNvSpPr>
            <p:nvPr/>
          </p:nvSpPr>
          <p:spPr bwMode="auto">
            <a:xfrm>
              <a:off x="4876" y="2568"/>
              <a:ext cx="49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1617 MeV</a:t>
              </a:r>
            </a:p>
          </p:txBody>
        </p:sp>
        <p:sp>
          <p:nvSpPr>
            <p:cNvPr id="42005" name="Text Box 33"/>
            <p:cNvSpPr txBox="1">
              <a:spLocks noChangeArrowheads="1"/>
            </p:cNvSpPr>
            <p:nvPr/>
          </p:nvSpPr>
          <p:spPr bwMode="auto">
            <a:xfrm>
              <a:off x="3334" y="3339"/>
              <a:ext cx="49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1729 MeV</a:t>
              </a:r>
            </a:p>
          </p:txBody>
        </p:sp>
        <p:sp>
          <p:nvSpPr>
            <p:cNvPr id="42006" name="Text Box 34"/>
            <p:cNvSpPr txBox="1">
              <a:spLocks noChangeArrowheads="1"/>
            </p:cNvSpPr>
            <p:nvPr/>
          </p:nvSpPr>
          <p:spPr bwMode="auto">
            <a:xfrm>
              <a:off x="4105" y="3339"/>
              <a:ext cx="49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1834 MeV</a:t>
              </a:r>
            </a:p>
          </p:txBody>
        </p:sp>
        <p:sp>
          <p:nvSpPr>
            <p:cNvPr id="42007" name="Text Box 35"/>
            <p:cNvSpPr txBox="1">
              <a:spLocks noChangeArrowheads="1"/>
            </p:cNvSpPr>
            <p:nvPr/>
          </p:nvSpPr>
          <p:spPr bwMode="auto">
            <a:xfrm>
              <a:off x="4876" y="3339"/>
              <a:ext cx="49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1958 MeV</a:t>
              </a:r>
            </a:p>
          </p:txBody>
        </p:sp>
      </p:grpSp>
      <p:pic>
        <p:nvPicPr>
          <p:cNvPr id="41996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06" y="1041484"/>
            <a:ext cx="11239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074396" y="6143502"/>
            <a:ext cx="3199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0000"/>
                </a:solidFill>
              </a:rPr>
              <a:t>8ch DCC-analysis</a:t>
            </a:r>
          </a:p>
          <a:p>
            <a:r>
              <a:rPr kumimoji="1" lang="en-US" altLang="ja-JP" sz="1400" b="1" dirty="0" smtClean="0">
                <a:solidFill>
                  <a:srgbClr val="FF0000"/>
                </a:solidFill>
              </a:rPr>
              <a:t>Kamano, Nakamura, Lee, Sato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012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0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4895851" y="1636230"/>
            <a:ext cx="3708597" cy="48171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" name="正方形/長方形 1"/>
          <p:cNvSpPr/>
          <p:nvPr/>
        </p:nvSpPr>
        <p:spPr>
          <a:xfrm>
            <a:off x="179389" y="1781065"/>
            <a:ext cx="4176587" cy="31608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23850" y="5084763"/>
            <a:ext cx="4464050" cy="1008062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5219700" y="1916113"/>
            <a:ext cx="3035300" cy="4394200"/>
            <a:chOff x="3288" y="1207"/>
            <a:chExt cx="1912" cy="2768"/>
          </a:xfrm>
        </p:grpSpPr>
        <p:pic>
          <p:nvPicPr>
            <p:cNvPr id="44047" name="Picture 4" descr="gp-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1207"/>
              <a:ext cx="1912" cy="2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8" name="Text Box 5"/>
            <p:cNvSpPr txBox="1">
              <a:spLocks noChangeArrowheads="1"/>
            </p:cNvSpPr>
            <p:nvPr/>
          </p:nvSpPr>
          <p:spPr bwMode="auto">
            <a:xfrm>
              <a:off x="3696" y="1298"/>
              <a:ext cx="48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1535 MeV</a:t>
              </a:r>
            </a:p>
          </p:txBody>
        </p:sp>
        <p:sp>
          <p:nvSpPr>
            <p:cNvPr id="44049" name="Text Box 6"/>
            <p:cNvSpPr txBox="1">
              <a:spLocks noChangeArrowheads="1"/>
            </p:cNvSpPr>
            <p:nvPr/>
          </p:nvSpPr>
          <p:spPr bwMode="auto">
            <a:xfrm>
              <a:off x="3696" y="1888"/>
              <a:ext cx="48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1674 MeV</a:t>
              </a:r>
            </a:p>
          </p:txBody>
        </p:sp>
        <p:sp>
          <p:nvSpPr>
            <p:cNvPr id="44050" name="Text Box 7"/>
            <p:cNvSpPr txBox="1">
              <a:spLocks noChangeArrowheads="1"/>
            </p:cNvSpPr>
            <p:nvPr/>
          </p:nvSpPr>
          <p:spPr bwMode="auto">
            <a:xfrm>
              <a:off x="3696" y="2505"/>
              <a:ext cx="48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1811 MeV</a:t>
              </a:r>
            </a:p>
          </p:txBody>
        </p:sp>
        <p:sp>
          <p:nvSpPr>
            <p:cNvPr id="44051" name="Text Box 8"/>
            <p:cNvSpPr txBox="1">
              <a:spLocks noChangeArrowheads="1"/>
            </p:cNvSpPr>
            <p:nvPr/>
          </p:nvSpPr>
          <p:spPr bwMode="auto">
            <a:xfrm>
              <a:off x="3719" y="3113"/>
              <a:ext cx="48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1930 MeV</a:t>
              </a:r>
            </a:p>
          </p:txBody>
        </p:sp>
        <p:sp>
          <p:nvSpPr>
            <p:cNvPr id="44052" name="Text Box 9"/>
            <p:cNvSpPr txBox="1">
              <a:spLocks noChangeArrowheads="1"/>
            </p:cNvSpPr>
            <p:nvPr/>
          </p:nvSpPr>
          <p:spPr bwMode="auto">
            <a:xfrm>
              <a:off x="4694" y="1706"/>
              <a:ext cx="48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1549 MeV</a:t>
              </a:r>
            </a:p>
          </p:txBody>
        </p:sp>
        <p:sp>
          <p:nvSpPr>
            <p:cNvPr id="44053" name="Text Box 10"/>
            <p:cNvSpPr txBox="1">
              <a:spLocks noChangeArrowheads="1"/>
            </p:cNvSpPr>
            <p:nvPr/>
          </p:nvSpPr>
          <p:spPr bwMode="auto">
            <a:xfrm>
              <a:off x="4694" y="2296"/>
              <a:ext cx="48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1657 MeV</a:t>
              </a:r>
            </a:p>
          </p:txBody>
        </p:sp>
        <p:sp>
          <p:nvSpPr>
            <p:cNvPr id="44054" name="Text Box 11"/>
            <p:cNvSpPr txBox="1">
              <a:spLocks noChangeArrowheads="1"/>
            </p:cNvSpPr>
            <p:nvPr/>
          </p:nvSpPr>
          <p:spPr bwMode="auto">
            <a:xfrm>
              <a:off x="4694" y="2886"/>
              <a:ext cx="48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1787 MeV</a:t>
              </a:r>
            </a:p>
          </p:txBody>
        </p:sp>
        <p:sp>
          <p:nvSpPr>
            <p:cNvPr id="44055" name="Text Box 12"/>
            <p:cNvSpPr txBox="1">
              <a:spLocks noChangeArrowheads="1"/>
            </p:cNvSpPr>
            <p:nvPr/>
          </p:nvSpPr>
          <p:spPr bwMode="auto">
            <a:xfrm>
              <a:off x="4694" y="3521"/>
              <a:ext cx="48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1896 MeV</a:t>
              </a:r>
            </a:p>
          </p:txBody>
        </p:sp>
      </p:grpSp>
      <p:pic>
        <p:nvPicPr>
          <p:cNvPr id="44036" name="Picture 13" descr="etan-0930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133602"/>
            <a:ext cx="38163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200" smtClean="0">
                <a:solidFill>
                  <a:srgbClr val="0000FF"/>
                </a:solidFill>
              </a:rPr>
              <a:t>Eta production reactions</a:t>
            </a:r>
          </a:p>
        </p:txBody>
      </p:sp>
      <p:sp>
        <p:nvSpPr>
          <p:cNvPr id="44039" name="AutoShape 16"/>
          <p:cNvSpPr>
            <a:spLocks noChangeArrowheads="1"/>
          </p:cNvSpPr>
          <p:nvPr/>
        </p:nvSpPr>
        <p:spPr bwMode="auto">
          <a:xfrm>
            <a:off x="4427538" y="1125540"/>
            <a:ext cx="1439862" cy="43338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pic>
        <p:nvPicPr>
          <p:cNvPr id="44040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68413"/>
            <a:ext cx="10033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1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1835150"/>
            <a:ext cx="153987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2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1" y="1711325"/>
            <a:ext cx="12604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3" name="AutoShape 20"/>
          <p:cNvSpPr>
            <a:spLocks noChangeArrowheads="1"/>
          </p:cNvSpPr>
          <p:nvPr/>
        </p:nvSpPr>
        <p:spPr bwMode="auto">
          <a:xfrm>
            <a:off x="179389" y="1125540"/>
            <a:ext cx="1439862" cy="43338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pic>
        <p:nvPicPr>
          <p:cNvPr id="44044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4" y="1244600"/>
            <a:ext cx="11255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5" name="Text Box 22"/>
          <p:cNvSpPr txBox="1">
            <a:spLocks noChangeArrowheads="1"/>
          </p:cNvSpPr>
          <p:nvPr/>
        </p:nvSpPr>
        <p:spPr bwMode="auto">
          <a:xfrm>
            <a:off x="539751" y="5157788"/>
            <a:ext cx="413155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/>
              <a:t> Analyzed data up to </a:t>
            </a:r>
            <a:r>
              <a:rPr lang="en-US" altLang="ja-JP" sz="1600">
                <a:solidFill>
                  <a:srgbClr val="FF0000"/>
                </a:solidFill>
              </a:rPr>
              <a:t>W = 2 GeV</a:t>
            </a:r>
            <a:r>
              <a:rPr lang="en-US" altLang="ja-JP" sz="1600">
                <a:solidFill>
                  <a:srgbClr val="0000FF"/>
                </a:solidFill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>
                <a:solidFill>
                  <a:srgbClr val="0000FF"/>
                </a:solidFill>
              </a:rPr>
              <a:t> </a:t>
            </a:r>
            <a:r>
              <a:rPr lang="en-US" altLang="ja-JP" sz="160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ja-JP" sz="1600" baseline="3000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altLang="ja-JP" sz="1600">
                <a:solidFill>
                  <a:srgbClr val="0000FF"/>
                </a:solidFill>
              </a:rPr>
              <a:t> p </a:t>
            </a:r>
            <a:r>
              <a:rPr lang="en-US" altLang="ja-JP" sz="160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ja-JP" sz="160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en-US" altLang="ja-JP" sz="1600">
                <a:solidFill>
                  <a:srgbClr val="0000FF"/>
                </a:solidFill>
                <a:sym typeface="Wingdings" pitchFamily="2" charset="2"/>
              </a:rPr>
              <a:t> n </a:t>
            </a:r>
            <a:r>
              <a:rPr lang="en-US" altLang="ja-JP" sz="1600">
                <a:sym typeface="Wingdings" pitchFamily="2" charset="2"/>
              </a:rPr>
              <a:t>data are selected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600"/>
              <a:t>    following Durand et al. PRC78 025204.</a:t>
            </a:r>
          </a:p>
        </p:txBody>
      </p:sp>
      <p:sp>
        <p:nvSpPr>
          <p:cNvPr id="44046" name="Text Box 23"/>
          <p:cNvSpPr txBox="1">
            <a:spLocks noChangeArrowheads="1"/>
          </p:cNvSpPr>
          <p:nvPr/>
        </p:nvSpPr>
        <p:spPr bwMode="auto">
          <a:xfrm>
            <a:off x="6804025" y="1641475"/>
            <a:ext cx="156515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200"/>
              <a:t>Photon asymmetry</a:t>
            </a:r>
          </a:p>
        </p:txBody>
      </p:sp>
      <p:sp>
        <p:nvSpPr>
          <p:cNvPr id="26" name="TextBox 4"/>
          <p:cNvSpPr txBox="1"/>
          <p:nvPr/>
        </p:nvSpPr>
        <p:spPr>
          <a:xfrm>
            <a:off x="5331738" y="639162"/>
            <a:ext cx="3812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Kamano</a:t>
            </a:r>
            <a:r>
              <a:rPr lang="en-US" sz="1600" b="1" dirty="0" smtClean="0">
                <a:solidFill>
                  <a:srgbClr val="FF0000"/>
                </a:solidFill>
              </a:rPr>
              <a:t>,  Nakamura, Lee, Sato,  2012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4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200" b="1" dirty="0" smtClean="0">
                <a:solidFill>
                  <a:srgbClr val="0000FF"/>
                </a:solidFill>
              </a:rPr>
              <a:t>pi N </a:t>
            </a:r>
            <a:r>
              <a:rPr lang="en-US" altLang="ja-JP" sz="3200" b="1" dirty="0" smtClean="0">
                <a:solidFill>
                  <a:srgbClr val="0000FF"/>
                </a:solidFill>
                <a:sym typeface="Wingdings" pitchFamily="2" charset="2"/>
              </a:rPr>
              <a:t> KY reactions </a:t>
            </a:r>
            <a:endParaRPr lang="en-US" altLang="ja-JP" sz="3200" b="1" dirty="0" smtClean="0">
              <a:solidFill>
                <a:srgbClr val="0000FF"/>
              </a:solidFill>
            </a:endParaRPr>
          </a:p>
        </p:txBody>
      </p:sp>
      <p:pic>
        <p:nvPicPr>
          <p:cNvPr id="45060" name="Picture 4" descr="pin-ky-dc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085"/>
            <a:ext cx="4318000" cy="4103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pin-ky-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11710"/>
            <a:ext cx="4318000" cy="4057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2" name="Group 6"/>
          <p:cNvGrpSpPr>
            <a:grpSpLocks/>
          </p:cNvGrpSpPr>
          <p:nvPr/>
        </p:nvGrpSpPr>
        <p:grpSpPr bwMode="auto">
          <a:xfrm>
            <a:off x="395288" y="1735410"/>
            <a:ext cx="3565525" cy="323850"/>
            <a:chOff x="158" y="663"/>
            <a:chExt cx="2246" cy="204"/>
          </a:xfrm>
        </p:grpSpPr>
        <p:sp>
          <p:nvSpPr>
            <p:cNvPr id="45096" name="Text Box 7"/>
            <p:cNvSpPr txBox="1">
              <a:spLocks noChangeArrowheads="1"/>
            </p:cNvSpPr>
            <p:nvPr/>
          </p:nvSpPr>
          <p:spPr bwMode="auto">
            <a:xfrm>
              <a:off x="158" y="663"/>
              <a:ext cx="2246" cy="2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/>
                <a:t>Angular distribution                                  </a:t>
              </a:r>
            </a:p>
          </p:txBody>
        </p:sp>
        <p:pic>
          <p:nvPicPr>
            <p:cNvPr id="45097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702"/>
              <a:ext cx="930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063" name="Text Box 9"/>
          <p:cNvSpPr txBox="1">
            <a:spLocks noChangeArrowheads="1"/>
          </p:cNvSpPr>
          <p:nvPr/>
        </p:nvSpPr>
        <p:spPr bwMode="auto">
          <a:xfrm>
            <a:off x="5965825" y="1735410"/>
            <a:ext cx="1774825" cy="32385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/>
              <a:t>Recoil polarization</a:t>
            </a:r>
          </a:p>
        </p:txBody>
      </p:sp>
      <p:pic>
        <p:nvPicPr>
          <p:cNvPr id="45064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5160"/>
            <a:ext cx="1152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5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64047"/>
            <a:ext cx="1152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6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43410"/>
            <a:ext cx="11112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7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2243410"/>
            <a:ext cx="11112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8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43410"/>
            <a:ext cx="11318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9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243410"/>
            <a:ext cx="113188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070" name="Group 16"/>
          <p:cNvGrpSpPr>
            <a:grpSpLocks/>
          </p:cNvGrpSpPr>
          <p:nvPr/>
        </p:nvGrpSpPr>
        <p:grpSpPr bwMode="auto">
          <a:xfrm>
            <a:off x="323850" y="2708547"/>
            <a:ext cx="3563938" cy="2951163"/>
            <a:chOff x="204" y="1480"/>
            <a:chExt cx="2245" cy="1859"/>
          </a:xfrm>
        </p:grpSpPr>
        <p:sp>
          <p:nvSpPr>
            <p:cNvPr id="45084" name="Text Box 17"/>
            <p:cNvSpPr txBox="1">
              <a:spLocks noChangeArrowheads="1"/>
            </p:cNvSpPr>
            <p:nvPr/>
          </p:nvSpPr>
          <p:spPr bwMode="auto">
            <a:xfrm>
              <a:off x="204" y="1480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1732 MeV</a:t>
              </a:r>
            </a:p>
          </p:txBody>
        </p:sp>
        <p:sp>
          <p:nvSpPr>
            <p:cNvPr id="45085" name="Text Box 18"/>
            <p:cNvSpPr txBox="1">
              <a:spLocks noChangeArrowheads="1"/>
            </p:cNvSpPr>
            <p:nvPr/>
          </p:nvSpPr>
          <p:spPr bwMode="auto">
            <a:xfrm>
              <a:off x="204" y="2051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1845 MeV</a:t>
              </a:r>
            </a:p>
          </p:txBody>
        </p:sp>
        <p:sp>
          <p:nvSpPr>
            <p:cNvPr id="45086" name="Text Box 19"/>
            <p:cNvSpPr txBox="1">
              <a:spLocks noChangeArrowheads="1"/>
            </p:cNvSpPr>
            <p:nvPr/>
          </p:nvSpPr>
          <p:spPr bwMode="auto">
            <a:xfrm>
              <a:off x="204" y="2614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1985 MeV</a:t>
              </a:r>
            </a:p>
          </p:txBody>
        </p:sp>
        <p:sp>
          <p:nvSpPr>
            <p:cNvPr id="45087" name="Text Box 20"/>
            <p:cNvSpPr txBox="1">
              <a:spLocks noChangeArrowheads="1"/>
            </p:cNvSpPr>
            <p:nvPr/>
          </p:nvSpPr>
          <p:spPr bwMode="auto">
            <a:xfrm>
              <a:off x="204" y="3185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2031 MeV</a:t>
              </a:r>
            </a:p>
          </p:txBody>
        </p:sp>
        <p:sp>
          <p:nvSpPr>
            <p:cNvPr id="45088" name="Text Box 21"/>
            <p:cNvSpPr txBox="1">
              <a:spLocks noChangeArrowheads="1"/>
            </p:cNvSpPr>
            <p:nvPr/>
          </p:nvSpPr>
          <p:spPr bwMode="auto">
            <a:xfrm>
              <a:off x="1089" y="1480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1757 MeV</a:t>
              </a:r>
            </a:p>
          </p:txBody>
        </p:sp>
        <p:sp>
          <p:nvSpPr>
            <p:cNvPr id="45089" name="Text Box 22"/>
            <p:cNvSpPr txBox="1">
              <a:spLocks noChangeArrowheads="1"/>
            </p:cNvSpPr>
            <p:nvPr/>
          </p:nvSpPr>
          <p:spPr bwMode="auto">
            <a:xfrm>
              <a:off x="1089" y="2051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1879 MeV</a:t>
              </a:r>
            </a:p>
          </p:txBody>
        </p:sp>
        <p:sp>
          <p:nvSpPr>
            <p:cNvPr id="45090" name="Text Box 23"/>
            <p:cNvSpPr txBox="1">
              <a:spLocks noChangeArrowheads="1"/>
            </p:cNvSpPr>
            <p:nvPr/>
          </p:nvSpPr>
          <p:spPr bwMode="auto">
            <a:xfrm>
              <a:off x="1089" y="2614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1966 MeV</a:t>
              </a:r>
            </a:p>
          </p:txBody>
        </p:sp>
        <p:sp>
          <p:nvSpPr>
            <p:cNvPr id="45091" name="Text Box 24"/>
            <p:cNvSpPr txBox="1">
              <a:spLocks noChangeArrowheads="1"/>
            </p:cNvSpPr>
            <p:nvPr/>
          </p:nvSpPr>
          <p:spPr bwMode="auto">
            <a:xfrm>
              <a:off x="1089" y="3185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2059 MeV</a:t>
              </a:r>
            </a:p>
          </p:txBody>
        </p:sp>
        <p:sp>
          <p:nvSpPr>
            <p:cNvPr id="45092" name="Text Box 25"/>
            <p:cNvSpPr txBox="1">
              <a:spLocks noChangeArrowheads="1"/>
            </p:cNvSpPr>
            <p:nvPr/>
          </p:nvSpPr>
          <p:spPr bwMode="auto">
            <a:xfrm>
              <a:off x="1973" y="1480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1792 MeV</a:t>
              </a:r>
            </a:p>
          </p:txBody>
        </p:sp>
        <p:sp>
          <p:nvSpPr>
            <p:cNvPr id="45093" name="Text Box 26"/>
            <p:cNvSpPr txBox="1">
              <a:spLocks noChangeArrowheads="1"/>
            </p:cNvSpPr>
            <p:nvPr/>
          </p:nvSpPr>
          <p:spPr bwMode="auto">
            <a:xfrm>
              <a:off x="1973" y="2051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1879 MeV</a:t>
              </a:r>
            </a:p>
          </p:txBody>
        </p:sp>
        <p:sp>
          <p:nvSpPr>
            <p:cNvPr id="45094" name="Text Box 27"/>
            <p:cNvSpPr txBox="1">
              <a:spLocks noChangeArrowheads="1"/>
            </p:cNvSpPr>
            <p:nvPr/>
          </p:nvSpPr>
          <p:spPr bwMode="auto">
            <a:xfrm>
              <a:off x="1973" y="2614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1966 MeV</a:t>
              </a:r>
            </a:p>
          </p:txBody>
        </p:sp>
        <p:sp>
          <p:nvSpPr>
            <p:cNvPr id="45095" name="Text Box 28"/>
            <p:cNvSpPr txBox="1">
              <a:spLocks noChangeArrowheads="1"/>
            </p:cNvSpPr>
            <p:nvPr/>
          </p:nvSpPr>
          <p:spPr bwMode="auto">
            <a:xfrm>
              <a:off x="1973" y="3185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2059 MeV</a:t>
              </a:r>
            </a:p>
          </p:txBody>
        </p:sp>
      </p:grpSp>
      <p:grpSp>
        <p:nvGrpSpPr>
          <p:cNvPr id="45071" name="Group 29"/>
          <p:cNvGrpSpPr>
            <a:grpSpLocks/>
          </p:cNvGrpSpPr>
          <p:nvPr/>
        </p:nvGrpSpPr>
        <p:grpSpPr bwMode="auto">
          <a:xfrm>
            <a:off x="4932363" y="2708547"/>
            <a:ext cx="3635375" cy="3556000"/>
            <a:chOff x="3107" y="1480"/>
            <a:chExt cx="2290" cy="2240"/>
          </a:xfrm>
        </p:grpSpPr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3130" y="1480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1732 MeV</a:t>
              </a:r>
            </a:p>
          </p:txBody>
        </p:sp>
        <p:sp>
          <p:nvSpPr>
            <p:cNvPr id="45073" name="Text Box 31"/>
            <p:cNvSpPr txBox="1">
              <a:spLocks noChangeArrowheads="1"/>
            </p:cNvSpPr>
            <p:nvPr/>
          </p:nvSpPr>
          <p:spPr bwMode="auto">
            <a:xfrm>
              <a:off x="3130" y="2051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1845 MeV</a:t>
              </a:r>
            </a:p>
          </p:txBody>
        </p:sp>
        <p:sp>
          <p:nvSpPr>
            <p:cNvPr id="45074" name="Text Box 32"/>
            <p:cNvSpPr txBox="1">
              <a:spLocks noChangeArrowheads="1"/>
            </p:cNvSpPr>
            <p:nvPr/>
          </p:nvSpPr>
          <p:spPr bwMode="auto">
            <a:xfrm>
              <a:off x="3107" y="3004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1985 MeV</a:t>
              </a:r>
            </a:p>
          </p:txBody>
        </p:sp>
        <p:sp>
          <p:nvSpPr>
            <p:cNvPr id="45075" name="Text Box 33"/>
            <p:cNvSpPr txBox="1">
              <a:spLocks noChangeArrowheads="1"/>
            </p:cNvSpPr>
            <p:nvPr/>
          </p:nvSpPr>
          <p:spPr bwMode="auto">
            <a:xfrm>
              <a:off x="3130" y="3548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2031 MeV</a:t>
              </a:r>
            </a:p>
          </p:txBody>
        </p:sp>
        <p:sp>
          <p:nvSpPr>
            <p:cNvPr id="45076" name="Text Box 34"/>
            <p:cNvSpPr txBox="1">
              <a:spLocks noChangeArrowheads="1"/>
            </p:cNvSpPr>
            <p:nvPr/>
          </p:nvSpPr>
          <p:spPr bwMode="auto">
            <a:xfrm>
              <a:off x="4014" y="1779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1757 MeV</a:t>
              </a:r>
            </a:p>
          </p:txBody>
        </p:sp>
        <p:sp>
          <p:nvSpPr>
            <p:cNvPr id="45077" name="Text Box 35"/>
            <p:cNvSpPr txBox="1">
              <a:spLocks noChangeArrowheads="1"/>
            </p:cNvSpPr>
            <p:nvPr/>
          </p:nvSpPr>
          <p:spPr bwMode="auto">
            <a:xfrm>
              <a:off x="4015" y="2414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1879 MeV</a:t>
              </a:r>
            </a:p>
          </p:txBody>
        </p:sp>
        <p:sp>
          <p:nvSpPr>
            <p:cNvPr id="45078" name="Text Box 36"/>
            <p:cNvSpPr txBox="1">
              <a:spLocks noChangeArrowheads="1"/>
            </p:cNvSpPr>
            <p:nvPr/>
          </p:nvSpPr>
          <p:spPr bwMode="auto">
            <a:xfrm>
              <a:off x="4015" y="3004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1966 MeV</a:t>
              </a:r>
            </a:p>
          </p:txBody>
        </p:sp>
        <p:sp>
          <p:nvSpPr>
            <p:cNvPr id="45079" name="Text Box 37"/>
            <p:cNvSpPr txBox="1">
              <a:spLocks noChangeArrowheads="1"/>
            </p:cNvSpPr>
            <p:nvPr/>
          </p:nvSpPr>
          <p:spPr bwMode="auto">
            <a:xfrm>
              <a:off x="4037" y="3566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2059 MeV</a:t>
              </a:r>
            </a:p>
          </p:txBody>
        </p:sp>
        <p:sp>
          <p:nvSpPr>
            <p:cNvPr id="45080" name="Text Box 38"/>
            <p:cNvSpPr txBox="1">
              <a:spLocks noChangeArrowheads="1"/>
            </p:cNvSpPr>
            <p:nvPr/>
          </p:nvSpPr>
          <p:spPr bwMode="auto">
            <a:xfrm>
              <a:off x="4899" y="1480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1792 MeV</a:t>
              </a:r>
            </a:p>
          </p:txBody>
        </p:sp>
        <p:sp>
          <p:nvSpPr>
            <p:cNvPr id="45081" name="Text Box 39"/>
            <p:cNvSpPr txBox="1">
              <a:spLocks noChangeArrowheads="1"/>
            </p:cNvSpPr>
            <p:nvPr/>
          </p:nvSpPr>
          <p:spPr bwMode="auto">
            <a:xfrm>
              <a:off x="4921" y="2414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1879 MeV</a:t>
              </a:r>
            </a:p>
          </p:txBody>
        </p:sp>
        <p:sp>
          <p:nvSpPr>
            <p:cNvPr id="45082" name="Text Box 40"/>
            <p:cNvSpPr txBox="1">
              <a:spLocks noChangeArrowheads="1"/>
            </p:cNvSpPr>
            <p:nvPr/>
          </p:nvSpPr>
          <p:spPr bwMode="auto">
            <a:xfrm>
              <a:off x="4921" y="3004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1966 MeV</a:t>
              </a:r>
            </a:p>
          </p:txBody>
        </p:sp>
        <p:sp>
          <p:nvSpPr>
            <p:cNvPr id="45083" name="Text Box 41"/>
            <p:cNvSpPr txBox="1">
              <a:spLocks noChangeArrowheads="1"/>
            </p:cNvSpPr>
            <p:nvPr/>
          </p:nvSpPr>
          <p:spPr bwMode="auto">
            <a:xfrm>
              <a:off x="4921" y="3566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/>
                <a:t>2059 MeV</a:t>
              </a:r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4448225" y="738773"/>
            <a:ext cx="3696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Sato, 2012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</a:rPr>
              <a:t>gamma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K+ Lambda, K+ Sigma0</a:t>
            </a:r>
            <a:endParaRPr lang="en-US" altLang="ja-JP" sz="3200" dirty="0" smtClean="0">
              <a:solidFill>
                <a:srgbClr val="0000FF"/>
              </a:solidFill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63959" y="2269781"/>
            <a:ext cx="1106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dirty="0">
                <a:solidFill>
                  <a:srgbClr val="0000FF"/>
                </a:solidFill>
              </a:rPr>
              <a:t>1781 MeV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915816" y="2269781"/>
            <a:ext cx="1106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dirty="0">
                <a:solidFill>
                  <a:srgbClr val="0000FF"/>
                </a:solidFill>
              </a:rPr>
              <a:t>2041 MeV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915816" y="6178550"/>
            <a:ext cx="6218667" cy="6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ja-JP" sz="1600" dirty="0"/>
              <a:t>P</a:t>
            </a:r>
            <a:r>
              <a:rPr lang="en-US" altLang="ja-JP" sz="1600" dirty="0" smtClean="0"/>
              <a:t>olarization observables are calculated using the formulae in </a:t>
            </a:r>
            <a:endParaRPr lang="en-US" altLang="ja-JP" sz="1600" dirty="0"/>
          </a:p>
          <a:p>
            <a:pPr>
              <a:lnSpc>
                <a:spcPct val="120000"/>
              </a:lnSpc>
            </a:pPr>
            <a:r>
              <a:rPr lang="en-US" altLang="ja-JP" sz="1600" dirty="0" err="1" smtClean="0">
                <a:solidFill>
                  <a:srgbClr val="FF0000"/>
                </a:solidFill>
              </a:rPr>
              <a:t>Sandorfi</a:t>
            </a:r>
            <a:r>
              <a:rPr lang="en-US" altLang="ja-JP" sz="1600" dirty="0">
                <a:solidFill>
                  <a:srgbClr val="FF0000"/>
                </a:solidFill>
              </a:rPr>
              <a:t>, </a:t>
            </a:r>
            <a:r>
              <a:rPr lang="en-US" altLang="ja-JP" sz="1600" dirty="0" err="1">
                <a:solidFill>
                  <a:srgbClr val="FF0000"/>
                </a:solidFill>
              </a:rPr>
              <a:t>Hoblit</a:t>
            </a:r>
            <a:r>
              <a:rPr lang="en-US" altLang="ja-JP" sz="1600" dirty="0">
                <a:solidFill>
                  <a:srgbClr val="FF0000"/>
                </a:solidFill>
              </a:rPr>
              <a:t>, Kamano, </a:t>
            </a:r>
            <a:r>
              <a:rPr lang="en-US" altLang="ja-JP" sz="1600" dirty="0" smtClean="0">
                <a:solidFill>
                  <a:srgbClr val="FF0000"/>
                </a:solidFill>
              </a:rPr>
              <a:t>Lee, J. Phys. G 38, 053001 (2011)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653930" y="1858937"/>
            <a:ext cx="1549645" cy="405447"/>
            <a:chOff x="156841" y="1560513"/>
            <a:chExt cx="1549645" cy="405447"/>
          </a:xfrm>
        </p:grpSpPr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>
              <a:off x="156841" y="1560513"/>
              <a:ext cx="1549645" cy="405447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pic>
          <p:nvPicPr>
            <p:cNvPr id="2" name="図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979" y="1618396"/>
              <a:ext cx="1259368" cy="284374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6300192" y="1841837"/>
            <a:ext cx="1549645" cy="434340"/>
            <a:chOff x="5292080" y="2125981"/>
            <a:chExt cx="1549645" cy="434340"/>
          </a:xfrm>
        </p:grpSpPr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>
              <a:off x="5292080" y="2125981"/>
              <a:ext cx="1549645" cy="434340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pic>
          <p:nvPicPr>
            <p:cNvPr id="3" name="図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15" y="2167897"/>
              <a:ext cx="1326806" cy="324999"/>
            </a:xfrm>
            <a:prstGeom prst="rect">
              <a:avLst/>
            </a:prstGeom>
          </p:spPr>
        </p:pic>
      </p:grpSp>
      <p:pic>
        <p:nvPicPr>
          <p:cNvPr id="1026" name="Picture 2" descr="C:\Users\kamano\vmw-win\gp-ky-2041.e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332"/>
            <a:ext cx="2224968" cy="30549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mano\vmw-win\gp-ky-1781.e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" y="2606331"/>
            <a:ext cx="2224969" cy="30549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mano\vmw-win\gp-ks-1985.ep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819" y="2624619"/>
            <a:ext cx="2211649" cy="30366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324872" y="2276872"/>
            <a:ext cx="111630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dirty="0" smtClean="0">
                <a:solidFill>
                  <a:srgbClr val="0000FF"/>
                </a:solidFill>
              </a:rPr>
              <a:t>1785 </a:t>
            </a:r>
            <a:r>
              <a:rPr lang="en-US" altLang="ja-JP" sz="1600" dirty="0">
                <a:solidFill>
                  <a:srgbClr val="0000FF"/>
                </a:solidFill>
              </a:rPr>
              <a:t>MeV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713985" y="2276872"/>
            <a:ext cx="111630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dirty="0" smtClean="0">
                <a:solidFill>
                  <a:srgbClr val="0000FF"/>
                </a:solidFill>
              </a:rPr>
              <a:t>1985 </a:t>
            </a:r>
            <a:r>
              <a:rPr lang="en-US" altLang="ja-JP" sz="1600" dirty="0">
                <a:solidFill>
                  <a:srgbClr val="0000FF"/>
                </a:solidFill>
              </a:rPr>
              <a:t>MeV</a:t>
            </a:r>
          </a:p>
        </p:txBody>
      </p:sp>
      <p:pic>
        <p:nvPicPr>
          <p:cNvPr id="1031" name="Picture 7" descr="C:\Users\kamano\vmw-win\gp-ks-1785.ep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57625"/>
            <a:ext cx="2213196" cy="30036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4448225" y="738773"/>
            <a:ext cx="3696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Sato, 2012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7504" y="920913"/>
            <a:ext cx="8856984" cy="58007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4712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rgbClr val="0000FF"/>
                </a:solidFill>
              </a:rPr>
              <a:t>Spectrum of N* resonances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(8-channel DCC analysis)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8" y="1384469"/>
            <a:ext cx="7262521" cy="508376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834084" y="3389345"/>
            <a:ext cx="2585745" cy="41453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434288" y="1104999"/>
            <a:ext cx="3700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Real parts of N* pole </a:t>
            </a:r>
            <a:r>
              <a:rPr lang="en-US" altLang="ja-JP" sz="2000" b="1" dirty="0" smtClean="0"/>
              <a:t>value</a:t>
            </a:r>
            <a:r>
              <a:rPr kumimoji="1" lang="en-US" altLang="ja-JP" sz="2000" b="1" dirty="0" smtClean="0"/>
              <a:t>s  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18464" y="6228020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400" b="1" i="1" baseline="-25000" dirty="0" smtClean="0">
                <a:latin typeface="Times New Roman" pitchFamily="18" charset="0"/>
                <a:cs typeface="Times New Roman" pitchFamily="18" charset="0"/>
              </a:rPr>
              <a:t>2I 2J</a:t>
            </a:r>
            <a:endParaRPr kumimoji="1" lang="ja-JP" altLang="en-US" sz="24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782176"/>
              </p:ext>
            </p:extLst>
          </p:nvPr>
        </p:nvGraphicFramePr>
        <p:xfrm>
          <a:off x="6456751" y="4777407"/>
          <a:ext cx="2363721" cy="879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53216"/>
                <a:gridCol w="569644"/>
                <a:gridCol w="540861"/>
              </a:tblGrid>
              <a:tr h="293291"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PDG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Ours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32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N* with 3*,</a:t>
                      </a:r>
                      <a:r>
                        <a:rPr kumimoji="1" lang="en-US" altLang="ja-JP" sz="1200" b="1" baseline="0" dirty="0" smtClean="0"/>
                        <a:t> 4*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18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200" b="1" dirty="0" smtClean="0"/>
                        <a:t>16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32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N* with 1*, 2*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5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9" name="グループ化 18"/>
          <p:cNvGrpSpPr/>
          <p:nvPr/>
        </p:nvGrpSpPr>
        <p:grpSpPr>
          <a:xfrm>
            <a:off x="1475656" y="4866535"/>
            <a:ext cx="1296144" cy="972736"/>
            <a:chOff x="1475656" y="4742264"/>
            <a:chExt cx="1296144" cy="972736"/>
          </a:xfrm>
        </p:grpSpPr>
        <p:sp>
          <p:nvSpPr>
            <p:cNvPr id="11" name="正方形/長方形 10"/>
            <p:cNvSpPr/>
            <p:nvPr/>
          </p:nvSpPr>
          <p:spPr>
            <a:xfrm>
              <a:off x="1603748" y="5019263"/>
              <a:ext cx="360040" cy="216024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605422" y="5392814"/>
              <a:ext cx="360040" cy="216024"/>
            </a:xfrm>
            <a:prstGeom prst="rect">
              <a:avLst/>
            </a:prstGeom>
            <a:solidFill>
              <a:srgbClr val="E4B39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066158" y="5024209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/>
                <a:t>PDG 4*</a:t>
              </a:r>
              <a:endParaRPr kumimoji="1" lang="ja-JP" altLang="en-US" sz="1200" b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066158" y="5384249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/>
                <a:t>PDG 3*</a:t>
              </a:r>
              <a:endParaRPr kumimoji="1" lang="ja-JP" altLang="en-US" sz="1200" b="1" dirty="0"/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1605422" y="4869160"/>
              <a:ext cx="36004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2082232" y="4742264"/>
              <a:ext cx="543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/>
                <a:t>Ours</a:t>
              </a:r>
              <a:endParaRPr kumimoji="1" lang="ja-JP" altLang="en-US" sz="1200" b="1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475656" y="4742264"/>
              <a:ext cx="1296144" cy="97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72940" y="6433591"/>
            <a:ext cx="3696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Sato, 2012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274872" y="3940221"/>
            <a:ext cx="4660199" cy="584775"/>
            <a:chOff x="1274872" y="3815950"/>
            <a:chExt cx="4660199" cy="584775"/>
          </a:xfrm>
        </p:grpSpPr>
        <p:sp>
          <p:nvSpPr>
            <p:cNvPr id="22" name="円/楕円 21"/>
            <p:cNvSpPr/>
            <p:nvPr/>
          </p:nvSpPr>
          <p:spPr>
            <a:xfrm>
              <a:off x="1274872" y="3853368"/>
              <a:ext cx="524136" cy="538023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cxnSp>
          <p:nvCxnSpPr>
            <p:cNvPr id="23" name="直線矢印コネクタ 22"/>
            <p:cNvCxnSpPr>
              <a:stCxn id="22" idx="6"/>
            </p:cNvCxnSpPr>
            <p:nvPr/>
          </p:nvCxnSpPr>
          <p:spPr>
            <a:xfrm flipV="1">
              <a:off x="1799008" y="4067358"/>
              <a:ext cx="483976" cy="55022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2275928" y="3815950"/>
              <a:ext cx="3659143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/>
                <a:t>T</a:t>
              </a:r>
              <a:r>
                <a:rPr kumimoji="1" lang="en-US" altLang="ja-JP" sz="1600" b="1" dirty="0" smtClean="0"/>
                <a:t>wo degenerate poles of the Roper:</a:t>
              </a:r>
            </a:p>
            <a:p>
              <a:r>
                <a:rPr kumimoji="1" lang="en-US" altLang="ja-JP" sz="1600" b="1" dirty="0" smtClean="0">
                  <a:solidFill>
                    <a:srgbClr val="0000FF"/>
                  </a:solidFill>
                </a:rPr>
                <a:t>1376-79i MeV </a:t>
              </a:r>
              <a:r>
                <a:rPr kumimoji="1" lang="en-US" altLang="ja-JP" sz="1600" b="1" dirty="0" smtClean="0"/>
                <a:t>&amp; </a:t>
              </a:r>
              <a:r>
                <a:rPr kumimoji="1" lang="en-US" altLang="ja-JP" sz="1600" b="1" dirty="0" smtClean="0">
                  <a:solidFill>
                    <a:srgbClr val="0000FF"/>
                  </a:solidFill>
                </a:rPr>
                <a:t>1418-121i MeV</a:t>
              </a:r>
              <a:endParaRPr kumimoji="1" lang="ja-JP" altLang="en-US" sz="1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2111727" y="4601354"/>
            <a:ext cx="3900433" cy="1888136"/>
            <a:chOff x="2111727" y="4601354"/>
            <a:chExt cx="3900433" cy="1888136"/>
          </a:xfrm>
        </p:grpSpPr>
        <p:sp>
          <p:nvSpPr>
            <p:cNvPr id="26" name="AutoShape 101"/>
            <p:cNvSpPr>
              <a:spLocks noChangeArrowheads="1"/>
            </p:cNvSpPr>
            <p:nvPr/>
          </p:nvSpPr>
          <p:spPr bwMode="auto">
            <a:xfrm>
              <a:off x="2111727" y="4889485"/>
              <a:ext cx="3900433" cy="1600005"/>
            </a:xfrm>
            <a:prstGeom prst="flowChartAlternateProcess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29" name="AutoShape 86"/>
            <p:cNvSpPr>
              <a:spLocks noChangeArrowheads="1"/>
            </p:cNvSpPr>
            <p:nvPr/>
          </p:nvSpPr>
          <p:spPr bwMode="auto">
            <a:xfrm>
              <a:off x="3694614" y="4601354"/>
              <a:ext cx="647700" cy="576262"/>
            </a:xfrm>
            <a:prstGeom prst="downArrow">
              <a:avLst>
                <a:gd name="adj1" fmla="val 50000"/>
                <a:gd name="adj2" fmla="val 46556"/>
              </a:avLst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pic>
          <p:nvPicPr>
            <p:cNvPr id="32" name="図 3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225" y="5242799"/>
              <a:ext cx="3731349" cy="1135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90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07504" y="908720"/>
            <a:ext cx="8856984" cy="54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4" y="1124744"/>
            <a:ext cx="7139539" cy="498280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807053" y="6309320"/>
            <a:ext cx="5301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Note: Some freedom exists on the definition of partial width </a:t>
            </a:r>
          </a:p>
          <a:p>
            <a:r>
              <a:rPr lang="en-US" altLang="ja-JP" sz="1400" b="1" dirty="0"/>
              <a:t> </a:t>
            </a:r>
            <a:r>
              <a:rPr lang="en-US" altLang="ja-JP" sz="1400" b="1" dirty="0" smtClean="0"/>
              <a:t>          from the residue of the amplitudes.</a:t>
            </a:r>
            <a:endParaRPr kumimoji="1" lang="ja-JP" altLang="en-US" sz="1400" b="1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74712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rgbClr val="0000FF"/>
                </a:solidFill>
              </a:rPr>
              <a:t>Width of N* resonances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(8-channel DCC analysis)</a:t>
            </a: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618653" y="3203917"/>
            <a:ext cx="3097258" cy="34879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04" y="6021288"/>
            <a:ext cx="3696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Sato, 2012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9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74712"/>
            <a:ext cx="9144000" cy="762000"/>
          </a:xfrm>
        </p:spPr>
        <p:txBody>
          <a:bodyPr>
            <a:noAutofit/>
          </a:bodyPr>
          <a:lstStyle/>
          <a:p>
            <a:r>
              <a:rPr lang="en-US" altLang="ja-JP" sz="40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Outline</a:t>
            </a:r>
            <a:endParaRPr lang="en-US" altLang="ja-JP" sz="4000" b="0" dirty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512" y="1196752"/>
            <a:ext cx="8855309" cy="474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sz="2800" b="1" dirty="0" smtClean="0">
                <a:solidFill>
                  <a:srgbClr val="FF0000"/>
                </a:solidFill>
              </a:rPr>
              <a:t>1. </a:t>
            </a:r>
            <a:r>
              <a:rPr lang="en-US" altLang="ja-JP" sz="2800" b="1" dirty="0" smtClean="0"/>
              <a:t>Background and motivation for N* spectroscopy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endParaRPr kumimoji="1" lang="en-US" altLang="ja-JP" sz="2800" b="1" dirty="0" smtClean="0"/>
          </a:p>
          <a:p>
            <a:pPr>
              <a:lnSpc>
                <a:spcPct val="120000"/>
              </a:lnSpc>
              <a:buClr>
                <a:srgbClr val="FF0000"/>
              </a:buClr>
            </a:pPr>
            <a:endParaRPr kumimoji="1" lang="en-US" altLang="ja-JP" sz="2800" b="1" dirty="0" smtClean="0"/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kumimoji="1" lang="en-US" altLang="ja-JP" sz="2800" b="1" dirty="0" smtClean="0">
                <a:solidFill>
                  <a:srgbClr val="FF0000"/>
                </a:solidFill>
              </a:rPr>
              <a:t>2. </a:t>
            </a:r>
            <a:r>
              <a:rPr kumimoji="1" lang="en-US" altLang="ja-JP" sz="2800" b="1" dirty="0" smtClean="0"/>
              <a:t>Results of nucleon resonance extraction </a:t>
            </a:r>
            <a:r>
              <a:rPr lang="en-US" altLang="ja-JP" sz="2800" b="1" dirty="0" smtClean="0"/>
              <a:t>from</a:t>
            </a:r>
            <a:r>
              <a:rPr kumimoji="1" lang="en-US" altLang="ja-JP" sz="2800" b="1" dirty="0" smtClean="0"/>
              <a:t> 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kumimoji="1" lang="en-US" altLang="ja-JP" sz="2800" b="1" dirty="0" smtClean="0"/>
              <a:t>    </a:t>
            </a:r>
            <a:r>
              <a:rPr kumimoji="1" lang="en-US" altLang="ja-JP" sz="2800" b="1" dirty="0" err="1" smtClean="0"/>
              <a:t>Collaboration@EBAC</a:t>
            </a:r>
            <a:endParaRPr kumimoji="1" lang="en-US" altLang="ja-JP" sz="2800" b="1" dirty="0" smtClean="0"/>
          </a:p>
          <a:p>
            <a:pPr>
              <a:lnSpc>
                <a:spcPct val="120000"/>
              </a:lnSpc>
              <a:buClr>
                <a:srgbClr val="FF0000"/>
              </a:buClr>
            </a:pPr>
            <a:endParaRPr kumimoji="1" lang="en-US" altLang="ja-JP" sz="2800" b="1" dirty="0" smtClean="0"/>
          </a:p>
          <a:p>
            <a:pPr>
              <a:lnSpc>
                <a:spcPct val="120000"/>
              </a:lnSpc>
              <a:buClr>
                <a:srgbClr val="FF0000"/>
              </a:buClr>
            </a:pPr>
            <a:endParaRPr kumimoji="1" lang="en-US" altLang="ja-JP" sz="2800" b="1" dirty="0"/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sz="2800" b="1" dirty="0" smtClean="0">
                <a:solidFill>
                  <a:srgbClr val="FF0000"/>
                </a:solidFill>
              </a:rPr>
              <a:t>3. </a:t>
            </a:r>
            <a:r>
              <a:rPr lang="en-US" altLang="ja-JP" sz="2800" b="1" dirty="0" smtClean="0"/>
              <a:t>Multichannel reaction dynamics in hadron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sz="2800" b="1" dirty="0"/>
              <a:t> </a:t>
            </a:r>
            <a:r>
              <a:rPr lang="en-US" altLang="ja-JP" sz="2800" b="1" dirty="0" smtClean="0"/>
              <a:t>   spectroscopy</a:t>
            </a:r>
            <a:endParaRPr kumimoji="1" lang="ja-JP" altLang="en-US" sz="2800" b="1" dirty="0">
              <a:solidFill>
                <a:srgbClr val="008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4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59818" y="1412776"/>
            <a:ext cx="7844630" cy="49685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738089"/>
            <a:ext cx="7353300" cy="4067175"/>
          </a:xfrm>
          <a:prstGeom prst="rect">
            <a:avLst/>
          </a:prstGeom>
        </p:spPr>
      </p:pic>
      <p:sp>
        <p:nvSpPr>
          <p:cNvPr id="22532" name="10 Título"/>
          <p:cNvSpPr>
            <a:spLocks noGrp="1"/>
          </p:cNvSpPr>
          <p:nvPr>
            <p:ph type="title" idx="4294967295"/>
          </p:nvPr>
        </p:nvSpPr>
        <p:spPr>
          <a:xfrm>
            <a:off x="0" y="6896"/>
            <a:ext cx="9144000" cy="9018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Need of comprehensive analysis </a:t>
            </a:r>
            <a:b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for reliable N* extraction (1</a:t>
            </a:r>
            <a:r>
              <a:rPr lang="en-US" altLang="ja-JP" sz="3200" baseline="300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st</a:t>
            </a:r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 D35 N*)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74039" y="908720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Kamano, Nakamura, Lee, Sato, 2012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2080" y="5877272"/>
            <a:ext cx="3118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D35 N* contributions off</a:t>
            </a:r>
            <a:endParaRPr kumimoji="1" lang="ja-JP" altLang="en-US" sz="2000" b="1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1403648" y="6076644"/>
            <a:ext cx="9361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283968" y="6076644"/>
            <a:ext cx="936104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411760" y="5877272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Full results</a:t>
            </a:r>
            <a:endParaRPr kumimoji="1" lang="ja-JP" altLang="en-US" sz="2000" b="1" dirty="0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13" y="1615813"/>
            <a:ext cx="2033414" cy="402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1050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吹き出し 1"/>
          <p:cNvSpPr/>
          <p:nvPr/>
        </p:nvSpPr>
        <p:spPr>
          <a:xfrm>
            <a:off x="4355976" y="1767218"/>
            <a:ext cx="4054147" cy="1589774"/>
          </a:xfrm>
          <a:prstGeom prst="wedgeRoundRectCallout">
            <a:avLst>
              <a:gd name="adj1" fmla="val -62792"/>
              <a:gd name="adj2" fmla="val -260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4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273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2800" dirty="0" smtClean="0">
                <a:solidFill>
                  <a:srgbClr val="3333FF"/>
                </a:solidFill>
                <a:latin typeface="Arial Black" pitchFamily="34" charset="0"/>
                <a:ea typeface="ＭＳ Ｐゴシック" charset="-128"/>
              </a:rPr>
              <a:t>Precise determination of YN and YY interactions</a:t>
            </a:r>
            <a:br>
              <a:rPr lang="en-US" altLang="ja-JP" sz="2800" dirty="0" smtClean="0">
                <a:solidFill>
                  <a:srgbClr val="3333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dirty="0" smtClean="0">
                <a:solidFill>
                  <a:srgbClr val="3333FF"/>
                </a:solidFill>
                <a:latin typeface="Arial Black" pitchFamily="34" charset="0"/>
                <a:ea typeface="ＭＳ Ｐゴシック" charset="-128"/>
              </a:rPr>
              <a:t>via</a:t>
            </a:r>
            <a:r>
              <a:rPr lang="en-US" altLang="ja-JP" sz="2800" dirty="0">
                <a:solidFill>
                  <a:srgbClr val="3333FF"/>
                </a:solidFill>
                <a:latin typeface="Arial Black" pitchFamily="34" charset="0"/>
                <a:ea typeface="ＭＳ Ｐゴシック" charset="-128"/>
              </a:rPr>
              <a:t> </a:t>
            </a:r>
            <a:r>
              <a:rPr lang="en-US" altLang="ja-JP" sz="2800" dirty="0" smtClean="0">
                <a:solidFill>
                  <a:srgbClr val="3333FF"/>
                </a:solidFill>
                <a:latin typeface="Arial Black" pitchFamily="34" charset="0"/>
                <a:ea typeface="ＭＳ Ｐゴシック" charset="-128"/>
              </a:rPr>
              <a:t>pion- and </a:t>
            </a:r>
            <a:r>
              <a:rPr lang="en-US" altLang="ja-JP" sz="2800" dirty="0" err="1" smtClean="0">
                <a:solidFill>
                  <a:srgbClr val="3333FF"/>
                </a:solidFill>
                <a:latin typeface="Arial Black" pitchFamily="34" charset="0"/>
                <a:ea typeface="ＭＳ Ｐゴシック" charset="-128"/>
              </a:rPr>
              <a:t>kaon</a:t>
            </a:r>
            <a:r>
              <a:rPr lang="en-US" altLang="ja-JP" sz="2800" dirty="0" smtClean="0">
                <a:solidFill>
                  <a:srgbClr val="3333FF"/>
                </a:solidFill>
                <a:latin typeface="Arial Black" pitchFamily="34" charset="0"/>
                <a:ea typeface="ＭＳ Ｐゴシック" charset="-128"/>
              </a:rPr>
              <a:t>-induced deuteron reactions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1062022" y="2892907"/>
            <a:ext cx="3205658" cy="1962112"/>
            <a:chOff x="4427984" y="1470997"/>
            <a:chExt cx="3205658" cy="1962112"/>
          </a:xfrm>
        </p:grpSpPr>
        <p:grpSp>
          <p:nvGrpSpPr>
            <p:cNvPr id="65" name="グループ化 64"/>
            <p:cNvGrpSpPr/>
            <p:nvPr/>
          </p:nvGrpSpPr>
          <p:grpSpPr>
            <a:xfrm>
              <a:off x="4427984" y="1470997"/>
              <a:ext cx="3205658" cy="1962112"/>
              <a:chOff x="514550" y="1260048"/>
              <a:chExt cx="3205658" cy="1962112"/>
            </a:xfrm>
          </p:grpSpPr>
          <p:cxnSp>
            <p:nvCxnSpPr>
              <p:cNvPr id="67" name="Straight Connector 8"/>
              <p:cNvCxnSpPr/>
              <p:nvPr/>
            </p:nvCxnSpPr>
            <p:spPr>
              <a:xfrm>
                <a:off x="1158420" y="2146514"/>
                <a:ext cx="21600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8"/>
              <p:cNvCxnSpPr/>
              <p:nvPr/>
            </p:nvCxnSpPr>
            <p:spPr>
              <a:xfrm>
                <a:off x="1158420" y="2958962"/>
                <a:ext cx="21600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15"/>
              <p:cNvCxnSpPr/>
              <p:nvPr/>
            </p:nvCxnSpPr>
            <p:spPr>
              <a:xfrm>
                <a:off x="1169752" y="1614904"/>
                <a:ext cx="900000" cy="540000"/>
              </a:xfrm>
              <a:prstGeom prst="straightConnector1">
                <a:avLst/>
              </a:prstGeom>
              <a:ln w="317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26"/>
              <p:cNvSpPr/>
              <p:nvPr/>
            </p:nvSpPr>
            <p:spPr>
              <a:xfrm>
                <a:off x="2797553" y="2093728"/>
                <a:ext cx="262279" cy="886896"/>
              </a:xfrm>
              <a:prstGeom prst="ellipse">
                <a:avLst/>
              </a:prstGeom>
              <a:gradFill>
                <a:gsLst>
                  <a:gs pos="0">
                    <a:srgbClr val="FF6600"/>
                  </a:gs>
                  <a:gs pos="50000">
                    <a:srgbClr val="FF9900"/>
                  </a:gs>
                  <a:gs pos="100000">
                    <a:schemeClr val="bg1"/>
                  </a:gs>
                </a:gsLst>
              </a:gradFill>
              <a:ln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Arrow Connector 32"/>
              <p:cNvCxnSpPr/>
              <p:nvPr/>
            </p:nvCxnSpPr>
            <p:spPr>
              <a:xfrm flipV="1">
                <a:off x="2069752" y="1573802"/>
                <a:ext cx="900000" cy="540000"/>
              </a:xfrm>
              <a:prstGeom prst="straightConnector1">
                <a:avLst/>
              </a:prstGeom>
              <a:ln w="317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8" name="TextBox 41"/>
              <p:cNvSpPr txBox="1"/>
              <p:nvPr/>
            </p:nvSpPr>
            <p:spPr>
              <a:xfrm>
                <a:off x="3275856" y="1884904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Y</a:t>
                </a:r>
                <a:endParaRPr lang="en-US" sz="2800" dirty="0"/>
              </a:p>
            </p:txBody>
          </p:sp>
          <p:sp>
            <p:nvSpPr>
              <p:cNvPr id="109" name="TextBox 48"/>
              <p:cNvSpPr txBox="1"/>
              <p:nvPr/>
            </p:nvSpPr>
            <p:spPr>
              <a:xfrm>
                <a:off x="3009984" y="1260048"/>
                <a:ext cx="458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8000"/>
                    </a:solidFill>
                    <a:cs typeface="Symbol" charset="2"/>
                  </a:rPr>
                  <a:t>K</a:t>
                </a:r>
                <a:endParaRPr lang="en-US" sz="3200" dirty="0">
                  <a:solidFill>
                    <a:srgbClr val="008000"/>
                  </a:solidFill>
                  <a:cs typeface="Symbol" charset="2"/>
                </a:endParaRPr>
              </a:p>
            </p:txBody>
          </p:sp>
          <p:sp>
            <p:nvSpPr>
              <p:cNvPr id="110" name="Rectangle 59"/>
              <p:cNvSpPr/>
              <p:nvPr/>
            </p:nvSpPr>
            <p:spPr>
              <a:xfrm>
                <a:off x="1799752" y="1983977"/>
                <a:ext cx="540000" cy="287159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63"/>
              <p:cNvSpPr txBox="1"/>
              <p:nvPr/>
            </p:nvSpPr>
            <p:spPr>
              <a:xfrm>
                <a:off x="3275856" y="26989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N</a:t>
                </a:r>
                <a:endParaRPr lang="en-US" sz="2800" dirty="0"/>
              </a:p>
            </p:txBody>
          </p:sp>
          <p:sp>
            <p:nvSpPr>
              <p:cNvPr id="113" name="Oval 3"/>
              <p:cNvSpPr/>
              <p:nvPr/>
            </p:nvSpPr>
            <p:spPr>
              <a:xfrm>
                <a:off x="975446" y="2113802"/>
                <a:ext cx="365949" cy="8467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41"/>
              <p:cNvSpPr txBox="1"/>
              <p:nvPr/>
            </p:nvSpPr>
            <p:spPr>
              <a:xfrm>
                <a:off x="514550" y="230776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en-US" sz="2800" dirty="0"/>
              </a:p>
            </p:txBody>
          </p:sp>
        </p:grpSp>
        <p:sp>
          <p:nvSpPr>
            <p:cNvPr id="117" name="TextBox 48"/>
            <p:cNvSpPr txBox="1"/>
            <p:nvPr/>
          </p:nvSpPr>
          <p:spPr>
            <a:xfrm>
              <a:off x="4644008" y="1484784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p</a:t>
              </a:r>
              <a:endParaRPr lang="en-US" sz="3200" dirty="0">
                <a:solidFill>
                  <a:srgbClr val="008000"/>
                </a:solidFill>
                <a:cs typeface="Symbol" charset="2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4570610" y="1784912"/>
            <a:ext cx="38395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b="1" dirty="0" smtClean="0">
                <a:solidFill>
                  <a:srgbClr val="3333FF"/>
                </a:solidFill>
              </a:rPr>
              <a:t>Elemental hyperon-production </a:t>
            </a:r>
          </a:p>
          <a:p>
            <a:pPr>
              <a:lnSpc>
                <a:spcPct val="125000"/>
              </a:lnSpc>
            </a:pPr>
            <a:r>
              <a:rPr kumimoji="1" lang="en-US" altLang="ja-JP" b="1" dirty="0" smtClean="0">
                <a:solidFill>
                  <a:srgbClr val="3333FF"/>
                </a:solidFill>
              </a:rPr>
              <a:t>amplitudes </a:t>
            </a:r>
            <a:r>
              <a:rPr kumimoji="1" lang="en-US" altLang="ja-JP" b="1" dirty="0" smtClean="0"/>
              <a:t>are provided </a:t>
            </a:r>
            <a:r>
              <a:rPr lang="en-US" altLang="ja-JP" b="1" dirty="0" smtClean="0"/>
              <a:t>from</a:t>
            </a:r>
          </a:p>
          <a:p>
            <a:pPr>
              <a:lnSpc>
                <a:spcPct val="125000"/>
              </a:lnSpc>
            </a:pPr>
            <a:r>
              <a:rPr lang="en-US" altLang="ja-JP" b="1" dirty="0" smtClean="0"/>
              <a:t>our </a:t>
            </a:r>
            <a:r>
              <a:rPr lang="en-US" altLang="ja-JP" b="1" dirty="0" smtClean="0">
                <a:solidFill>
                  <a:srgbClr val="FF0000"/>
                </a:solidFill>
              </a:rPr>
              <a:t>dynamical coupled-channels </a:t>
            </a:r>
          </a:p>
          <a:p>
            <a:pPr>
              <a:lnSpc>
                <a:spcPct val="125000"/>
              </a:lnSpc>
            </a:pPr>
            <a:r>
              <a:rPr lang="en-US" altLang="ja-JP" b="1" dirty="0" smtClean="0"/>
              <a:t>approach.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969650"/>
            <a:ext cx="9014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Collaboration with</a:t>
            </a:r>
          </a:p>
          <a:p>
            <a:r>
              <a:rPr lang="en-US" altLang="ja-JP" sz="1600" b="1" dirty="0" smtClean="0"/>
              <a:t>  T.-S. H. Lee (Argonne), S. Nakamura (</a:t>
            </a:r>
            <a:r>
              <a:rPr lang="en-US" altLang="ja-JP" sz="1600" b="1" dirty="0" err="1" smtClean="0"/>
              <a:t>JLab</a:t>
            </a:r>
            <a:r>
              <a:rPr lang="en-US" altLang="ja-JP" sz="1600" b="1" dirty="0" smtClean="0"/>
              <a:t>), Y. Oh (</a:t>
            </a:r>
            <a:r>
              <a:rPr lang="en-US" altLang="ja-JP" sz="1600" b="1" dirty="0" err="1" smtClean="0"/>
              <a:t>Kyungpook</a:t>
            </a:r>
            <a:r>
              <a:rPr lang="en-US" altLang="ja-JP" sz="1600" b="1" dirty="0" smtClean="0"/>
              <a:t> U.), T. Sato (Osaka U./KEK)</a:t>
            </a:r>
            <a:endParaRPr kumimoji="1" lang="ja-JP" altLang="en-US" sz="1600" b="1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95328" y="5157192"/>
            <a:ext cx="8913334" cy="1368152"/>
            <a:chOff x="95328" y="5157192"/>
            <a:chExt cx="8913334" cy="1368152"/>
          </a:xfrm>
        </p:grpSpPr>
        <p:sp>
          <p:nvSpPr>
            <p:cNvPr id="21" name="角丸四角形 20"/>
            <p:cNvSpPr/>
            <p:nvPr/>
          </p:nvSpPr>
          <p:spPr>
            <a:xfrm>
              <a:off x="95328" y="5157192"/>
              <a:ext cx="8913334" cy="13681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79512" y="5382862"/>
              <a:ext cx="879574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kumimoji="1" lang="en-US" altLang="ja-JP" sz="2200" b="1" dirty="0" smtClean="0"/>
                <a:t>Precision and reliability of extracted </a:t>
              </a:r>
              <a:r>
                <a:rPr lang="en-US" altLang="ja-JP" sz="2200" b="1" dirty="0" smtClean="0"/>
                <a:t>YN interactions </a:t>
              </a:r>
            </a:p>
            <a:p>
              <a:pPr>
                <a:lnSpc>
                  <a:spcPct val="125000"/>
                </a:lnSpc>
              </a:pPr>
              <a:r>
                <a:rPr lang="en-US" altLang="ja-JP" sz="2200" b="1" dirty="0" smtClean="0">
                  <a:solidFill>
                    <a:srgbClr val="0000FF"/>
                  </a:solidFill>
                </a:rPr>
                <a:t>strongly depend on</a:t>
              </a:r>
              <a:r>
                <a:rPr kumimoji="1" lang="en-US" altLang="ja-JP" sz="2200" b="1" dirty="0" smtClean="0">
                  <a:solidFill>
                    <a:srgbClr val="0000FF"/>
                  </a:solidFill>
                </a:rPr>
                <a:t> reliability of the elemental </a:t>
              </a:r>
              <a:r>
                <a:rPr kumimoji="1" lang="en-US" altLang="ja-JP" sz="2200" b="1" dirty="0" err="1" smtClean="0">
                  <a:solidFill>
                    <a:srgbClr val="0000FF"/>
                  </a:solidFill>
                  <a:latin typeface="Symbol" pitchFamily="18" charset="2"/>
                </a:rPr>
                <a:t>p</a:t>
              </a:r>
              <a:r>
                <a:rPr kumimoji="1" lang="en-US" altLang="ja-JP" sz="2200" b="1" dirty="0" err="1" smtClean="0">
                  <a:solidFill>
                    <a:srgbClr val="0000FF"/>
                  </a:solidFill>
                </a:rPr>
                <a:t>N</a:t>
              </a:r>
              <a:r>
                <a:rPr kumimoji="1" lang="en-US" altLang="ja-JP" sz="2200" b="1" dirty="0" smtClean="0">
                  <a:solidFill>
                    <a:srgbClr val="0000FF"/>
                  </a:solidFill>
                </a:rPr>
                <a:t> </a:t>
              </a:r>
              <a:r>
                <a:rPr kumimoji="1" lang="en-US" altLang="ja-JP" sz="2200" b="1" dirty="0" smtClean="0">
                  <a:solidFill>
                    <a:srgbClr val="0000FF"/>
                  </a:solidFill>
                  <a:sym typeface="Wingdings" pitchFamily="2" charset="2"/>
                </a:rPr>
                <a:t> KY model</a:t>
              </a:r>
              <a:r>
                <a:rPr kumimoji="1" lang="en-US" altLang="ja-JP" sz="2200" b="1" dirty="0" smtClean="0">
                  <a:sym typeface="Wingdings" pitchFamily="2" charset="2"/>
                </a:rPr>
                <a:t> !!</a:t>
              </a:r>
              <a:endParaRPr kumimoji="1" lang="ja-JP" alt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8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273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2800" dirty="0" smtClean="0">
                <a:solidFill>
                  <a:srgbClr val="3333FF"/>
                </a:solidFill>
                <a:latin typeface="Arial Black" pitchFamily="34" charset="0"/>
                <a:ea typeface="ＭＳ Ｐゴシック" charset="-128"/>
              </a:rPr>
              <a:t>Precise determination of YN and YY interactions</a:t>
            </a:r>
            <a:br>
              <a:rPr lang="en-US" altLang="ja-JP" sz="2800" dirty="0" smtClean="0">
                <a:solidFill>
                  <a:srgbClr val="3333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dirty="0" smtClean="0">
                <a:solidFill>
                  <a:srgbClr val="3333FF"/>
                </a:solidFill>
                <a:latin typeface="Arial Black" pitchFamily="34" charset="0"/>
                <a:ea typeface="ＭＳ Ｐゴシック" charset="-128"/>
              </a:rPr>
              <a:t>via</a:t>
            </a:r>
            <a:r>
              <a:rPr lang="en-US" altLang="ja-JP" sz="2800" dirty="0">
                <a:solidFill>
                  <a:srgbClr val="3333FF"/>
                </a:solidFill>
                <a:latin typeface="Arial Black" pitchFamily="34" charset="0"/>
                <a:ea typeface="ＭＳ Ｐゴシック" charset="-128"/>
              </a:rPr>
              <a:t> </a:t>
            </a:r>
            <a:r>
              <a:rPr lang="en-US" altLang="ja-JP" sz="2800" dirty="0" smtClean="0">
                <a:solidFill>
                  <a:srgbClr val="3333FF"/>
                </a:solidFill>
                <a:latin typeface="Arial Black" pitchFamily="34" charset="0"/>
                <a:ea typeface="ＭＳ Ｐゴシック" charset="-128"/>
              </a:rPr>
              <a:t>pion- and </a:t>
            </a:r>
            <a:r>
              <a:rPr lang="en-US" altLang="ja-JP" sz="2800" dirty="0" err="1" smtClean="0">
                <a:solidFill>
                  <a:srgbClr val="3333FF"/>
                </a:solidFill>
                <a:latin typeface="Arial Black" pitchFamily="34" charset="0"/>
                <a:ea typeface="ＭＳ Ｐゴシック" charset="-128"/>
              </a:rPr>
              <a:t>kaon</a:t>
            </a:r>
            <a:r>
              <a:rPr lang="en-US" altLang="ja-JP" sz="2800" dirty="0" smtClean="0">
                <a:solidFill>
                  <a:srgbClr val="3333FF"/>
                </a:solidFill>
                <a:latin typeface="Arial Black" pitchFamily="34" charset="0"/>
                <a:ea typeface="ＭＳ Ｐゴシック" charset="-128"/>
              </a:rPr>
              <a:t>-induced deuteron reactions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969650"/>
            <a:ext cx="9014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Collaboration with</a:t>
            </a:r>
          </a:p>
          <a:p>
            <a:r>
              <a:rPr lang="en-US" altLang="ja-JP" sz="1600" b="1" dirty="0" smtClean="0"/>
              <a:t>  T.-S. H. Lee (Argonne), S. Nakamura (</a:t>
            </a:r>
            <a:r>
              <a:rPr lang="en-US" altLang="ja-JP" sz="1600" b="1" dirty="0" err="1" smtClean="0"/>
              <a:t>JLab</a:t>
            </a:r>
            <a:r>
              <a:rPr lang="en-US" altLang="ja-JP" sz="1600" b="1" dirty="0" smtClean="0"/>
              <a:t>), Y. Oh (</a:t>
            </a:r>
            <a:r>
              <a:rPr lang="en-US" altLang="ja-JP" sz="1600" b="1" dirty="0" err="1" smtClean="0"/>
              <a:t>Kyungpook</a:t>
            </a:r>
            <a:r>
              <a:rPr lang="en-US" altLang="ja-JP" sz="1600" b="1" dirty="0" smtClean="0"/>
              <a:t> U.), T. Sato (Osaka U./KEK)</a:t>
            </a:r>
            <a:endParaRPr kumimoji="1" lang="ja-JP" altLang="en-US" sz="1600" b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07504" y="1556792"/>
            <a:ext cx="8901158" cy="2592288"/>
            <a:chOff x="107504" y="1772816"/>
            <a:chExt cx="8901158" cy="2592288"/>
          </a:xfrm>
        </p:grpSpPr>
        <p:sp>
          <p:nvSpPr>
            <p:cNvPr id="3" name="角丸四角形 2"/>
            <p:cNvSpPr/>
            <p:nvPr/>
          </p:nvSpPr>
          <p:spPr>
            <a:xfrm>
              <a:off x="107504" y="1772816"/>
              <a:ext cx="8901158" cy="25922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grpSp>
          <p:nvGrpSpPr>
            <p:cNvPr id="22" name="グループ化 21"/>
            <p:cNvGrpSpPr/>
            <p:nvPr/>
          </p:nvGrpSpPr>
          <p:grpSpPr>
            <a:xfrm>
              <a:off x="384962" y="1988840"/>
              <a:ext cx="4029347" cy="1829817"/>
              <a:chOff x="240946" y="2492896"/>
              <a:chExt cx="4029347" cy="1829817"/>
            </a:xfrm>
          </p:grpSpPr>
          <p:cxnSp>
            <p:nvCxnSpPr>
              <p:cNvPr id="24" name="Straight Arrow Connector 15"/>
              <p:cNvCxnSpPr/>
              <p:nvPr/>
            </p:nvCxnSpPr>
            <p:spPr>
              <a:xfrm>
                <a:off x="727193" y="2794869"/>
                <a:ext cx="540000" cy="540000"/>
              </a:xfrm>
              <a:prstGeom prst="straightConnector1">
                <a:avLst/>
              </a:prstGeom>
              <a:ln w="317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15"/>
              <p:cNvCxnSpPr/>
              <p:nvPr/>
            </p:nvCxnSpPr>
            <p:spPr>
              <a:xfrm rot="-5400000">
                <a:off x="2519832" y="2794869"/>
                <a:ext cx="540000" cy="540000"/>
              </a:xfrm>
              <a:prstGeom prst="straightConnector1">
                <a:avLst/>
              </a:prstGeom>
              <a:ln w="317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15"/>
              <p:cNvCxnSpPr/>
              <p:nvPr/>
            </p:nvCxnSpPr>
            <p:spPr>
              <a:xfrm rot="-5400000">
                <a:off x="732137" y="3514869"/>
                <a:ext cx="540000" cy="540000"/>
              </a:xfrm>
              <a:prstGeom prst="straightConnector1">
                <a:avLst/>
              </a:prstGeom>
              <a:ln w="317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15"/>
              <p:cNvCxnSpPr/>
              <p:nvPr/>
            </p:nvCxnSpPr>
            <p:spPr>
              <a:xfrm>
                <a:off x="2519832" y="3516990"/>
                <a:ext cx="540000" cy="540000"/>
              </a:xfrm>
              <a:prstGeom prst="straightConnector1">
                <a:avLst/>
              </a:prstGeom>
              <a:ln w="317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グループ化 27"/>
              <p:cNvGrpSpPr/>
              <p:nvPr/>
            </p:nvGrpSpPr>
            <p:grpSpPr>
              <a:xfrm>
                <a:off x="276084" y="2535287"/>
                <a:ext cx="407484" cy="461665"/>
                <a:chOff x="507467" y="1916832"/>
                <a:chExt cx="407484" cy="461665"/>
              </a:xfrm>
            </p:grpSpPr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507467" y="1916832"/>
                  <a:ext cx="4074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b="1" dirty="0" smtClean="0"/>
                    <a:t>K</a:t>
                  </a:r>
                  <a:endParaRPr kumimoji="1" lang="ja-JP" altLang="en-US" sz="2400" b="1" dirty="0"/>
                </a:p>
              </p:txBody>
            </p:sp>
            <p:cxnSp>
              <p:nvCxnSpPr>
                <p:cNvPr id="36" name="直線コネクタ 35"/>
                <p:cNvCxnSpPr/>
                <p:nvPr/>
              </p:nvCxnSpPr>
              <p:spPr>
                <a:xfrm>
                  <a:off x="611560" y="1988840"/>
                  <a:ext cx="20818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テキスト ボックス 28"/>
              <p:cNvSpPr txBox="1"/>
              <p:nvPr/>
            </p:nvSpPr>
            <p:spPr>
              <a:xfrm>
                <a:off x="1530817" y="2934759"/>
                <a:ext cx="8531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>
                    <a:solidFill>
                      <a:srgbClr val="FF0000"/>
                    </a:solidFill>
                    <a:latin typeface="Symbol" pitchFamily="18" charset="2"/>
                  </a:rPr>
                  <a:t>L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*, 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Symbol" pitchFamily="18" charset="2"/>
                  </a:rPr>
                  <a:t>S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*</a:t>
                </a: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240946" y="3861048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N</a:t>
                </a:r>
                <a:endParaRPr kumimoji="1" lang="ja-JP" altLang="en-US" sz="2400" b="1" dirty="0"/>
              </a:p>
            </p:txBody>
          </p:sp>
          <p:grpSp>
            <p:nvGrpSpPr>
              <p:cNvPr id="31" name="グループ化 30"/>
              <p:cNvGrpSpPr/>
              <p:nvPr/>
            </p:nvGrpSpPr>
            <p:grpSpPr>
              <a:xfrm>
                <a:off x="3131840" y="2492896"/>
                <a:ext cx="1138453" cy="461665"/>
                <a:chOff x="507467" y="1916832"/>
                <a:chExt cx="1138453" cy="461665"/>
              </a:xfrm>
            </p:grpSpPr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507467" y="1916832"/>
                  <a:ext cx="11384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b="1" dirty="0" smtClean="0"/>
                    <a:t>K, </a:t>
                  </a:r>
                  <a:r>
                    <a:rPr kumimoji="1" lang="en-US" altLang="ja-JP" sz="2400" b="1" dirty="0" smtClean="0">
                      <a:latin typeface="Symbol" pitchFamily="18" charset="2"/>
                    </a:rPr>
                    <a:t>p</a:t>
                  </a:r>
                  <a:r>
                    <a:rPr kumimoji="1" lang="en-US" altLang="ja-JP" sz="2400" b="1" dirty="0" smtClean="0"/>
                    <a:t>, K</a:t>
                  </a:r>
                  <a:endParaRPr kumimoji="1" lang="ja-JP" altLang="en-US" sz="2400" b="1" dirty="0"/>
                </a:p>
              </p:txBody>
            </p:sp>
            <p:cxnSp>
              <p:nvCxnSpPr>
                <p:cNvPr id="34" name="直線コネクタ 33"/>
                <p:cNvCxnSpPr/>
                <p:nvPr/>
              </p:nvCxnSpPr>
              <p:spPr>
                <a:xfrm>
                  <a:off x="611560" y="1988840"/>
                  <a:ext cx="20818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テキスト ボックス 31"/>
              <p:cNvSpPr txBox="1"/>
              <p:nvPr/>
            </p:nvSpPr>
            <p:spPr>
              <a:xfrm>
                <a:off x="3083125" y="3831431"/>
                <a:ext cx="1128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N, </a:t>
                </a:r>
                <a:r>
                  <a:rPr kumimoji="1" lang="en-US" altLang="ja-JP" sz="2400" b="1" dirty="0" smtClean="0">
                    <a:latin typeface="Symbol" pitchFamily="18" charset="2"/>
                  </a:rPr>
                  <a:t>S</a:t>
                </a:r>
                <a:r>
                  <a:rPr kumimoji="1" lang="en-US" altLang="ja-JP" sz="2400" b="1" dirty="0" smtClean="0"/>
                  <a:t>, </a:t>
                </a:r>
                <a:r>
                  <a:rPr kumimoji="1" lang="en-US" altLang="ja-JP" sz="2400" b="1" dirty="0" smtClean="0">
                    <a:latin typeface="Symbol" pitchFamily="18" charset="2"/>
                  </a:rPr>
                  <a:t>X</a:t>
                </a:r>
                <a:endParaRPr kumimoji="1" lang="ja-JP" altLang="en-US" sz="2400" b="1" dirty="0">
                  <a:latin typeface="Symbol" pitchFamily="18" charset="2"/>
                </a:endParaRPr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1254454" y="3334869"/>
                <a:ext cx="126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4862398" y="1997873"/>
              <a:ext cx="3886066" cy="2367231"/>
              <a:chOff x="4484290" y="2505032"/>
              <a:chExt cx="3886066" cy="2367231"/>
            </a:xfrm>
          </p:grpSpPr>
          <p:cxnSp>
            <p:nvCxnSpPr>
              <p:cNvPr id="38" name="Straight Arrow Connector 15"/>
              <p:cNvCxnSpPr/>
              <p:nvPr/>
            </p:nvCxnSpPr>
            <p:spPr>
              <a:xfrm>
                <a:off x="6732240" y="3501008"/>
                <a:ext cx="643149" cy="617833"/>
              </a:xfrm>
              <a:prstGeom prst="straightConnector1">
                <a:avLst/>
              </a:prstGeom>
              <a:ln w="1270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15"/>
              <p:cNvCxnSpPr/>
              <p:nvPr/>
            </p:nvCxnSpPr>
            <p:spPr>
              <a:xfrm>
                <a:off x="4970537" y="2807005"/>
                <a:ext cx="540000" cy="540000"/>
              </a:xfrm>
              <a:prstGeom prst="straightConnector1">
                <a:avLst/>
              </a:prstGeom>
              <a:ln w="317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15"/>
              <p:cNvCxnSpPr/>
              <p:nvPr/>
            </p:nvCxnSpPr>
            <p:spPr>
              <a:xfrm rot="-5400000">
                <a:off x="6763176" y="2807005"/>
                <a:ext cx="540000" cy="540000"/>
              </a:xfrm>
              <a:prstGeom prst="straightConnector1">
                <a:avLst/>
              </a:prstGeom>
              <a:ln w="317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15"/>
              <p:cNvCxnSpPr/>
              <p:nvPr/>
            </p:nvCxnSpPr>
            <p:spPr>
              <a:xfrm rot="-5400000">
                <a:off x="4975481" y="3527005"/>
                <a:ext cx="540000" cy="540000"/>
              </a:xfrm>
              <a:prstGeom prst="straightConnector1">
                <a:avLst/>
              </a:prstGeom>
              <a:ln w="317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グループ化 43"/>
              <p:cNvGrpSpPr/>
              <p:nvPr/>
            </p:nvGrpSpPr>
            <p:grpSpPr>
              <a:xfrm>
                <a:off x="4519428" y="2547423"/>
                <a:ext cx="407484" cy="461665"/>
                <a:chOff x="507467" y="1916832"/>
                <a:chExt cx="407484" cy="461665"/>
              </a:xfrm>
            </p:grpSpPr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507467" y="1916832"/>
                  <a:ext cx="4074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b="1" dirty="0" smtClean="0"/>
                    <a:t>K</a:t>
                  </a:r>
                  <a:endParaRPr kumimoji="1" lang="ja-JP" altLang="en-US" sz="2400" b="1" dirty="0"/>
                </a:p>
              </p:txBody>
            </p:sp>
            <p:cxnSp>
              <p:nvCxnSpPr>
                <p:cNvPr id="54" name="直線コネクタ 53"/>
                <p:cNvCxnSpPr/>
                <p:nvPr/>
              </p:nvCxnSpPr>
              <p:spPr>
                <a:xfrm>
                  <a:off x="611560" y="1988840"/>
                  <a:ext cx="20818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テキスト ボックス 44"/>
              <p:cNvSpPr txBox="1"/>
              <p:nvPr/>
            </p:nvSpPr>
            <p:spPr>
              <a:xfrm>
                <a:off x="5774161" y="2946895"/>
                <a:ext cx="8531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>
                    <a:solidFill>
                      <a:srgbClr val="FF0000"/>
                    </a:solidFill>
                    <a:latin typeface="Symbol" pitchFamily="18" charset="2"/>
                  </a:rPr>
                  <a:t>L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*, 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Symbol" pitchFamily="18" charset="2"/>
                  </a:rPr>
                  <a:t>S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*</a:t>
                </a: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484290" y="3873184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N</a:t>
                </a:r>
                <a:endParaRPr kumimoji="1" lang="ja-JP" altLang="en-US" sz="2400" b="1" dirty="0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7375184" y="2505032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K</a:t>
                </a:r>
                <a:endParaRPr kumimoji="1" lang="ja-JP" altLang="en-US" sz="2400" b="1" dirty="0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6463576" y="3786990"/>
                <a:ext cx="5966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 smtClean="0">
                    <a:solidFill>
                      <a:srgbClr val="FF6600"/>
                    </a:solidFill>
                    <a:latin typeface="Symbol" pitchFamily="18" charset="2"/>
                  </a:rPr>
                  <a:t>X*</a:t>
                </a:r>
                <a:endParaRPr kumimoji="1" lang="ja-JP" altLang="en-US" sz="2800" b="1" dirty="0">
                  <a:solidFill>
                    <a:srgbClr val="FF6600"/>
                  </a:solidFill>
                  <a:latin typeface="Symbol" pitchFamily="18" charset="2"/>
                </a:endParaRPr>
              </a:p>
            </p:txBody>
          </p:sp>
          <p:cxnSp>
            <p:nvCxnSpPr>
              <p:cNvPr id="49" name="Straight Arrow Connector 15"/>
              <p:cNvCxnSpPr/>
              <p:nvPr/>
            </p:nvCxnSpPr>
            <p:spPr>
              <a:xfrm rot="-5400000">
                <a:off x="7375184" y="3561431"/>
                <a:ext cx="540000" cy="540000"/>
              </a:xfrm>
              <a:prstGeom prst="straightConnector1">
                <a:avLst/>
              </a:prstGeom>
              <a:ln w="317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15"/>
              <p:cNvCxnSpPr/>
              <p:nvPr/>
            </p:nvCxnSpPr>
            <p:spPr>
              <a:xfrm>
                <a:off x="7375184" y="4101431"/>
                <a:ext cx="540000" cy="540000"/>
              </a:xfrm>
              <a:prstGeom prst="straightConnector1">
                <a:avLst/>
              </a:prstGeom>
              <a:ln w="317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テキスト ボックス 50"/>
              <p:cNvSpPr txBox="1"/>
              <p:nvPr/>
            </p:nvSpPr>
            <p:spPr>
              <a:xfrm>
                <a:off x="7929210" y="3296172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M</a:t>
                </a:r>
                <a:endParaRPr kumimoji="1" lang="ja-JP" altLang="en-US" sz="2400" b="1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7946041" y="4410598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B</a:t>
                </a:r>
                <a:endParaRPr kumimoji="1" lang="ja-JP" altLang="en-US" sz="2400" b="1" dirty="0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5497798" y="3347005"/>
                <a:ext cx="126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</p:grpSp>
      </p:grpSp>
      <p:grpSp>
        <p:nvGrpSpPr>
          <p:cNvPr id="9" name="グループ化 8"/>
          <p:cNvGrpSpPr/>
          <p:nvPr/>
        </p:nvGrpSpPr>
        <p:grpSpPr>
          <a:xfrm>
            <a:off x="107504" y="4077072"/>
            <a:ext cx="8901158" cy="2701530"/>
            <a:chOff x="107504" y="4077072"/>
            <a:chExt cx="8901158" cy="2701530"/>
          </a:xfrm>
        </p:grpSpPr>
        <p:sp>
          <p:nvSpPr>
            <p:cNvPr id="8" name="角丸四角形 7"/>
            <p:cNvSpPr/>
            <p:nvPr/>
          </p:nvSpPr>
          <p:spPr>
            <a:xfrm>
              <a:off x="107504" y="4366066"/>
              <a:ext cx="8901158" cy="23870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grpSp>
          <p:nvGrpSpPr>
            <p:cNvPr id="57" name="グループ化 56"/>
            <p:cNvGrpSpPr/>
            <p:nvPr/>
          </p:nvGrpSpPr>
          <p:grpSpPr>
            <a:xfrm>
              <a:off x="706513" y="4108287"/>
              <a:ext cx="3407863" cy="2251638"/>
              <a:chOff x="514550" y="970522"/>
              <a:chExt cx="3407863" cy="2251638"/>
            </a:xfrm>
          </p:grpSpPr>
          <p:cxnSp>
            <p:nvCxnSpPr>
              <p:cNvPr id="58" name="Straight Connector 8"/>
              <p:cNvCxnSpPr/>
              <p:nvPr/>
            </p:nvCxnSpPr>
            <p:spPr>
              <a:xfrm>
                <a:off x="1158420" y="2146514"/>
                <a:ext cx="21600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8"/>
              <p:cNvCxnSpPr/>
              <p:nvPr/>
            </p:nvCxnSpPr>
            <p:spPr>
              <a:xfrm>
                <a:off x="1158420" y="2958962"/>
                <a:ext cx="21600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15"/>
              <p:cNvCxnSpPr/>
              <p:nvPr/>
            </p:nvCxnSpPr>
            <p:spPr>
              <a:xfrm>
                <a:off x="1169752" y="1614904"/>
                <a:ext cx="900000" cy="540000"/>
              </a:xfrm>
              <a:prstGeom prst="straightConnector1">
                <a:avLst/>
              </a:prstGeom>
              <a:ln w="317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26"/>
              <p:cNvSpPr/>
              <p:nvPr/>
            </p:nvSpPr>
            <p:spPr>
              <a:xfrm>
                <a:off x="2797553" y="2093728"/>
                <a:ext cx="262279" cy="886896"/>
              </a:xfrm>
              <a:prstGeom prst="ellipse">
                <a:avLst/>
              </a:prstGeom>
              <a:gradFill>
                <a:gsLst>
                  <a:gs pos="0">
                    <a:srgbClr val="FF6600"/>
                  </a:gs>
                  <a:gs pos="50000">
                    <a:srgbClr val="FF9900"/>
                  </a:gs>
                  <a:gs pos="100000">
                    <a:schemeClr val="bg1"/>
                  </a:gs>
                </a:gsLst>
              </a:gradFill>
              <a:ln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Arrow Connector 32"/>
              <p:cNvCxnSpPr/>
              <p:nvPr/>
            </p:nvCxnSpPr>
            <p:spPr>
              <a:xfrm flipV="1">
                <a:off x="2069752" y="1573802"/>
                <a:ext cx="900000" cy="540000"/>
              </a:xfrm>
              <a:prstGeom prst="straightConnector1">
                <a:avLst/>
              </a:prstGeom>
              <a:ln w="317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3" name="TextBox 41"/>
              <p:cNvSpPr txBox="1"/>
              <p:nvPr/>
            </p:nvSpPr>
            <p:spPr>
              <a:xfrm>
                <a:off x="3275856" y="1884904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Y</a:t>
                </a:r>
                <a:endParaRPr lang="en-US" sz="2800" dirty="0"/>
              </a:p>
            </p:txBody>
          </p:sp>
          <p:sp>
            <p:nvSpPr>
              <p:cNvPr id="64" name="TextBox 48"/>
              <p:cNvSpPr txBox="1"/>
              <p:nvPr/>
            </p:nvSpPr>
            <p:spPr>
              <a:xfrm>
                <a:off x="3009984" y="1260048"/>
                <a:ext cx="9124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Symbol" charset="2"/>
                    <a:cs typeface="Symbol" charset="2"/>
                  </a:rPr>
                  <a:t>p</a:t>
                </a:r>
                <a:r>
                  <a:rPr lang="en-US" sz="3200" dirty="0" smtClean="0">
                    <a:cs typeface="Symbol" charset="2"/>
                  </a:rPr>
                  <a:t>,</a:t>
                </a:r>
                <a:r>
                  <a:rPr lang="en-US" sz="3200" dirty="0" smtClean="0">
                    <a:solidFill>
                      <a:srgbClr val="008000"/>
                    </a:solidFill>
                    <a:cs typeface="Symbol" charset="2"/>
                  </a:rPr>
                  <a:t> K</a:t>
                </a:r>
                <a:endParaRPr lang="en-US" sz="3200" dirty="0">
                  <a:solidFill>
                    <a:srgbClr val="008000"/>
                  </a:solidFill>
                  <a:cs typeface="Symbol" charset="2"/>
                </a:endParaRPr>
              </a:p>
            </p:txBody>
          </p:sp>
          <p:sp>
            <p:nvSpPr>
              <p:cNvPr id="66" name="Rectangle 59"/>
              <p:cNvSpPr/>
              <p:nvPr/>
            </p:nvSpPr>
            <p:spPr>
              <a:xfrm>
                <a:off x="1799752" y="1983977"/>
                <a:ext cx="540000" cy="287159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3"/>
              <p:cNvSpPr txBox="1"/>
              <p:nvPr/>
            </p:nvSpPr>
            <p:spPr>
              <a:xfrm>
                <a:off x="3275856" y="26989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N</a:t>
                </a:r>
                <a:endParaRPr lang="en-US" sz="2800" dirty="0"/>
              </a:p>
            </p:txBody>
          </p:sp>
          <p:grpSp>
            <p:nvGrpSpPr>
              <p:cNvPr id="69" name="グループ化 68"/>
              <p:cNvGrpSpPr/>
              <p:nvPr/>
            </p:nvGrpSpPr>
            <p:grpSpPr>
              <a:xfrm>
                <a:off x="683568" y="970522"/>
                <a:ext cx="402674" cy="921424"/>
                <a:chOff x="861492" y="908720"/>
                <a:chExt cx="402674" cy="921424"/>
              </a:xfrm>
            </p:grpSpPr>
            <p:sp>
              <p:nvSpPr>
                <p:cNvPr id="74" name="TextBox 37"/>
                <p:cNvSpPr txBox="1"/>
                <p:nvPr/>
              </p:nvSpPr>
              <p:spPr>
                <a:xfrm>
                  <a:off x="861492" y="1306924"/>
                  <a:ext cx="4026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K</a:t>
                  </a:r>
                  <a:endParaRPr lang="en-US" sz="2800" dirty="0"/>
                </a:p>
              </p:txBody>
            </p:sp>
            <p:sp>
              <p:nvSpPr>
                <p:cNvPr id="75" name="TextBox 65"/>
                <p:cNvSpPr txBox="1"/>
                <p:nvPr/>
              </p:nvSpPr>
              <p:spPr>
                <a:xfrm>
                  <a:off x="874590" y="90872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_</a:t>
                  </a:r>
                  <a:endParaRPr lang="en-US" sz="2800" dirty="0"/>
                </a:p>
              </p:txBody>
            </p:sp>
          </p:grpSp>
          <p:sp>
            <p:nvSpPr>
              <p:cNvPr id="72" name="Oval 3"/>
              <p:cNvSpPr/>
              <p:nvPr/>
            </p:nvSpPr>
            <p:spPr>
              <a:xfrm>
                <a:off x="975446" y="2113802"/>
                <a:ext cx="365949" cy="8467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41"/>
              <p:cNvSpPr txBox="1"/>
              <p:nvPr/>
            </p:nvSpPr>
            <p:spPr>
              <a:xfrm>
                <a:off x="514550" y="230776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en-US" sz="2800" dirty="0"/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5023986" y="4077072"/>
              <a:ext cx="3184820" cy="2701530"/>
              <a:chOff x="649660" y="4221088"/>
              <a:chExt cx="3184820" cy="2701530"/>
            </a:xfrm>
          </p:grpSpPr>
          <p:grpSp>
            <p:nvGrpSpPr>
              <p:cNvPr id="77" name="グループ化 76"/>
              <p:cNvGrpSpPr/>
              <p:nvPr/>
            </p:nvGrpSpPr>
            <p:grpSpPr>
              <a:xfrm>
                <a:off x="649660" y="4221088"/>
                <a:ext cx="3184820" cy="2701530"/>
                <a:chOff x="649660" y="4158558"/>
                <a:chExt cx="3184820" cy="2701530"/>
              </a:xfrm>
            </p:grpSpPr>
            <p:cxnSp>
              <p:nvCxnSpPr>
                <p:cNvPr id="80" name="Straight Arrow Connector 25"/>
                <p:cNvCxnSpPr/>
                <p:nvPr/>
              </p:nvCxnSpPr>
              <p:spPr>
                <a:xfrm>
                  <a:off x="2731695" y="6191118"/>
                  <a:ext cx="708912" cy="438155"/>
                </a:xfrm>
                <a:prstGeom prst="straightConnector1">
                  <a:avLst/>
                </a:prstGeom>
                <a:ln w="31750" cap="flat" cmpd="sng" algn="ctr">
                  <a:solidFill>
                    <a:schemeClr val="accent3"/>
                  </a:solidFill>
                  <a:prstDash val="dash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32"/>
                <p:cNvCxnSpPr/>
                <p:nvPr/>
              </p:nvCxnSpPr>
              <p:spPr>
                <a:xfrm>
                  <a:off x="1978071" y="5338730"/>
                  <a:ext cx="361681" cy="829930"/>
                </a:xfrm>
                <a:prstGeom prst="straightConnector1">
                  <a:avLst/>
                </a:prstGeom>
                <a:ln w="31750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"/>
                <p:cNvCxnSpPr/>
                <p:nvPr/>
              </p:nvCxnSpPr>
              <p:spPr>
                <a:xfrm>
                  <a:off x="1293530" y="5334550"/>
                  <a:ext cx="21600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"/>
                <p:cNvCxnSpPr/>
                <p:nvPr/>
              </p:nvCxnSpPr>
              <p:spPr>
                <a:xfrm>
                  <a:off x="1293530" y="6146998"/>
                  <a:ext cx="21600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15"/>
                <p:cNvCxnSpPr/>
                <p:nvPr/>
              </p:nvCxnSpPr>
              <p:spPr>
                <a:xfrm>
                  <a:off x="1227519" y="4829332"/>
                  <a:ext cx="372657" cy="478824"/>
                </a:xfrm>
                <a:prstGeom prst="straightConnector1">
                  <a:avLst/>
                </a:prstGeom>
                <a:ln w="31750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TextBox 41"/>
                <p:cNvSpPr txBox="1"/>
                <p:nvPr/>
              </p:nvSpPr>
              <p:spPr>
                <a:xfrm>
                  <a:off x="3410966" y="5072940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Y</a:t>
                  </a:r>
                  <a:endParaRPr lang="en-US" sz="2800" dirty="0"/>
                </a:p>
              </p:txBody>
            </p:sp>
            <p:sp>
              <p:nvSpPr>
                <p:cNvPr id="86" name="TextBox 48"/>
                <p:cNvSpPr txBox="1"/>
                <p:nvPr/>
              </p:nvSpPr>
              <p:spPr>
                <a:xfrm>
                  <a:off x="2145888" y="5348808"/>
                  <a:ext cx="409888" cy="584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FF0000"/>
                      </a:solidFill>
                      <a:latin typeface="Symbol" charset="2"/>
                      <a:cs typeface="Symbol" charset="2"/>
                    </a:rPr>
                    <a:t>p</a:t>
                  </a:r>
                  <a:endParaRPr lang="en-US" sz="3200" dirty="0">
                    <a:solidFill>
                      <a:srgbClr val="FF0000"/>
                    </a:solidFill>
                    <a:latin typeface="Symbol" charset="2"/>
                    <a:cs typeface="Symbol" charset="2"/>
                  </a:endParaRPr>
                </a:p>
              </p:txBody>
            </p:sp>
            <p:sp>
              <p:nvSpPr>
                <p:cNvPr id="87" name="Rectangle 59"/>
                <p:cNvSpPr/>
                <p:nvPr/>
              </p:nvSpPr>
              <p:spPr>
                <a:xfrm>
                  <a:off x="1511720" y="5172013"/>
                  <a:ext cx="540000" cy="287159"/>
                </a:xfrm>
                <a:prstGeom prst="rect">
                  <a:avLst/>
                </a:prstGeom>
                <a:pattFill prst="wdUpDiag">
                  <a:fgClr>
                    <a:srgbClr val="FF0000"/>
                  </a:fgClr>
                  <a:bgClr>
                    <a:schemeClr val="bg1"/>
                  </a:bgClr>
                </a:pattFill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TextBox 63"/>
                <p:cNvSpPr txBox="1"/>
                <p:nvPr/>
              </p:nvSpPr>
              <p:spPr>
                <a:xfrm>
                  <a:off x="3410966" y="5886976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Y</a:t>
                  </a:r>
                  <a:endParaRPr lang="en-US" sz="2800" dirty="0"/>
                </a:p>
              </p:txBody>
            </p:sp>
            <p:grpSp>
              <p:nvGrpSpPr>
                <p:cNvPr id="89" name="グループ化 88"/>
                <p:cNvGrpSpPr/>
                <p:nvPr/>
              </p:nvGrpSpPr>
              <p:grpSpPr>
                <a:xfrm>
                  <a:off x="818678" y="4158558"/>
                  <a:ext cx="402674" cy="921424"/>
                  <a:chOff x="861492" y="908720"/>
                  <a:chExt cx="402674" cy="921424"/>
                </a:xfrm>
              </p:grpSpPr>
              <p:sp>
                <p:nvSpPr>
                  <p:cNvPr id="94" name="TextBox 37"/>
                  <p:cNvSpPr txBox="1"/>
                  <p:nvPr/>
                </p:nvSpPr>
                <p:spPr>
                  <a:xfrm>
                    <a:off x="861492" y="1306924"/>
                    <a:ext cx="40267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K</a:t>
                    </a:r>
                    <a:endParaRPr lang="en-US" sz="2800" dirty="0"/>
                  </a:p>
                </p:txBody>
              </p:sp>
              <p:sp>
                <p:nvSpPr>
                  <p:cNvPr id="95" name="TextBox 65"/>
                  <p:cNvSpPr txBox="1"/>
                  <p:nvPr/>
                </p:nvSpPr>
                <p:spPr>
                  <a:xfrm>
                    <a:off x="874590" y="908720"/>
                    <a:ext cx="38504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 smtClean="0"/>
                      <a:t>_</a:t>
                    </a:r>
                    <a:endParaRPr lang="en-US" sz="2800" dirty="0"/>
                  </a:p>
                </p:txBody>
              </p:sp>
            </p:grpSp>
            <p:sp>
              <p:nvSpPr>
                <p:cNvPr id="90" name="Oval 3"/>
                <p:cNvSpPr/>
                <p:nvPr/>
              </p:nvSpPr>
              <p:spPr>
                <a:xfrm>
                  <a:off x="1110556" y="5301838"/>
                  <a:ext cx="365949" cy="846748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extBox 41"/>
                <p:cNvSpPr txBox="1"/>
                <p:nvPr/>
              </p:nvSpPr>
              <p:spPr>
                <a:xfrm>
                  <a:off x="649660" y="5495804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d</a:t>
                  </a:r>
                  <a:endParaRPr lang="en-US" sz="2800" dirty="0"/>
                </a:p>
              </p:txBody>
            </p:sp>
            <p:sp>
              <p:nvSpPr>
                <p:cNvPr id="92" name="Rectangle 59"/>
                <p:cNvSpPr/>
                <p:nvPr/>
              </p:nvSpPr>
              <p:spPr>
                <a:xfrm>
                  <a:off x="2303808" y="6005006"/>
                  <a:ext cx="540000" cy="287159"/>
                </a:xfrm>
                <a:prstGeom prst="rect">
                  <a:avLst/>
                </a:prstGeom>
                <a:pattFill prst="wdUpDiag">
                  <a:fgClr>
                    <a:srgbClr val="FF0000"/>
                  </a:fgClr>
                  <a:bgClr>
                    <a:schemeClr val="bg1"/>
                  </a:bgClr>
                </a:pattFill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extBox 37"/>
                <p:cNvSpPr txBox="1"/>
                <p:nvPr/>
              </p:nvSpPr>
              <p:spPr>
                <a:xfrm>
                  <a:off x="3421386" y="6336868"/>
                  <a:ext cx="4026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8000"/>
                      </a:solidFill>
                    </a:rPr>
                    <a:t>K</a:t>
                  </a:r>
                  <a:endParaRPr lang="en-US" sz="2800" dirty="0">
                    <a:solidFill>
                      <a:srgbClr val="008000"/>
                    </a:solidFill>
                  </a:endParaRPr>
                </a:p>
              </p:txBody>
            </p:sp>
          </p:grpSp>
          <p:sp>
            <p:nvSpPr>
              <p:cNvPr id="78" name="Oval 26"/>
              <p:cNvSpPr/>
              <p:nvPr/>
            </p:nvSpPr>
            <p:spPr>
              <a:xfrm>
                <a:off x="2958487" y="5350416"/>
                <a:ext cx="262279" cy="886896"/>
              </a:xfrm>
              <a:prstGeom prst="ellipse">
                <a:avLst/>
              </a:prstGeom>
              <a:gradFill>
                <a:gsLst>
                  <a:gs pos="0">
                    <a:srgbClr val="FF6600"/>
                  </a:gs>
                  <a:gs pos="50000">
                    <a:srgbClr val="FF9900"/>
                  </a:gs>
                  <a:gs pos="100000">
                    <a:schemeClr val="bg1"/>
                  </a:gs>
                </a:gsLst>
              </a:gradFill>
              <a:ln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下矢印 10"/>
          <p:cNvSpPr/>
          <p:nvPr/>
        </p:nvSpPr>
        <p:spPr>
          <a:xfrm>
            <a:off x="4128129" y="3910195"/>
            <a:ext cx="1078628" cy="721312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044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420888"/>
            <a:ext cx="8424936" cy="1800200"/>
          </a:xfr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ja-JP" sz="3200" dirty="0" smtClean="0">
                <a:latin typeface="Arial Black" pitchFamily="34" charset="0"/>
                <a:ea typeface="ＭＳ Ｐゴシック" charset="-128"/>
              </a:rPr>
              <a:t>Multichannel reaction dynamics in hadron spectroscopy</a:t>
            </a:r>
            <a:br>
              <a:rPr lang="en-US" altLang="ja-JP" sz="3200" dirty="0" smtClean="0">
                <a:latin typeface="Arial Black" pitchFamily="34" charset="0"/>
                <a:ea typeface="ＭＳ Ｐゴシック" charset="-128"/>
              </a:rPr>
            </a:br>
            <a:r>
              <a:rPr lang="en-US" altLang="ja-JP" sz="3200" dirty="0" smtClean="0">
                <a:latin typeface="Arial Black" pitchFamily="34" charset="0"/>
                <a:ea typeface="ＭＳ Ｐゴシック" charset="-128"/>
              </a:rPr>
              <a:t>(3 of 3)</a:t>
            </a:r>
            <a:endParaRPr lang="en-US" altLang="ja-JP" sz="3200" b="0" dirty="0" smtClean="0">
              <a:latin typeface="Arial Black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90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Definition of  N* parameters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914918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solidFill>
                  <a:srgbClr val="FF0000"/>
                </a:solidFill>
              </a:rPr>
              <a:t>In terms of scattering theory,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definitions </a:t>
            </a:r>
            <a:r>
              <a:rPr lang="en-US" altLang="ja-JP" sz="2000" dirty="0" smtClean="0"/>
              <a:t>of resonance masses and coupling constants are:</a:t>
            </a:r>
            <a:endParaRPr lang="en-US" altLang="ja-JP" sz="2000" dirty="0"/>
          </a:p>
          <a:p>
            <a:endParaRPr lang="en-US" altLang="ja-JP" sz="2000" dirty="0"/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n-US" altLang="ja-JP" sz="2000" dirty="0"/>
              <a:t>  N* masses</a:t>
            </a:r>
            <a:r>
              <a:rPr lang="ja-JP" altLang="en-US" sz="2000" dirty="0"/>
              <a:t>  </a:t>
            </a:r>
            <a:r>
              <a:rPr lang="en-US" altLang="ja-JP" sz="2000" dirty="0"/>
              <a:t>(spectrum)                  </a:t>
            </a:r>
            <a:r>
              <a:rPr lang="en-US" altLang="ja-JP" sz="2000" dirty="0">
                <a:sym typeface="Wingdings" charset="2"/>
              </a:rPr>
              <a:t>  </a:t>
            </a:r>
            <a:r>
              <a:rPr lang="en-US" altLang="ja-JP" sz="2000" dirty="0">
                <a:solidFill>
                  <a:srgbClr val="FF0000"/>
                </a:solidFill>
                <a:sym typeface="Wingdings" charset="2"/>
              </a:rPr>
              <a:t>Pole positions</a:t>
            </a:r>
            <a:r>
              <a:rPr lang="en-US" altLang="ja-JP" sz="2000" dirty="0">
                <a:sym typeface="Wingdings" charset="2"/>
              </a:rPr>
              <a:t> of </a:t>
            </a:r>
            <a:r>
              <a:rPr lang="en-US" altLang="ja-JP" sz="2000" dirty="0">
                <a:solidFill>
                  <a:srgbClr val="0000FF"/>
                </a:solidFill>
                <a:sym typeface="Wingdings" charset="2"/>
              </a:rPr>
              <a:t>the amplitudes</a:t>
            </a:r>
          </a:p>
          <a:p>
            <a:pPr>
              <a:buClr>
                <a:srgbClr val="FF0000"/>
              </a:buClr>
              <a:buFont typeface="Wingdings" charset="2"/>
              <a:buChar char="ü"/>
            </a:pPr>
            <a:endParaRPr lang="en-US" altLang="ja-JP" sz="2000" dirty="0">
              <a:sym typeface="Wingdings" charset="2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n-US" altLang="ja-JP" sz="2000" dirty="0">
                <a:sym typeface="Wingdings" charset="2"/>
              </a:rPr>
              <a:t>  N*  MB, </a:t>
            </a:r>
            <a:r>
              <a:rPr lang="en-US" altLang="ja-JP" sz="2000" dirty="0" err="1">
                <a:latin typeface="Symbol" charset="2"/>
                <a:sym typeface="Wingdings" charset="2"/>
              </a:rPr>
              <a:t>g</a:t>
            </a:r>
            <a:r>
              <a:rPr lang="en-US" altLang="ja-JP" sz="2000" dirty="0" err="1">
                <a:sym typeface="Wingdings" charset="2"/>
              </a:rPr>
              <a:t>N</a:t>
            </a:r>
            <a:r>
              <a:rPr lang="en-US" altLang="ja-JP" sz="2000" dirty="0">
                <a:sym typeface="Wingdings" charset="2"/>
              </a:rPr>
              <a:t> decay vertices            </a:t>
            </a:r>
            <a:r>
              <a:rPr lang="en-US" altLang="ja-JP" sz="2000" dirty="0">
                <a:solidFill>
                  <a:srgbClr val="FF0000"/>
                </a:solidFill>
                <a:sym typeface="Wingdings" charset="2"/>
              </a:rPr>
              <a:t>Residues</a:t>
            </a:r>
            <a:r>
              <a:rPr lang="en-US" altLang="ja-JP" sz="2000" baseline="30000" dirty="0">
                <a:solidFill>
                  <a:srgbClr val="FF0000"/>
                </a:solidFill>
                <a:sym typeface="Wingdings" charset="2"/>
              </a:rPr>
              <a:t>1/2</a:t>
            </a:r>
            <a:r>
              <a:rPr lang="en-US" altLang="ja-JP" sz="2000" dirty="0">
                <a:sym typeface="Wingdings" charset="2"/>
              </a:rPr>
              <a:t> of </a:t>
            </a:r>
            <a:r>
              <a:rPr lang="en-US" altLang="ja-JP" sz="2000" dirty="0">
                <a:solidFill>
                  <a:srgbClr val="0000FF"/>
                </a:solidFill>
                <a:sym typeface="Wingdings" charset="2"/>
              </a:rPr>
              <a:t>the pole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8436" name="Oval 19"/>
          <p:cNvSpPr>
            <a:spLocks noChangeArrowheads="1"/>
          </p:cNvSpPr>
          <p:nvPr/>
        </p:nvSpPr>
        <p:spPr bwMode="auto">
          <a:xfrm>
            <a:off x="5029200" y="4589463"/>
            <a:ext cx="503238" cy="504825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534548" name="AutoShape 20"/>
          <p:cNvSpPr>
            <a:spLocks noChangeArrowheads="1"/>
          </p:cNvSpPr>
          <p:nvPr/>
        </p:nvSpPr>
        <p:spPr bwMode="auto">
          <a:xfrm>
            <a:off x="5545138" y="5157788"/>
            <a:ext cx="2305050" cy="647700"/>
          </a:xfrm>
          <a:prstGeom prst="wedgeRoundRectCallout">
            <a:avLst>
              <a:gd name="adj1" fmla="val -52685"/>
              <a:gd name="adj2" fmla="val -84560"/>
              <a:gd name="adj3" fmla="val 16667"/>
            </a:avLst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>
              <a:defRPr/>
            </a:pPr>
            <a:r>
              <a:rPr lang="en-US" altLang="ja-JP" sz="1600" b="1"/>
              <a:t>N* pole position </a:t>
            </a:r>
          </a:p>
          <a:p>
            <a:pPr algn="ctr">
              <a:defRPr/>
            </a:pPr>
            <a:r>
              <a:rPr lang="en-US" altLang="ja-JP" sz="1600" b="1"/>
              <a:t>( Im(E</a:t>
            </a:r>
            <a:r>
              <a:rPr lang="en-US" altLang="ja-JP" sz="1600" b="1" baseline="-25000"/>
              <a:t>0</a:t>
            </a:r>
            <a:r>
              <a:rPr lang="en-US" altLang="ja-JP" sz="1600" b="1"/>
              <a:t>) </a:t>
            </a:r>
            <a:r>
              <a:rPr lang="en-US" altLang="ja-JP" sz="1600" b="1">
                <a:solidFill>
                  <a:srgbClr val="FF0000"/>
                </a:solidFill>
              </a:rPr>
              <a:t>&lt; 0</a:t>
            </a:r>
            <a:r>
              <a:rPr lang="en-US" altLang="ja-JP" sz="1600" b="1"/>
              <a:t> )</a:t>
            </a:r>
          </a:p>
        </p:txBody>
      </p:sp>
      <p:sp>
        <p:nvSpPr>
          <p:cNvPr id="534549" name="AutoShape 21"/>
          <p:cNvSpPr>
            <a:spLocks noChangeArrowheads="1"/>
          </p:cNvSpPr>
          <p:nvPr/>
        </p:nvSpPr>
        <p:spPr bwMode="auto">
          <a:xfrm>
            <a:off x="5659438" y="3408363"/>
            <a:ext cx="1606550" cy="661987"/>
          </a:xfrm>
          <a:prstGeom prst="wedgeRoundRectCallout">
            <a:avLst>
              <a:gd name="adj1" fmla="val -49310"/>
              <a:gd name="adj2" fmla="val 83093"/>
              <a:gd name="adj3" fmla="val 16667"/>
            </a:avLst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>
              <a:defRPr/>
            </a:pPr>
            <a:r>
              <a:rPr lang="en-US" altLang="ja-JP" sz="1600" b="1"/>
              <a:t>N* </a:t>
            </a:r>
            <a:r>
              <a:rPr lang="en-US" altLang="ja-JP" sz="1600" b="1">
                <a:sym typeface="Wingdings" charset="2"/>
              </a:rPr>
              <a:t> b </a:t>
            </a:r>
          </a:p>
          <a:p>
            <a:pPr algn="ctr">
              <a:defRPr/>
            </a:pPr>
            <a:r>
              <a:rPr lang="en-US" altLang="ja-JP" sz="1600" b="1">
                <a:sym typeface="Wingdings" charset="2"/>
              </a:rPr>
              <a:t>decay vertex</a:t>
            </a:r>
            <a:endParaRPr lang="en-US" altLang="ja-JP" sz="1600" b="1"/>
          </a:p>
        </p:txBody>
      </p:sp>
      <p:pic>
        <p:nvPicPr>
          <p:cNvPr id="18439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4267200"/>
            <a:ext cx="71262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82729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>
            <a:spLocks noChangeAspect="1"/>
          </p:cNvSpPr>
          <p:nvPr/>
        </p:nvSpPr>
        <p:spPr>
          <a:xfrm rot="2054403">
            <a:off x="951263" y="1928865"/>
            <a:ext cx="6723606" cy="507019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 rot="2054403">
            <a:off x="1775146" y="2584896"/>
            <a:ext cx="5026996" cy="3790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 rot="2208202">
            <a:off x="7999095" y="5452371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 (E)</a:t>
            </a:r>
            <a:endParaRPr kumimoji="1" lang="ja-JP" altLang="en-US" sz="2400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323528" y="292058"/>
            <a:ext cx="4830400" cy="457710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 rot="18709609">
            <a:off x="4793374" y="268526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Im</a:t>
            </a:r>
            <a:r>
              <a:rPr kumimoji="1" lang="en-US" altLang="ja-JP" sz="2400" dirty="0" smtClean="0"/>
              <a:t> (E)</a:t>
            </a:r>
            <a:endParaRPr kumimoji="1" lang="ja-JP" altLang="en-US" sz="2400" dirty="0"/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 rot="2054403">
            <a:off x="3757337" y="4064629"/>
            <a:ext cx="907300" cy="68418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 rot="2054403">
            <a:off x="3469971" y="3834650"/>
            <a:ext cx="1498643" cy="11301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 rot="2054403">
            <a:off x="3090632" y="3558421"/>
            <a:ext cx="2255704" cy="170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 rot="2054403">
            <a:off x="2677998" y="3220302"/>
            <a:ext cx="3222436" cy="243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 rot="2054403">
            <a:off x="2355755" y="2989387"/>
            <a:ext cx="3866924" cy="2916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平行四辺形 15"/>
          <p:cNvSpPr/>
          <p:nvPr/>
        </p:nvSpPr>
        <p:spPr>
          <a:xfrm rot="5704915">
            <a:off x="2982159" y="113935"/>
            <a:ext cx="4349047" cy="4984038"/>
          </a:xfrm>
          <a:prstGeom prst="parallelogram">
            <a:avLst>
              <a:gd name="adj" fmla="val 59306"/>
            </a:avLst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 rot="2054403">
            <a:off x="3971206" y="4217037"/>
            <a:ext cx="510355" cy="38485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>
            <a:spLocks noChangeAspect="1"/>
          </p:cNvSpPr>
          <p:nvPr/>
        </p:nvSpPr>
        <p:spPr>
          <a:xfrm rot="2054403">
            <a:off x="4071708" y="4310500"/>
            <a:ext cx="309351" cy="23328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995936" y="4221088"/>
            <a:ext cx="411995" cy="360040"/>
            <a:chOff x="2709819" y="5232027"/>
            <a:chExt cx="411995" cy="360040"/>
          </a:xfrm>
        </p:grpSpPr>
        <p:cxnSp>
          <p:nvCxnSpPr>
            <p:cNvPr id="25" name="直線コネクタ 24"/>
            <p:cNvCxnSpPr/>
            <p:nvPr/>
          </p:nvCxnSpPr>
          <p:spPr>
            <a:xfrm>
              <a:off x="2858322" y="5232027"/>
              <a:ext cx="144016" cy="36004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2709819" y="5370740"/>
              <a:ext cx="411995" cy="7381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直線コネクタ 23"/>
          <p:cNvCxnSpPr/>
          <p:nvPr/>
        </p:nvCxnSpPr>
        <p:spPr>
          <a:xfrm flipV="1">
            <a:off x="3929792" y="2452298"/>
            <a:ext cx="0" cy="307312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5802000" y="3561925"/>
            <a:ext cx="0" cy="37113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フリーフォーム 30"/>
          <p:cNvSpPr/>
          <p:nvPr/>
        </p:nvSpPr>
        <p:spPr>
          <a:xfrm>
            <a:off x="3468003" y="1985110"/>
            <a:ext cx="2886075" cy="2194264"/>
          </a:xfrm>
          <a:custGeom>
            <a:avLst/>
            <a:gdLst>
              <a:gd name="connsiteX0" fmla="*/ 0 w 2886075"/>
              <a:gd name="connsiteY0" fmla="*/ 365464 h 2194264"/>
              <a:gd name="connsiteX1" fmla="*/ 471488 w 2886075"/>
              <a:gd name="connsiteY1" fmla="*/ 494052 h 2194264"/>
              <a:gd name="connsiteX2" fmla="*/ 1443038 w 2886075"/>
              <a:gd name="connsiteY2" fmla="*/ 36852 h 2194264"/>
              <a:gd name="connsiteX3" fmla="*/ 2343150 w 2886075"/>
              <a:gd name="connsiteY3" fmla="*/ 1622764 h 2194264"/>
              <a:gd name="connsiteX4" fmla="*/ 2886075 w 2886075"/>
              <a:gd name="connsiteY4" fmla="*/ 2194264 h 219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075" h="2194264">
                <a:moveTo>
                  <a:pt x="0" y="365464"/>
                </a:moveTo>
                <a:cubicBezTo>
                  <a:pt x="115491" y="457142"/>
                  <a:pt x="230982" y="548821"/>
                  <a:pt x="471488" y="494052"/>
                </a:cubicBezTo>
                <a:cubicBezTo>
                  <a:pt x="711994" y="439283"/>
                  <a:pt x="1131094" y="-151267"/>
                  <a:pt x="1443038" y="36852"/>
                </a:cubicBezTo>
                <a:cubicBezTo>
                  <a:pt x="1754982" y="224971"/>
                  <a:pt x="2102644" y="1263195"/>
                  <a:pt x="2343150" y="1622764"/>
                </a:cubicBezTo>
                <a:cubicBezTo>
                  <a:pt x="2583656" y="1982333"/>
                  <a:pt x="2734865" y="2088298"/>
                  <a:pt x="2886075" y="219426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07504" y="116632"/>
            <a:ext cx="2510624" cy="132343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“Resonance pole in 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</a:rPr>
              <a:t>complex-</a:t>
            </a:r>
            <a:r>
              <a:rPr lang="en-US" altLang="ja-JP" sz="1600" b="1" i="1" dirty="0" smtClean="0">
                <a:solidFill>
                  <a:srgbClr val="FF0000"/>
                </a:solidFill>
              </a:rPr>
              <a:t>E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 plane</a:t>
            </a:r>
            <a:r>
              <a:rPr lang="en-US" altLang="ja-JP" sz="1600" b="1" dirty="0" smtClean="0"/>
              <a:t>”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1600" b="1" dirty="0" smtClean="0"/>
              <a:t>and </a:t>
            </a:r>
          </a:p>
          <a:p>
            <a:r>
              <a:rPr lang="en-US" altLang="ja-JP" sz="1600" b="1" dirty="0" smtClean="0"/>
              <a:t>“Peak of cross sections</a:t>
            </a:r>
          </a:p>
          <a:p>
            <a:r>
              <a:rPr lang="en-US" altLang="ja-JP" sz="1600" b="1" dirty="0" smtClean="0"/>
              <a:t>in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real E-axis</a:t>
            </a:r>
            <a:r>
              <a:rPr lang="en-US" altLang="ja-JP" sz="1600" b="1" dirty="0" smtClean="0"/>
              <a:t>”</a:t>
            </a:r>
          </a:p>
          <a:p>
            <a:r>
              <a:rPr lang="en-US" altLang="ja-JP" sz="1600" b="1" dirty="0" smtClean="0"/>
              <a:t>(</a:t>
            </a:r>
            <a:r>
              <a:rPr lang="en-US" altLang="ja-JP" sz="1600" b="1" dirty="0" err="1" smtClean="0"/>
              <a:t>Breit</a:t>
            </a:r>
            <a:r>
              <a:rPr lang="en-US" altLang="ja-JP" sz="1600" b="1" dirty="0" smtClean="0"/>
              <a:t>-Wigner formula)</a:t>
            </a:r>
            <a:endParaRPr kumimoji="1" lang="ja-JP" altLang="en-US" sz="1600" b="1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079171" y="1589314"/>
            <a:ext cx="5965372" cy="37882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 flipV="1">
            <a:off x="4235196" y="2346616"/>
            <a:ext cx="1351217" cy="882359"/>
          </a:xfrm>
          <a:prstGeom prst="line">
            <a:avLst/>
          </a:prstGeom>
          <a:ln w="25400" cmpd="sng">
            <a:solidFill>
              <a:srgbClr val="0000FF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547">
            <a:off x="4340027" y="3406219"/>
            <a:ext cx="702689" cy="28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1" name="円/楕円 20"/>
          <p:cNvSpPr/>
          <p:nvPr/>
        </p:nvSpPr>
        <p:spPr>
          <a:xfrm>
            <a:off x="4784697" y="3285620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25" y="4701396"/>
            <a:ext cx="734324" cy="335527"/>
          </a:xfrm>
          <a:prstGeom prst="rect">
            <a:avLst/>
          </a:prstGeom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直線コネクタ 21"/>
          <p:cNvCxnSpPr/>
          <p:nvPr/>
        </p:nvCxnSpPr>
        <p:spPr>
          <a:xfrm flipV="1">
            <a:off x="4874043" y="1985110"/>
            <a:ext cx="0" cy="1363279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549">
            <a:off x="4577201" y="2367275"/>
            <a:ext cx="606824" cy="287593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 flipH="1">
            <a:off x="5293671" y="1772816"/>
            <a:ext cx="1060407" cy="4646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354078" y="1586595"/>
            <a:ext cx="2550698" cy="369332"/>
          </a:xfrm>
          <a:prstGeom prst="rect">
            <a:avLst/>
          </a:prstGeom>
          <a:solidFill>
            <a:schemeClr val="bg1"/>
          </a:solidFill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Cross section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σ ~ |T|</a:t>
            </a:r>
            <a:r>
              <a:rPr kumimoji="1" lang="en-US" altLang="ja-JP" b="1" baseline="30000" dirty="0" smtClean="0">
                <a:solidFill>
                  <a:srgbClr val="FF0000"/>
                </a:solidFill>
              </a:rPr>
              <a:t>2</a:t>
            </a:r>
            <a:endParaRPr kumimoji="1" lang="ja-JP" altLang="en-US" b="1" baseline="30000" dirty="0">
              <a:solidFill>
                <a:srgbClr val="FF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2391829"/>
            <a:ext cx="3165427" cy="676102"/>
          </a:xfrm>
          <a:prstGeom prst="rect">
            <a:avLst/>
          </a:prstGeom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テキスト ボックス 34"/>
          <p:cNvSpPr txBox="1"/>
          <p:nvPr/>
        </p:nvSpPr>
        <p:spPr>
          <a:xfrm>
            <a:off x="136627" y="6165304"/>
            <a:ext cx="8462573" cy="369332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b="1" dirty="0" smtClean="0">
                <a:solidFill>
                  <a:srgbClr val="FF0000"/>
                </a:solidFill>
              </a:rPr>
              <a:t>No discontinuity</a:t>
            </a:r>
            <a:r>
              <a:rPr lang="en-US" altLang="ja-JP" b="1" dirty="0" smtClean="0"/>
              <a:t> in amplitudes between the pole and the real energy axis.</a:t>
            </a:r>
            <a:endParaRPr kumimoji="1" lang="en-US" altLang="ja-JP" b="1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36627" y="5579837"/>
            <a:ext cx="2537874" cy="369332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b="1" dirty="0" smtClean="0"/>
              <a:t>Small background.</a:t>
            </a:r>
            <a:endParaRPr kumimoji="1" lang="en-US" altLang="ja-JP" b="1" dirty="0" smtClean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36627" y="5013176"/>
            <a:ext cx="2217274" cy="369332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b="1" dirty="0"/>
              <a:t>P</a:t>
            </a:r>
            <a:r>
              <a:rPr lang="en-US" altLang="ja-JP" b="1" dirty="0" smtClean="0"/>
              <a:t>ole is isolated.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36627" y="4399706"/>
            <a:ext cx="1338828" cy="369332"/>
          </a:xfrm>
          <a:prstGeom prst="rect">
            <a:avLst/>
          </a:prstGeom>
          <a:solidFill>
            <a:schemeClr val="bg1"/>
          </a:solidFill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Condition:</a:t>
            </a:r>
            <a:endParaRPr kumimoji="1" lang="ja-JP" altLang="en-US" b="1" dirty="0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5620"/>
            <a:ext cx="2721489" cy="870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4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矢印コネクタ 8"/>
          <p:cNvCxnSpPr/>
          <p:nvPr/>
        </p:nvCxnSpPr>
        <p:spPr>
          <a:xfrm flipV="1">
            <a:off x="159751" y="4094652"/>
            <a:ext cx="2007520" cy="2274197"/>
          </a:xfrm>
          <a:prstGeom prst="straightConnector1">
            <a:avLst/>
          </a:prstGeom>
          <a:ln w="444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Picture 4" descr="pi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83" y="1483093"/>
            <a:ext cx="5197869" cy="374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547072" y="5206515"/>
            <a:ext cx="505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ja-JP" b="1">
                <a:ea typeface="ＭＳ Ｐゴシック" charset="-128"/>
              </a:rPr>
              <a:t>0.4</a:t>
            </a:r>
            <a:endParaRPr lang="en-US" b="1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792977" y="5206515"/>
            <a:ext cx="505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ja-JP" b="1">
                <a:ea typeface="ＭＳ Ｐゴシック" charset="-128"/>
              </a:rPr>
              <a:t>0.8</a:t>
            </a:r>
            <a:endParaRPr lang="en-US" b="1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183267" y="5206515"/>
            <a:ext cx="505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ja-JP" b="1">
                <a:ea typeface="ＭＳ Ｐゴシック" charset="-128"/>
              </a:rPr>
              <a:t>1.2</a:t>
            </a:r>
            <a:endParaRPr lang="en-US" b="1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515338" y="5206515"/>
            <a:ext cx="505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ja-JP" b="1">
                <a:ea typeface="ＭＳ Ｐゴシック" charset="-128"/>
              </a:rPr>
              <a:t>1.6</a:t>
            </a:r>
            <a:endParaRPr lang="en-US" b="1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8003538" y="4881465"/>
            <a:ext cx="8002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ja-JP" b="1" dirty="0" smtClean="0">
                <a:ea typeface="ＭＳ Ｐゴシック" charset="-128"/>
                <a:sym typeface="Symbol" pitchFamily="18" charset="2"/>
              </a:rPr>
              <a:t>Re(E)</a:t>
            </a:r>
          </a:p>
          <a:p>
            <a:pPr algn="ctr"/>
            <a:r>
              <a:rPr lang="en-GB" altLang="ja-JP" b="1" dirty="0" smtClean="0">
                <a:ea typeface="ＭＳ Ｐゴシック" charset="-128"/>
                <a:sym typeface="Symbol" pitchFamily="18" charset="2"/>
              </a:rPr>
              <a:t>(</a:t>
            </a:r>
            <a:r>
              <a:rPr lang="en-GB" altLang="ja-JP" b="1" dirty="0" err="1">
                <a:ea typeface="ＭＳ Ｐゴシック" charset="-128"/>
                <a:sym typeface="Symbol" pitchFamily="18" charset="2"/>
              </a:rPr>
              <a:t>GeV</a:t>
            </a:r>
            <a:r>
              <a:rPr lang="en-GB" altLang="ja-JP" b="1" dirty="0">
                <a:ea typeface="ＭＳ Ｐゴシック" charset="-128"/>
                <a:sym typeface="Symbol" pitchFamily="18" charset="2"/>
              </a:rPr>
              <a:t>)</a:t>
            </a: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4822304" y="1478713"/>
            <a:ext cx="0" cy="6023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b="1"/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4066489" y="1056782"/>
            <a:ext cx="1511630" cy="461665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/>
            <a:r>
              <a:rPr lang="en-GB" altLang="ja-JP" sz="2400" b="1" dirty="0">
                <a:solidFill>
                  <a:srgbClr val="FF0000"/>
                </a:solidFill>
                <a:ea typeface="ＭＳ Ｐゴシック" charset="-128"/>
              </a:rPr>
              <a:t>f</a:t>
            </a:r>
            <a:r>
              <a:rPr lang="en-GB" altLang="ja-JP" sz="2400" b="1" baseline="-25000" dirty="0">
                <a:solidFill>
                  <a:srgbClr val="FF0000"/>
                </a:solidFill>
                <a:ea typeface="ＭＳ Ｐゴシック" charset="-128"/>
              </a:rPr>
              <a:t>0</a:t>
            </a:r>
            <a:r>
              <a:rPr lang="en-GB" altLang="ja-JP" sz="2400" b="1" dirty="0">
                <a:solidFill>
                  <a:srgbClr val="FF0000"/>
                </a:solidFill>
                <a:ea typeface="ＭＳ Ｐゴシック" charset="-128"/>
              </a:rPr>
              <a:t> (980)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827583" y="5206516"/>
            <a:ext cx="7200000" cy="0"/>
          </a:xfrm>
          <a:prstGeom prst="straightConnector1">
            <a:avLst/>
          </a:prstGeom>
          <a:ln w="444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139466" y="3771486"/>
            <a:ext cx="8002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ja-JP" b="1" dirty="0" err="1" smtClean="0">
                <a:ea typeface="ＭＳ Ｐゴシック" charset="-128"/>
                <a:sym typeface="Symbol" pitchFamily="18" charset="2"/>
              </a:rPr>
              <a:t>Im</a:t>
            </a:r>
            <a:r>
              <a:rPr lang="en-GB" altLang="ja-JP" b="1" dirty="0" smtClean="0">
                <a:ea typeface="ＭＳ Ｐゴシック" charset="-128"/>
                <a:sym typeface="Symbol" pitchFamily="18" charset="2"/>
              </a:rPr>
              <a:t>(E)</a:t>
            </a:r>
          </a:p>
          <a:p>
            <a:pPr algn="ctr"/>
            <a:r>
              <a:rPr lang="en-GB" altLang="ja-JP" b="1" dirty="0" smtClean="0">
                <a:ea typeface="ＭＳ Ｐゴシック" charset="-128"/>
                <a:sym typeface="Symbol" pitchFamily="18" charset="2"/>
              </a:rPr>
              <a:t>(</a:t>
            </a:r>
            <a:r>
              <a:rPr lang="en-GB" altLang="ja-JP" b="1" dirty="0" err="1">
                <a:ea typeface="ＭＳ Ｐゴシック" charset="-128"/>
                <a:sym typeface="Symbol" pitchFamily="18" charset="2"/>
              </a:rPr>
              <a:t>GeV</a:t>
            </a:r>
            <a:r>
              <a:rPr lang="en-GB" altLang="ja-JP" b="1" dirty="0">
                <a:ea typeface="ＭＳ Ｐゴシック" charset="-128"/>
                <a:sym typeface="Symbol" pitchFamily="18" charset="2"/>
              </a:rPr>
              <a:t>)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4499992" y="6100822"/>
            <a:ext cx="439585" cy="3360"/>
            <a:chOff x="4543062" y="6100822"/>
            <a:chExt cx="439585" cy="3360"/>
          </a:xfrm>
        </p:grpSpPr>
        <p:cxnSp>
          <p:nvCxnSpPr>
            <p:cNvPr id="13" name="直線コネクタ 12"/>
            <p:cNvCxnSpPr/>
            <p:nvPr/>
          </p:nvCxnSpPr>
          <p:spPr>
            <a:xfrm rot="1800000">
              <a:off x="4550647" y="6104182"/>
              <a:ext cx="43200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-1800000">
              <a:off x="4543062" y="6100822"/>
              <a:ext cx="43200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/>
          <p:cNvSpPr txBox="1"/>
          <p:nvPr/>
        </p:nvSpPr>
        <p:spPr>
          <a:xfrm>
            <a:off x="4457114" y="6223774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～ </a:t>
            </a:r>
            <a:r>
              <a:rPr lang="en-US" altLang="ja-JP" b="1" dirty="0" smtClean="0">
                <a:solidFill>
                  <a:srgbClr val="FF0000"/>
                </a:solidFill>
              </a:rPr>
              <a:t>980 – 70i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(MeV)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7" name="タイトル 12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rgbClr val="0000FF"/>
                </a:solidFill>
              </a:rPr>
              <a:t>f</a:t>
            </a:r>
            <a:r>
              <a:rPr lang="en-US" altLang="ja-JP" baseline="-25000" dirty="0">
                <a:solidFill>
                  <a:srgbClr val="0000FF"/>
                </a:solidFill>
              </a:rPr>
              <a:t>0</a:t>
            </a:r>
            <a:r>
              <a:rPr lang="en-US" altLang="ja-JP" dirty="0">
                <a:solidFill>
                  <a:srgbClr val="0000FF"/>
                </a:solidFill>
              </a:rPr>
              <a:t>(980) in pi-pi scattering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94647" y="5146623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kumimoji="1" lang="ja-JP" alt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 rot="-5400000">
            <a:off x="1217658" y="300733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σ (ππ</a:t>
            </a:r>
            <a:r>
              <a:rPr kumimoji="1" lang="en-US" altLang="ja-JP" b="1" dirty="0" smtClean="0">
                <a:sym typeface="Wingdings" pitchFamily="2" charset="2"/>
              </a:rPr>
              <a:t>ππ)</a:t>
            </a:r>
            <a:endParaRPr kumimoji="1" lang="ja-JP" altLang="en-US" b="1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420063" y="998482"/>
            <a:ext cx="2279729" cy="1278390"/>
            <a:chOff x="638834" y="5548295"/>
            <a:chExt cx="2279729" cy="1278390"/>
          </a:xfrm>
        </p:grpSpPr>
        <p:sp>
          <p:nvSpPr>
            <p:cNvPr id="4" name="正方形/長方形 3"/>
            <p:cNvSpPr/>
            <p:nvPr/>
          </p:nvSpPr>
          <p:spPr>
            <a:xfrm>
              <a:off x="638834" y="5548295"/>
              <a:ext cx="2279729" cy="12783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grpSp>
          <p:nvGrpSpPr>
            <p:cNvPr id="20" name="グループ化 19"/>
            <p:cNvGrpSpPr/>
            <p:nvPr/>
          </p:nvGrpSpPr>
          <p:grpSpPr>
            <a:xfrm>
              <a:off x="982748" y="5739965"/>
              <a:ext cx="1564324" cy="882011"/>
              <a:chOff x="232272" y="1378501"/>
              <a:chExt cx="1152089" cy="638240"/>
            </a:xfrm>
          </p:grpSpPr>
          <p:cxnSp>
            <p:nvCxnSpPr>
              <p:cNvPr id="21" name="直線コネクタ 20"/>
              <p:cNvCxnSpPr/>
              <p:nvPr/>
            </p:nvCxnSpPr>
            <p:spPr>
              <a:xfrm>
                <a:off x="539552" y="1700792"/>
                <a:ext cx="540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円/楕円 21"/>
              <p:cNvSpPr/>
              <p:nvPr/>
            </p:nvSpPr>
            <p:spPr>
              <a:xfrm>
                <a:off x="709690" y="1581568"/>
                <a:ext cx="212105" cy="20840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cxnSp>
            <p:nvCxnSpPr>
              <p:cNvPr id="23" name="直線コネクタ 22"/>
              <p:cNvCxnSpPr/>
              <p:nvPr/>
            </p:nvCxnSpPr>
            <p:spPr>
              <a:xfrm rot="2700000">
                <a:off x="1024360" y="1836741"/>
                <a:ext cx="3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 rot="2700000">
                <a:off x="241052" y="1558501"/>
                <a:ext cx="3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rot="-2700000">
                <a:off x="1024361" y="1562768"/>
                <a:ext cx="3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 rot="-2700000">
                <a:off x="232272" y="1830816"/>
                <a:ext cx="3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テキスト ボックス 2"/>
            <p:cNvSpPr txBox="1"/>
            <p:nvPr/>
          </p:nvSpPr>
          <p:spPr>
            <a:xfrm>
              <a:off x="647686" y="6223841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π</a:t>
              </a:r>
              <a:endParaRPr kumimoji="1" lang="ja-JP" altLang="en-US" b="1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38835" y="5597371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π</a:t>
              </a:r>
              <a:endParaRPr kumimoji="1" lang="ja-JP" altLang="en-US" b="1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475487" y="6308592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π</a:t>
              </a:r>
              <a:endParaRPr kumimoji="1" lang="ja-JP" altLang="en-US" b="1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2475487" y="5548295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π</a:t>
              </a:r>
              <a:endParaRPr kumimoji="1" lang="ja-JP" altLang="en-US" b="1" dirty="0"/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1019177" y="6323981"/>
              <a:ext cx="1511630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blurRad="127000" dist="38100" dir="2700000" sx="101000" sy="101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en-GB" altLang="ja-JP" sz="1600" b="1" dirty="0">
                  <a:solidFill>
                    <a:srgbClr val="FF0000"/>
                  </a:solidFill>
                  <a:ea typeface="ＭＳ Ｐゴシック" charset="-128"/>
                </a:rPr>
                <a:t>f</a:t>
              </a:r>
              <a:r>
                <a:rPr lang="en-GB" altLang="ja-JP" sz="1600" b="1" baseline="-25000" dirty="0">
                  <a:solidFill>
                    <a:srgbClr val="FF0000"/>
                  </a:solidFill>
                  <a:ea typeface="ＭＳ Ｐゴシック" charset="-128"/>
                </a:rPr>
                <a:t>0</a:t>
              </a:r>
              <a:r>
                <a:rPr lang="en-GB" altLang="ja-JP" sz="1600" b="1" dirty="0">
                  <a:solidFill>
                    <a:srgbClr val="FF0000"/>
                  </a:solidFill>
                  <a:ea typeface="ＭＳ Ｐゴシック" charset="-128"/>
                </a:rPr>
                <a:t> (980)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5467113" y="1614779"/>
            <a:ext cx="1863011" cy="25391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50" b="1" dirty="0" smtClean="0"/>
              <a:t>From M. Pennington’s talk</a:t>
            </a:r>
            <a:endParaRPr kumimoji="1" lang="ja-JP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4479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 animBg="1"/>
      <p:bldP spid="43022" grpId="0" animBg="1"/>
      <p:bldP spid="16" grpId="0"/>
      <p:bldP spid="2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5732599" y="3429000"/>
            <a:ext cx="2952750" cy="2735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48" name="Rectangle 18" descr="右上がり対角線 (反転)"/>
          <p:cNvSpPr>
            <a:spLocks noChangeArrowheads="1"/>
          </p:cNvSpPr>
          <p:nvPr/>
        </p:nvSpPr>
        <p:spPr bwMode="auto">
          <a:xfrm>
            <a:off x="7243899" y="4666002"/>
            <a:ext cx="1439863" cy="108000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112" name="Rectangle 14"/>
          <p:cNvSpPr>
            <a:spLocks noChangeArrowheads="1"/>
          </p:cNvSpPr>
          <p:nvPr/>
        </p:nvSpPr>
        <p:spPr bwMode="auto">
          <a:xfrm>
            <a:off x="7245487" y="4813008"/>
            <a:ext cx="1439862" cy="108000"/>
          </a:xfrm>
          <a:prstGeom prst="rect">
            <a:avLst/>
          </a:prstGeom>
          <a:pattFill prst="dkDnDiag">
            <a:fgClr>
              <a:srgbClr val="008000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908187" y="3452813"/>
            <a:ext cx="2952750" cy="2735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pic>
        <p:nvPicPr>
          <p:cNvPr id="5027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07" y="1414016"/>
            <a:ext cx="5791200" cy="54292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AutoShape 47"/>
          <p:cNvSpPr>
            <a:spLocks noChangeArrowheads="1"/>
          </p:cNvSpPr>
          <p:nvPr/>
        </p:nvSpPr>
        <p:spPr bwMode="auto">
          <a:xfrm>
            <a:off x="928824" y="2258508"/>
            <a:ext cx="6944031" cy="810452"/>
          </a:xfrm>
          <a:prstGeom prst="wedgeRoundRectCallout">
            <a:avLst>
              <a:gd name="adj1" fmla="val -26293"/>
              <a:gd name="adj2" fmla="val -9494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50000"/>
              </a:lnSpc>
            </a:pPr>
            <a:r>
              <a:rPr lang="en-US" altLang="ja-JP" sz="1400" b="1" dirty="0" smtClean="0"/>
              <a:t>Scattering </a:t>
            </a:r>
            <a:r>
              <a:rPr lang="en-US" altLang="ja-JP" sz="1400" b="1" dirty="0"/>
              <a:t>amplitude is </a:t>
            </a:r>
            <a:r>
              <a:rPr lang="en-US" altLang="ja-JP" sz="1400" b="1" dirty="0" smtClean="0"/>
              <a:t> a </a:t>
            </a:r>
            <a:r>
              <a:rPr lang="en-US" altLang="ja-JP" sz="1400" b="1" dirty="0">
                <a:solidFill>
                  <a:srgbClr val="0000FF"/>
                </a:solidFill>
              </a:rPr>
              <a:t>double-valued function 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of</a:t>
            </a:r>
            <a:r>
              <a:rPr lang="ja-JP" altLang="en-US" sz="1400" b="1" dirty="0">
                <a:solidFill>
                  <a:srgbClr val="0000FF"/>
                </a:solidFill>
              </a:rPr>
              <a:t>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complex E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!!</a:t>
            </a:r>
            <a:endParaRPr lang="en-US" altLang="ja-JP" sz="14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ja-JP" sz="1400" b="1" dirty="0" smtClean="0"/>
              <a:t>Essentially, same analytic structure as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square-root function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:  f(E) = (E – E</a:t>
            </a:r>
            <a:r>
              <a:rPr lang="en-US" altLang="ja-JP" sz="1400" b="1" baseline="-25000" dirty="0" smtClean="0">
                <a:solidFill>
                  <a:srgbClr val="0000FF"/>
                </a:solidFill>
              </a:rPr>
              <a:t>th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)</a:t>
            </a:r>
            <a:r>
              <a:rPr lang="en-US" altLang="ja-JP" sz="1400" b="1" baseline="30000" dirty="0" smtClean="0">
                <a:solidFill>
                  <a:srgbClr val="0000FF"/>
                </a:solidFill>
              </a:rPr>
              <a:t>1/2</a:t>
            </a:r>
          </a:p>
        </p:txBody>
      </p:sp>
      <p:sp>
        <p:nvSpPr>
          <p:cNvPr id="502812" name="Text Box 28"/>
          <p:cNvSpPr txBox="1">
            <a:spLocks noChangeArrowheads="1"/>
          </p:cNvSpPr>
          <p:nvPr/>
        </p:nvSpPr>
        <p:spPr bwMode="auto">
          <a:xfrm>
            <a:off x="107950" y="881063"/>
            <a:ext cx="434475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dirty="0" smtClean="0"/>
              <a:t>e.g.</a:t>
            </a:r>
            <a:r>
              <a:rPr lang="en-US" altLang="ja-JP" sz="1600" dirty="0"/>
              <a:t>)</a:t>
            </a:r>
            <a:r>
              <a:rPr lang="en-US" altLang="ja-JP" sz="1600" b="0" dirty="0" smtClean="0"/>
              <a:t>  </a:t>
            </a:r>
            <a:r>
              <a:rPr lang="en-US" altLang="ja-JP" sz="1600" b="0"/>
              <a:t>single-channel </a:t>
            </a:r>
            <a:r>
              <a:rPr lang="en-US" altLang="ja-JP" sz="1600" b="0" smtClean="0"/>
              <a:t>meson-baryon </a:t>
            </a:r>
            <a:r>
              <a:rPr lang="en-US" altLang="ja-JP" sz="1600" b="0" dirty="0" smtClean="0"/>
              <a:t>scattering</a:t>
            </a:r>
            <a:endParaRPr lang="en-US" altLang="ja-JP" sz="1600" b="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2771800" y="710600"/>
            <a:ext cx="3329743" cy="2934300"/>
            <a:chOff x="2771800" y="710600"/>
            <a:chExt cx="3329743" cy="2934300"/>
          </a:xfrm>
        </p:grpSpPr>
        <p:grpSp>
          <p:nvGrpSpPr>
            <p:cNvPr id="83" name="グループ化 82"/>
            <p:cNvGrpSpPr/>
            <p:nvPr/>
          </p:nvGrpSpPr>
          <p:grpSpPr>
            <a:xfrm>
              <a:off x="2771800" y="710600"/>
              <a:ext cx="3329743" cy="2934300"/>
              <a:chOff x="2387600" y="2063210"/>
              <a:chExt cx="3930650" cy="4030086"/>
            </a:xfrm>
          </p:grpSpPr>
          <p:grpSp>
            <p:nvGrpSpPr>
              <p:cNvPr id="96" name="グループ化 95"/>
              <p:cNvGrpSpPr/>
              <p:nvPr/>
            </p:nvGrpSpPr>
            <p:grpSpPr>
              <a:xfrm>
                <a:off x="2387600" y="2063210"/>
                <a:ext cx="3930650" cy="4030086"/>
                <a:chOff x="3046549" y="287562"/>
                <a:chExt cx="3221038" cy="3382312"/>
              </a:xfrm>
            </p:grpSpPr>
            <p:pic>
              <p:nvPicPr>
                <p:cNvPr id="100" name="Picture 2" descr="C:\Users\kamano\Desktop\22816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6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046549" y="287562"/>
                  <a:ext cx="3221038" cy="338231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ffectLst>
                  <a:outerShdw blurRad="1270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1" name="フリーフォーム 100"/>
                <p:cNvSpPr/>
                <p:nvPr/>
              </p:nvSpPr>
              <p:spPr>
                <a:xfrm>
                  <a:off x="4736123" y="1641231"/>
                  <a:ext cx="973015" cy="433754"/>
                </a:xfrm>
                <a:custGeom>
                  <a:avLst/>
                  <a:gdLst>
                    <a:gd name="connsiteX0" fmla="*/ 0 w 973015"/>
                    <a:gd name="connsiteY0" fmla="*/ 0 h 433754"/>
                    <a:gd name="connsiteX1" fmla="*/ 117231 w 973015"/>
                    <a:gd name="connsiteY1" fmla="*/ 93784 h 433754"/>
                    <a:gd name="connsiteX2" fmla="*/ 445477 w 973015"/>
                    <a:gd name="connsiteY2" fmla="*/ 257907 h 433754"/>
                    <a:gd name="connsiteX3" fmla="*/ 738554 w 973015"/>
                    <a:gd name="connsiteY3" fmla="*/ 363415 h 433754"/>
                    <a:gd name="connsiteX4" fmla="*/ 973015 w 973015"/>
                    <a:gd name="connsiteY4" fmla="*/ 433754 h 433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3015" h="433754">
                      <a:moveTo>
                        <a:pt x="0" y="0"/>
                      </a:moveTo>
                      <a:cubicBezTo>
                        <a:pt x="21492" y="25400"/>
                        <a:pt x="42985" y="50800"/>
                        <a:pt x="117231" y="93784"/>
                      </a:cubicBezTo>
                      <a:cubicBezTo>
                        <a:pt x="191477" y="136768"/>
                        <a:pt x="341923" y="212969"/>
                        <a:pt x="445477" y="257907"/>
                      </a:cubicBezTo>
                      <a:cubicBezTo>
                        <a:pt x="549031" y="302845"/>
                        <a:pt x="650631" y="334107"/>
                        <a:pt x="738554" y="363415"/>
                      </a:cubicBezTo>
                      <a:cubicBezTo>
                        <a:pt x="826477" y="392723"/>
                        <a:pt x="899746" y="413238"/>
                        <a:pt x="973015" y="433754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</a:ln>
                <a:effectLst>
                  <a:glow rad="63500">
                    <a:schemeClr val="bg1">
                      <a:alpha val="7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フリーフォーム 101"/>
                <p:cNvSpPr/>
                <p:nvPr/>
              </p:nvSpPr>
              <p:spPr>
                <a:xfrm>
                  <a:off x="3985846" y="574431"/>
                  <a:ext cx="751214" cy="1078523"/>
                </a:xfrm>
                <a:custGeom>
                  <a:avLst/>
                  <a:gdLst>
                    <a:gd name="connsiteX0" fmla="*/ 0 w 751214"/>
                    <a:gd name="connsiteY0" fmla="*/ 0 h 1078523"/>
                    <a:gd name="connsiteX1" fmla="*/ 246185 w 751214"/>
                    <a:gd name="connsiteY1" fmla="*/ 246184 h 1078523"/>
                    <a:gd name="connsiteX2" fmla="*/ 445477 w 751214"/>
                    <a:gd name="connsiteY2" fmla="*/ 504092 h 1078523"/>
                    <a:gd name="connsiteX3" fmla="*/ 644769 w 751214"/>
                    <a:gd name="connsiteY3" fmla="*/ 832338 h 1078523"/>
                    <a:gd name="connsiteX4" fmla="*/ 738554 w 751214"/>
                    <a:gd name="connsiteY4" fmla="*/ 1031631 h 1078523"/>
                    <a:gd name="connsiteX5" fmla="*/ 750277 w 751214"/>
                    <a:gd name="connsiteY5" fmla="*/ 1078523 h 1078523"/>
                    <a:gd name="connsiteX6" fmla="*/ 750277 w 751214"/>
                    <a:gd name="connsiteY6" fmla="*/ 1078523 h 1078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1214" h="1078523">
                      <a:moveTo>
                        <a:pt x="0" y="0"/>
                      </a:moveTo>
                      <a:cubicBezTo>
                        <a:pt x="85969" y="81084"/>
                        <a:pt x="171939" y="162169"/>
                        <a:pt x="246185" y="246184"/>
                      </a:cubicBezTo>
                      <a:cubicBezTo>
                        <a:pt x="320431" y="330199"/>
                        <a:pt x="379046" y="406400"/>
                        <a:pt x="445477" y="504092"/>
                      </a:cubicBezTo>
                      <a:cubicBezTo>
                        <a:pt x="511908" y="601784"/>
                        <a:pt x="595923" y="744415"/>
                        <a:pt x="644769" y="832338"/>
                      </a:cubicBezTo>
                      <a:cubicBezTo>
                        <a:pt x="693615" y="920261"/>
                        <a:pt x="720969" y="990600"/>
                        <a:pt x="738554" y="1031631"/>
                      </a:cubicBezTo>
                      <a:cubicBezTo>
                        <a:pt x="756139" y="1072662"/>
                        <a:pt x="750277" y="1078523"/>
                        <a:pt x="750277" y="1078523"/>
                      </a:cubicBezTo>
                      <a:lnTo>
                        <a:pt x="750277" y="1078523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  <a:effectLst>
                  <a:glow rad="63500">
                    <a:schemeClr val="bg1">
                      <a:lumMod val="95000"/>
                      <a:alpha val="7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Oval 38"/>
                <p:cNvSpPr>
                  <a:spLocks noChangeArrowheads="1"/>
                </p:cNvSpPr>
                <p:nvPr/>
              </p:nvSpPr>
              <p:spPr bwMode="auto">
                <a:xfrm rot="2100000">
                  <a:off x="4657068" y="1562954"/>
                  <a:ext cx="180000" cy="144000"/>
                </a:xfrm>
                <a:prstGeom prst="ellipse">
                  <a:avLst/>
                </a:prstGeom>
                <a:solidFill>
                  <a:srgbClr val="FF0000"/>
                </a:solidFill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xtLst/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97" name="グループ化 96"/>
              <p:cNvGrpSpPr/>
              <p:nvPr/>
            </p:nvGrpSpPr>
            <p:grpSpPr>
              <a:xfrm>
                <a:off x="3610708" y="3669323"/>
                <a:ext cx="773723" cy="1500554"/>
                <a:chOff x="3610708" y="3669323"/>
                <a:chExt cx="773723" cy="1500554"/>
              </a:xfrm>
            </p:grpSpPr>
            <p:sp>
              <p:nvSpPr>
                <p:cNvPr id="98" name="フリーフォーム 97"/>
                <p:cNvSpPr/>
                <p:nvPr/>
              </p:nvSpPr>
              <p:spPr>
                <a:xfrm>
                  <a:off x="3610708" y="4138246"/>
                  <a:ext cx="773723" cy="1031631"/>
                </a:xfrm>
                <a:custGeom>
                  <a:avLst/>
                  <a:gdLst>
                    <a:gd name="connsiteX0" fmla="*/ 773723 w 773723"/>
                    <a:gd name="connsiteY0" fmla="*/ 0 h 1031631"/>
                    <a:gd name="connsiteX1" fmla="*/ 527538 w 773723"/>
                    <a:gd name="connsiteY1" fmla="*/ 410308 h 1031631"/>
                    <a:gd name="connsiteX2" fmla="*/ 328246 w 773723"/>
                    <a:gd name="connsiteY2" fmla="*/ 679939 h 1031631"/>
                    <a:gd name="connsiteX3" fmla="*/ 0 w 773723"/>
                    <a:gd name="connsiteY3" fmla="*/ 1031631 h 1031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3723" h="1031631">
                      <a:moveTo>
                        <a:pt x="773723" y="0"/>
                      </a:moveTo>
                      <a:cubicBezTo>
                        <a:pt x="687753" y="148492"/>
                        <a:pt x="601784" y="296985"/>
                        <a:pt x="527538" y="410308"/>
                      </a:cubicBezTo>
                      <a:cubicBezTo>
                        <a:pt x="453292" y="523631"/>
                        <a:pt x="416169" y="576385"/>
                        <a:pt x="328246" y="679939"/>
                      </a:cubicBezTo>
                      <a:cubicBezTo>
                        <a:pt x="240323" y="783493"/>
                        <a:pt x="120161" y="907562"/>
                        <a:pt x="0" y="1031631"/>
                      </a:cubicBezTo>
                    </a:path>
                  </a:pathLst>
                </a:cu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フリーフォーム 98"/>
                <p:cNvSpPr/>
                <p:nvPr/>
              </p:nvSpPr>
              <p:spPr>
                <a:xfrm>
                  <a:off x="3880338" y="3669323"/>
                  <a:ext cx="480647" cy="117231"/>
                </a:xfrm>
                <a:custGeom>
                  <a:avLst/>
                  <a:gdLst>
                    <a:gd name="connsiteX0" fmla="*/ 480647 w 480647"/>
                    <a:gd name="connsiteY0" fmla="*/ 0 h 117231"/>
                    <a:gd name="connsiteX1" fmla="*/ 222739 w 480647"/>
                    <a:gd name="connsiteY1" fmla="*/ 23446 h 117231"/>
                    <a:gd name="connsiteX2" fmla="*/ 0 w 480647"/>
                    <a:gd name="connsiteY2" fmla="*/ 117231 h 117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0647" h="117231">
                      <a:moveTo>
                        <a:pt x="480647" y="0"/>
                      </a:moveTo>
                      <a:cubicBezTo>
                        <a:pt x="391747" y="1954"/>
                        <a:pt x="302847" y="3908"/>
                        <a:pt x="222739" y="23446"/>
                      </a:cubicBezTo>
                      <a:cubicBezTo>
                        <a:pt x="142631" y="42984"/>
                        <a:pt x="71315" y="80107"/>
                        <a:pt x="0" y="117231"/>
                      </a:cubicBezTo>
                    </a:path>
                  </a:pathLst>
                </a:cu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2" name="テキスト ボックス 11"/>
            <p:cNvSpPr txBox="1"/>
            <p:nvPr/>
          </p:nvSpPr>
          <p:spPr>
            <a:xfrm>
              <a:off x="2809188" y="2924944"/>
              <a:ext cx="1789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0000"/>
                  </a:solidFill>
                </a:rPr>
                <a:t>unphysical</a:t>
              </a:r>
              <a:r>
                <a:rPr kumimoji="1" lang="en-US" altLang="ja-JP" sz="1600" dirty="0" smtClean="0"/>
                <a:t> sheet</a:t>
              </a:r>
              <a:endParaRPr kumimoji="1" lang="ja-JP" altLang="en-US" sz="1600" dirty="0"/>
            </a:p>
          </p:txBody>
        </p:sp>
        <p:sp>
          <p:nvSpPr>
            <p:cNvPr id="107" name="Text Box 27"/>
            <p:cNvSpPr txBox="1">
              <a:spLocks noChangeArrowheads="1"/>
            </p:cNvSpPr>
            <p:nvPr/>
          </p:nvSpPr>
          <p:spPr bwMode="auto">
            <a:xfrm>
              <a:off x="4419362" y="791196"/>
              <a:ext cx="1581150" cy="33655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600" dirty="0">
                  <a:solidFill>
                    <a:srgbClr val="0000FF"/>
                  </a:solidFill>
                </a:rPr>
                <a:t>physical</a:t>
              </a:r>
              <a:r>
                <a:rPr lang="en-US" altLang="ja-JP" sz="1600" dirty="0"/>
                <a:t> sheet</a:t>
              </a:r>
            </a:p>
          </p:txBody>
        </p:sp>
      </p:grpSp>
      <p:sp>
        <p:nvSpPr>
          <p:cNvPr id="5027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ea typeface="+mn-ea"/>
              </a:rPr>
              <a:t>Multi-layer structure of the scattering amplitudes</a:t>
            </a:r>
            <a:endParaRPr lang="en-US" altLang="ja-JP" sz="2400" dirty="0">
              <a:solidFill>
                <a:srgbClr val="0000FF"/>
              </a:solidFill>
              <a:ea typeface="+mn-ea"/>
            </a:endParaRP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2414559" y="4689152"/>
            <a:ext cx="1439862" cy="108000"/>
          </a:xfrm>
          <a:prstGeom prst="rect">
            <a:avLst/>
          </a:prstGeom>
          <a:pattFill prst="dkDnDiag">
            <a:fgClr>
              <a:srgbClr val="008000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908187" y="4821238"/>
            <a:ext cx="2951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 flipV="1">
            <a:off x="619262" y="3668713"/>
            <a:ext cx="0" cy="2447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>
            <a:off x="979624" y="6405563"/>
            <a:ext cx="273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5732599" y="4797425"/>
            <a:ext cx="2951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 flipV="1">
            <a:off x="5432562" y="3644900"/>
            <a:ext cx="0" cy="2447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>
            <a:off x="5804037" y="6381750"/>
            <a:ext cx="273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1555887" y="3668713"/>
            <a:ext cx="1595606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 dirty="0">
                <a:solidFill>
                  <a:srgbClr val="0000FF"/>
                </a:solidFill>
              </a:rPr>
              <a:t>physical</a:t>
            </a:r>
            <a:r>
              <a:rPr lang="en-US" altLang="ja-JP" sz="1600" b="1" dirty="0"/>
              <a:t> sheet</a:t>
            </a: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1916249" y="6477000"/>
            <a:ext cx="77486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/>
              <a:t>Re (E)</a:t>
            </a:r>
          </a:p>
        </p:txBody>
      </p:sp>
      <p:sp>
        <p:nvSpPr>
          <p:cNvPr id="56" name="Text Box 29"/>
          <p:cNvSpPr txBox="1">
            <a:spLocks noChangeArrowheads="1"/>
          </p:cNvSpPr>
          <p:nvPr/>
        </p:nvSpPr>
        <p:spPr bwMode="auto">
          <a:xfrm rot="16200000">
            <a:off x="-21278" y="4591340"/>
            <a:ext cx="75403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/>
              <a:t>Im (E)</a:t>
            </a:r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619262" y="4676775"/>
            <a:ext cx="28114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400" b="1"/>
              <a:t>0</a:t>
            </a: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440499" y="4652963"/>
            <a:ext cx="28114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400" b="1"/>
              <a:t>0</a:t>
            </a:r>
          </a:p>
        </p:txBody>
      </p:sp>
      <p:sp>
        <p:nvSpPr>
          <p:cNvPr id="59" name="Text Box 32"/>
          <p:cNvSpPr txBox="1">
            <a:spLocks noChangeArrowheads="1"/>
          </p:cNvSpPr>
          <p:nvPr/>
        </p:nvSpPr>
        <p:spPr bwMode="auto">
          <a:xfrm rot="16200000">
            <a:off x="4815834" y="4567527"/>
            <a:ext cx="75403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/>
              <a:t>Im (E)</a:t>
            </a:r>
          </a:p>
        </p:txBody>
      </p:sp>
      <p:sp>
        <p:nvSpPr>
          <p:cNvPr id="60" name="Text Box 33"/>
          <p:cNvSpPr txBox="1">
            <a:spLocks noChangeArrowheads="1"/>
          </p:cNvSpPr>
          <p:nvPr/>
        </p:nvSpPr>
        <p:spPr bwMode="auto">
          <a:xfrm>
            <a:off x="6824799" y="6453188"/>
            <a:ext cx="77486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/>
              <a:t>Re (E)</a:t>
            </a:r>
          </a:p>
        </p:txBody>
      </p:sp>
      <p:sp>
        <p:nvSpPr>
          <p:cNvPr id="61" name="Text Box 34"/>
          <p:cNvSpPr txBox="1">
            <a:spLocks noChangeArrowheads="1"/>
          </p:cNvSpPr>
          <p:nvPr/>
        </p:nvSpPr>
        <p:spPr bwMode="auto">
          <a:xfrm>
            <a:off x="6267587" y="3644900"/>
            <a:ext cx="184567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</a:rPr>
              <a:t>unphysical</a:t>
            </a:r>
            <a:r>
              <a:rPr lang="en-US" altLang="ja-JP" sz="1600" b="1"/>
              <a:t> sheet</a:t>
            </a:r>
          </a:p>
        </p:txBody>
      </p:sp>
      <p:sp>
        <p:nvSpPr>
          <p:cNvPr id="63" name="Line 41"/>
          <p:cNvSpPr>
            <a:spLocks noChangeShapeType="1"/>
          </p:cNvSpPr>
          <p:nvPr/>
        </p:nvSpPr>
        <p:spPr bwMode="auto">
          <a:xfrm flipH="1">
            <a:off x="3920887" y="4413250"/>
            <a:ext cx="142875" cy="34845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02810" name="Text Box 26"/>
          <p:cNvSpPr txBox="1">
            <a:spLocks noChangeAspect="1" noChangeArrowheads="1"/>
          </p:cNvSpPr>
          <p:nvPr/>
        </p:nvSpPr>
        <p:spPr bwMode="auto">
          <a:xfrm>
            <a:off x="2555776" y="4072515"/>
            <a:ext cx="3004646" cy="340735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 dirty="0" smtClean="0"/>
              <a:t>Re(E) </a:t>
            </a:r>
            <a:r>
              <a:rPr lang="en-US" altLang="ja-JP" sz="1600" b="1" dirty="0"/>
              <a:t>+ </a:t>
            </a:r>
            <a:r>
              <a:rPr lang="en-US" altLang="ja-JP" sz="1600" b="1" dirty="0" err="1" smtClean="0"/>
              <a:t>iε</a:t>
            </a:r>
            <a:r>
              <a:rPr lang="en-US" altLang="ja-JP" sz="1600" b="1" dirty="0" smtClean="0"/>
              <a:t> </a:t>
            </a:r>
            <a:r>
              <a:rPr lang="ja-JP" altLang="en-US" sz="1600" b="1" dirty="0" smtClean="0"/>
              <a:t>＝</a:t>
            </a:r>
            <a:r>
              <a:rPr lang="en-US" altLang="ja-JP" sz="1600" b="1" dirty="0" smtClean="0"/>
              <a:t>“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physical world</a:t>
            </a:r>
            <a:r>
              <a:rPr lang="en-US" altLang="ja-JP" sz="1600" b="1" dirty="0" smtClean="0"/>
              <a:t>”</a:t>
            </a:r>
            <a:endParaRPr lang="en-US" altLang="ja-JP" sz="1600" b="1" dirty="0"/>
          </a:p>
        </p:txBody>
      </p:sp>
      <p:grpSp>
        <p:nvGrpSpPr>
          <p:cNvPr id="84" name="グループ化 83"/>
          <p:cNvGrpSpPr/>
          <p:nvPr/>
        </p:nvGrpSpPr>
        <p:grpSpPr>
          <a:xfrm>
            <a:off x="4571186" y="2650473"/>
            <a:ext cx="239755" cy="196587"/>
            <a:chOff x="4511715" y="4653140"/>
            <a:chExt cx="283023" cy="27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94" name="直線コネクタ 93"/>
            <p:cNvCxnSpPr>
              <a:cxnSpLocks noChangeAspect="1"/>
            </p:cNvCxnSpPr>
            <p:nvPr/>
          </p:nvCxnSpPr>
          <p:spPr>
            <a:xfrm>
              <a:off x="4601931" y="4653140"/>
              <a:ext cx="85565" cy="270000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4511715" y="4712676"/>
              <a:ext cx="283023" cy="140870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グループ化 84"/>
          <p:cNvGrpSpPr/>
          <p:nvPr/>
        </p:nvGrpSpPr>
        <p:grpSpPr>
          <a:xfrm>
            <a:off x="3622919" y="1372060"/>
            <a:ext cx="239755" cy="159698"/>
            <a:chOff x="3392317" y="2897316"/>
            <a:chExt cx="283023" cy="2193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92" name="直線コネクタ 91"/>
            <p:cNvCxnSpPr>
              <a:cxnSpLocks/>
            </p:cNvCxnSpPr>
            <p:nvPr/>
          </p:nvCxnSpPr>
          <p:spPr>
            <a:xfrm flipH="1">
              <a:off x="3515827" y="2897316"/>
              <a:ext cx="36004" cy="219336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3392317" y="2969252"/>
              <a:ext cx="283023" cy="75464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グループ化 85"/>
          <p:cNvGrpSpPr/>
          <p:nvPr/>
        </p:nvGrpSpPr>
        <p:grpSpPr>
          <a:xfrm>
            <a:off x="3622919" y="2651144"/>
            <a:ext cx="239755" cy="145245"/>
            <a:chOff x="3392317" y="4654061"/>
            <a:chExt cx="283023" cy="199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90" name="直線コネクタ 89"/>
            <p:cNvCxnSpPr/>
            <p:nvPr/>
          </p:nvCxnSpPr>
          <p:spPr>
            <a:xfrm>
              <a:off x="3533829" y="4654061"/>
              <a:ext cx="18002" cy="199485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 flipV="1">
              <a:off x="3392317" y="4712676"/>
              <a:ext cx="283023" cy="7043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グループ化 86"/>
          <p:cNvGrpSpPr/>
          <p:nvPr/>
        </p:nvGrpSpPr>
        <p:grpSpPr>
          <a:xfrm>
            <a:off x="4518394" y="2099586"/>
            <a:ext cx="262755" cy="158922"/>
            <a:chOff x="4449396" y="3896530"/>
            <a:chExt cx="310173" cy="2182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88" name="直線コネクタ 87"/>
            <p:cNvCxnSpPr/>
            <p:nvPr/>
          </p:nvCxnSpPr>
          <p:spPr>
            <a:xfrm>
              <a:off x="4449396" y="3960705"/>
              <a:ext cx="310173" cy="8375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4572000" y="3896530"/>
              <a:ext cx="70338" cy="21827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43"/>
          <p:cNvSpPr txBox="1">
            <a:spLocks noChangeArrowheads="1"/>
          </p:cNvSpPr>
          <p:nvPr/>
        </p:nvSpPr>
        <p:spPr bwMode="auto">
          <a:xfrm>
            <a:off x="6548726" y="4897438"/>
            <a:ext cx="1382408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FF0000"/>
                </a:solidFill>
              </a:rPr>
              <a:t>E</a:t>
            </a:r>
            <a:r>
              <a:rPr lang="en-US" altLang="ja-JP" sz="1600" b="1" baseline="-25000" dirty="0">
                <a:solidFill>
                  <a:srgbClr val="FF0000"/>
                </a:solidFill>
              </a:rPr>
              <a:t>th</a:t>
            </a:r>
          </a:p>
          <a:p>
            <a:pPr algn="ctr"/>
            <a:r>
              <a:rPr lang="en-US" altLang="ja-JP" sz="1400" b="1" dirty="0"/>
              <a:t>(branch point)</a:t>
            </a:r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1708439" y="4924425"/>
            <a:ext cx="1382408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FF0000"/>
                </a:solidFill>
              </a:rPr>
              <a:t>E</a:t>
            </a:r>
            <a:r>
              <a:rPr lang="en-US" altLang="ja-JP" sz="1600" b="1" baseline="-25000" dirty="0">
                <a:solidFill>
                  <a:srgbClr val="FF0000"/>
                </a:solidFill>
              </a:rPr>
              <a:t>th</a:t>
            </a:r>
          </a:p>
          <a:p>
            <a:pPr algn="ctr"/>
            <a:r>
              <a:rPr lang="en-US" altLang="ja-JP" sz="1400" b="1" dirty="0"/>
              <a:t>(branch point)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83216" y="513802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endParaRPr kumimoji="1" lang="ja-JP" alt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740352" y="515719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endParaRPr kumimoji="1" lang="ja-JP" alt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067019" y="515244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915816" y="515719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>
            <a:off x="4810941" y="2847060"/>
            <a:ext cx="3113996" cy="238649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>
            <a:off x="3807923" y="2796388"/>
            <a:ext cx="2494560" cy="254215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ine 12"/>
          <p:cNvSpPr>
            <a:spLocks noChangeShapeType="1"/>
          </p:cNvSpPr>
          <p:nvPr/>
        </p:nvSpPr>
        <p:spPr bwMode="auto">
          <a:xfrm>
            <a:off x="898660" y="4761707"/>
            <a:ext cx="3093664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1714637" y="1531758"/>
            <a:ext cx="1908282" cy="366730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8" descr="右上がり対角線 (反転)"/>
          <p:cNvSpPr>
            <a:spLocks noChangeArrowheads="1"/>
          </p:cNvSpPr>
          <p:nvPr/>
        </p:nvSpPr>
        <p:spPr bwMode="auto">
          <a:xfrm>
            <a:off x="2414558" y="4851318"/>
            <a:ext cx="1439863" cy="108000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80" name="Oval 38"/>
          <p:cNvSpPr>
            <a:spLocks noChangeArrowheads="1"/>
          </p:cNvSpPr>
          <p:nvPr/>
        </p:nvSpPr>
        <p:spPr bwMode="auto">
          <a:xfrm>
            <a:off x="7145006" y="4715363"/>
            <a:ext cx="180000" cy="180000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cxnSp>
        <p:nvCxnSpPr>
          <p:cNvPr id="81" name="直線矢印コネクタ 80"/>
          <p:cNvCxnSpPr/>
          <p:nvPr/>
        </p:nvCxnSpPr>
        <p:spPr>
          <a:xfrm flipH="1">
            <a:off x="3212036" y="2221431"/>
            <a:ext cx="1386424" cy="306503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38"/>
          <p:cNvSpPr>
            <a:spLocks noChangeArrowheads="1"/>
          </p:cNvSpPr>
          <p:nvPr/>
        </p:nvSpPr>
        <p:spPr bwMode="auto">
          <a:xfrm>
            <a:off x="2272588" y="4725318"/>
            <a:ext cx="180000" cy="180000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77" name="AutoShape 60"/>
          <p:cNvSpPr>
            <a:spLocks noChangeArrowheads="1"/>
          </p:cNvSpPr>
          <p:nvPr/>
        </p:nvSpPr>
        <p:spPr bwMode="auto">
          <a:xfrm>
            <a:off x="1258889" y="3429002"/>
            <a:ext cx="6624637" cy="1152525"/>
          </a:xfrm>
          <a:prstGeom prst="flowChartAlternateProcess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2400" b="1" i="1" dirty="0">
                <a:solidFill>
                  <a:srgbClr val="FF6600"/>
                </a:solidFill>
              </a:rPr>
              <a:t>N</a:t>
            </a:r>
            <a:r>
              <a:rPr lang="en-US" altLang="ja-JP" sz="2400" b="1" dirty="0"/>
              <a:t>-channels  </a:t>
            </a:r>
            <a:r>
              <a:rPr lang="en-US" altLang="ja-JP" sz="2400" b="1" dirty="0">
                <a:sym typeface="Wingdings" pitchFamily="2" charset="2"/>
              </a:rPr>
              <a:t>  Need </a:t>
            </a:r>
            <a:r>
              <a:rPr lang="en-US" altLang="ja-JP" sz="2400" b="1" dirty="0">
                <a:solidFill>
                  <a:srgbClr val="FF6600"/>
                </a:solidFill>
                <a:sym typeface="Wingdings" pitchFamily="2" charset="2"/>
              </a:rPr>
              <a:t>2</a:t>
            </a:r>
            <a:r>
              <a:rPr lang="en-US" altLang="ja-JP" sz="2400" b="1" i="1" baseline="30000" dirty="0">
                <a:solidFill>
                  <a:srgbClr val="FF6600"/>
                </a:solidFill>
                <a:sym typeface="Wingdings" pitchFamily="2" charset="2"/>
              </a:rPr>
              <a:t>N</a:t>
            </a:r>
            <a:r>
              <a:rPr lang="en-US" altLang="ja-JP" sz="2400" b="1" i="1" dirty="0">
                <a:sym typeface="Wingdings" pitchFamily="2" charset="2"/>
              </a:rPr>
              <a:t>  </a:t>
            </a:r>
            <a:r>
              <a:rPr lang="en-US" altLang="ja-JP" sz="2400" b="1" dirty="0" smtClean="0">
                <a:sym typeface="Wingdings" pitchFamily="2" charset="2"/>
              </a:rPr>
              <a:t>energy </a:t>
            </a:r>
            <a:r>
              <a:rPr lang="en-US" altLang="ja-JP" sz="2400" b="1" dirty="0">
                <a:sym typeface="Wingdings" pitchFamily="2" charset="2"/>
              </a:rPr>
              <a:t>sheets</a:t>
            </a:r>
            <a:endParaRPr lang="en-US" altLang="ja-JP" sz="2400" b="1" baseline="30000" dirty="0"/>
          </a:p>
        </p:txBody>
      </p:sp>
      <p:sp>
        <p:nvSpPr>
          <p:cNvPr id="82" name="AutoShape 61"/>
          <p:cNvSpPr>
            <a:spLocks noChangeArrowheads="1"/>
          </p:cNvSpPr>
          <p:nvPr/>
        </p:nvSpPr>
        <p:spPr bwMode="auto">
          <a:xfrm>
            <a:off x="4914901" y="952500"/>
            <a:ext cx="3527425" cy="2089150"/>
          </a:xfrm>
          <a:prstGeom prst="wedgeRoundRectCallout">
            <a:avLst>
              <a:gd name="adj1" fmla="val -43157"/>
              <a:gd name="adj2" fmla="val 78801"/>
              <a:gd name="adj3" fmla="val 16667"/>
            </a:avLst>
          </a:prstGeom>
          <a:solidFill>
            <a:schemeClr val="bg1"/>
          </a:solidFill>
          <a:ln w="3175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>
              <a:lnSpc>
                <a:spcPct val="120000"/>
              </a:lnSpc>
            </a:pPr>
            <a:r>
              <a:rPr lang="en-US" altLang="ja-JP" sz="1800" b="1"/>
              <a:t>2-channel case (4 sheets):</a:t>
            </a:r>
          </a:p>
          <a:p>
            <a:pPr algn="ctr"/>
            <a:r>
              <a:rPr lang="en-US" altLang="ja-JP" sz="1800" b="1"/>
              <a:t>(channel 1, channel 2) = </a:t>
            </a:r>
          </a:p>
          <a:p>
            <a:pPr algn="ctr"/>
            <a:r>
              <a:rPr lang="en-US" altLang="ja-JP" sz="1800" b="1"/>
              <a:t>(</a:t>
            </a:r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, </a:t>
            </a:r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), (</a:t>
            </a:r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, </a:t>
            </a:r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) ,(</a:t>
            </a:r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, </a:t>
            </a:r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), (</a:t>
            </a:r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, </a:t>
            </a:r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)</a:t>
            </a:r>
          </a:p>
          <a:p>
            <a:pPr algn="ctr"/>
            <a:endParaRPr lang="en-US" altLang="ja-JP" sz="1800" b="1"/>
          </a:p>
          <a:p>
            <a:pPr algn="ctr"/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 = physical sheet</a:t>
            </a:r>
          </a:p>
          <a:p>
            <a:pPr algn="ctr"/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 = unphysical sheet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7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0" grpId="0"/>
      <p:bldP spid="71" grpId="0"/>
      <p:bldP spid="72" grpId="0"/>
      <p:bldP spid="77" grpId="0" animBg="1"/>
      <p:bldP spid="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95537" y="2246752"/>
            <a:ext cx="8280920" cy="44533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ｆ</a:t>
            </a:r>
            <a:endParaRPr kumimoji="1" lang="ja-JP" altLang="en-US" b="1" dirty="0"/>
          </a:p>
        </p:txBody>
      </p:sp>
      <p:sp>
        <p:nvSpPr>
          <p:cNvPr id="27" name="Line 5"/>
          <p:cNvSpPr>
            <a:spLocks noChangeAspect="1" noChangeShapeType="1"/>
          </p:cNvSpPr>
          <p:nvPr/>
        </p:nvSpPr>
        <p:spPr bwMode="auto">
          <a:xfrm flipH="1">
            <a:off x="834820" y="5588587"/>
            <a:ext cx="428046" cy="437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88" name="Line 5"/>
          <p:cNvSpPr>
            <a:spLocks noChangeAspect="1" noChangeShapeType="1"/>
          </p:cNvSpPr>
          <p:nvPr/>
        </p:nvSpPr>
        <p:spPr bwMode="auto">
          <a:xfrm flipH="1">
            <a:off x="878870" y="4435679"/>
            <a:ext cx="1128969" cy="11546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1185334" y="4030060"/>
            <a:ext cx="2088445" cy="1027357"/>
          </a:xfrm>
          <a:prstGeom prst="parallelogram">
            <a:avLst>
              <a:gd name="adj" fmla="val 99821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2211298" y="3034310"/>
            <a:ext cx="5599326" cy="995749"/>
          </a:xfrm>
          <a:prstGeom prst="parallelogram">
            <a:avLst>
              <a:gd name="adj" fmla="val 97970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3157270" y="3034310"/>
            <a:ext cx="465509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V="1">
            <a:off x="1146331" y="5056683"/>
            <a:ext cx="1104214" cy="73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flipH="1">
            <a:off x="6784660" y="3034310"/>
            <a:ext cx="1024223" cy="106310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2209559" y="4030060"/>
            <a:ext cx="512807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35" name="Line 13"/>
          <p:cNvSpPr>
            <a:spLocks noChangeAspect="1" noChangeShapeType="1"/>
          </p:cNvSpPr>
          <p:nvPr/>
        </p:nvSpPr>
        <p:spPr bwMode="auto">
          <a:xfrm flipH="1">
            <a:off x="2244992" y="4030061"/>
            <a:ext cx="1004874" cy="102735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36" name="Freeform 14"/>
          <p:cNvSpPr>
            <a:spLocks/>
          </p:cNvSpPr>
          <p:nvPr/>
        </p:nvSpPr>
        <p:spPr bwMode="auto">
          <a:xfrm>
            <a:off x="6629579" y="4095955"/>
            <a:ext cx="170414" cy="672129"/>
          </a:xfrm>
          <a:custGeom>
            <a:avLst/>
            <a:gdLst>
              <a:gd name="T0" fmla="*/ 91 w 98"/>
              <a:gd name="T1" fmla="*/ 0 h 318"/>
              <a:gd name="T2" fmla="*/ 91 w 98"/>
              <a:gd name="T3" fmla="*/ 182 h 318"/>
              <a:gd name="T4" fmla="*/ 46 w 98"/>
              <a:gd name="T5" fmla="*/ 272 h 318"/>
              <a:gd name="T6" fmla="*/ 0 w 98"/>
              <a:gd name="T7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834820" y="6048647"/>
            <a:ext cx="456291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 flipH="1">
            <a:off x="1172875" y="3034312"/>
            <a:ext cx="1984394" cy="202310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48" name="Freeform 26"/>
          <p:cNvSpPr>
            <a:spLocks/>
          </p:cNvSpPr>
          <p:nvPr/>
        </p:nvSpPr>
        <p:spPr bwMode="auto">
          <a:xfrm>
            <a:off x="3132544" y="4095955"/>
            <a:ext cx="170414" cy="465659"/>
          </a:xfrm>
          <a:custGeom>
            <a:avLst/>
            <a:gdLst>
              <a:gd name="T0" fmla="*/ 91 w 98"/>
              <a:gd name="T1" fmla="*/ 0 h 318"/>
              <a:gd name="T2" fmla="*/ 91 w 98"/>
              <a:gd name="T3" fmla="*/ 182 h 318"/>
              <a:gd name="T4" fmla="*/ 46 w 98"/>
              <a:gd name="T5" fmla="*/ 272 h 318"/>
              <a:gd name="T6" fmla="*/ 0 w 98"/>
              <a:gd name="T7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22225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49" name="Line 27"/>
          <p:cNvSpPr>
            <a:spLocks noChangeAspect="1" noChangeShapeType="1"/>
          </p:cNvSpPr>
          <p:nvPr/>
        </p:nvSpPr>
        <p:spPr bwMode="auto">
          <a:xfrm flipH="1">
            <a:off x="2138137" y="4576257"/>
            <a:ext cx="990509" cy="1012331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64" name="Line 47"/>
          <p:cNvSpPr>
            <a:spLocks noChangeShapeType="1"/>
          </p:cNvSpPr>
          <p:nvPr/>
        </p:nvSpPr>
        <p:spPr bwMode="auto">
          <a:xfrm flipH="1" flipV="1">
            <a:off x="5102178" y="5587388"/>
            <a:ext cx="295560" cy="652263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65" name="Line 48"/>
          <p:cNvSpPr>
            <a:spLocks noChangeShapeType="1"/>
          </p:cNvSpPr>
          <p:nvPr/>
        </p:nvSpPr>
        <p:spPr bwMode="auto">
          <a:xfrm flipV="1">
            <a:off x="1185334" y="3174887"/>
            <a:ext cx="1497211" cy="15931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66" name="Text Box 49"/>
          <p:cNvSpPr txBox="1">
            <a:spLocks noChangeArrowheads="1"/>
          </p:cNvSpPr>
          <p:nvPr/>
        </p:nvSpPr>
        <p:spPr bwMode="auto">
          <a:xfrm rot="18300000">
            <a:off x="1211192" y="3630510"/>
            <a:ext cx="82295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800" b="1"/>
              <a:t>Im (E)</a:t>
            </a:r>
          </a:p>
        </p:txBody>
      </p:sp>
      <p:sp>
        <p:nvSpPr>
          <p:cNvPr id="67" name="Text Box 50"/>
          <p:cNvSpPr txBox="1">
            <a:spLocks noChangeArrowheads="1"/>
          </p:cNvSpPr>
          <p:nvPr/>
        </p:nvSpPr>
        <p:spPr bwMode="auto">
          <a:xfrm>
            <a:off x="6784660" y="4097419"/>
            <a:ext cx="84860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800" b="1" dirty="0"/>
              <a:t>Re (E)</a:t>
            </a:r>
          </a:p>
        </p:txBody>
      </p:sp>
      <p:sp>
        <p:nvSpPr>
          <p:cNvPr id="87" name="Line 16"/>
          <p:cNvSpPr>
            <a:spLocks noChangeShapeType="1"/>
          </p:cNvSpPr>
          <p:nvPr/>
        </p:nvSpPr>
        <p:spPr bwMode="auto">
          <a:xfrm>
            <a:off x="878872" y="5588588"/>
            <a:ext cx="3088639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89" name="Freeform 14"/>
          <p:cNvSpPr>
            <a:spLocks/>
          </p:cNvSpPr>
          <p:nvPr/>
        </p:nvSpPr>
        <p:spPr bwMode="auto">
          <a:xfrm>
            <a:off x="4988704" y="4075454"/>
            <a:ext cx="170414" cy="465659"/>
          </a:xfrm>
          <a:custGeom>
            <a:avLst/>
            <a:gdLst>
              <a:gd name="T0" fmla="*/ 91 w 98"/>
              <a:gd name="T1" fmla="*/ 0 h 318"/>
              <a:gd name="T2" fmla="*/ 91 w 98"/>
              <a:gd name="T3" fmla="*/ 182 h 318"/>
              <a:gd name="T4" fmla="*/ 46 w 98"/>
              <a:gd name="T5" fmla="*/ 272 h 318"/>
              <a:gd name="T6" fmla="*/ 0 w 98"/>
              <a:gd name="T7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90" name="Freeform 14"/>
          <p:cNvSpPr>
            <a:spLocks/>
          </p:cNvSpPr>
          <p:nvPr/>
        </p:nvSpPr>
        <p:spPr bwMode="auto">
          <a:xfrm>
            <a:off x="5053043" y="4077493"/>
            <a:ext cx="170414" cy="672129"/>
          </a:xfrm>
          <a:custGeom>
            <a:avLst/>
            <a:gdLst>
              <a:gd name="T0" fmla="*/ 91 w 98"/>
              <a:gd name="T1" fmla="*/ 0 h 318"/>
              <a:gd name="T2" fmla="*/ 91 w 98"/>
              <a:gd name="T3" fmla="*/ 182 h 318"/>
              <a:gd name="T4" fmla="*/ 46 w 98"/>
              <a:gd name="T5" fmla="*/ 272 h 318"/>
              <a:gd name="T6" fmla="*/ 0 w 98"/>
              <a:gd name="T7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2222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91" name="Line 22"/>
          <p:cNvSpPr>
            <a:spLocks noChangeAspect="1" noChangeShapeType="1"/>
          </p:cNvSpPr>
          <p:nvPr/>
        </p:nvSpPr>
        <p:spPr bwMode="auto">
          <a:xfrm flipH="1">
            <a:off x="3781002" y="4768084"/>
            <a:ext cx="1252894" cy="1280563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grpSp>
        <p:nvGrpSpPr>
          <p:cNvPr id="9" name="グループ化 8"/>
          <p:cNvGrpSpPr/>
          <p:nvPr/>
        </p:nvGrpSpPr>
        <p:grpSpPr>
          <a:xfrm>
            <a:off x="2981028" y="3161605"/>
            <a:ext cx="3381353" cy="340735"/>
            <a:chOff x="5868144" y="2470970"/>
            <a:chExt cx="2268974" cy="302169"/>
          </a:xfrm>
        </p:grpSpPr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5868144" y="2470970"/>
              <a:ext cx="2268974" cy="30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600" b="1" i="1" dirty="0">
                  <a:latin typeface="+mj-lt"/>
                </a:rPr>
                <a:t>ππ</a:t>
              </a:r>
              <a:r>
                <a:rPr lang="en-US" altLang="ja-JP" sz="1600" b="1" i="1" dirty="0" smtClean="0"/>
                <a:t> </a:t>
              </a:r>
              <a:r>
                <a:rPr lang="en-US" altLang="ja-JP" sz="1600" b="1" i="1" dirty="0">
                  <a:solidFill>
                    <a:srgbClr val="0000FF"/>
                  </a:solidFill>
                </a:rPr>
                <a:t>physical</a:t>
              </a:r>
              <a:r>
                <a:rPr lang="en-US" altLang="ja-JP" sz="1600" b="1" i="1" dirty="0"/>
                <a:t> </a:t>
              </a:r>
              <a:r>
                <a:rPr lang="en-US" altLang="ja-JP" sz="1600" b="1" i="1" dirty="0" smtClean="0"/>
                <a:t>&amp; KK</a:t>
              </a:r>
              <a:r>
                <a:rPr lang="ja-JP" altLang="en-US" sz="1600" b="1" i="1" dirty="0" smtClean="0"/>
                <a:t> </a:t>
              </a:r>
              <a:r>
                <a:rPr lang="en-US" altLang="ja-JP" sz="1600" b="1" i="1" dirty="0" smtClean="0">
                  <a:solidFill>
                    <a:srgbClr val="0000FF"/>
                  </a:solidFill>
                </a:rPr>
                <a:t>physical</a:t>
              </a:r>
              <a:r>
                <a:rPr lang="en-US" altLang="ja-JP" sz="1600" b="1" i="1" dirty="0" smtClean="0"/>
                <a:t> </a:t>
              </a:r>
              <a:r>
                <a:rPr lang="en-US" altLang="ja-JP" sz="1600" b="1" i="1" dirty="0"/>
                <a:t>sheet</a:t>
              </a:r>
            </a:p>
          </p:txBody>
        </p:sp>
        <p:cxnSp>
          <p:nvCxnSpPr>
            <p:cNvPr id="97" name="直線コネクタ 96"/>
            <p:cNvCxnSpPr/>
            <p:nvPr/>
          </p:nvCxnSpPr>
          <p:spPr>
            <a:xfrm>
              <a:off x="6971711" y="2495368"/>
              <a:ext cx="11126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 Box 8"/>
          <p:cNvSpPr txBox="1">
            <a:spLocks noChangeArrowheads="1"/>
          </p:cNvSpPr>
          <p:nvPr/>
        </p:nvSpPr>
        <p:spPr bwMode="auto">
          <a:xfrm>
            <a:off x="4777981" y="6237312"/>
            <a:ext cx="389847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ja-JP" sz="1600" b="1" i="1" dirty="0">
                <a:latin typeface="+mj-lt"/>
              </a:rPr>
              <a:t>ππ</a:t>
            </a:r>
            <a:r>
              <a:rPr lang="en-US" altLang="ja-JP" sz="1600" b="1" i="1" dirty="0" smtClean="0">
                <a:solidFill>
                  <a:srgbClr val="FF0000"/>
                </a:solidFill>
              </a:rPr>
              <a:t> unphysical</a:t>
            </a:r>
            <a:r>
              <a:rPr lang="en-US" altLang="ja-JP" sz="1600" b="1" i="1" dirty="0" smtClean="0"/>
              <a:t> &amp; KK</a:t>
            </a:r>
            <a:r>
              <a:rPr lang="ja-JP" altLang="en-US" sz="1600" b="1" i="1" dirty="0" smtClean="0"/>
              <a:t> </a:t>
            </a:r>
            <a:r>
              <a:rPr lang="en-US" altLang="ja-JP" sz="1600" b="1" i="1" dirty="0" smtClean="0">
                <a:solidFill>
                  <a:srgbClr val="FF0000"/>
                </a:solidFill>
              </a:rPr>
              <a:t>unphysical</a:t>
            </a:r>
            <a:r>
              <a:rPr lang="en-US" altLang="ja-JP" sz="1600" b="1" i="1" dirty="0" smtClean="0"/>
              <a:t> </a:t>
            </a:r>
            <a:r>
              <a:rPr lang="en-US" altLang="ja-JP" sz="1600" b="1" i="1" dirty="0"/>
              <a:t>sheet</a:t>
            </a:r>
          </a:p>
        </p:txBody>
      </p:sp>
      <p:cxnSp>
        <p:nvCxnSpPr>
          <p:cNvPr id="103" name="直線コネクタ 102"/>
          <p:cNvCxnSpPr/>
          <p:nvPr/>
        </p:nvCxnSpPr>
        <p:spPr>
          <a:xfrm>
            <a:off x="6651993" y="6272036"/>
            <a:ext cx="16581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グループ化 105"/>
          <p:cNvGrpSpPr/>
          <p:nvPr/>
        </p:nvGrpSpPr>
        <p:grpSpPr>
          <a:xfrm>
            <a:off x="611763" y="6250219"/>
            <a:ext cx="3631420" cy="340735"/>
            <a:chOff x="3883559" y="5970588"/>
            <a:chExt cx="2436776" cy="302169"/>
          </a:xfrm>
        </p:grpSpPr>
        <p:sp>
          <p:nvSpPr>
            <p:cNvPr id="107" name="Text Box 8"/>
            <p:cNvSpPr txBox="1">
              <a:spLocks noChangeArrowheads="1"/>
            </p:cNvSpPr>
            <p:nvPr/>
          </p:nvSpPr>
          <p:spPr bwMode="auto">
            <a:xfrm>
              <a:off x="3883559" y="5970588"/>
              <a:ext cx="2436776" cy="30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600" b="1" i="1" dirty="0">
                  <a:latin typeface="+mj-lt"/>
                </a:rPr>
                <a:t>ππ</a:t>
              </a:r>
              <a:r>
                <a:rPr lang="en-US" altLang="ja-JP" sz="1600" b="1" i="1" dirty="0" smtClean="0">
                  <a:solidFill>
                    <a:srgbClr val="FF0000"/>
                  </a:solidFill>
                </a:rPr>
                <a:t> unphysical</a:t>
              </a:r>
              <a:r>
                <a:rPr lang="en-US" altLang="ja-JP" sz="1600" b="1" i="1" dirty="0" smtClean="0"/>
                <a:t> &amp; KK</a:t>
              </a:r>
              <a:r>
                <a:rPr lang="ja-JP" altLang="en-US" sz="1600" b="1" i="1" dirty="0" smtClean="0"/>
                <a:t> </a:t>
              </a:r>
              <a:r>
                <a:rPr lang="en-US" altLang="ja-JP" sz="1600" b="1" i="1" dirty="0" smtClean="0">
                  <a:solidFill>
                    <a:srgbClr val="0000FF"/>
                  </a:solidFill>
                </a:rPr>
                <a:t>physical</a:t>
              </a:r>
              <a:r>
                <a:rPr lang="en-US" altLang="ja-JP" sz="1600" b="1" i="1" dirty="0" smtClean="0"/>
                <a:t> </a:t>
              </a:r>
              <a:r>
                <a:rPr lang="en-US" altLang="ja-JP" sz="1600" b="1" i="1" dirty="0"/>
                <a:t>sheet</a:t>
              </a:r>
            </a:p>
          </p:txBody>
        </p:sp>
        <p:cxnSp>
          <p:nvCxnSpPr>
            <p:cNvPr id="108" name="直線コネクタ 107"/>
            <p:cNvCxnSpPr/>
            <p:nvPr/>
          </p:nvCxnSpPr>
          <p:spPr>
            <a:xfrm>
              <a:off x="5124187" y="6018038"/>
              <a:ext cx="11126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Line 47"/>
          <p:cNvSpPr>
            <a:spLocks noChangeShapeType="1"/>
          </p:cNvSpPr>
          <p:nvPr/>
        </p:nvSpPr>
        <p:spPr bwMode="auto">
          <a:xfrm flipV="1">
            <a:off x="1846218" y="5408365"/>
            <a:ext cx="787173" cy="80893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111" name="Text Box 17"/>
          <p:cNvSpPr txBox="1">
            <a:spLocks noChangeArrowheads="1"/>
          </p:cNvSpPr>
          <p:nvPr/>
        </p:nvSpPr>
        <p:spPr bwMode="auto">
          <a:xfrm>
            <a:off x="571683" y="2511090"/>
            <a:ext cx="15664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GB" sz="2800" b="1" dirty="0">
                <a:ea typeface="ＭＳ Ｐゴシック" charset="-128"/>
                <a:sym typeface="Symbol" pitchFamily="18" charset="2"/>
              </a:rPr>
              <a:t> </a:t>
            </a:r>
            <a:r>
              <a:rPr lang="en-US" altLang="ja-JP" sz="2800" b="1" dirty="0" smtClean="0">
                <a:ea typeface="ＭＳ Ｐゴシック" charset="-128"/>
                <a:sym typeface="Wingdings" pitchFamily="2" charset="2"/>
              </a:rPr>
              <a:t></a:t>
            </a:r>
            <a:r>
              <a:rPr lang="ja-JP" altLang="en-GB" sz="2800" b="1" dirty="0" smtClean="0">
                <a:ea typeface="ＭＳ Ｐゴシック" charset="-128"/>
                <a:sym typeface="Symbol" pitchFamily="18" charset="2"/>
              </a:rPr>
              <a:t> </a:t>
            </a:r>
            <a:endParaRPr lang="en-GB" altLang="ja-JP" sz="2800" b="1" baseline="30000" dirty="0">
              <a:ea typeface="ＭＳ Ｐゴシック" charset="-128"/>
              <a:sym typeface="Symbol" pitchFamily="18" charset="2"/>
            </a:endParaRPr>
          </a:p>
        </p:txBody>
      </p:sp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solidFill>
                  <a:srgbClr val="0000FF"/>
                </a:solidFill>
              </a:rPr>
              <a:t>f</a:t>
            </a:r>
            <a:r>
              <a:rPr kumimoji="1" lang="en-US" altLang="ja-JP" sz="3200" baseline="-25000" dirty="0" smtClean="0">
                <a:solidFill>
                  <a:srgbClr val="0000FF"/>
                </a:solidFill>
              </a:rPr>
              <a:t>0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(980) in pi-pi scattering, Cont’d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795011" y="4324288"/>
            <a:ext cx="1584176" cy="688722"/>
            <a:chOff x="6012160" y="3656641"/>
            <a:chExt cx="1584176" cy="688722"/>
          </a:xfrm>
        </p:grpSpPr>
        <p:sp>
          <p:nvSpPr>
            <p:cNvPr id="59" name="Line 41"/>
            <p:cNvSpPr>
              <a:spLocks noChangeAspect="1" noChangeShapeType="1"/>
            </p:cNvSpPr>
            <p:nvPr/>
          </p:nvSpPr>
          <p:spPr bwMode="auto">
            <a:xfrm rot="1200000">
              <a:off x="6133295" y="4302475"/>
              <a:ext cx="439503" cy="428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60" name="Line 42"/>
            <p:cNvSpPr>
              <a:spLocks noChangeAspect="1" noChangeShapeType="1"/>
            </p:cNvSpPr>
            <p:nvPr/>
          </p:nvSpPr>
          <p:spPr bwMode="auto">
            <a:xfrm rot="20400000">
              <a:off x="6105070" y="4296720"/>
              <a:ext cx="439503" cy="428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grpSp>
          <p:nvGrpSpPr>
            <p:cNvPr id="73" name="Group 71"/>
            <p:cNvGrpSpPr>
              <a:grpSpLocks/>
            </p:cNvGrpSpPr>
            <p:nvPr/>
          </p:nvGrpSpPr>
          <p:grpSpPr bwMode="auto">
            <a:xfrm>
              <a:off x="6555497" y="3656641"/>
              <a:ext cx="1040839" cy="675806"/>
              <a:chOff x="2092" y="2263"/>
              <a:chExt cx="892" cy="682"/>
            </a:xfrm>
          </p:grpSpPr>
          <p:sp>
            <p:nvSpPr>
              <p:cNvPr id="74" name="Arc 69"/>
              <p:cNvSpPr>
                <a:spLocks/>
              </p:cNvSpPr>
              <p:nvPr/>
            </p:nvSpPr>
            <p:spPr bwMode="auto">
              <a:xfrm flipV="1">
                <a:off x="2217" y="2263"/>
                <a:ext cx="767" cy="679"/>
              </a:xfrm>
              <a:custGeom>
                <a:avLst/>
                <a:gdLst>
                  <a:gd name="G0" fmla="+- 0 0 0"/>
                  <a:gd name="G1" fmla="+- 21523 0 0"/>
                  <a:gd name="G2" fmla="+- 21600 0 0"/>
                  <a:gd name="T0" fmla="*/ 1827 w 21600"/>
                  <a:gd name="T1" fmla="*/ 0 h 25106"/>
                  <a:gd name="T2" fmla="*/ 21301 w 21600"/>
                  <a:gd name="T3" fmla="*/ 25106 h 25106"/>
                  <a:gd name="T4" fmla="*/ 0 w 21600"/>
                  <a:gd name="T5" fmla="*/ 21523 h 25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106" fill="none" extrusionOk="0">
                    <a:moveTo>
                      <a:pt x="1826" y="0"/>
                    </a:moveTo>
                    <a:cubicBezTo>
                      <a:pt x="13007" y="949"/>
                      <a:pt x="21600" y="10301"/>
                      <a:pt x="21600" y="21523"/>
                    </a:cubicBezTo>
                    <a:cubicBezTo>
                      <a:pt x="21600" y="22723"/>
                      <a:pt x="21499" y="23922"/>
                      <a:pt x="21300" y="25105"/>
                    </a:cubicBezTo>
                  </a:path>
                  <a:path w="21600" h="25106" stroke="0" extrusionOk="0">
                    <a:moveTo>
                      <a:pt x="1826" y="0"/>
                    </a:moveTo>
                    <a:cubicBezTo>
                      <a:pt x="13007" y="949"/>
                      <a:pt x="21600" y="10301"/>
                      <a:pt x="21600" y="21523"/>
                    </a:cubicBezTo>
                    <a:cubicBezTo>
                      <a:pt x="21600" y="22723"/>
                      <a:pt x="21499" y="23922"/>
                      <a:pt x="21300" y="25105"/>
                    </a:cubicBezTo>
                    <a:lnTo>
                      <a:pt x="0" y="21523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 b="1"/>
              </a:p>
            </p:txBody>
          </p:sp>
          <p:sp>
            <p:nvSpPr>
              <p:cNvPr id="75" name="Line 70"/>
              <p:cNvSpPr>
                <a:spLocks noChangeShapeType="1"/>
              </p:cNvSpPr>
              <p:nvPr/>
            </p:nvSpPr>
            <p:spPr bwMode="auto">
              <a:xfrm flipH="1" flipV="1">
                <a:off x="2092" y="2945"/>
                <a:ext cx="199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 b="1"/>
              </a:p>
            </p:txBody>
          </p:sp>
        </p:grpSp>
        <p:sp>
          <p:nvSpPr>
            <p:cNvPr id="99" name="テキスト ボックス 98"/>
            <p:cNvSpPr txBox="1"/>
            <p:nvPr/>
          </p:nvSpPr>
          <p:spPr>
            <a:xfrm>
              <a:off x="6012160" y="3909375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FF0000"/>
                  </a:solidFill>
                </a:rPr>
                <a:t>f</a:t>
              </a:r>
              <a:r>
                <a:rPr kumimoji="1" lang="en-US" altLang="ja-JP" sz="1400" b="1" baseline="-25000" dirty="0" smtClean="0">
                  <a:solidFill>
                    <a:srgbClr val="FF0000"/>
                  </a:solidFill>
                </a:rPr>
                <a:t>0</a:t>
              </a:r>
              <a:r>
                <a:rPr kumimoji="1" lang="en-US" altLang="ja-JP" sz="1400" b="1" dirty="0" smtClean="0">
                  <a:solidFill>
                    <a:srgbClr val="FF0000"/>
                  </a:solidFill>
                </a:rPr>
                <a:t>(980)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3012" name="Picture 4" descr="pi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194" y="1545764"/>
            <a:ext cx="3817395" cy="24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032238" y="3529170"/>
            <a:ext cx="617105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pp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</p:txBody>
      </p:sp>
      <p:sp>
        <p:nvSpPr>
          <p:cNvPr id="42" name="Oval 20"/>
          <p:cNvSpPr>
            <a:spLocks noChangeArrowheads="1"/>
          </p:cNvSpPr>
          <p:nvPr/>
        </p:nvSpPr>
        <p:spPr bwMode="auto">
          <a:xfrm>
            <a:off x="3198120" y="3964164"/>
            <a:ext cx="212148" cy="111289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grpSp>
        <p:nvGrpSpPr>
          <p:cNvPr id="6" name="グループ化 5"/>
          <p:cNvGrpSpPr/>
          <p:nvPr/>
        </p:nvGrpSpPr>
        <p:grpSpPr>
          <a:xfrm>
            <a:off x="4913669" y="3645024"/>
            <a:ext cx="556563" cy="400110"/>
            <a:chOff x="6359141" y="1775393"/>
            <a:chExt cx="497042" cy="354824"/>
          </a:xfrm>
        </p:grpSpPr>
        <p:sp>
          <p:nvSpPr>
            <p:cNvPr id="92" name="テキスト ボックス 91"/>
            <p:cNvSpPr txBox="1"/>
            <p:nvPr/>
          </p:nvSpPr>
          <p:spPr>
            <a:xfrm>
              <a:off x="6359141" y="1775393"/>
              <a:ext cx="497042" cy="35482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KK</a:t>
              </a:r>
              <a:endPara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6457201" y="1809925"/>
              <a:ext cx="11126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Oval 38"/>
          <p:cNvSpPr>
            <a:spLocks noChangeArrowheads="1"/>
          </p:cNvSpPr>
          <p:nvPr/>
        </p:nvSpPr>
        <p:spPr bwMode="auto">
          <a:xfrm>
            <a:off x="5053043" y="3986129"/>
            <a:ext cx="212148" cy="111289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41" name="Line 19"/>
          <p:cNvSpPr>
            <a:spLocks noChangeAspect="1" noChangeShapeType="1"/>
          </p:cNvSpPr>
          <p:nvPr/>
        </p:nvSpPr>
        <p:spPr bwMode="auto">
          <a:xfrm flipH="1">
            <a:off x="3967511" y="4473949"/>
            <a:ext cx="1099149" cy="112416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grpSp>
        <p:nvGrpSpPr>
          <p:cNvPr id="43035" name="グループ化 43034"/>
          <p:cNvGrpSpPr/>
          <p:nvPr/>
        </p:nvGrpSpPr>
        <p:grpSpPr>
          <a:xfrm>
            <a:off x="2660897" y="1005536"/>
            <a:ext cx="2885726" cy="897623"/>
            <a:chOff x="2660897" y="1005536"/>
            <a:chExt cx="2885726" cy="897623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2660897" y="1005536"/>
              <a:ext cx="2885726" cy="33855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/>
                <a:t>f</a:t>
              </a:r>
              <a:r>
                <a:rPr kumimoji="1" lang="en-US" altLang="ja-JP" sz="1600" b="1" baseline="-25000" dirty="0" smtClean="0"/>
                <a:t>0</a:t>
              </a:r>
              <a:r>
                <a:rPr kumimoji="1" lang="en-US" altLang="ja-JP" sz="1600" b="1" dirty="0" smtClean="0"/>
                <a:t>(980) is barely contributed</a:t>
              </a:r>
              <a:endParaRPr kumimoji="1" lang="ja-JP" altLang="en-US" sz="1600" b="1" dirty="0"/>
            </a:p>
          </p:txBody>
        </p:sp>
        <p:sp>
          <p:nvSpPr>
            <p:cNvPr id="15" name="左中かっこ 14"/>
            <p:cNvSpPr/>
            <p:nvPr/>
          </p:nvSpPr>
          <p:spPr>
            <a:xfrm rot="5400000">
              <a:off x="3881646" y="712310"/>
              <a:ext cx="559069" cy="1822630"/>
            </a:xfrm>
            <a:prstGeom prst="leftBrace">
              <a:avLst>
                <a:gd name="adj1" fmla="val 47096"/>
                <a:gd name="adj2" fmla="val 50000"/>
              </a:avLst>
            </a:prstGeom>
            <a:ln w="508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</p:grpSp>
      <p:sp>
        <p:nvSpPr>
          <p:cNvPr id="44" name="Line 22"/>
          <p:cNvSpPr>
            <a:spLocks noChangeAspect="1" noChangeShapeType="1"/>
          </p:cNvSpPr>
          <p:nvPr/>
        </p:nvSpPr>
        <p:spPr bwMode="auto">
          <a:xfrm flipH="1">
            <a:off x="5376685" y="4768084"/>
            <a:ext cx="1252894" cy="12805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grpSp>
        <p:nvGrpSpPr>
          <p:cNvPr id="43034" name="グループ化 43033"/>
          <p:cNvGrpSpPr/>
          <p:nvPr/>
        </p:nvGrpSpPr>
        <p:grpSpPr>
          <a:xfrm>
            <a:off x="5789441" y="4283175"/>
            <a:ext cx="2664296" cy="2254168"/>
            <a:chOff x="5789441" y="4500409"/>
            <a:chExt cx="2664296" cy="2036934"/>
          </a:xfrm>
        </p:grpSpPr>
        <p:sp>
          <p:nvSpPr>
            <p:cNvPr id="43029" name="角丸四角形吹き出し 43028"/>
            <p:cNvSpPr/>
            <p:nvPr/>
          </p:nvSpPr>
          <p:spPr>
            <a:xfrm>
              <a:off x="5789441" y="4500409"/>
              <a:ext cx="2664296" cy="2036934"/>
            </a:xfrm>
            <a:prstGeom prst="wedgeRoundRectCallout">
              <a:avLst>
                <a:gd name="adj1" fmla="val -47390"/>
                <a:gd name="adj2" fmla="val -122545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grpSp>
          <p:nvGrpSpPr>
            <p:cNvPr id="43032" name="グループ化 43031"/>
            <p:cNvGrpSpPr/>
            <p:nvPr/>
          </p:nvGrpSpPr>
          <p:grpSpPr>
            <a:xfrm>
              <a:off x="6003132" y="5354782"/>
              <a:ext cx="2241276" cy="1096188"/>
              <a:chOff x="6003132" y="5099194"/>
              <a:chExt cx="2241276" cy="1096188"/>
            </a:xfrm>
          </p:grpSpPr>
          <p:cxnSp>
            <p:nvCxnSpPr>
              <p:cNvPr id="22" name="直線矢印コネクタ 21"/>
              <p:cNvCxnSpPr/>
              <p:nvPr/>
            </p:nvCxnSpPr>
            <p:spPr>
              <a:xfrm>
                <a:off x="6003132" y="5807481"/>
                <a:ext cx="224127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グループ化 81"/>
              <p:cNvGrpSpPr/>
              <p:nvPr/>
            </p:nvGrpSpPr>
            <p:grpSpPr>
              <a:xfrm>
                <a:off x="7081003" y="5856828"/>
                <a:ext cx="537328" cy="338554"/>
                <a:chOff x="6359141" y="1775393"/>
                <a:chExt cx="479864" cy="300235"/>
              </a:xfrm>
            </p:grpSpPr>
            <p:sp>
              <p:nvSpPr>
                <p:cNvPr id="83" name="テキスト ボックス 82"/>
                <p:cNvSpPr txBox="1"/>
                <p:nvPr/>
              </p:nvSpPr>
              <p:spPr>
                <a:xfrm>
                  <a:off x="6359141" y="1775393"/>
                  <a:ext cx="479864" cy="300235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K</a:t>
                  </a:r>
                  <a:r>
                    <a:rPr lang="ja-JP" alt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altLang="ja-JP" sz="1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K</a:t>
                  </a:r>
                  <a:endParaRPr kumimoji="1" lang="ja-JP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84" name="直線コネクタ 83"/>
                <p:cNvCxnSpPr/>
                <p:nvPr/>
              </p:nvCxnSpPr>
              <p:spPr>
                <a:xfrm>
                  <a:off x="6450866" y="1809925"/>
                  <a:ext cx="11126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直線コネクタ 23"/>
              <p:cNvCxnSpPr/>
              <p:nvPr/>
            </p:nvCxnSpPr>
            <p:spPr>
              <a:xfrm flipV="1">
                <a:off x="7337637" y="5099194"/>
                <a:ext cx="0" cy="71363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27" name="フリーフォーム 43026"/>
              <p:cNvSpPr/>
              <p:nvPr/>
            </p:nvSpPr>
            <p:spPr>
              <a:xfrm>
                <a:off x="6085114" y="5116276"/>
                <a:ext cx="1730829" cy="566067"/>
              </a:xfrm>
              <a:custGeom>
                <a:avLst/>
                <a:gdLst>
                  <a:gd name="connsiteX0" fmla="*/ 0 w 1730829"/>
                  <a:gd name="connsiteY0" fmla="*/ 566067 h 566067"/>
                  <a:gd name="connsiteX1" fmla="*/ 217715 w 1730829"/>
                  <a:gd name="connsiteY1" fmla="*/ 489867 h 566067"/>
                  <a:gd name="connsiteX2" fmla="*/ 544286 w 1730829"/>
                  <a:gd name="connsiteY2" fmla="*/ 304810 h 566067"/>
                  <a:gd name="connsiteX3" fmla="*/ 859972 w 1730829"/>
                  <a:gd name="connsiteY3" fmla="*/ 10 h 566067"/>
                  <a:gd name="connsiteX4" fmla="*/ 1153886 w 1730829"/>
                  <a:gd name="connsiteY4" fmla="*/ 315695 h 566067"/>
                  <a:gd name="connsiteX5" fmla="*/ 1524000 w 1730829"/>
                  <a:gd name="connsiteY5" fmla="*/ 478981 h 566067"/>
                  <a:gd name="connsiteX6" fmla="*/ 1730829 w 1730829"/>
                  <a:gd name="connsiteY6" fmla="*/ 555181 h 566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0829" h="566067">
                    <a:moveTo>
                      <a:pt x="0" y="566067"/>
                    </a:moveTo>
                    <a:cubicBezTo>
                      <a:pt x="63500" y="549738"/>
                      <a:pt x="127001" y="533410"/>
                      <a:pt x="217715" y="489867"/>
                    </a:cubicBezTo>
                    <a:cubicBezTo>
                      <a:pt x="308429" y="446324"/>
                      <a:pt x="437243" y="386453"/>
                      <a:pt x="544286" y="304810"/>
                    </a:cubicBezTo>
                    <a:cubicBezTo>
                      <a:pt x="651329" y="223167"/>
                      <a:pt x="758372" y="-1804"/>
                      <a:pt x="859972" y="10"/>
                    </a:cubicBezTo>
                    <a:cubicBezTo>
                      <a:pt x="961572" y="1824"/>
                      <a:pt x="1043215" y="235866"/>
                      <a:pt x="1153886" y="315695"/>
                    </a:cubicBezTo>
                    <a:cubicBezTo>
                      <a:pt x="1264557" y="395523"/>
                      <a:pt x="1427843" y="439067"/>
                      <a:pt x="1524000" y="478981"/>
                    </a:cubicBezTo>
                    <a:cubicBezTo>
                      <a:pt x="1620157" y="518895"/>
                      <a:pt x="1675493" y="537038"/>
                      <a:pt x="1730829" y="555181"/>
                    </a:cubicBezTo>
                  </a:path>
                </a:pathLst>
              </a:custGeom>
              <a:ln w="254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43028" name="フリーフォーム 43027"/>
              <p:cNvSpPr/>
              <p:nvPr/>
            </p:nvSpPr>
            <p:spPr>
              <a:xfrm>
                <a:off x="7326086" y="5486400"/>
                <a:ext cx="598714" cy="206829"/>
              </a:xfrm>
              <a:custGeom>
                <a:avLst/>
                <a:gdLst>
                  <a:gd name="connsiteX0" fmla="*/ 0 w 598714"/>
                  <a:gd name="connsiteY0" fmla="*/ 0 h 206829"/>
                  <a:gd name="connsiteX1" fmla="*/ 163285 w 598714"/>
                  <a:gd name="connsiteY1" fmla="*/ 65314 h 206829"/>
                  <a:gd name="connsiteX2" fmla="*/ 315685 w 598714"/>
                  <a:gd name="connsiteY2" fmla="*/ 119743 h 206829"/>
                  <a:gd name="connsiteX3" fmla="*/ 598714 w 598714"/>
                  <a:gd name="connsiteY3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714" h="206829">
                    <a:moveTo>
                      <a:pt x="0" y="0"/>
                    </a:moveTo>
                    <a:lnTo>
                      <a:pt x="163285" y="65314"/>
                    </a:lnTo>
                    <a:cubicBezTo>
                      <a:pt x="215899" y="85271"/>
                      <a:pt x="243114" y="96157"/>
                      <a:pt x="315685" y="119743"/>
                    </a:cubicBezTo>
                    <a:cubicBezTo>
                      <a:pt x="388257" y="143329"/>
                      <a:pt x="493485" y="175079"/>
                      <a:pt x="598714" y="206829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</p:grpSp>
        <p:sp>
          <p:nvSpPr>
            <p:cNvPr id="113" name="テキスト ボックス 112"/>
            <p:cNvSpPr txBox="1"/>
            <p:nvPr/>
          </p:nvSpPr>
          <p:spPr>
            <a:xfrm>
              <a:off x="5946204" y="4603867"/>
              <a:ext cx="2398413" cy="750914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/>
                <a:t>Just slope of the peak </a:t>
              </a:r>
            </a:p>
            <a:p>
              <a:r>
                <a:rPr kumimoji="1" lang="en-US" altLang="ja-JP" sz="1600" b="1" dirty="0" smtClean="0"/>
                <a:t>produced</a:t>
              </a:r>
              <a:r>
                <a:rPr lang="en-US" altLang="ja-JP" sz="1600" b="1" dirty="0"/>
                <a:t> </a:t>
              </a:r>
              <a:r>
                <a:rPr lang="en-US" altLang="ja-JP" sz="1600" b="1" dirty="0" smtClean="0"/>
                <a:t>by</a:t>
              </a:r>
              <a:r>
                <a:rPr kumimoji="1" lang="en-US" altLang="ja-JP" sz="1600" b="1" dirty="0" smtClean="0"/>
                <a:t> the</a:t>
              </a:r>
            </a:p>
            <a:p>
              <a:r>
                <a:rPr kumimoji="1" lang="en-US" altLang="ja-JP" sz="1600" b="1" dirty="0" smtClean="0"/>
                <a:t>f</a:t>
              </a:r>
              <a:r>
                <a:rPr kumimoji="1" lang="en-US" altLang="ja-JP" sz="1600" b="1" baseline="-25000" dirty="0" smtClean="0"/>
                <a:t>0</a:t>
              </a:r>
              <a:r>
                <a:rPr kumimoji="1" lang="en-US" altLang="ja-JP" sz="1600" b="1" dirty="0" smtClean="0"/>
                <a:t>(980) pole is seen.</a:t>
              </a:r>
              <a:endParaRPr kumimoji="1" lang="ja-JP" altLang="en-US" sz="1600" b="1" dirty="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07504" y="2852936"/>
            <a:ext cx="8856984" cy="1850667"/>
            <a:chOff x="107504" y="2246752"/>
            <a:chExt cx="8856984" cy="1850667"/>
          </a:xfrm>
        </p:grpSpPr>
        <p:sp>
          <p:nvSpPr>
            <p:cNvPr id="68" name="角丸四角形 67"/>
            <p:cNvSpPr/>
            <p:nvPr/>
          </p:nvSpPr>
          <p:spPr>
            <a:xfrm>
              <a:off x="107504" y="2246752"/>
              <a:ext cx="8856984" cy="18506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232034" y="2544403"/>
              <a:ext cx="872867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en-US" altLang="ja-JP" sz="2000" b="1" dirty="0" smtClean="0"/>
                <a:t>Not only the resonance poles, but also 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the analytic structure of </a:t>
              </a:r>
            </a:p>
            <a:p>
              <a:pPr>
                <a:lnSpc>
                  <a:spcPct val="120000"/>
                </a:lnSpc>
              </a:pP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the scattering amplitudes</a:t>
              </a:r>
              <a:r>
                <a:rPr kumimoji="1" lang="en-US" altLang="ja-JP" sz="2000" b="1" dirty="0" smtClean="0">
                  <a:solidFill>
                    <a:srgbClr val="008000"/>
                  </a:solidFill>
                </a:rPr>
                <a:t> in the complex E-plane </a:t>
              </a:r>
              <a:r>
                <a:rPr kumimoji="1" lang="en-US" altLang="ja-JP" sz="2000" b="1" dirty="0" smtClean="0"/>
                <a:t>plays a crucial role</a:t>
              </a:r>
            </a:p>
            <a:p>
              <a:pPr>
                <a:lnSpc>
                  <a:spcPct val="120000"/>
                </a:lnSpc>
              </a:pPr>
              <a:r>
                <a:rPr lang="en-US" altLang="ja-JP" sz="2000" b="1" dirty="0" smtClean="0"/>
                <a:t>for </a:t>
              </a:r>
              <a:r>
                <a:rPr lang="en-US" altLang="ja-JP" sz="2000" b="1" dirty="0" smtClean="0">
                  <a:solidFill>
                    <a:srgbClr val="0000FF"/>
                  </a:solidFill>
                </a:rPr>
                <a:t>the shape of cross sections on the real energy axis </a:t>
              </a:r>
              <a:r>
                <a:rPr lang="en-US" altLang="ja-JP" sz="2000" b="1" dirty="0" smtClean="0"/>
                <a:t>(= real world) !!</a:t>
              </a:r>
              <a:endParaRPr kumimoji="1" lang="ja-JP" altLang="en-US" sz="2000" b="1" dirty="0"/>
            </a:p>
          </p:txBody>
        </p:sp>
      </p:grpSp>
      <p:sp>
        <p:nvSpPr>
          <p:cNvPr id="69" name="テキスト ボックス 68"/>
          <p:cNvSpPr txBox="1"/>
          <p:nvPr/>
        </p:nvSpPr>
        <p:spPr>
          <a:xfrm>
            <a:off x="5467113" y="1614779"/>
            <a:ext cx="1627369" cy="2308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900" b="1" dirty="0" smtClean="0"/>
              <a:t>From M. Pennington’s talk</a:t>
            </a:r>
            <a:endParaRPr kumimoji="1" lang="ja-JP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7163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2800" b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Delta(1232) : The 1st P33 resonance</a:t>
            </a:r>
          </a:p>
        </p:txBody>
      </p:sp>
      <p:sp>
        <p:nvSpPr>
          <p:cNvPr id="29699" name="Text Box 30"/>
          <p:cNvSpPr txBox="1">
            <a:spLocks noChangeArrowheads="1"/>
          </p:cNvSpPr>
          <p:nvPr/>
        </p:nvSpPr>
        <p:spPr bwMode="auto">
          <a:xfrm>
            <a:off x="395289" y="6021389"/>
            <a:ext cx="3331627" cy="3099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i="1" dirty="0" err="1">
                <a:latin typeface="Symbol" pitchFamily="18" charset="2"/>
              </a:rPr>
              <a:t>p</a:t>
            </a:r>
            <a:r>
              <a:rPr lang="en-US" altLang="ja-JP" sz="1400" i="1" dirty="0" err="1">
                <a:latin typeface="Times New Roman" pitchFamily="18" charset="0"/>
              </a:rPr>
              <a:t>N</a:t>
            </a:r>
            <a:r>
              <a:rPr lang="en-US" altLang="ja-JP" sz="1400" i="1" dirty="0"/>
              <a:t> </a:t>
            </a:r>
            <a:r>
              <a:rPr lang="en-US" altLang="ja-JP" sz="1400" i="1" dirty="0">
                <a:solidFill>
                  <a:srgbClr val="FF0000"/>
                </a:solidFill>
              </a:rPr>
              <a:t>unphysical</a:t>
            </a:r>
            <a:r>
              <a:rPr lang="en-US" altLang="ja-JP" sz="1400" i="1" dirty="0"/>
              <a:t> &amp; </a:t>
            </a:r>
            <a:r>
              <a:rPr lang="en-US" altLang="ja-JP" sz="1400" i="1" dirty="0" err="1">
                <a:latin typeface="Symbol" pitchFamily="18" charset="2"/>
              </a:rPr>
              <a:t>pD</a:t>
            </a:r>
            <a:r>
              <a:rPr lang="en-US" altLang="ja-JP" sz="1400" i="1" dirty="0"/>
              <a:t> </a:t>
            </a:r>
            <a:r>
              <a:rPr lang="en-US" altLang="ja-JP" sz="1400" i="1" dirty="0">
                <a:solidFill>
                  <a:srgbClr val="FF0000"/>
                </a:solidFill>
              </a:rPr>
              <a:t>unphysical </a:t>
            </a:r>
            <a:r>
              <a:rPr lang="en-US" altLang="ja-JP" sz="1400" i="1" dirty="0"/>
              <a:t>sheet</a:t>
            </a:r>
          </a:p>
        </p:txBody>
      </p:sp>
      <p:sp>
        <p:nvSpPr>
          <p:cNvPr id="29700" name="AutoShape 26"/>
          <p:cNvSpPr>
            <a:spLocks noChangeArrowheads="1"/>
          </p:cNvSpPr>
          <p:nvPr/>
        </p:nvSpPr>
        <p:spPr bwMode="auto">
          <a:xfrm>
            <a:off x="1403351" y="2205038"/>
            <a:ext cx="5111750" cy="1079500"/>
          </a:xfrm>
          <a:prstGeom prst="parallelogram">
            <a:avLst>
              <a:gd name="adj" fmla="val 82188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9701" name="Line 17"/>
          <p:cNvSpPr>
            <a:spLocks noChangeAspect="1" noChangeShapeType="1"/>
          </p:cNvSpPr>
          <p:nvPr/>
        </p:nvSpPr>
        <p:spPr bwMode="auto">
          <a:xfrm flipH="1">
            <a:off x="323850" y="4140200"/>
            <a:ext cx="895350" cy="1087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02" name="AutoShape 25"/>
          <p:cNvSpPr>
            <a:spLocks noChangeArrowheads="1"/>
          </p:cNvSpPr>
          <p:nvPr/>
        </p:nvSpPr>
        <p:spPr bwMode="auto">
          <a:xfrm>
            <a:off x="250825" y="3284540"/>
            <a:ext cx="2679700" cy="1368425"/>
          </a:xfrm>
          <a:prstGeom prst="parallelogram">
            <a:avLst>
              <a:gd name="adj" fmla="val 837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9703" name="Line 4"/>
          <p:cNvSpPr>
            <a:spLocks noChangeShapeType="1"/>
          </p:cNvSpPr>
          <p:nvPr/>
        </p:nvSpPr>
        <p:spPr bwMode="auto">
          <a:xfrm>
            <a:off x="2268538" y="2197100"/>
            <a:ext cx="42497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3348038" y="2246314"/>
            <a:ext cx="2895610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i="1">
                <a:latin typeface="Symbol" pitchFamily="18" charset="2"/>
              </a:rPr>
              <a:t>p</a:t>
            </a:r>
            <a:r>
              <a:rPr lang="en-US" altLang="ja-JP" sz="1400" i="1"/>
              <a:t>N </a:t>
            </a:r>
            <a:r>
              <a:rPr lang="en-US" altLang="ja-JP" sz="1400" i="1">
                <a:solidFill>
                  <a:srgbClr val="0000FF"/>
                </a:solidFill>
              </a:rPr>
              <a:t>physical</a:t>
            </a:r>
            <a:r>
              <a:rPr lang="en-US" altLang="ja-JP" sz="1400" i="1"/>
              <a:t> &amp; </a:t>
            </a:r>
            <a:r>
              <a:rPr lang="en-US" altLang="ja-JP" sz="1400" i="1">
                <a:latin typeface="Symbol" pitchFamily="18" charset="2"/>
              </a:rPr>
              <a:t>pD</a:t>
            </a:r>
            <a:r>
              <a:rPr lang="en-US" altLang="ja-JP" sz="1400" i="1"/>
              <a:t> </a:t>
            </a:r>
            <a:r>
              <a:rPr lang="en-US" altLang="ja-JP" sz="1400" i="1">
                <a:solidFill>
                  <a:srgbClr val="0000FF"/>
                </a:solidFill>
              </a:rPr>
              <a:t>physical </a:t>
            </a:r>
            <a:r>
              <a:rPr lang="en-US" altLang="ja-JP" sz="1400" i="1"/>
              <a:t>sheet</a:t>
            </a:r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252414" y="4645025"/>
            <a:ext cx="15827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 flipH="1">
            <a:off x="5580064" y="2197102"/>
            <a:ext cx="935037" cy="1152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1403350" y="3276600"/>
            <a:ext cx="5473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08" name="Line 11"/>
          <p:cNvSpPr>
            <a:spLocks noChangeAspect="1" noChangeShapeType="1"/>
          </p:cNvSpPr>
          <p:nvPr/>
        </p:nvSpPr>
        <p:spPr bwMode="auto">
          <a:xfrm flipH="1">
            <a:off x="366714" y="5221290"/>
            <a:ext cx="585787" cy="7127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09" name="Line 12"/>
          <p:cNvSpPr>
            <a:spLocks noChangeAspect="1" noChangeShapeType="1"/>
          </p:cNvSpPr>
          <p:nvPr/>
        </p:nvSpPr>
        <p:spPr bwMode="auto">
          <a:xfrm flipH="1">
            <a:off x="1811338" y="3276602"/>
            <a:ext cx="1127125" cy="13684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10" name="Freeform 13"/>
          <p:cNvSpPr>
            <a:spLocks/>
          </p:cNvSpPr>
          <p:nvPr/>
        </p:nvSpPr>
        <p:spPr bwMode="auto">
          <a:xfrm>
            <a:off x="5435601" y="3348040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11" name="Freeform 14"/>
          <p:cNvSpPr>
            <a:spLocks/>
          </p:cNvSpPr>
          <p:nvPr/>
        </p:nvSpPr>
        <p:spPr bwMode="auto">
          <a:xfrm>
            <a:off x="4962525" y="4273552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12" name="Line 15"/>
          <p:cNvSpPr>
            <a:spLocks noChangeShapeType="1"/>
          </p:cNvSpPr>
          <p:nvPr/>
        </p:nvSpPr>
        <p:spPr bwMode="auto">
          <a:xfrm>
            <a:off x="323851" y="5221290"/>
            <a:ext cx="266541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13" name="Line 16"/>
          <p:cNvSpPr>
            <a:spLocks noChangeAspect="1" noChangeShapeType="1"/>
          </p:cNvSpPr>
          <p:nvPr/>
        </p:nvSpPr>
        <p:spPr bwMode="auto">
          <a:xfrm flipH="1">
            <a:off x="5103813" y="3806825"/>
            <a:ext cx="392112" cy="4778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V="1">
            <a:off x="341314" y="5940425"/>
            <a:ext cx="3665537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15" name="Line 20"/>
          <p:cNvSpPr>
            <a:spLocks noChangeAspect="1" noChangeShapeType="1"/>
          </p:cNvSpPr>
          <p:nvPr/>
        </p:nvSpPr>
        <p:spPr bwMode="auto">
          <a:xfrm flipH="1">
            <a:off x="2989263" y="4140200"/>
            <a:ext cx="895350" cy="10874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16" name="Oval 19"/>
          <p:cNvSpPr>
            <a:spLocks noChangeArrowheads="1"/>
          </p:cNvSpPr>
          <p:nvPr/>
        </p:nvSpPr>
        <p:spPr bwMode="auto">
          <a:xfrm>
            <a:off x="2843214" y="3205163"/>
            <a:ext cx="193675" cy="12065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9717" name="Line 23"/>
          <p:cNvSpPr>
            <a:spLocks noChangeShapeType="1"/>
          </p:cNvSpPr>
          <p:nvPr/>
        </p:nvSpPr>
        <p:spPr bwMode="auto">
          <a:xfrm>
            <a:off x="3890964" y="4200525"/>
            <a:ext cx="2193925" cy="14288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18" name="Line 24"/>
          <p:cNvSpPr>
            <a:spLocks noChangeAspect="1" noChangeShapeType="1"/>
          </p:cNvSpPr>
          <p:nvPr/>
        </p:nvSpPr>
        <p:spPr bwMode="auto">
          <a:xfrm flipH="1">
            <a:off x="4016376" y="4678363"/>
            <a:ext cx="1039813" cy="12620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19" name="Line 5"/>
          <p:cNvSpPr>
            <a:spLocks noChangeShapeType="1"/>
          </p:cNvSpPr>
          <p:nvPr/>
        </p:nvSpPr>
        <p:spPr bwMode="auto">
          <a:xfrm flipH="1">
            <a:off x="252414" y="2197102"/>
            <a:ext cx="2016125" cy="2447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20" name="Text Box 31"/>
          <p:cNvSpPr txBox="1">
            <a:spLocks noChangeArrowheads="1"/>
          </p:cNvSpPr>
          <p:nvPr/>
        </p:nvSpPr>
        <p:spPr bwMode="auto">
          <a:xfrm>
            <a:off x="2671764" y="2836864"/>
            <a:ext cx="572858" cy="4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>
                <a:latin typeface="Symbol" pitchFamily="18" charset="2"/>
              </a:rPr>
              <a:t>p </a:t>
            </a:r>
            <a:r>
              <a:rPr lang="en-US" altLang="ja-JP" sz="2000" i="1">
                <a:latin typeface="Times New Roman" pitchFamily="18" charset="0"/>
              </a:rPr>
              <a:t>N</a:t>
            </a:r>
          </a:p>
        </p:txBody>
      </p:sp>
      <p:sp>
        <p:nvSpPr>
          <p:cNvPr id="29721" name="Text Box 32"/>
          <p:cNvSpPr txBox="1">
            <a:spLocks noChangeArrowheads="1"/>
          </p:cNvSpPr>
          <p:nvPr/>
        </p:nvSpPr>
        <p:spPr bwMode="auto">
          <a:xfrm>
            <a:off x="3529013" y="3783014"/>
            <a:ext cx="544004" cy="4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>
                <a:latin typeface="Symbol" pitchFamily="18" charset="2"/>
              </a:rPr>
              <a:t>p D</a:t>
            </a:r>
          </a:p>
        </p:txBody>
      </p:sp>
      <p:sp>
        <p:nvSpPr>
          <p:cNvPr id="29722" name="Freeform 34"/>
          <p:cNvSpPr>
            <a:spLocks/>
          </p:cNvSpPr>
          <p:nvPr/>
        </p:nvSpPr>
        <p:spPr bwMode="auto">
          <a:xfrm>
            <a:off x="2771776" y="3348040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190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23" name="Line 35"/>
          <p:cNvSpPr>
            <a:spLocks noChangeAspect="1" noChangeShapeType="1"/>
          </p:cNvSpPr>
          <p:nvPr/>
        </p:nvSpPr>
        <p:spPr bwMode="auto">
          <a:xfrm flipH="1">
            <a:off x="1643063" y="3868738"/>
            <a:ext cx="1114425" cy="13525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24" name="Freeform 36"/>
          <p:cNvSpPr>
            <a:spLocks/>
          </p:cNvSpPr>
          <p:nvPr/>
        </p:nvSpPr>
        <p:spPr bwMode="auto">
          <a:xfrm>
            <a:off x="3697289" y="4213227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190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25" name="Line 38"/>
          <p:cNvSpPr>
            <a:spLocks noChangeAspect="1" noChangeShapeType="1"/>
          </p:cNvSpPr>
          <p:nvPr/>
        </p:nvSpPr>
        <p:spPr bwMode="auto">
          <a:xfrm flipH="1">
            <a:off x="2687638" y="4713288"/>
            <a:ext cx="1020762" cy="123666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26" name="Text Box 29"/>
          <p:cNvSpPr txBox="1">
            <a:spLocks noChangeArrowheads="1"/>
          </p:cNvSpPr>
          <p:nvPr/>
        </p:nvSpPr>
        <p:spPr bwMode="auto">
          <a:xfrm>
            <a:off x="6059488" y="3573464"/>
            <a:ext cx="3113618" cy="3099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i="1">
                <a:latin typeface="Symbol" pitchFamily="18" charset="2"/>
              </a:rPr>
              <a:t>p</a:t>
            </a:r>
            <a:r>
              <a:rPr lang="en-US" altLang="ja-JP" sz="1400" i="1">
                <a:latin typeface="Times New Roman" pitchFamily="18" charset="0"/>
              </a:rPr>
              <a:t>N</a:t>
            </a:r>
            <a:r>
              <a:rPr lang="en-US" altLang="ja-JP" sz="1400" i="1"/>
              <a:t> </a:t>
            </a:r>
            <a:r>
              <a:rPr lang="en-US" altLang="ja-JP" sz="1400" i="1">
                <a:solidFill>
                  <a:srgbClr val="FF0000"/>
                </a:solidFill>
              </a:rPr>
              <a:t>unphysical</a:t>
            </a:r>
            <a:r>
              <a:rPr lang="en-US" altLang="ja-JP" sz="1400" i="1"/>
              <a:t> &amp; </a:t>
            </a:r>
            <a:r>
              <a:rPr lang="en-US" altLang="ja-JP" sz="1400" i="1">
                <a:latin typeface="Symbol" pitchFamily="18" charset="2"/>
              </a:rPr>
              <a:t>pD</a:t>
            </a:r>
            <a:r>
              <a:rPr lang="en-US" altLang="ja-JP" sz="1400" i="1"/>
              <a:t> </a:t>
            </a:r>
            <a:r>
              <a:rPr lang="en-US" altLang="ja-JP" sz="1400" i="1">
                <a:solidFill>
                  <a:srgbClr val="0000FF"/>
                </a:solidFill>
              </a:rPr>
              <a:t>physical </a:t>
            </a:r>
            <a:r>
              <a:rPr lang="en-US" altLang="ja-JP" sz="1400" i="1"/>
              <a:t>sheet</a:t>
            </a:r>
          </a:p>
        </p:txBody>
      </p:sp>
      <p:sp>
        <p:nvSpPr>
          <p:cNvPr id="29727" name="AutoShape 40"/>
          <p:cNvSpPr>
            <a:spLocks noChangeArrowheads="1"/>
          </p:cNvSpPr>
          <p:nvPr/>
        </p:nvSpPr>
        <p:spPr bwMode="auto">
          <a:xfrm>
            <a:off x="6732589" y="1916113"/>
            <a:ext cx="2160587" cy="647700"/>
          </a:xfrm>
          <a:prstGeom prst="wedgeRoundRectCallout">
            <a:avLst>
              <a:gd name="adj1" fmla="val -61241"/>
              <a:gd name="adj2" fmla="val 148528"/>
              <a:gd name="adj3" fmla="val 16667"/>
            </a:avLst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984" tIns="46791" rIns="89984" bIns="46791"/>
          <a:lstStyle/>
          <a:p>
            <a:pPr algn="ctr"/>
            <a:r>
              <a:rPr lang="en-US" altLang="ja-JP" sz="1600" b="1"/>
              <a:t>Real energy axis</a:t>
            </a:r>
          </a:p>
          <a:p>
            <a:pPr algn="ctr"/>
            <a:r>
              <a:rPr lang="en-US" altLang="ja-JP" sz="1600" b="1"/>
              <a:t>“physical world”</a:t>
            </a:r>
          </a:p>
        </p:txBody>
      </p:sp>
      <p:sp>
        <p:nvSpPr>
          <p:cNvPr id="29728" name="Text Box 41"/>
          <p:cNvSpPr txBox="1">
            <a:spLocks noChangeArrowheads="1"/>
          </p:cNvSpPr>
          <p:nvPr/>
        </p:nvSpPr>
        <p:spPr bwMode="auto">
          <a:xfrm>
            <a:off x="250826" y="1412877"/>
            <a:ext cx="2054033" cy="37149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/>
              <a:t>Complex E-plane</a:t>
            </a:r>
          </a:p>
        </p:txBody>
      </p:sp>
      <p:sp>
        <p:nvSpPr>
          <p:cNvPr id="29729" name="Text Box 42"/>
          <p:cNvSpPr txBox="1">
            <a:spLocks noChangeArrowheads="1"/>
          </p:cNvSpPr>
          <p:nvPr/>
        </p:nvSpPr>
        <p:spPr bwMode="auto">
          <a:xfrm>
            <a:off x="2699792" y="836614"/>
            <a:ext cx="6436643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>
                <a:solidFill>
                  <a:srgbClr val="FF0000"/>
                </a:solidFill>
              </a:rPr>
              <a:t>Suzuki, Julia-Diaz, Kamano, Lee, Matsuyama, Sato, PRL104 042302 (2010)</a:t>
            </a:r>
          </a:p>
        </p:txBody>
      </p:sp>
      <p:sp>
        <p:nvSpPr>
          <p:cNvPr id="29730" name="Oval 22"/>
          <p:cNvSpPr>
            <a:spLocks noChangeArrowheads="1"/>
          </p:cNvSpPr>
          <p:nvPr/>
        </p:nvSpPr>
        <p:spPr bwMode="auto">
          <a:xfrm>
            <a:off x="3730626" y="4140200"/>
            <a:ext cx="193675" cy="12065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38332" name="Line 60"/>
          <p:cNvSpPr>
            <a:spLocks noChangeShapeType="1"/>
          </p:cNvSpPr>
          <p:nvPr/>
        </p:nvSpPr>
        <p:spPr bwMode="auto">
          <a:xfrm flipV="1">
            <a:off x="3163888" y="3449638"/>
            <a:ext cx="411162" cy="5969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32" name="Line 66"/>
          <p:cNvSpPr>
            <a:spLocks noChangeShapeType="1"/>
          </p:cNvSpPr>
          <p:nvPr/>
        </p:nvSpPr>
        <p:spPr bwMode="auto">
          <a:xfrm flipH="1">
            <a:off x="5292726" y="3751265"/>
            <a:ext cx="785813" cy="10953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grpSp>
        <p:nvGrpSpPr>
          <p:cNvPr id="438342" name="Group 70"/>
          <p:cNvGrpSpPr>
            <a:grpSpLocks/>
          </p:cNvGrpSpPr>
          <p:nvPr/>
        </p:nvGrpSpPr>
        <p:grpSpPr bwMode="auto">
          <a:xfrm>
            <a:off x="2936875" y="4179888"/>
            <a:ext cx="368300" cy="4762"/>
            <a:chOff x="4306" y="3322"/>
            <a:chExt cx="232" cy="3"/>
          </a:xfrm>
        </p:grpSpPr>
        <p:sp>
          <p:nvSpPr>
            <p:cNvPr id="29759" name="Line 68"/>
            <p:cNvSpPr>
              <a:spLocks noChangeAspect="1" noChangeShapeType="1"/>
            </p:cNvSpPr>
            <p:nvPr/>
          </p:nvSpPr>
          <p:spPr bwMode="auto">
            <a:xfrm rot="1200000">
              <a:off x="4320" y="3324"/>
              <a:ext cx="218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29760" name="Line 69"/>
            <p:cNvSpPr>
              <a:spLocks noChangeAspect="1" noChangeShapeType="1"/>
            </p:cNvSpPr>
            <p:nvPr/>
          </p:nvSpPr>
          <p:spPr bwMode="auto">
            <a:xfrm rot="-1200000">
              <a:off x="4306" y="3322"/>
              <a:ext cx="218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sp>
        <p:nvSpPr>
          <p:cNvPr id="29734" name="Line 78"/>
          <p:cNvSpPr>
            <a:spLocks noChangeShapeType="1"/>
          </p:cNvSpPr>
          <p:nvPr/>
        </p:nvSpPr>
        <p:spPr bwMode="auto">
          <a:xfrm flipV="1">
            <a:off x="1763714" y="5734050"/>
            <a:ext cx="144462" cy="28733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35" name="Line 79"/>
          <p:cNvSpPr>
            <a:spLocks noChangeShapeType="1"/>
          </p:cNvSpPr>
          <p:nvPr/>
        </p:nvSpPr>
        <p:spPr bwMode="auto">
          <a:xfrm flipV="1">
            <a:off x="468314" y="2349500"/>
            <a:ext cx="1366837" cy="172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36" name="Text Box 80"/>
          <p:cNvSpPr txBox="1">
            <a:spLocks noChangeArrowheads="1"/>
          </p:cNvSpPr>
          <p:nvPr/>
        </p:nvSpPr>
        <p:spPr bwMode="auto">
          <a:xfrm rot="-3300000">
            <a:off x="456106" y="2859080"/>
            <a:ext cx="822927" cy="37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/>
              <a:t>Im (E)</a:t>
            </a:r>
          </a:p>
        </p:txBody>
      </p:sp>
      <p:sp>
        <p:nvSpPr>
          <p:cNvPr id="29737" name="Text Box 81"/>
          <p:cNvSpPr txBox="1">
            <a:spLocks noChangeArrowheads="1"/>
          </p:cNvSpPr>
          <p:nvPr/>
        </p:nvSpPr>
        <p:spPr bwMode="auto">
          <a:xfrm>
            <a:off x="7019926" y="3068639"/>
            <a:ext cx="848575" cy="37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/>
              <a:t>Re (E)</a:t>
            </a:r>
          </a:p>
        </p:txBody>
      </p:sp>
      <p:grpSp>
        <p:nvGrpSpPr>
          <p:cNvPr id="438360" name="Group 88"/>
          <p:cNvGrpSpPr>
            <a:grpSpLocks/>
          </p:cNvGrpSpPr>
          <p:nvPr/>
        </p:nvGrpSpPr>
        <p:grpSpPr bwMode="auto">
          <a:xfrm>
            <a:off x="1619250" y="1196975"/>
            <a:ext cx="2487613" cy="1631950"/>
            <a:chOff x="1020" y="754"/>
            <a:chExt cx="1567" cy="1028"/>
          </a:xfrm>
        </p:grpSpPr>
        <p:pic>
          <p:nvPicPr>
            <p:cNvPr id="29756" name="Picture 8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754"/>
              <a:ext cx="1567" cy="102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29757" name="Text Box 84"/>
            <p:cNvSpPr txBox="1">
              <a:spLocks noChangeArrowheads="1"/>
            </p:cNvSpPr>
            <p:nvPr/>
          </p:nvSpPr>
          <p:spPr bwMode="auto">
            <a:xfrm>
              <a:off x="1610" y="907"/>
              <a:ext cx="43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/>
                <a:t>Re (T)</a:t>
              </a:r>
            </a:p>
          </p:txBody>
        </p:sp>
        <p:sp>
          <p:nvSpPr>
            <p:cNvPr id="29758" name="Line 86"/>
            <p:cNvSpPr>
              <a:spLocks noChangeShapeType="1"/>
            </p:cNvSpPr>
            <p:nvPr/>
          </p:nvSpPr>
          <p:spPr bwMode="auto">
            <a:xfrm>
              <a:off x="1429" y="799"/>
              <a:ext cx="0" cy="81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grpSp>
        <p:nvGrpSpPr>
          <p:cNvPr id="438361" name="Group 89"/>
          <p:cNvGrpSpPr>
            <a:grpSpLocks/>
          </p:cNvGrpSpPr>
          <p:nvPr/>
        </p:nvGrpSpPr>
        <p:grpSpPr bwMode="auto">
          <a:xfrm>
            <a:off x="4716464" y="1176339"/>
            <a:ext cx="2447925" cy="1658937"/>
            <a:chOff x="2925" y="741"/>
            <a:chExt cx="1542" cy="1045"/>
          </a:xfrm>
        </p:grpSpPr>
        <p:pic>
          <p:nvPicPr>
            <p:cNvPr id="29753" name="Picture 8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741"/>
              <a:ext cx="1542" cy="104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29754" name="Text Box 85"/>
            <p:cNvSpPr txBox="1">
              <a:spLocks noChangeArrowheads="1"/>
            </p:cNvSpPr>
            <p:nvPr/>
          </p:nvSpPr>
          <p:spPr bwMode="auto">
            <a:xfrm>
              <a:off x="3596" y="890"/>
              <a:ext cx="42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/>
                <a:t>Im (T)</a:t>
              </a:r>
            </a:p>
          </p:txBody>
        </p:sp>
        <p:sp>
          <p:nvSpPr>
            <p:cNvPr id="29755" name="Line 87"/>
            <p:cNvSpPr>
              <a:spLocks noChangeShapeType="1"/>
            </p:cNvSpPr>
            <p:nvPr/>
          </p:nvSpPr>
          <p:spPr bwMode="auto">
            <a:xfrm>
              <a:off x="3315" y="805"/>
              <a:ext cx="0" cy="81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grpSp>
        <p:nvGrpSpPr>
          <p:cNvPr id="29740" name="Group 90"/>
          <p:cNvGrpSpPr>
            <a:grpSpLocks/>
          </p:cNvGrpSpPr>
          <p:nvPr/>
        </p:nvGrpSpPr>
        <p:grpSpPr bwMode="auto">
          <a:xfrm>
            <a:off x="395288" y="2060575"/>
            <a:ext cx="730250" cy="433388"/>
            <a:chOff x="3100" y="3974"/>
            <a:chExt cx="460" cy="273"/>
          </a:xfrm>
        </p:grpSpPr>
        <p:sp>
          <p:nvSpPr>
            <p:cNvPr id="29750" name="Text Box 91"/>
            <p:cNvSpPr txBox="1">
              <a:spLocks noChangeArrowheads="1"/>
            </p:cNvSpPr>
            <p:nvPr/>
          </p:nvSpPr>
          <p:spPr bwMode="auto">
            <a:xfrm>
              <a:off x="3139" y="3982"/>
              <a:ext cx="37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/>
                <a:t>P33</a:t>
              </a:r>
            </a:p>
          </p:txBody>
        </p:sp>
        <p:sp>
          <p:nvSpPr>
            <p:cNvPr id="29751" name="Line 92"/>
            <p:cNvSpPr>
              <a:spLocks noChangeShapeType="1"/>
            </p:cNvSpPr>
            <p:nvPr/>
          </p:nvSpPr>
          <p:spPr bwMode="auto">
            <a:xfrm>
              <a:off x="3560" y="3974"/>
              <a:ext cx="0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29752" name="Line 93"/>
            <p:cNvSpPr>
              <a:spLocks noChangeShapeType="1"/>
            </p:cNvSpPr>
            <p:nvPr/>
          </p:nvSpPr>
          <p:spPr bwMode="auto">
            <a:xfrm>
              <a:off x="3100" y="4241"/>
              <a:ext cx="4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sp>
        <p:nvSpPr>
          <p:cNvPr id="438366" name="Text Box 94"/>
          <p:cNvSpPr txBox="1">
            <a:spLocks noChangeArrowheads="1"/>
          </p:cNvSpPr>
          <p:nvPr/>
        </p:nvSpPr>
        <p:spPr bwMode="auto">
          <a:xfrm>
            <a:off x="2484439" y="4292602"/>
            <a:ext cx="1075112" cy="37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i="1">
                <a:solidFill>
                  <a:srgbClr val="0000FF"/>
                </a:solidFill>
              </a:rPr>
              <a:t>1211-50i</a:t>
            </a:r>
          </a:p>
        </p:txBody>
      </p:sp>
      <p:sp>
        <p:nvSpPr>
          <p:cNvPr id="29742" name="Text Box 96"/>
          <p:cNvSpPr txBox="1">
            <a:spLocks noChangeArrowheads="1"/>
          </p:cNvSpPr>
          <p:nvPr/>
        </p:nvSpPr>
        <p:spPr bwMode="auto">
          <a:xfrm>
            <a:off x="4284664" y="6021389"/>
            <a:ext cx="4856082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/>
              <a:t>Riemann-sheet for other channels: (</a:t>
            </a:r>
            <a:r>
              <a:rPr lang="en-US" altLang="ja-JP" sz="1400">
                <a:latin typeface="Symbol" pitchFamily="18" charset="2"/>
              </a:rPr>
              <a:t>h</a:t>
            </a:r>
            <a:r>
              <a:rPr lang="en-US" altLang="ja-JP" sz="1400"/>
              <a:t>N,</a:t>
            </a:r>
            <a:r>
              <a:rPr lang="en-US" altLang="ja-JP" sz="1400">
                <a:latin typeface="Symbol" pitchFamily="18" charset="2"/>
              </a:rPr>
              <a:t>r</a:t>
            </a:r>
            <a:r>
              <a:rPr lang="en-US" altLang="ja-JP" sz="1400"/>
              <a:t>N,</a:t>
            </a:r>
            <a:r>
              <a:rPr lang="en-US" altLang="ja-JP" sz="1400">
                <a:latin typeface="Symbol" pitchFamily="18" charset="2"/>
              </a:rPr>
              <a:t>s</a:t>
            </a:r>
            <a:r>
              <a:rPr lang="en-US" altLang="ja-JP" sz="1400"/>
              <a:t>N) = (-, </a:t>
            </a:r>
            <a:r>
              <a:rPr lang="en-US" altLang="ja-JP" sz="1400">
                <a:solidFill>
                  <a:srgbClr val="0000FF"/>
                </a:solidFill>
              </a:rPr>
              <a:t>p</a:t>
            </a:r>
            <a:r>
              <a:rPr lang="en-US" altLang="ja-JP" sz="1400"/>
              <a:t>, </a:t>
            </a:r>
            <a:r>
              <a:rPr lang="en-US" altLang="ja-JP" sz="1400">
                <a:solidFill>
                  <a:srgbClr val="0000FF"/>
                </a:solidFill>
              </a:rPr>
              <a:t>-</a:t>
            </a:r>
            <a:r>
              <a:rPr lang="en-US" altLang="ja-JP" sz="1400"/>
              <a:t>)</a:t>
            </a:r>
          </a:p>
        </p:txBody>
      </p:sp>
      <p:grpSp>
        <p:nvGrpSpPr>
          <p:cNvPr id="438375" name="Group 103"/>
          <p:cNvGrpSpPr>
            <a:grpSpLocks/>
          </p:cNvGrpSpPr>
          <p:nvPr/>
        </p:nvGrpSpPr>
        <p:grpSpPr bwMode="auto">
          <a:xfrm>
            <a:off x="1258763" y="3488420"/>
            <a:ext cx="7705725" cy="2881313"/>
            <a:chOff x="793" y="2160"/>
            <a:chExt cx="4854" cy="1815"/>
          </a:xfrm>
        </p:grpSpPr>
        <p:sp>
          <p:nvSpPr>
            <p:cNvPr id="29744" name="AutoShape 97"/>
            <p:cNvSpPr>
              <a:spLocks noChangeArrowheads="1"/>
            </p:cNvSpPr>
            <p:nvPr/>
          </p:nvSpPr>
          <p:spPr bwMode="auto">
            <a:xfrm>
              <a:off x="2608" y="2160"/>
              <a:ext cx="3039" cy="154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0">
              <a:solidFill>
                <a:srgbClr val="FF66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29745" name="Text Box 98"/>
            <p:cNvSpPr txBox="1">
              <a:spLocks noChangeArrowheads="1"/>
            </p:cNvSpPr>
            <p:nvPr/>
          </p:nvSpPr>
          <p:spPr bwMode="auto">
            <a:xfrm>
              <a:off x="3107" y="2704"/>
              <a:ext cx="1953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>
                  <a:solidFill>
                    <a:srgbClr val="0000FF"/>
                  </a:solidFill>
                </a:rPr>
                <a:t>pole    1211   ,       50</a:t>
              </a:r>
            </a:p>
          </p:txBody>
        </p:sp>
        <p:sp>
          <p:nvSpPr>
            <p:cNvPr id="29746" name="Text Box 99"/>
            <p:cNvSpPr txBox="1">
              <a:spLocks noChangeArrowheads="1"/>
            </p:cNvSpPr>
            <p:nvPr/>
          </p:nvSpPr>
          <p:spPr bwMode="auto">
            <a:xfrm>
              <a:off x="3198" y="3339"/>
              <a:ext cx="215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/>
                <a:t>BW    1232   , 118/2=59</a:t>
              </a:r>
            </a:p>
          </p:txBody>
        </p:sp>
        <p:sp>
          <p:nvSpPr>
            <p:cNvPr id="29747" name="AutoShape 100"/>
            <p:cNvSpPr>
              <a:spLocks noChangeArrowheads="1"/>
            </p:cNvSpPr>
            <p:nvPr/>
          </p:nvSpPr>
          <p:spPr bwMode="auto">
            <a:xfrm>
              <a:off x="4241" y="3022"/>
              <a:ext cx="317" cy="317"/>
            </a:xfrm>
            <a:prstGeom prst="upDownArrow">
              <a:avLst>
                <a:gd name="adj1" fmla="val 50157"/>
                <a:gd name="adj2" fmla="val 34514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29748" name="Text Box 101"/>
            <p:cNvSpPr txBox="1">
              <a:spLocks noChangeArrowheads="1"/>
            </p:cNvSpPr>
            <p:nvPr/>
          </p:nvSpPr>
          <p:spPr bwMode="auto">
            <a:xfrm>
              <a:off x="2744" y="2293"/>
              <a:ext cx="2731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600"/>
                <a:t>In this case, BW mass &amp; width can be </a:t>
              </a:r>
            </a:p>
            <a:p>
              <a:r>
                <a:rPr lang="en-US" altLang="ja-JP" sz="1600"/>
                <a:t>a good </a:t>
              </a:r>
              <a:r>
                <a:rPr lang="en-US" altLang="ja-JP" sz="1600" i="1">
                  <a:solidFill>
                    <a:srgbClr val="FF0000"/>
                  </a:solidFill>
                </a:rPr>
                <a:t>approximation </a:t>
              </a:r>
              <a:r>
                <a:rPr lang="en-US" altLang="ja-JP" sz="1600"/>
                <a:t>of the </a:t>
              </a:r>
              <a:r>
                <a:rPr lang="en-US" altLang="ja-JP" sz="1600">
                  <a:solidFill>
                    <a:srgbClr val="0000FF"/>
                  </a:solidFill>
                </a:rPr>
                <a:t>pole position</a:t>
              </a:r>
              <a:r>
                <a:rPr lang="en-US" altLang="ja-JP" sz="1600"/>
                <a:t>.</a:t>
              </a:r>
            </a:p>
          </p:txBody>
        </p:sp>
        <p:sp>
          <p:nvSpPr>
            <p:cNvPr id="29749" name="AutoShape 102"/>
            <p:cNvSpPr>
              <a:spLocks noChangeArrowheads="1"/>
            </p:cNvSpPr>
            <p:nvPr/>
          </p:nvSpPr>
          <p:spPr bwMode="auto">
            <a:xfrm>
              <a:off x="793" y="3203"/>
              <a:ext cx="1769" cy="772"/>
            </a:xfrm>
            <a:prstGeom prst="wedgeRoundRectCallout">
              <a:avLst>
                <a:gd name="adj1" fmla="val 64190"/>
                <a:gd name="adj2" fmla="val -143653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9984" tIns="46791" rIns="89984" bIns="46791"/>
            <a:lstStyle/>
            <a:p>
              <a:pPr>
                <a:lnSpc>
                  <a:spcPct val="120000"/>
                </a:lnSpc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n-US" altLang="ja-JP" sz="1400" b="1" dirty="0"/>
                <a:t> Small background</a:t>
              </a:r>
            </a:p>
            <a:p>
              <a:pPr>
                <a:lnSpc>
                  <a:spcPct val="120000"/>
                </a:lnSpc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n-US" altLang="ja-JP" sz="1400" b="1" dirty="0"/>
                <a:t> Isolated pole</a:t>
              </a:r>
            </a:p>
            <a:p>
              <a:pPr>
                <a:lnSpc>
                  <a:spcPct val="120000"/>
                </a:lnSpc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n-US" altLang="ja-JP" sz="1400" b="1" dirty="0"/>
                <a:t> </a:t>
              </a:r>
              <a:r>
                <a:rPr lang="en-US" altLang="ja-JP" sz="1400" b="1" dirty="0">
                  <a:solidFill>
                    <a:srgbClr val="FF0000"/>
                  </a:solidFill>
                </a:rPr>
                <a:t>Simple analytic structure</a:t>
              </a:r>
            </a:p>
            <a:p>
              <a:pPr>
                <a:lnSpc>
                  <a:spcPct val="120000"/>
                </a:lnSpc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altLang="ja-JP" sz="1400" b="1" dirty="0">
                  <a:solidFill>
                    <a:srgbClr val="FF0000"/>
                  </a:solidFill>
                </a:rPr>
                <a:t>    </a:t>
              </a:r>
              <a:r>
                <a:rPr lang="en-US" altLang="ja-JP" sz="1400" b="1" dirty="0"/>
                <a:t>of the complex E-plane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3120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3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332" grpId="0" animBg="1"/>
      <p:bldP spid="4383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564904"/>
            <a:ext cx="8136904" cy="1728192"/>
          </a:xfr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altLang="ja-JP" sz="3200" b="0" dirty="0" smtClean="0">
                <a:latin typeface="Arial Black" pitchFamily="34" charset="0"/>
                <a:ea typeface="ＭＳ Ｐゴシック" charset="-128"/>
              </a:rPr>
              <a:t>Background and motivation for </a:t>
            </a:r>
            <a:br>
              <a:rPr lang="en-US" altLang="ja-JP" sz="3200" b="0" dirty="0" smtClean="0">
                <a:latin typeface="Arial Black" pitchFamily="34" charset="0"/>
                <a:ea typeface="ＭＳ Ｐゴシック" charset="-128"/>
              </a:rPr>
            </a:br>
            <a:r>
              <a:rPr lang="en-US" altLang="ja-JP" sz="3200" b="0" dirty="0" smtClean="0">
                <a:latin typeface="Arial Black" pitchFamily="34" charset="0"/>
                <a:ea typeface="ＭＳ Ｐゴシック" charset="-128"/>
              </a:rPr>
              <a:t>N* spectroscopy</a:t>
            </a:r>
            <a:br>
              <a:rPr lang="en-US" altLang="ja-JP" sz="3200" b="0" dirty="0" smtClean="0">
                <a:latin typeface="Arial Black" pitchFamily="34" charset="0"/>
                <a:ea typeface="ＭＳ Ｐゴシック" charset="-128"/>
              </a:rPr>
            </a:br>
            <a:r>
              <a:rPr lang="en-US" altLang="ja-JP" sz="3200" b="0" dirty="0" smtClean="0">
                <a:latin typeface="Arial Black" pitchFamily="34" charset="0"/>
                <a:ea typeface="ＭＳ Ｐゴシック" charset="-128"/>
              </a:rPr>
              <a:t>(1 of 3)</a:t>
            </a:r>
          </a:p>
        </p:txBody>
      </p:sp>
    </p:spTree>
    <p:extLst>
      <p:ext uri="{BB962C8B-B14F-4D97-AF65-F5344CB8AC3E}">
        <p14:creationId xmlns:p14="http://schemas.microsoft.com/office/powerpoint/2010/main" val="20294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2700" b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Two-pole structure of the Roper P11(1440)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5289" y="6021389"/>
            <a:ext cx="3331627" cy="3099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i="1">
                <a:latin typeface="Symbol" pitchFamily="18" charset="2"/>
              </a:rPr>
              <a:t>p</a:t>
            </a:r>
            <a:r>
              <a:rPr lang="en-US" altLang="ja-JP" sz="1400" i="1">
                <a:latin typeface="Times New Roman" pitchFamily="18" charset="0"/>
              </a:rPr>
              <a:t>N</a:t>
            </a:r>
            <a:r>
              <a:rPr lang="en-US" altLang="ja-JP" sz="1400" i="1"/>
              <a:t> </a:t>
            </a:r>
            <a:r>
              <a:rPr lang="en-US" altLang="ja-JP" sz="1400" i="1">
                <a:solidFill>
                  <a:srgbClr val="FF0000"/>
                </a:solidFill>
              </a:rPr>
              <a:t>unphysical</a:t>
            </a:r>
            <a:r>
              <a:rPr lang="en-US" altLang="ja-JP" sz="1400" i="1"/>
              <a:t> &amp; </a:t>
            </a:r>
            <a:r>
              <a:rPr lang="en-US" altLang="ja-JP" sz="1400" i="1">
                <a:latin typeface="Symbol" pitchFamily="18" charset="2"/>
              </a:rPr>
              <a:t>pD</a:t>
            </a:r>
            <a:r>
              <a:rPr lang="en-US" altLang="ja-JP" sz="1400" i="1"/>
              <a:t> </a:t>
            </a:r>
            <a:r>
              <a:rPr lang="en-US" altLang="ja-JP" sz="1400" i="1">
                <a:solidFill>
                  <a:srgbClr val="FF0000"/>
                </a:solidFill>
              </a:rPr>
              <a:t>unphysical</a:t>
            </a:r>
            <a:r>
              <a:rPr lang="en-US" altLang="ja-JP" sz="1400" i="1">
                <a:solidFill>
                  <a:srgbClr val="0000FF"/>
                </a:solidFill>
              </a:rPr>
              <a:t> </a:t>
            </a:r>
            <a:r>
              <a:rPr lang="en-US" altLang="ja-JP" sz="1400" i="1"/>
              <a:t>sheet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1403351" y="2205038"/>
            <a:ext cx="5111750" cy="1079500"/>
          </a:xfrm>
          <a:prstGeom prst="parallelogram">
            <a:avLst>
              <a:gd name="adj" fmla="val 82188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0725" name="Line 5"/>
          <p:cNvSpPr>
            <a:spLocks noChangeAspect="1" noChangeShapeType="1"/>
          </p:cNvSpPr>
          <p:nvPr/>
        </p:nvSpPr>
        <p:spPr bwMode="auto">
          <a:xfrm flipH="1">
            <a:off x="323850" y="4140200"/>
            <a:ext cx="895350" cy="1087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52413" y="3276602"/>
            <a:ext cx="2679700" cy="1368425"/>
          </a:xfrm>
          <a:prstGeom prst="parallelogram">
            <a:avLst>
              <a:gd name="adj" fmla="val 837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268538" y="2197100"/>
            <a:ext cx="42497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348038" y="2246314"/>
            <a:ext cx="2895610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i="1">
                <a:latin typeface="Symbol" pitchFamily="18" charset="2"/>
              </a:rPr>
              <a:t>p</a:t>
            </a:r>
            <a:r>
              <a:rPr lang="en-US" altLang="ja-JP" sz="1400" i="1"/>
              <a:t>N </a:t>
            </a:r>
            <a:r>
              <a:rPr lang="en-US" altLang="ja-JP" sz="1400" i="1">
                <a:solidFill>
                  <a:srgbClr val="0000FF"/>
                </a:solidFill>
              </a:rPr>
              <a:t>physical</a:t>
            </a:r>
            <a:r>
              <a:rPr lang="en-US" altLang="ja-JP" sz="1400" i="1"/>
              <a:t> &amp; </a:t>
            </a:r>
            <a:r>
              <a:rPr lang="en-US" altLang="ja-JP" sz="1400" i="1">
                <a:latin typeface="Symbol" pitchFamily="18" charset="2"/>
              </a:rPr>
              <a:t>pD</a:t>
            </a:r>
            <a:r>
              <a:rPr lang="en-US" altLang="ja-JP" sz="1400" i="1"/>
              <a:t> </a:t>
            </a:r>
            <a:r>
              <a:rPr lang="en-US" altLang="ja-JP" sz="1400" i="1">
                <a:solidFill>
                  <a:srgbClr val="0000FF"/>
                </a:solidFill>
              </a:rPr>
              <a:t>physical</a:t>
            </a:r>
            <a:r>
              <a:rPr lang="en-US" altLang="ja-JP" sz="1400" i="1"/>
              <a:t> sheet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52414" y="4645025"/>
            <a:ext cx="15827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5580064" y="2197102"/>
            <a:ext cx="935037" cy="1152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403350" y="3276600"/>
            <a:ext cx="5473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2" name="Line 12"/>
          <p:cNvSpPr>
            <a:spLocks noChangeAspect="1" noChangeShapeType="1"/>
          </p:cNvSpPr>
          <p:nvPr/>
        </p:nvSpPr>
        <p:spPr bwMode="auto">
          <a:xfrm flipH="1">
            <a:off x="366714" y="5221290"/>
            <a:ext cx="585787" cy="7127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3" name="Line 13"/>
          <p:cNvSpPr>
            <a:spLocks noChangeAspect="1" noChangeShapeType="1"/>
          </p:cNvSpPr>
          <p:nvPr/>
        </p:nvSpPr>
        <p:spPr bwMode="auto">
          <a:xfrm flipH="1">
            <a:off x="1811338" y="3276602"/>
            <a:ext cx="1127125" cy="13684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4" name="Freeform 14"/>
          <p:cNvSpPr>
            <a:spLocks/>
          </p:cNvSpPr>
          <p:nvPr/>
        </p:nvSpPr>
        <p:spPr bwMode="auto">
          <a:xfrm>
            <a:off x="5435601" y="3348040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5" name="Freeform 15"/>
          <p:cNvSpPr>
            <a:spLocks/>
          </p:cNvSpPr>
          <p:nvPr/>
        </p:nvSpPr>
        <p:spPr bwMode="auto">
          <a:xfrm>
            <a:off x="4962525" y="4273552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323851" y="5221290"/>
            <a:ext cx="266541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7" name="Line 17"/>
          <p:cNvSpPr>
            <a:spLocks noChangeAspect="1" noChangeShapeType="1"/>
          </p:cNvSpPr>
          <p:nvPr/>
        </p:nvSpPr>
        <p:spPr bwMode="auto">
          <a:xfrm flipH="1">
            <a:off x="5103813" y="3806825"/>
            <a:ext cx="392112" cy="4778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V="1">
            <a:off x="341314" y="5940425"/>
            <a:ext cx="3665537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9" name="Line 19"/>
          <p:cNvSpPr>
            <a:spLocks noChangeAspect="1" noChangeShapeType="1"/>
          </p:cNvSpPr>
          <p:nvPr/>
        </p:nvSpPr>
        <p:spPr bwMode="auto">
          <a:xfrm flipH="1">
            <a:off x="2989263" y="4140200"/>
            <a:ext cx="895350" cy="10874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40" name="Oval 20"/>
          <p:cNvSpPr>
            <a:spLocks noChangeArrowheads="1"/>
          </p:cNvSpPr>
          <p:nvPr/>
        </p:nvSpPr>
        <p:spPr bwMode="auto">
          <a:xfrm>
            <a:off x="2843214" y="3205163"/>
            <a:ext cx="193675" cy="12065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3890964" y="4200525"/>
            <a:ext cx="2193925" cy="14288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42" name="Line 22"/>
          <p:cNvSpPr>
            <a:spLocks noChangeAspect="1" noChangeShapeType="1"/>
          </p:cNvSpPr>
          <p:nvPr/>
        </p:nvSpPr>
        <p:spPr bwMode="auto">
          <a:xfrm flipH="1">
            <a:off x="4016376" y="4678363"/>
            <a:ext cx="1039813" cy="12620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flipH="1">
            <a:off x="252414" y="2197102"/>
            <a:ext cx="2016125" cy="2447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2671764" y="2836864"/>
            <a:ext cx="572858" cy="4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>
                <a:latin typeface="Symbol" pitchFamily="18" charset="2"/>
              </a:rPr>
              <a:t>p </a:t>
            </a:r>
            <a:r>
              <a:rPr lang="en-US" altLang="ja-JP" sz="2000" i="1">
                <a:latin typeface="Times New Roman" pitchFamily="18" charset="0"/>
              </a:rPr>
              <a:t>N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3529013" y="3783014"/>
            <a:ext cx="544004" cy="4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>
                <a:latin typeface="Symbol" pitchFamily="18" charset="2"/>
              </a:rPr>
              <a:t>p D</a:t>
            </a:r>
          </a:p>
        </p:txBody>
      </p:sp>
      <p:sp>
        <p:nvSpPr>
          <p:cNvPr id="30746" name="Freeform 26"/>
          <p:cNvSpPr>
            <a:spLocks/>
          </p:cNvSpPr>
          <p:nvPr/>
        </p:nvSpPr>
        <p:spPr bwMode="auto">
          <a:xfrm>
            <a:off x="2771776" y="3348040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190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47" name="Line 27"/>
          <p:cNvSpPr>
            <a:spLocks noChangeAspect="1" noChangeShapeType="1"/>
          </p:cNvSpPr>
          <p:nvPr/>
        </p:nvSpPr>
        <p:spPr bwMode="auto">
          <a:xfrm flipH="1">
            <a:off x="1643063" y="3868738"/>
            <a:ext cx="1114425" cy="13525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48" name="Freeform 28"/>
          <p:cNvSpPr>
            <a:spLocks/>
          </p:cNvSpPr>
          <p:nvPr/>
        </p:nvSpPr>
        <p:spPr bwMode="auto">
          <a:xfrm>
            <a:off x="3697289" y="4213227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190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49" name="Line 29"/>
          <p:cNvSpPr>
            <a:spLocks noChangeAspect="1" noChangeShapeType="1"/>
          </p:cNvSpPr>
          <p:nvPr/>
        </p:nvSpPr>
        <p:spPr bwMode="auto">
          <a:xfrm flipH="1">
            <a:off x="2687638" y="4713288"/>
            <a:ext cx="1020762" cy="123666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059488" y="3573464"/>
            <a:ext cx="3113618" cy="3099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i="1">
                <a:latin typeface="Symbol" pitchFamily="18" charset="2"/>
              </a:rPr>
              <a:t>p</a:t>
            </a:r>
            <a:r>
              <a:rPr lang="en-US" altLang="ja-JP" sz="1400" i="1">
                <a:latin typeface="Times New Roman" pitchFamily="18" charset="0"/>
              </a:rPr>
              <a:t>N</a:t>
            </a:r>
            <a:r>
              <a:rPr lang="en-US" altLang="ja-JP" sz="1400" i="1"/>
              <a:t> </a:t>
            </a:r>
            <a:r>
              <a:rPr lang="en-US" altLang="ja-JP" sz="1400" i="1">
                <a:solidFill>
                  <a:srgbClr val="FF0000"/>
                </a:solidFill>
              </a:rPr>
              <a:t>unphysical</a:t>
            </a:r>
            <a:r>
              <a:rPr lang="en-US" altLang="ja-JP" sz="1400" i="1"/>
              <a:t> &amp; </a:t>
            </a:r>
            <a:r>
              <a:rPr lang="en-US" altLang="ja-JP" sz="1400" i="1">
                <a:latin typeface="Symbol" pitchFamily="18" charset="2"/>
              </a:rPr>
              <a:t>pD</a:t>
            </a:r>
            <a:r>
              <a:rPr lang="en-US" altLang="ja-JP" sz="1400" i="1"/>
              <a:t> </a:t>
            </a:r>
            <a:r>
              <a:rPr lang="en-US" altLang="ja-JP" sz="1400" i="1">
                <a:solidFill>
                  <a:srgbClr val="0000FF"/>
                </a:solidFill>
              </a:rPr>
              <a:t>physical</a:t>
            </a:r>
            <a:r>
              <a:rPr lang="en-US" altLang="ja-JP" sz="1400" i="1"/>
              <a:t> sheet</a:t>
            </a:r>
          </a:p>
        </p:txBody>
      </p:sp>
      <p:sp>
        <p:nvSpPr>
          <p:cNvPr id="30751" name="AutoShape 31"/>
          <p:cNvSpPr>
            <a:spLocks noChangeArrowheads="1"/>
          </p:cNvSpPr>
          <p:nvPr/>
        </p:nvSpPr>
        <p:spPr bwMode="auto">
          <a:xfrm>
            <a:off x="6732589" y="1916113"/>
            <a:ext cx="2160587" cy="647700"/>
          </a:xfrm>
          <a:prstGeom prst="wedgeRoundRectCallout">
            <a:avLst>
              <a:gd name="adj1" fmla="val -61241"/>
              <a:gd name="adj2" fmla="val 148528"/>
              <a:gd name="adj3" fmla="val 16667"/>
            </a:avLst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984" tIns="46791" rIns="89984" bIns="46791"/>
          <a:lstStyle/>
          <a:p>
            <a:pPr algn="ctr"/>
            <a:r>
              <a:rPr lang="en-US" altLang="ja-JP" sz="1600" b="1"/>
              <a:t>Real energy axis</a:t>
            </a:r>
          </a:p>
          <a:p>
            <a:pPr algn="ctr"/>
            <a:r>
              <a:rPr lang="en-US" altLang="ja-JP" sz="1600" b="1"/>
              <a:t>“physical world”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250826" y="1412877"/>
            <a:ext cx="2054033" cy="37149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/>
              <a:t>Complex E-plane</a:t>
            </a: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2699792" y="836614"/>
            <a:ext cx="6436643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>
                <a:solidFill>
                  <a:srgbClr val="FF0000"/>
                </a:solidFill>
              </a:rPr>
              <a:t>Suzuki, Julia-Diaz, Kamano, Lee, Matsuyama, Sato, PRL104 042302 (2010)</a:t>
            </a:r>
          </a:p>
        </p:txBody>
      </p:sp>
      <p:grpSp>
        <p:nvGrpSpPr>
          <p:cNvPr id="30754" name="Group 34"/>
          <p:cNvGrpSpPr>
            <a:grpSpLocks/>
          </p:cNvGrpSpPr>
          <p:nvPr/>
        </p:nvGrpSpPr>
        <p:grpSpPr bwMode="auto">
          <a:xfrm>
            <a:off x="354014" y="4221165"/>
            <a:ext cx="3470275" cy="1008063"/>
            <a:chOff x="235" y="2660"/>
            <a:chExt cx="2186" cy="635"/>
          </a:xfrm>
        </p:grpSpPr>
        <p:sp>
          <p:nvSpPr>
            <p:cNvPr id="30806" name="AutoShape 35"/>
            <p:cNvSpPr>
              <a:spLocks noChangeArrowheads="1"/>
            </p:cNvSpPr>
            <p:nvPr/>
          </p:nvSpPr>
          <p:spPr bwMode="auto">
            <a:xfrm>
              <a:off x="1837" y="2660"/>
              <a:ext cx="584" cy="635"/>
            </a:xfrm>
            <a:prstGeom prst="parallelogram">
              <a:avLst>
                <a:gd name="adj" fmla="val 3219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30807" name="Line 36"/>
            <p:cNvSpPr>
              <a:spLocks noChangeShapeType="1"/>
            </p:cNvSpPr>
            <p:nvPr/>
          </p:nvSpPr>
          <p:spPr bwMode="auto">
            <a:xfrm flipV="1">
              <a:off x="235" y="3290"/>
              <a:ext cx="1997" cy="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30808" name="Line 37"/>
            <p:cNvSpPr>
              <a:spLocks noChangeShapeType="1"/>
            </p:cNvSpPr>
            <p:nvPr/>
          </p:nvSpPr>
          <p:spPr bwMode="auto">
            <a:xfrm flipH="1">
              <a:off x="2232" y="2665"/>
              <a:ext cx="189" cy="63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sp>
        <p:nvSpPr>
          <p:cNvPr id="30755" name="Oval 38"/>
          <p:cNvSpPr>
            <a:spLocks noChangeArrowheads="1"/>
          </p:cNvSpPr>
          <p:nvPr/>
        </p:nvSpPr>
        <p:spPr bwMode="auto">
          <a:xfrm>
            <a:off x="3730626" y="4140200"/>
            <a:ext cx="193675" cy="12065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0756" name="Line 39"/>
          <p:cNvSpPr>
            <a:spLocks noChangeShapeType="1"/>
          </p:cNvSpPr>
          <p:nvPr/>
        </p:nvSpPr>
        <p:spPr bwMode="auto">
          <a:xfrm flipH="1">
            <a:off x="5292726" y="3751265"/>
            <a:ext cx="785813" cy="10953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grpSp>
        <p:nvGrpSpPr>
          <p:cNvPr id="451624" name="Group 40"/>
          <p:cNvGrpSpPr>
            <a:grpSpLocks/>
          </p:cNvGrpSpPr>
          <p:nvPr/>
        </p:nvGrpSpPr>
        <p:grpSpPr bwMode="auto">
          <a:xfrm>
            <a:off x="2770188" y="4643438"/>
            <a:ext cx="368300" cy="4762"/>
            <a:chOff x="4306" y="3322"/>
            <a:chExt cx="232" cy="3"/>
          </a:xfrm>
        </p:grpSpPr>
        <p:sp>
          <p:nvSpPr>
            <p:cNvPr id="30804" name="Line 41"/>
            <p:cNvSpPr>
              <a:spLocks noChangeAspect="1" noChangeShapeType="1"/>
            </p:cNvSpPr>
            <p:nvPr/>
          </p:nvSpPr>
          <p:spPr bwMode="auto">
            <a:xfrm rot="1200000">
              <a:off x="4320" y="3324"/>
              <a:ext cx="21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30805" name="Line 42"/>
            <p:cNvSpPr>
              <a:spLocks noChangeAspect="1" noChangeShapeType="1"/>
            </p:cNvSpPr>
            <p:nvPr/>
          </p:nvSpPr>
          <p:spPr bwMode="auto">
            <a:xfrm rot="-1200000">
              <a:off x="4306" y="3322"/>
              <a:ext cx="21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pic>
        <p:nvPicPr>
          <p:cNvPr id="30758" name="Picture 43" descr="ro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76700"/>
            <a:ext cx="31686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1628" name="Group 44"/>
          <p:cNvGrpSpPr>
            <a:grpSpLocks/>
          </p:cNvGrpSpPr>
          <p:nvPr/>
        </p:nvGrpSpPr>
        <p:grpSpPr bwMode="auto">
          <a:xfrm>
            <a:off x="3092450" y="4992688"/>
            <a:ext cx="368300" cy="4762"/>
            <a:chOff x="4306" y="3322"/>
            <a:chExt cx="232" cy="3"/>
          </a:xfrm>
        </p:grpSpPr>
        <p:sp>
          <p:nvSpPr>
            <p:cNvPr id="30802" name="Line 45"/>
            <p:cNvSpPr>
              <a:spLocks noChangeAspect="1" noChangeShapeType="1"/>
            </p:cNvSpPr>
            <p:nvPr/>
          </p:nvSpPr>
          <p:spPr bwMode="auto">
            <a:xfrm rot="1200000">
              <a:off x="4320" y="3324"/>
              <a:ext cx="218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30803" name="Line 46"/>
            <p:cNvSpPr>
              <a:spLocks noChangeAspect="1" noChangeShapeType="1"/>
            </p:cNvSpPr>
            <p:nvPr/>
          </p:nvSpPr>
          <p:spPr bwMode="auto">
            <a:xfrm rot="-1200000">
              <a:off x="4306" y="3322"/>
              <a:ext cx="218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sp>
        <p:nvSpPr>
          <p:cNvPr id="30760" name="Line 47"/>
          <p:cNvSpPr>
            <a:spLocks noChangeShapeType="1"/>
          </p:cNvSpPr>
          <p:nvPr/>
        </p:nvSpPr>
        <p:spPr bwMode="auto">
          <a:xfrm flipV="1">
            <a:off x="1763714" y="5734050"/>
            <a:ext cx="144462" cy="28733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61" name="Line 48"/>
          <p:cNvSpPr>
            <a:spLocks noChangeShapeType="1"/>
          </p:cNvSpPr>
          <p:nvPr/>
        </p:nvSpPr>
        <p:spPr bwMode="auto">
          <a:xfrm flipV="1">
            <a:off x="468314" y="2349500"/>
            <a:ext cx="1366837" cy="172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62" name="Text Box 49"/>
          <p:cNvSpPr txBox="1">
            <a:spLocks noChangeArrowheads="1"/>
          </p:cNvSpPr>
          <p:nvPr/>
        </p:nvSpPr>
        <p:spPr bwMode="auto">
          <a:xfrm rot="-3300000">
            <a:off x="456106" y="2859080"/>
            <a:ext cx="822927" cy="37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/>
              <a:t>Im (E)</a:t>
            </a:r>
          </a:p>
        </p:txBody>
      </p:sp>
      <p:sp>
        <p:nvSpPr>
          <p:cNvPr id="30763" name="Text Box 50"/>
          <p:cNvSpPr txBox="1">
            <a:spLocks noChangeArrowheads="1"/>
          </p:cNvSpPr>
          <p:nvPr/>
        </p:nvSpPr>
        <p:spPr bwMode="auto">
          <a:xfrm>
            <a:off x="7019926" y="3068639"/>
            <a:ext cx="848575" cy="37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/>
              <a:t>Re (E)</a:t>
            </a:r>
          </a:p>
        </p:txBody>
      </p:sp>
      <p:grpSp>
        <p:nvGrpSpPr>
          <p:cNvPr id="451661" name="Group 77"/>
          <p:cNvGrpSpPr>
            <a:grpSpLocks/>
          </p:cNvGrpSpPr>
          <p:nvPr/>
        </p:nvGrpSpPr>
        <p:grpSpPr bwMode="auto">
          <a:xfrm>
            <a:off x="250826" y="3500440"/>
            <a:ext cx="3241675" cy="936625"/>
            <a:chOff x="158" y="2205"/>
            <a:chExt cx="2042" cy="590"/>
          </a:xfrm>
        </p:grpSpPr>
        <p:sp>
          <p:nvSpPr>
            <p:cNvPr id="30800" name="Line 52"/>
            <p:cNvSpPr>
              <a:spLocks noChangeShapeType="1"/>
            </p:cNvSpPr>
            <p:nvPr/>
          </p:nvSpPr>
          <p:spPr bwMode="auto">
            <a:xfrm flipV="1">
              <a:off x="1927" y="2432"/>
              <a:ext cx="273" cy="3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30801" name="AutoShape 53"/>
            <p:cNvSpPr>
              <a:spLocks noChangeArrowheads="1"/>
            </p:cNvSpPr>
            <p:nvPr/>
          </p:nvSpPr>
          <p:spPr bwMode="auto">
            <a:xfrm>
              <a:off x="158" y="2205"/>
              <a:ext cx="1543" cy="545"/>
            </a:xfrm>
            <a:prstGeom prst="wedgeRoundRectCallout">
              <a:avLst>
                <a:gd name="adj1" fmla="val 69769"/>
                <a:gd name="adj2" fmla="val 21009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9984" tIns="46791" rIns="89984" bIns="46791"/>
            <a:lstStyle/>
            <a:p>
              <a:r>
                <a:rPr lang="en-US" altLang="ja-JP" sz="1400" b="1"/>
                <a:t>Pole A </a:t>
              </a:r>
              <a:r>
                <a:rPr lang="en-US" altLang="ja-JP" sz="1400" b="1">
                  <a:solidFill>
                    <a:srgbClr val="FF0000"/>
                  </a:solidFill>
                </a:rPr>
                <a:t>cannot</a:t>
              </a:r>
              <a:r>
                <a:rPr lang="en-US" altLang="ja-JP" sz="1400" b="1"/>
                <a:t> generate a resonance shape on</a:t>
              </a:r>
            </a:p>
            <a:p>
              <a:r>
                <a:rPr lang="en-US" altLang="ja-JP" sz="1400" b="1"/>
                <a:t>“physical” real E axis.</a:t>
              </a:r>
            </a:p>
          </p:txBody>
        </p:sp>
      </p:grpSp>
      <p:grpSp>
        <p:nvGrpSpPr>
          <p:cNvPr id="451641" name="Group 57"/>
          <p:cNvGrpSpPr>
            <a:grpSpLocks/>
          </p:cNvGrpSpPr>
          <p:nvPr/>
        </p:nvGrpSpPr>
        <p:grpSpPr bwMode="auto">
          <a:xfrm>
            <a:off x="1331914" y="1133475"/>
            <a:ext cx="2663825" cy="1647825"/>
            <a:chOff x="839" y="714"/>
            <a:chExt cx="1678" cy="1038"/>
          </a:xfrm>
        </p:grpSpPr>
        <p:grpSp>
          <p:nvGrpSpPr>
            <p:cNvPr id="30796" name="Group 58"/>
            <p:cNvGrpSpPr>
              <a:grpSpLocks/>
            </p:cNvGrpSpPr>
            <p:nvPr/>
          </p:nvGrpSpPr>
          <p:grpSpPr bwMode="auto">
            <a:xfrm>
              <a:off x="839" y="714"/>
              <a:ext cx="1678" cy="1038"/>
              <a:chOff x="1001" y="714"/>
              <a:chExt cx="1471" cy="1038"/>
            </a:xfrm>
          </p:grpSpPr>
          <p:pic>
            <p:nvPicPr>
              <p:cNvPr id="30798" name="Picture 5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1" y="714"/>
                <a:ext cx="1471" cy="103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pic>
          <p:sp>
            <p:nvSpPr>
              <p:cNvPr id="30799" name="Text Box 60"/>
              <p:cNvSpPr txBox="1">
                <a:spLocks noChangeArrowheads="1"/>
              </p:cNvSpPr>
              <p:nvPr/>
            </p:nvSpPr>
            <p:spPr bwMode="auto">
              <a:xfrm>
                <a:off x="1720" y="890"/>
                <a:ext cx="422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9984" tIns="46791" rIns="89984" bIns="46791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ja-JP" sz="1600"/>
                  <a:t>Re (T)</a:t>
                </a:r>
              </a:p>
            </p:txBody>
          </p:sp>
        </p:grpSp>
        <p:sp>
          <p:nvSpPr>
            <p:cNvPr id="30797" name="Rectangle 61"/>
            <p:cNvSpPr>
              <a:spLocks noChangeArrowheads="1"/>
            </p:cNvSpPr>
            <p:nvPr/>
          </p:nvSpPr>
          <p:spPr bwMode="auto">
            <a:xfrm>
              <a:off x="1429" y="761"/>
              <a:ext cx="52" cy="84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9050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grpSp>
        <p:nvGrpSpPr>
          <p:cNvPr id="451646" name="Group 62"/>
          <p:cNvGrpSpPr>
            <a:grpSpLocks/>
          </p:cNvGrpSpPr>
          <p:nvPr/>
        </p:nvGrpSpPr>
        <p:grpSpPr bwMode="auto">
          <a:xfrm>
            <a:off x="4716463" y="1135063"/>
            <a:ext cx="2879725" cy="1649412"/>
            <a:chOff x="2971" y="715"/>
            <a:chExt cx="1814" cy="1039"/>
          </a:xfrm>
        </p:grpSpPr>
        <p:grpSp>
          <p:nvGrpSpPr>
            <p:cNvPr id="30792" name="Group 63"/>
            <p:cNvGrpSpPr>
              <a:grpSpLocks/>
            </p:cNvGrpSpPr>
            <p:nvPr/>
          </p:nvGrpSpPr>
          <p:grpSpPr bwMode="auto">
            <a:xfrm>
              <a:off x="2971" y="715"/>
              <a:ext cx="1814" cy="1039"/>
              <a:chOff x="2789" y="715"/>
              <a:chExt cx="1497" cy="1039"/>
            </a:xfrm>
          </p:grpSpPr>
          <p:pic>
            <p:nvPicPr>
              <p:cNvPr id="30794" name="Picture 6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9" y="715"/>
                <a:ext cx="1497" cy="1039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pic>
          <p:sp>
            <p:nvSpPr>
              <p:cNvPr id="30795" name="Text Box 65"/>
              <p:cNvSpPr txBox="1">
                <a:spLocks noChangeArrowheads="1"/>
              </p:cNvSpPr>
              <p:nvPr/>
            </p:nvSpPr>
            <p:spPr bwMode="auto">
              <a:xfrm>
                <a:off x="3515" y="1253"/>
                <a:ext cx="386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9984" tIns="46791" rIns="89984" bIns="46791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ja-JP" sz="1600"/>
                  <a:t>Im (T)</a:t>
                </a:r>
              </a:p>
            </p:txBody>
          </p:sp>
        </p:grpSp>
        <p:sp>
          <p:nvSpPr>
            <p:cNvPr id="30793" name="Rectangle 66"/>
            <p:cNvSpPr>
              <a:spLocks noChangeArrowheads="1"/>
            </p:cNvSpPr>
            <p:nvPr/>
          </p:nvSpPr>
          <p:spPr bwMode="auto">
            <a:xfrm>
              <a:off x="3555" y="762"/>
              <a:ext cx="52" cy="84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9050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451651" name="Text Box 67"/>
          <p:cNvSpPr txBox="1">
            <a:spLocks noChangeArrowheads="1"/>
          </p:cNvSpPr>
          <p:nvPr/>
        </p:nvSpPr>
        <p:spPr bwMode="auto">
          <a:xfrm>
            <a:off x="2771775" y="4797426"/>
            <a:ext cx="353247" cy="4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>
                <a:latin typeface="Times New Roman" pitchFamily="18" charset="0"/>
              </a:rPr>
              <a:t>B</a:t>
            </a:r>
          </a:p>
        </p:txBody>
      </p:sp>
      <p:sp>
        <p:nvSpPr>
          <p:cNvPr id="451652" name="Text Box 68"/>
          <p:cNvSpPr txBox="1">
            <a:spLocks noChangeArrowheads="1"/>
          </p:cNvSpPr>
          <p:nvPr/>
        </p:nvSpPr>
        <p:spPr bwMode="auto">
          <a:xfrm>
            <a:off x="2484439" y="4365626"/>
            <a:ext cx="353247" cy="4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>
                <a:latin typeface="Times New Roman" pitchFamily="18" charset="0"/>
              </a:rPr>
              <a:t>A</a:t>
            </a:r>
          </a:p>
        </p:txBody>
      </p:sp>
      <p:grpSp>
        <p:nvGrpSpPr>
          <p:cNvPr id="451655" name="Group 71"/>
          <p:cNvGrpSpPr>
            <a:grpSpLocks/>
          </p:cNvGrpSpPr>
          <p:nvPr/>
        </p:nvGrpSpPr>
        <p:grpSpPr bwMode="auto">
          <a:xfrm>
            <a:off x="3148014" y="3592513"/>
            <a:ext cx="1589087" cy="1082675"/>
            <a:chOff x="1983" y="2263"/>
            <a:chExt cx="1001" cy="682"/>
          </a:xfrm>
        </p:grpSpPr>
        <p:sp>
          <p:nvSpPr>
            <p:cNvPr id="30790" name="Arc 69"/>
            <p:cNvSpPr>
              <a:spLocks/>
            </p:cNvSpPr>
            <p:nvPr/>
          </p:nvSpPr>
          <p:spPr bwMode="auto">
            <a:xfrm flipV="1">
              <a:off x="2258" y="2263"/>
              <a:ext cx="726" cy="679"/>
            </a:xfrm>
            <a:custGeom>
              <a:avLst/>
              <a:gdLst>
                <a:gd name="T0" fmla="*/ 0 w 21600"/>
                <a:gd name="T1" fmla="*/ 0 h 25106"/>
                <a:gd name="T2" fmla="*/ 0 w 21600"/>
                <a:gd name="T3" fmla="*/ 0 h 25106"/>
                <a:gd name="T4" fmla="*/ 0 w 21600"/>
                <a:gd name="T5" fmla="*/ 0 h 25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5106" fill="none" extrusionOk="0">
                  <a:moveTo>
                    <a:pt x="1826" y="0"/>
                  </a:moveTo>
                  <a:cubicBezTo>
                    <a:pt x="13007" y="949"/>
                    <a:pt x="21600" y="10301"/>
                    <a:pt x="21600" y="21523"/>
                  </a:cubicBezTo>
                  <a:cubicBezTo>
                    <a:pt x="21600" y="22723"/>
                    <a:pt x="21499" y="23922"/>
                    <a:pt x="21300" y="25105"/>
                  </a:cubicBezTo>
                </a:path>
                <a:path w="21600" h="25106" stroke="0" extrusionOk="0">
                  <a:moveTo>
                    <a:pt x="1826" y="0"/>
                  </a:moveTo>
                  <a:cubicBezTo>
                    <a:pt x="13007" y="949"/>
                    <a:pt x="21600" y="10301"/>
                    <a:pt x="21600" y="21523"/>
                  </a:cubicBezTo>
                  <a:cubicBezTo>
                    <a:pt x="21600" y="22723"/>
                    <a:pt x="21499" y="23922"/>
                    <a:pt x="21300" y="25105"/>
                  </a:cubicBezTo>
                  <a:lnTo>
                    <a:pt x="0" y="21523"/>
                  </a:lnTo>
                  <a:lnTo>
                    <a:pt x="1826" y="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30791" name="Line 70"/>
            <p:cNvSpPr>
              <a:spLocks noChangeShapeType="1"/>
            </p:cNvSpPr>
            <p:nvPr/>
          </p:nvSpPr>
          <p:spPr bwMode="auto">
            <a:xfrm flipH="1" flipV="1">
              <a:off x="1983" y="2932"/>
              <a:ext cx="308" cy="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grpSp>
        <p:nvGrpSpPr>
          <p:cNvPr id="30770" name="Group 75"/>
          <p:cNvGrpSpPr>
            <a:grpSpLocks/>
          </p:cNvGrpSpPr>
          <p:nvPr/>
        </p:nvGrpSpPr>
        <p:grpSpPr bwMode="auto">
          <a:xfrm>
            <a:off x="395288" y="2060575"/>
            <a:ext cx="730250" cy="433388"/>
            <a:chOff x="3100" y="3974"/>
            <a:chExt cx="460" cy="273"/>
          </a:xfrm>
        </p:grpSpPr>
        <p:sp>
          <p:nvSpPr>
            <p:cNvPr id="30787" name="Text Box 72"/>
            <p:cNvSpPr txBox="1">
              <a:spLocks noChangeArrowheads="1"/>
            </p:cNvSpPr>
            <p:nvPr/>
          </p:nvSpPr>
          <p:spPr bwMode="auto">
            <a:xfrm>
              <a:off x="3139" y="3982"/>
              <a:ext cx="36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/>
                <a:t>P11</a:t>
              </a:r>
            </a:p>
          </p:txBody>
        </p:sp>
        <p:sp>
          <p:nvSpPr>
            <p:cNvPr id="30788" name="Line 73"/>
            <p:cNvSpPr>
              <a:spLocks noChangeShapeType="1"/>
            </p:cNvSpPr>
            <p:nvPr/>
          </p:nvSpPr>
          <p:spPr bwMode="auto">
            <a:xfrm>
              <a:off x="3560" y="3974"/>
              <a:ext cx="0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30789" name="Line 74"/>
            <p:cNvSpPr>
              <a:spLocks noChangeShapeType="1"/>
            </p:cNvSpPr>
            <p:nvPr/>
          </p:nvSpPr>
          <p:spPr bwMode="auto">
            <a:xfrm>
              <a:off x="3100" y="4241"/>
              <a:ext cx="4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grpSp>
        <p:nvGrpSpPr>
          <p:cNvPr id="451660" name="Group 76"/>
          <p:cNvGrpSpPr>
            <a:grpSpLocks/>
          </p:cNvGrpSpPr>
          <p:nvPr/>
        </p:nvGrpSpPr>
        <p:grpSpPr bwMode="auto">
          <a:xfrm>
            <a:off x="3348039" y="4292600"/>
            <a:ext cx="3240087" cy="1682750"/>
            <a:chOff x="2109" y="2704"/>
            <a:chExt cx="2041" cy="1060"/>
          </a:xfrm>
        </p:grpSpPr>
        <p:sp>
          <p:nvSpPr>
            <p:cNvPr id="30785" name="Line 55"/>
            <p:cNvSpPr>
              <a:spLocks noChangeShapeType="1"/>
            </p:cNvSpPr>
            <p:nvPr/>
          </p:nvSpPr>
          <p:spPr bwMode="auto">
            <a:xfrm flipV="1">
              <a:off x="2109" y="2704"/>
              <a:ext cx="227" cy="36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30786" name="AutoShape 56"/>
            <p:cNvSpPr>
              <a:spLocks noChangeArrowheads="1"/>
            </p:cNvSpPr>
            <p:nvPr/>
          </p:nvSpPr>
          <p:spPr bwMode="auto">
            <a:xfrm>
              <a:off x="2517" y="3113"/>
              <a:ext cx="1633" cy="651"/>
            </a:xfrm>
            <a:prstGeom prst="wedgeRoundRectCallout">
              <a:avLst>
                <a:gd name="adj1" fmla="val -63593"/>
                <a:gd name="adj2" fmla="val -89019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9984" tIns="46791" rIns="89984" bIns="46791"/>
            <a:lstStyle/>
            <a:p>
              <a:r>
                <a:rPr lang="en-US" altLang="ja-JP" sz="1400" b="1">
                  <a:solidFill>
                    <a:srgbClr val="FF0000"/>
                  </a:solidFill>
                  <a:latin typeface="Symbol" pitchFamily="18" charset="2"/>
                </a:rPr>
                <a:t>pD</a:t>
              </a:r>
              <a:r>
                <a:rPr lang="en-US" altLang="ja-JP" sz="1400" b="1">
                  <a:solidFill>
                    <a:srgbClr val="FF0000"/>
                  </a:solidFill>
                </a:rPr>
                <a:t> branch point</a:t>
              </a:r>
              <a:r>
                <a:rPr lang="en-US" altLang="ja-JP" sz="1400" b="1"/>
                <a:t> </a:t>
              </a:r>
              <a:r>
                <a:rPr lang="en-US" altLang="ja-JP" sz="1400" b="1">
                  <a:solidFill>
                    <a:srgbClr val="FF0000"/>
                  </a:solidFill>
                </a:rPr>
                <a:t>prevents </a:t>
              </a:r>
            </a:p>
            <a:p>
              <a:r>
                <a:rPr lang="en-US" altLang="ja-JP" sz="1400" b="1"/>
                <a:t>pole B from generating </a:t>
              </a:r>
            </a:p>
            <a:p>
              <a:r>
                <a:rPr lang="en-US" altLang="ja-JP" sz="1400" b="1"/>
                <a:t>a resonance shape on “physical” real E axis.</a:t>
              </a:r>
            </a:p>
          </p:txBody>
        </p:sp>
      </p:grpSp>
      <p:sp>
        <p:nvSpPr>
          <p:cNvPr id="451662" name="Text Box 78"/>
          <p:cNvSpPr txBox="1">
            <a:spLocks noChangeArrowheads="1"/>
          </p:cNvSpPr>
          <p:nvPr/>
        </p:nvSpPr>
        <p:spPr bwMode="auto">
          <a:xfrm>
            <a:off x="1679575" y="4600576"/>
            <a:ext cx="991242" cy="34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i="1">
                <a:solidFill>
                  <a:srgbClr val="FF0000"/>
                </a:solidFill>
              </a:rPr>
              <a:t>1356-78i</a:t>
            </a:r>
          </a:p>
        </p:txBody>
      </p:sp>
      <p:sp>
        <p:nvSpPr>
          <p:cNvPr id="451663" name="Text Box 79"/>
          <p:cNvSpPr txBox="1">
            <a:spLocks noChangeArrowheads="1"/>
          </p:cNvSpPr>
          <p:nvPr/>
        </p:nvSpPr>
        <p:spPr bwMode="auto">
          <a:xfrm>
            <a:off x="1798639" y="4929189"/>
            <a:ext cx="1105055" cy="34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i="1">
                <a:solidFill>
                  <a:srgbClr val="0000FF"/>
                </a:solidFill>
              </a:rPr>
              <a:t>1364-105i</a:t>
            </a:r>
          </a:p>
        </p:txBody>
      </p:sp>
      <p:sp>
        <p:nvSpPr>
          <p:cNvPr id="30774" name="Text Box 80"/>
          <p:cNvSpPr txBox="1">
            <a:spLocks noChangeArrowheads="1"/>
          </p:cNvSpPr>
          <p:nvPr/>
        </p:nvSpPr>
        <p:spPr bwMode="auto">
          <a:xfrm>
            <a:off x="4333876" y="6021389"/>
            <a:ext cx="4856082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/>
              <a:t>Riemann-sheet for other channels: (</a:t>
            </a:r>
            <a:r>
              <a:rPr lang="en-US" altLang="ja-JP" sz="1400">
                <a:latin typeface="Symbol" pitchFamily="18" charset="2"/>
              </a:rPr>
              <a:t>h</a:t>
            </a:r>
            <a:r>
              <a:rPr lang="en-US" altLang="ja-JP" sz="1400"/>
              <a:t>N,</a:t>
            </a:r>
            <a:r>
              <a:rPr lang="en-US" altLang="ja-JP" sz="1400">
                <a:latin typeface="Symbol" pitchFamily="18" charset="2"/>
              </a:rPr>
              <a:t>r</a:t>
            </a:r>
            <a:r>
              <a:rPr lang="en-US" altLang="ja-JP" sz="1400"/>
              <a:t>N,</a:t>
            </a:r>
            <a:r>
              <a:rPr lang="en-US" altLang="ja-JP" sz="1400">
                <a:latin typeface="Symbol" pitchFamily="18" charset="2"/>
              </a:rPr>
              <a:t>s</a:t>
            </a:r>
            <a:r>
              <a:rPr lang="en-US" altLang="ja-JP" sz="1400"/>
              <a:t>N) = (</a:t>
            </a:r>
            <a:r>
              <a:rPr lang="en-US" altLang="ja-JP" sz="1400">
                <a:solidFill>
                  <a:srgbClr val="0000FF"/>
                </a:solidFill>
              </a:rPr>
              <a:t>p</a:t>
            </a:r>
            <a:r>
              <a:rPr lang="en-US" altLang="ja-JP" sz="1400"/>
              <a:t>,</a:t>
            </a:r>
            <a:r>
              <a:rPr lang="en-US" altLang="ja-JP" sz="1400">
                <a:solidFill>
                  <a:srgbClr val="0000FF"/>
                </a:solidFill>
              </a:rPr>
              <a:t>p</a:t>
            </a:r>
            <a:r>
              <a:rPr lang="en-US" altLang="ja-JP" sz="1400"/>
              <a:t>,</a:t>
            </a:r>
            <a:r>
              <a:rPr lang="en-US" altLang="ja-JP" sz="1400">
                <a:solidFill>
                  <a:srgbClr val="0000FF"/>
                </a:solidFill>
              </a:rPr>
              <a:t>p</a:t>
            </a:r>
            <a:r>
              <a:rPr lang="en-US" altLang="ja-JP" sz="1400"/>
              <a:t>)</a:t>
            </a:r>
          </a:p>
        </p:txBody>
      </p:sp>
      <p:grpSp>
        <p:nvGrpSpPr>
          <p:cNvPr id="451682" name="Group 98"/>
          <p:cNvGrpSpPr>
            <a:grpSpLocks/>
          </p:cNvGrpSpPr>
          <p:nvPr/>
        </p:nvGrpSpPr>
        <p:grpSpPr bwMode="auto">
          <a:xfrm>
            <a:off x="4067175" y="3573016"/>
            <a:ext cx="4826000" cy="2951162"/>
            <a:chOff x="2562" y="2115"/>
            <a:chExt cx="3040" cy="1859"/>
          </a:xfrm>
        </p:grpSpPr>
        <p:sp>
          <p:nvSpPr>
            <p:cNvPr id="30777" name="AutoShape 81"/>
            <p:cNvSpPr>
              <a:spLocks noChangeArrowheads="1"/>
            </p:cNvSpPr>
            <p:nvPr/>
          </p:nvSpPr>
          <p:spPr bwMode="auto">
            <a:xfrm>
              <a:off x="2562" y="2115"/>
              <a:ext cx="3040" cy="185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FF66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9984" tIns="46791" rIns="89984" bIns="46791" anchor="ctr"/>
            <a:lstStyle/>
            <a:p>
              <a:pPr algn="ctr"/>
              <a:endParaRPr lang="ja-JP" altLang="en-US"/>
            </a:p>
          </p:txBody>
        </p:sp>
        <p:grpSp>
          <p:nvGrpSpPr>
            <p:cNvPr id="30778" name="Group 97"/>
            <p:cNvGrpSpPr>
              <a:grpSpLocks/>
            </p:cNvGrpSpPr>
            <p:nvPr/>
          </p:nvGrpSpPr>
          <p:grpSpPr bwMode="auto">
            <a:xfrm>
              <a:off x="2693" y="2205"/>
              <a:ext cx="2845" cy="1608"/>
              <a:chOff x="2693" y="2205"/>
              <a:chExt cx="2845" cy="1608"/>
            </a:xfrm>
          </p:grpSpPr>
          <p:sp>
            <p:nvSpPr>
              <p:cNvPr id="30779" name="Text Box 84"/>
              <p:cNvSpPr txBox="1">
                <a:spLocks noChangeArrowheads="1"/>
              </p:cNvSpPr>
              <p:nvPr/>
            </p:nvSpPr>
            <p:spPr bwMode="auto">
              <a:xfrm>
                <a:off x="2880" y="3521"/>
                <a:ext cx="2435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9984" tIns="46791" rIns="89984" bIns="46791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ja-JP"/>
                  <a:t>BW     1440 ,   300/2 = 150</a:t>
                </a:r>
              </a:p>
            </p:txBody>
          </p:sp>
          <p:grpSp>
            <p:nvGrpSpPr>
              <p:cNvPr id="30780" name="Group 96"/>
              <p:cNvGrpSpPr>
                <a:grpSpLocks/>
              </p:cNvGrpSpPr>
              <p:nvPr/>
            </p:nvGrpSpPr>
            <p:grpSpPr bwMode="auto">
              <a:xfrm>
                <a:off x="2693" y="2205"/>
                <a:ext cx="2845" cy="1316"/>
                <a:chOff x="2693" y="2205"/>
                <a:chExt cx="2845" cy="1316"/>
              </a:xfrm>
            </p:grpSpPr>
            <p:sp>
              <p:nvSpPr>
                <p:cNvPr id="30781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744" y="2614"/>
                  <a:ext cx="1912" cy="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9984" tIns="46791" rIns="89984" bIns="46791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ja-JP" i="1">
                      <a:solidFill>
                        <a:srgbClr val="FF0000"/>
                      </a:solidFill>
                    </a:rPr>
                    <a:t>Two</a:t>
                  </a:r>
                  <a:r>
                    <a:rPr lang="en-US" altLang="ja-JP"/>
                    <a:t>       1356  ,  78</a:t>
                  </a:r>
                </a:p>
                <a:p>
                  <a:r>
                    <a:rPr lang="en-US" altLang="ja-JP"/>
                    <a:t>poles     1364  ,  105</a:t>
                  </a:r>
                </a:p>
              </p:txBody>
            </p:sp>
            <p:sp>
              <p:nvSpPr>
                <p:cNvPr id="3078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693" y="2205"/>
                  <a:ext cx="2845" cy="4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9984" tIns="46791" rIns="89984" bIns="46791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ja-JP" sz="1800"/>
                    <a:t>In this case, BW mass &amp; width has </a:t>
                  </a:r>
                  <a:r>
                    <a:rPr lang="en-US" altLang="ja-JP" sz="1800" i="1">
                      <a:solidFill>
                        <a:srgbClr val="FF0000"/>
                      </a:solidFill>
                    </a:rPr>
                    <a:t>NO </a:t>
                  </a:r>
                </a:p>
                <a:p>
                  <a:r>
                    <a:rPr lang="en-US" altLang="ja-JP" sz="1800" i="1">
                      <a:solidFill>
                        <a:srgbClr val="FF0000"/>
                      </a:solidFill>
                    </a:rPr>
                    <a:t>clear relation</a:t>
                  </a:r>
                  <a:r>
                    <a:rPr lang="en-US" altLang="ja-JP" sz="1800"/>
                    <a:t> with the resonance poles:</a:t>
                  </a:r>
                </a:p>
              </p:txBody>
            </p:sp>
            <p:sp>
              <p:nvSpPr>
                <p:cNvPr id="30783" name="AutoShape 88"/>
                <p:cNvSpPr>
                  <a:spLocks noChangeArrowheads="1"/>
                </p:cNvSpPr>
                <p:nvPr/>
              </p:nvSpPr>
              <p:spPr bwMode="auto">
                <a:xfrm>
                  <a:off x="3940" y="3158"/>
                  <a:ext cx="408" cy="363"/>
                </a:xfrm>
                <a:prstGeom prst="upDownArrow">
                  <a:avLst>
                    <a:gd name="adj1" fmla="val 50000"/>
                    <a:gd name="adj2" fmla="val 20000"/>
                  </a:avLst>
                </a:prstGeom>
                <a:solidFill>
                  <a:schemeClr val="bg1"/>
                </a:solidFill>
                <a:ln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30784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4028" y="3203"/>
                  <a:ext cx="233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9984" tIns="46791" rIns="89984" bIns="46791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ja-JP">
                      <a:solidFill>
                        <a:srgbClr val="FF0000"/>
                      </a:solidFill>
                    </a:rPr>
                    <a:t>?</a:t>
                  </a:r>
                </a:p>
              </p:txBody>
            </p:sp>
          </p:grpSp>
        </p:grpSp>
      </p:grpSp>
      <p:sp>
        <p:nvSpPr>
          <p:cNvPr id="451683" name="Line 99"/>
          <p:cNvSpPr>
            <a:spLocks noChangeShapeType="1"/>
          </p:cNvSpPr>
          <p:nvPr/>
        </p:nvSpPr>
        <p:spPr bwMode="auto">
          <a:xfrm>
            <a:off x="4427539" y="4796978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43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5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5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651" grpId="0"/>
      <p:bldP spid="451652" grpId="0"/>
      <p:bldP spid="451662" grpId="0"/>
      <p:bldP spid="451663" grpId="0"/>
      <p:bldP spid="45168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7800" y="3173415"/>
            <a:ext cx="3910106" cy="29181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1746" name="AutoShape 3"/>
          <p:cNvSpPr>
            <a:spLocks noChangeArrowheads="1"/>
          </p:cNvSpPr>
          <p:nvPr/>
        </p:nvSpPr>
        <p:spPr bwMode="auto">
          <a:xfrm>
            <a:off x="250825" y="1412875"/>
            <a:ext cx="8713788" cy="863600"/>
          </a:xfrm>
          <a:prstGeom prst="flowChartAlternateProcess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90"/>
            <a:ext cx="9144000" cy="661987"/>
          </a:xfrm>
        </p:spPr>
        <p:txBody>
          <a:bodyPr/>
          <a:lstStyle/>
          <a:p>
            <a:pPr eaLnBrk="1" hangingPunct="1"/>
            <a:r>
              <a:rPr lang="en-US" altLang="ja-JP" sz="2800" b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Dynamical origin of P11 resonances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323851" y="1628777"/>
            <a:ext cx="8696942" cy="42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20000"/>
              </a:lnSpc>
              <a:buClr>
                <a:srgbClr val="0000FF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0000"/>
                </a:solidFill>
              </a:rPr>
              <a:t>All three P11 poles</a:t>
            </a:r>
            <a:r>
              <a:rPr lang="en-US" altLang="ja-JP" sz="1800"/>
              <a:t> below 2 GeV are generated from a </a:t>
            </a:r>
            <a:r>
              <a:rPr lang="en-US" altLang="ja-JP" sz="1800" i="1">
                <a:solidFill>
                  <a:srgbClr val="0000FF"/>
                </a:solidFill>
              </a:rPr>
              <a:t>same, single</a:t>
            </a:r>
            <a:r>
              <a:rPr lang="en-US" altLang="ja-JP" sz="1800"/>
              <a:t> bare state!</a:t>
            </a:r>
          </a:p>
        </p:txBody>
      </p:sp>
      <p:grpSp>
        <p:nvGrpSpPr>
          <p:cNvPr id="31749" name="Group 53"/>
          <p:cNvGrpSpPr>
            <a:grpSpLocks/>
          </p:cNvGrpSpPr>
          <p:nvPr/>
        </p:nvGrpSpPr>
        <p:grpSpPr bwMode="auto">
          <a:xfrm>
            <a:off x="177800" y="2997202"/>
            <a:ext cx="3817937" cy="2962275"/>
            <a:chOff x="3151" y="2094"/>
            <a:chExt cx="2405" cy="1866"/>
          </a:xfrm>
        </p:grpSpPr>
        <p:grpSp>
          <p:nvGrpSpPr>
            <p:cNvPr id="31755" name="Group 6"/>
            <p:cNvGrpSpPr>
              <a:grpSpLocks/>
            </p:cNvGrpSpPr>
            <p:nvPr/>
          </p:nvGrpSpPr>
          <p:grpSpPr bwMode="auto">
            <a:xfrm>
              <a:off x="3696" y="2311"/>
              <a:ext cx="1860" cy="1270"/>
              <a:chOff x="1030" y="981"/>
              <a:chExt cx="4034" cy="2598"/>
            </a:xfrm>
          </p:grpSpPr>
          <p:sp>
            <p:nvSpPr>
              <p:cNvPr id="31773" name="Line 7"/>
              <p:cNvSpPr>
                <a:spLocks noChangeShapeType="1"/>
              </p:cNvSpPr>
              <p:nvPr/>
            </p:nvSpPr>
            <p:spPr bwMode="auto">
              <a:xfrm>
                <a:off x="1030" y="3578"/>
                <a:ext cx="4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74" name="Line 8"/>
              <p:cNvSpPr>
                <a:spLocks noChangeShapeType="1"/>
              </p:cNvSpPr>
              <p:nvPr/>
            </p:nvSpPr>
            <p:spPr bwMode="auto">
              <a:xfrm flipH="1">
                <a:off x="5018" y="3578"/>
                <a:ext cx="4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75" name="Line 9"/>
              <p:cNvSpPr>
                <a:spLocks noChangeShapeType="1"/>
              </p:cNvSpPr>
              <p:nvPr/>
            </p:nvSpPr>
            <p:spPr bwMode="auto">
              <a:xfrm>
                <a:off x="1030" y="2930"/>
                <a:ext cx="4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76" name="Line 10"/>
              <p:cNvSpPr>
                <a:spLocks noChangeShapeType="1"/>
              </p:cNvSpPr>
              <p:nvPr/>
            </p:nvSpPr>
            <p:spPr bwMode="auto">
              <a:xfrm flipH="1">
                <a:off x="5018" y="2930"/>
                <a:ext cx="4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77" name="Line 11"/>
              <p:cNvSpPr>
                <a:spLocks noChangeShapeType="1"/>
              </p:cNvSpPr>
              <p:nvPr/>
            </p:nvSpPr>
            <p:spPr bwMode="auto">
              <a:xfrm>
                <a:off x="1030" y="2278"/>
                <a:ext cx="4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78" name="Line 12"/>
              <p:cNvSpPr>
                <a:spLocks noChangeShapeType="1"/>
              </p:cNvSpPr>
              <p:nvPr/>
            </p:nvSpPr>
            <p:spPr bwMode="auto">
              <a:xfrm flipH="1">
                <a:off x="5018" y="2278"/>
                <a:ext cx="4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79" name="Line 13"/>
              <p:cNvSpPr>
                <a:spLocks noChangeShapeType="1"/>
              </p:cNvSpPr>
              <p:nvPr/>
            </p:nvSpPr>
            <p:spPr bwMode="auto">
              <a:xfrm>
                <a:off x="1030" y="1630"/>
                <a:ext cx="4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80" name="Line 14"/>
              <p:cNvSpPr>
                <a:spLocks noChangeShapeType="1"/>
              </p:cNvSpPr>
              <p:nvPr/>
            </p:nvSpPr>
            <p:spPr bwMode="auto">
              <a:xfrm flipH="1">
                <a:off x="5018" y="1630"/>
                <a:ext cx="4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81" name="Line 15"/>
              <p:cNvSpPr>
                <a:spLocks noChangeShapeType="1"/>
              </p:cNvSpPr>
              <p:nvPr/>
            </p:nvSpPr>
            <p:spPr bwMode="auto">
              <a:xfrm>
                <a:off x="1030" y="982"/>
                <a:ext cx="4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82" name="Line 16"/>
              <p:cNvSpPr>
                <a:spLocks noChangeShapeType="1"/>
              </p:cNvSpPr>
              <p:nvPr/>
            </p:nvSpPr>
            <p:spPr bwMode="auto">
              <a:xfrm flipH="1">
                <a:off x="5018" y="982"/>
                <a:ext cx="4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83" name="Line 17"/>
              <p:cNvSpPr>
                <a:spLocks noChangeShapeType="1"/>
              </p:cNvSpPr>
              <p:nvPr/>
            </p:nvSpPr>
            <p:spPr bwMode="auto">
              <a:xfrm flipV="1">
                <a:off x="1030" y="3531"/>
                <a:ext cx="0" cy="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84" name="Line 18"/>
              <p:cNvSpPr>
                <a:spLocks noChangeShapeType="1"/>
              </p:cNvSpPr>
              <p:nvPr/>
            </p:nvSpPr>
            <p:spPr bwMode="auto">
              <a:xfrm>
                <a:off x="1030" y="981"/>
                <a:ext cx="0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85" name="Line 19"/>
              <p:cNvSpPr>
                <a:spLocks noChangeShapeType="1"/>
              </p:cNvSpPr>
              <p:nvPr/>
            </p:nvSpPr>
            <p:spPr bwMode="auto">
              <a:xfrm flipV="1">
                <a:off x="2040" y="3531"/>
                <a:ext cx="0" cy="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86" name="Line 20"/>
              <p:cNvSpPr>
                <a:spLocks noChangeShapeType="1"/>
              </p:cNvSpPr>
              <p:nvPr/>
            </p:nvSpPr>
            <p:spPr bwMode="auto">
              <a:xfrm>
                <a:off x="2040" y="981"/>
                <a:ext cx="0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87" name="Line 21"/>
              <p:cNvSpPr>
                <a:spLocks noChangeShapeType="1"/>
              </p:cNvSpPr>
              <p:nvPr/>
            </p:nvSpPr>
            <p:spPr bwMode="auto">
              <a:xfrm flipV="1">
                <a:off x="3048" y="3531"/>
                <a:ext cx="0" cy="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88" name="Line 22"/>
              <p:cNvSpPr>
                <a:spLocks noChangeShapeType="1"/>
              </p:cNvSpPr>
              <p:nvPr/>
            </p:nvSpPr>
            <p:spPr bwMode="auto">
              <a:xfrm>
                <a:off x="3048" y="981"/>
                <a:ext cx="0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89" name="Line 23"/>
              <p:cNvSpPr>
                <a:spLocks noChangeShapeType="1"/>
              </p:cNvSpPr>
              <p:nvPr/>
            </p:nvSpPr>
            <p:spPr bwMode="auto">
              <a:xfrm flipV="1">
                <a:off x="4056" y="3531"/>
                <a:ext cx="0" cy="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90" name="Line 24"/>
              <p:cNvSpPr>
                <a:spLocks noChangeShapeType="1"/>
              </p:cNvSpPr>
              <p:nvPr/>
            </p:nvSpPr>
            <p:spPr bwMode="auto">
              <a:xfrm>
                <a:off x="4056" y="981"/>
                <a:ext cx="0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91" name="Line 25"/>
              <p:cNvSpPr>
                <a:spLocks noChangeShapeType="1"/>
              </p:cNvSpPr>
              <p:nvPr/>
            </p:nvSpPr>
            <p:spPr bwMode="auto">
              <a:xfrm flipV="1">
                <a:off x="5064" y="3531"/>
                <a:ext cx="0" cy="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92" name="Line 26"/>
              <p:cNvSpPr>
                <a:spLocks noChangeShapeType="1"/>
              </p:cNvSpPr>
              <p:nvPr/>
            </p:nvSpPr>
            <p:spPr bwMode="auto">
              <a:xfrm>
                <a:off x="5064" y="981"/>
                <a:ext cx="0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93" name="Rectangle 27"/>
              <p:cNvSpPr>
                <a:spLocks noChangeArrowheads="1"/>
              </p:cNvSpPr>
              <p:nvPr/>
            </p:nvSpPr>
            <p:spPr bwMode="auto">
              <a:xfrm>
                <a:off x="1030" y="982"/>
                <a:ext cx="4034" cy="259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94" name="Line 28"/>
              <p:cNvSpPr>
                <a:spLocks noChangeShapeType="1"/>
              </p:cNvSpPr>
              <p:nvPr/>
            </p:nvSpPr>
            <p:spPr bwMode="auto">
              <a:xfrm>
                <a:off x="1056" y="1632"/>
                <a:ext cx="39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1756" name="Text Box 29"/>
            <p:cNvSpPr txBox="1">
              <a:spLocks noChangeArrowheads="1"/>
            </p:cNvSpPr>
            <p:nvPr/>
          </p:nvSpPr>
          <p:spPr bwMode="auto">
            <a:xfrm rot="16200000">
              <a:off x="2855" y="2842"/>
              <a:ext cx="80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1" rIns="91424" bIns="4571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600"/>
                <a:t>Im E (MeV)</a:t>
              </a:r>
            </a:p>
          </p:txBody>
        </p:sp>
        <p:sp>
          <p:nvSpPr>
            <p:cNvPr id="31757" name="Text Box 30"/>
            <p:cNvSpPr txBox="1">
              <a:spLocks noChangeArrowheads="1"/>
            </p:cNvSpPr>
            <p:nvPr/>
          </p:nvSpPr>
          <p:spPr bwMode="auto">
            <a:xfrm>
              <a:off x="4285" y="3748"/>
              <a:ext cx="8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1" rIns="91424" bIns="4571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600"/>
                <a:t>Re E (MeV)</a:t>
              </a:r>
            </a:p>
          </p:txBody>
        </p:sp>
        <p:sp>
          <p:nvSpPr>
            <p:cNvPr id="31758" name="Text Box 31"/>
            <p:cNvSpPr txBox="1">
              <a:spLocks noChangeArrowheads="1"/>
            </p:cNvSpPr>
            <p:nvPr/>
          </p:nvSpPr>
          <p:spPr bwMode="auto">
            <a:xfrm>
              <a:off x="3369" y="2205"/>
              <a:ext cx="33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600"/>
                <a:t>100</a:t>
              </a:r>
            </a:p>
          </p:txBody>
        </p:sp>
        <p:sp>
          <p:nvSpPr>
            <p:cNvPr id="31759" name="Text Box 33"/>
            <p:cNvSpPr txBox="1">
              <a:spLocks noChangeArrowheads="1"/>
            </p:cNvSpPr>
            <p:nvPr/>
          </p:nvSpPr>
          <p:spPr bwMode="auto">
            <a:xfrm>
              <a:off x="3511" y="2516"/>
              <a:ext cx="186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600"/>
                <a:t>0</a:t>
              </a:r>
            </a:p>
          </p:txBody>
        </p:sp>
        <p:sp>
          <p:nvSpPr>
            <p:cNvPr id="31760" name="Text Box 34"/>
            <p:cNvSpPr txBox="1">
              <a:spLocks noChangeArrowheads="1"/>
            </p:cNvSpPr>
            <p:nvPr/>
          </p:nvSpPr>
          <p:spPr bwMode="auto">
            <a:xfrm>
              <a:off x="3326" y="2854"/>
              <a:ext cx="37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600"/>
                <a:t>-100</a:t>
              </a:r>
            </a:p>
          </p:txBody>
        </p:sp>
        <p:sp>
          <p:nvSpPr>
            <p:cNvPr id="31761" name="Text Box 35"/>
            <p:cNvSpPr txBox="1">
              <a:spLocks noChangeArrowheads="1"/>
            </p:cNvSpPr>
            <p:nvPr/>
          </p:nvSpPr>
          <p:spPr bwMode="auto">
            <a:xfrm>
              <a:off x="3326" y="3142"/>
              <a:ext cx="37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600"/>
                <a:t>-200</a:t>
              </a:r>
            </a:p>
          </p:txBody>
        </p:sp>
        <p:sp>
          <p:nvSpPr>
            <p:cNvPr id="31762" name="Text Box 36"/>
            <p:cNvSpPr txBox="1">
              <a:spLocks noChangeArrowheads="1"/>
            </p:cNvSpPr>
            <p:nvPr/>
          </p:nvSpPr>
          <p:spPr bwMode="auto">
            <a:xfrm>
              <a:off x="3326" y="3460"/>
              <a:ext cx="37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600"/>
                <a:t>-300</a:t>
              </a:r>
            </a:p>
          </p:txBody>
        </p:sp>
        <p:sp>
          <p:nvSpPr>
            <p:cNvPr id="31763" name="Oval 78"/>
            <p:cNvSpPr>
              <a:spLocks noChangeArrowheads="1"/>
            </p:cNvSpPr>
            <p:nvPr/>
          </p:nvSpPr>
          <p:spPr bwMode="auto">
            <a:xfrm>
              <a:off x="3991" y="2816"/>
              <a:ext cx="51" cy="5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1424" tIns="45711" rIns="91424" bIns="45711" anchor="ctr"/>
            <a:lstStyle/>
            <a:p>
              <a:pPr eaLnBrk="1" hangingPunct="1"/>
              <a:endParaRPr kumimoji="1" lang="ja-JP" altLang="en-US" b="0"/>
            </a:p>
          </p:txBody>
        </p:sp>
        <p:sp>
          <p:nvSpPr>
            <p:cNvPr id="31764" name="Oval 78"/>
            <p:cNvSpPr>
              <a:spLocks noChangeArrowheads="1"/>
            </p:cNvSpPr>
            <p:nvPr/>
          </p:nvSpPr>
          <p:spPr bwMode="auto">
            <a:xfrm>
              <a:off x="4034" y="2919"/>
              <a:ext cx="51" cy="51"/>
            </a:xfrm>
            <a:prstGeom prst="ellipse">
              <a:avLst/>
            </a:prstGeom>
            <a:solidFill>
              <a:srgbClr val="339933"/>
            </a:solidFill>
            <a:ln w="19050">
              <a:solidFill>
                <a:srgbClr val="339933"/>
              </a:solidFill>
              <a:round/>
              <a:headEnd/>
              <a:tailEnd/>
            </a:ln>
          </p:spPr>
          <p:txBody>
            <a:bodyPr wrap="none" lIns="91424" tIns="45711" rIns="91424" bIns="45711" anchor="ctr"/>
            <a:lstStyle/>
            <a:p>
              <a:pPr eaLnBrk="1" hangingPunct="1"/>
              <a:endParaRPr kumimoji="1" lang="ja-JP" altLang="en-US" b="0"/>
            </a:p>
          </p:txBody>
        </p:sp>
        <p:sp>
          <p:nvSpPr>
            <p:cNvPr id="31765" name="Oval 78"/>
            <p:cNvSpPr>
              <a:spLocks noChangeArrowheads="1"/>
            </p:cNvSpPr>
            <p:nvPr/>
          </p:nvSpPr>
          <p:spPr bwMode="auto">
            <a:xfrm>
              <a:off x="5147" y="3399"/>
              <a:ext cx="51" cy="51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1424" tIns="45711" rIns="91424" bIns="45711" anchor="ctr"/>
            <a:lstStyle/>
            <a:p>
              <a:pPr eaLnBrk="1" hangingPunct="1"/>
              <a:endParaRPr kumimoji="1" lang="ja-JP" altLang="en-US" b="0"/>
            </a:p>
          </p:txBody>
        </p:sp>
        <p:sp>
          <p:nvSpPr>
            <p:cNvPr id="31766" name="Text Box 40"/>
            <p:cNvSpPr txBox="1">
              <a:spLocks noChangeArrowheads="1"/>
            </p:cNvSpPr>
            <p:nvPr/>
          </p:nvSpPr>
          <p:spPr bwMode="auto">
            <a:xfrm>
              <a:off x="3968" y="3566"/>
              <a:ext cx="40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600"/>
                <a:t>1400</a:t>
              </a:r>
            </a:p>
          </p:txBody>
        </p:sp>
        <p:sp>
          <p:nvSpPr>
            <p:cNvPr id="31767" name="Text Box 41"/>
            <p:cNvSpPr txBox="1">
              <a:spLocks noChangeArrowheads="1"/>
            </p:cNvSpPr>
            <p:nvPr/>
          </p:nvSpPr>
          <p:spPr bwMode="auto">
            <a:xfrm>
              <a:off x="4421" y="3566"/>
              <a:ext cx="40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600"/>
                <a:t>1600</a:t>
              </a:r>
            </a:p>
          </p:txBody>
        </p:sp>
        <p:sp>
          <p:nvSpPr>
            <p:cNvPr id="31768" name="Text Box 42"/>
            <p:cNvSpPr txBox="1">
              <a:spLocks noChangeArrowheads="1"/>
            </p:cNvSpPr>
            <p:nvPr/>
          </p:nvSpPr>
          <p:spPr bwMode="auto">
            <a:xfrm>
              <a:off x="4885" y="3566"/>
              <a:ext cx="40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600"/>
                <a:t>1800</a:t>
              </a:r>
            </a:p>
          </p:txBody>
        </p:sp>
        <p:pic>
          <p:nvPicPr>
            <p:cNvPr id="31769" name="Picture 4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" y="3229"/>
              <a:ext cx="681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70" name="Picture 4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" y="2700"/>
              <a:ext cx="614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71" name="Picture 4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" y="2931"/>
              <a:ext cx="681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772" name="Text Box 46"/>
            <p:cNvSpPr txBox="1">
              <a:spLocks noChangeArrowheads="1"/>
            </p:cNvSpPr>
            <p:nvPr/>
          </p:nvSpPr>
          <p:spPr bwMode="auto">
            <a:xfrm>
              <a:off x="3871" y="2094"/>
              <a:ext cx="1413" cy="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1400"/>
                <a:t>P11 N* resonances</a:t>
              </a:r>
            </a:p>
            <a:p>
              <a:pPr algn="ctr"/>
              <a:r>
                <a:rPr lang="en-US" altLang="ja-JP" sz="1400"/>
                <a:t>in the EBAC-DCC model</a:t>
              </a:r>
            </a:p>
          </p:txBody>
        </p:sp>
      </p:grpSp>
      <p:sp>
        <p:nvSpPr>
          <p:cNvPr id="456752" name="AutoShape 48"/>
          <p:cNvSpPr>
            <a:spLocks noChangeArrowheads="1"/>
          </p:cNvSpPr>
          <p:nvPr/>
        </p:nvSpPr>
        <p:spPr bwMode="auto">
          <a:xfrm>
            <a:off x="4140200" y="3068638"/>
            <a:ext cx="4819650" cy="2620962"/>
          </a:xfrm>
          <a:prstGeom prst="wedgeRoundRectCallout">
            <a:avLst>
              <a:gd name="adj1" fmla="val 1120"/>
              <a:gd name="adj2" fmla="val -82829"/>
              <a:gd name="adj3" fmla="val 16667"/>
            </a:avLst>
          </a:prstGeom>
          <a:solidFill>
            <a:schemeClr val="bg1"/>
          </a:solidFill>
          <a:ln w="25400">
            <a:solidFill>
              <a:srgbClr val="FF99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984" tIns="46791" rIns="89984" bIns="46791"/>
          <a:lstStyle/>
          <a:p>
            <a:pPr algn="ctr"/>
            <a:endParaRPr lang="ja-JP" altLang="en-US"/>
          </a:p>
        </p:txBody>
      </p:sp>
      <p:sp>
        <p:nvSpPr>
          <p:cNvPr id="456753" name="Text Box 49"/>
          <p:cNvSpPr txBox="1">
            <a:spLocks noChangeArrowheads="1"/>
          </p:cNvSpPr>
          <p:nvPr/>
        </p:nvSpPr>
        <p:spPr bwMode="auto">
          <a:xfrm>
            <a:off x="4662489" y="4287839"/>
            <a:ext cx="4291633" cy="34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/>
              <a:t> Eden, Taylor, Phys. Rev. 133 B1575 (1964)</a:t>
            </a:r>
          </a:p>
        </p:txBody>
      </p:sp>
      <p:sp>
        <p:nvSpPr>
          <p:cNvPr id="456754" name="Text Box 50"/>
          <p:cNvSpPr txBox="1">
            <a:spLocks noChangeArrowheads="1"/>
          </p:cNvSpPr>
          <p:nvPr/>
        </p:nvSpPr>
        <p:spPr bwMode="auto">
          <a:xfrm>
            <a:off x="4495801" y="3284539"/>
            <a:ext cx="4157173" cy="101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>
                <a:solidFill>
                  <a:srgbClr val="FF0000"/>
                </a:solidFill>
              </a:rPr>
              <a:t>Multi</a:t>
            </a:r>
            <a:r>
              <a:rPr lang="en-US" altLang="ja-JP" sz="2000">
                <a:solidFill>
                  <a:srgbClr val="FF0000"/>
                </a:solidFill>
              </a:rPr>
              <a:t>-channel </a:t>
            </a:r>
            <a:r>
              <a:rPr lang="en-US" altLang="ja-JP" sz="2000"/>
              <a:t>reactions can </a:t>
            </a:r>
          </a:p>
          <a:p>
            <a:r>
              <a:rPr lang="en-US" altLang="ja-JP" sz="2000"/>
              <a:t>generate </a:t>
            </a:r>
            <a:r>
              <a:rPr lang="en-US" altLang="ja-JP" sz="2000">
                <a:solidFill>
                  <a:srgbClr val="0000FF"/>
                </a:solidFill>
              </a:rPr>
              <a:t>many</a:t>
            </a:r>
            <a:r>
              <a:rPr lang="en-US" altLang="ja-JP" sz="2000"/>
              <a:t> resonance poles </a:t>
            </a:r>
          </a:p>
          <a:p>
            <a:r>
              <a:rPr lang="en-US" altLang="ja-JP" sz="2000"/>
              <a:t>from a </a:t>
            </a:r>
            <a:r>
              <a:rPr lang="en-US" altLang="ja-JP" sz="2000">
                <a:solidFill>
                  <a:srgbClr val="0000FF"/>
                </a:solidFill>
              </a:rPr>
              <a:t>single </a:t>
            </a:r>
            <a:r>
              <a:rPr lang="en-US" altLang="ja-JP" sz="2000"/>
              <a:t>bare state</a:t>
            </a:r>
          </a:p>
        </p:txBody>
      </p:sp>
      <p:sp>
        <p:nvSpPr>
          <p:cNvPr id="456755" name="Text Box 51"/>
          <p:cNvSpPr txBox="1">
            <a:spLocks noChangeArrowheads="1"/>
          </p:cNvSpPr>
          <p:nvPr/>
        </p:nvSpPr>
        <p:spPr bwMode="auto">
          <a:xfrm>
            <a:off x="4283968" y="4909388"/>
            <a:ext cx="4536504" cy="46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200" dirty="0"/>
              <a:t>Evidences in hadron and nuclear physics are summarized</a:t>
            </a:r>
          </a:p>
          <a:p>
            <a:r>
              <a:rPr lang="en-US" altLang="ja-JP" sz="1200" dirty="0"/>
              <a:t>e.g., in Morgan and Pennington, PRL59 2818 (1987)</a:t>
            </a:r>
            <a:endParaRPr lang="en-US" altLang="ja-JP" sz="1200" baseline="30000" dirty="0"/>
          </a:p>
        </p:txBody>
      </p:sp>
      <p:sp>
        <p:nvSpPr>
          <p:cNvPr id="31754" name="Text Box 52"/>
          <p:cNvSpPr txBox="1">
            <a:spLocks noChangeArrowheads="1"/>
          </p:cNvSpPr>
          <p:nvPr/>
        </p:nvSpPr>
        <p:spPr bwMode="auto">
          <a:xfrm>
            <a:off x="2916239" y="836614"/>
            <a:ext cx="6221841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>
                <a:solidFill>
                  <a:srgbClr val="FF0000"/>
                </a:solidFill>
              </a:rPr>
              <a:t>Suzuki, Julia-Diaz, Kamano, Lee, Matsuyama, Sato, PRL104 042302 (2010)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52" grpId="0" animBg="1"/>
      <p:bldP spid="456753" grpId="0"/>
      <p:bldP spid="456754" grpId="0"/>
      <p:bldP spid="4567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040732" y="1146552"/>
            <a:ext cx="6275684" cy="7629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" name="正方形/長方形 1"/>
          <p:cNvSpPr/>
          <p:nvPr/>
        </p:nvSpPr>
        <p:spPr>
          <a:xfrm>
            <a:off x="898812" y="1988840"/>
            <a:ext cx="7417604" cy="4752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2078039" y="5692775"/>
            <a:ext cx="650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H="1">
            <a:off x="7594600" y="5692775"/>
            <a:ext cx="63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431925" y="5697540"/>
            <a:ext cx="68263" cy="222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91424" tIns="45711" rIns="91424" bIns="45711"/>
          <a:lstStyle/>
          <a:p>
            <a:pPr eaLnBrk="1" hangingPunct="1"/>
            <a:endParaRPr kumimoji="1" lang="ja-JP" altLang="en-US" b="0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1519239" y="5599113"/>
            <a:ext cx="117475" cy="176212"/>
          </a:xfrm>
          <a:custGeom>
            <a:avLst/>
            <a:gdLst>
              <a:gd name="T0" fmla="*/ 2147483647 w 86"/>
              <a:gd name="T1" fmla="*/ 2147483647 h 133"/>
              <a:gd name="T2" fmla="*/ 2147483647 w 86"/>
              <a:gd name="T3" fmla="*/ 2147483647 h 133"/>
              <a:gd name="T4" fmla="*/ 2147483647 w 86"/>
              <a:gd name="T5" fmla="*/ 2147483647 h 133"/>
              <a:gd name="T6" fmla="*/ 2147483647 w 86"/>
              <a:gd name="T7" fmla="*/ 2147483647 h 133"/>
              <a:gd name="T8" fmla="*/ 2147483647 w 86"/>
              <a:gd name="T9" fmla="*/ 2147483647 h 133"/>
              <a:gd name="T10" fmla="*/ 2147483647 w 86"/>
              <a:gd name="T11" fmla="*/ 2147483647 h 133"/>
              <a:gd name="T12" fmla="*/ 2147483647 w 86"/>
              <a:gd name="T13" fmla="*/ 2147483647 h 133"/>
              <a:gd name="T14" fmla="*/ 2147483647 w 86"/>
              <a:gd name="T15" fmla="*/ 2147483647 h 133"/>
              <a:gd name="T16" fmla="*/ 2147483647 w 86"/>
              <a:gd name="T17" fmla="*/ 2147483647 h 133"/>
              <a:gd name="T18" fmla="*/ 2147483647 w 86"/>
              <a:gd name="T19" fmla="*/ 2147483647 h 133"/>
              <a:gd name="T20" fmla="*/ 2147483647 w 86"/>
              <a:gd name="T21" fmla="*/ 2147483647 h 133"/>
              <a:gd name="T22" fmla="*/ 2147483647 w 86"/>
              <a:gd name="T23" fmla="*/ 2147483647 h 133"/>
              <a:gd name="T24" fmla="*/ 2147483647 w 86"/>
              <a:gd name="T25" fmla="*/ 2147483647 h 133"/>
              <a:gd name="T26" fmla="*/ 2147483647 w 86"/>
              <a:gd name="T27" fmla="*/ 2147483647 h 133"/>
              <a:gd name="T28" fmla="*/ 2147483647 w 86"/>
              <a:gd name="T29" fmla="*/ 2147483647 h 133"/>
              <a:gd name="T30" fmla="*/ 2147483647 w 86"/>
              <a:gd name="T31" fmla="*/ 2147483647 h 133"/>
              <a:gd name="T32" fmla="*/ 2147483647 w 86"/>
              <a:gd name="T33" fmla="*/ 2147483647 h 133"/>
              <a:gd name="T34" fmla="*/ 2147483647 w 86"/>
              <a:gd name="T35" fmla="*/ 2147483647 h 133"/>
              <a:gd name="T36" fmla="*/ 2147483647 w 86"/>
              <a:gd name="T37" fmla="*/ 2147483647 h 133"/>
              <a:gd name="T38" fmla="*/ 2147483647 w 86"/>
              <a:gd name="T39" fmla="*/ 2147483647 h 133"/>
              <a:gd name="T40" fmla="*/ 2147483647 w 86"/>
              <a:gd name="T41" fmla="*/ 2147483647 h 133"/>
              <a:gd name="T42" fmla="*/ 2147483647 w 86"/>
              <a:gd name="T43" fmla="*/ 2147483647 h 133"/>
              <a:gd name="T44" fmla="*/ 2147483647 w 86"/>
              <a:gd name="T45" fmla="*/ 0 h 133"/>
              <a:gd name="T46" fmla="*/ 2147483647 w 86"/>
              <a:gd name="T47" fmla="*/ 2147483647 h 133"/>
              <a:gd name="T48" fmla="*/ 2147483647 w 86"/>
              <a:gd name="T49" fmla="*/ 2147483647 h 133"/>
              <a:gd name="T50" fmla="*/ 2147483647 w 86"/>
              <a:gd name="T51" fmla="*/ 2147483647 h 133"/>
              <a:gd name="T52" fmla="*/ 2147483647 w 86"/>
              <a:gd name="T53" fmla="*/ 2147483647 h 133"/>
              <a:gd name="T54" fmla="*/ 2147483647 w 86"/>
              <a:gd name="T55" fmla="*/ 2147483647 h 133"/>
              <a:gd name="T56" fmla="*/ 2147483647 w 86"/>
              <a:gd name="T57" fmla="*/ 2147483647 h 133"/>
              <a:gd name="T58" fmla="*/ 2147483647 w 86"/>
              <a:gd name="T59" fmla="*/ 2147483647 h 133"/>
              <a:gd name="T60" fmla="*/ 2147483647 w 86"/>
              <a:gd name="T61" fmla="*/ 2147483647 h 133"/>
              <a:gd name="T62" fmla="*/ 2147483647 w 86"/>
              <a:gd name="T63" fmla="*/ 2147483647 h 133"/>
              <a:gd name="T64" fmla="*/ 2147483647 w 86"/>
              <a:gd name="T65" fmla="*/ 2147483647 h 133"/>
              <a:gd name="T66" fmla="*/ 2147483647 w 86"/>
              <a:gd name="T67" fmla="*/ 2147483647 h 133"/>
              <a:gd name="T68" fmla="*/ 2147483647 w 86"/>
              <a:gd name="T69" fmla="*/ 2147483647 h 13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6"/>
              <a:gd name="T106" fmla="*/ 0 h 133"/>
              <a:gd name="T107" fmla="*/ 86 w 86"/>
              <a:gd name="T108" fmla="*/ 133 h 13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6" h="133">
                <a:moveTo>
                  <a:pt x="0" y="98"/>
                </a:moveTo>
                <a:lnTo>
                  <a:pt x="17" y="95"/>
                </a:lnTo>
                <a:lnTo>
                  <a:pt x="19" y="101"/>
                </a:lnTo>
                <a:lnTo>
                  <a:pt x="20" y="106"/>
                </a:lnTo>
                <a:lnTo>
                  <a:pt x="22" y="109"/>
                </a:lnTo>
                <a:lnTo>
                  <a:pt x="32" y="115"/>
                </a:lnTo>
                <a:lnTo>
                  <a:pt x="41" y="119"/>
                </a:lnTo>
                <a:lnTo>
                  <a:pt x="48" y="119"/>
                </a:lnTo>
                <a:lnTo>
                  <a:pt x="52" y="117"/>
                </a:lnTo>
                <a:lnTo>
                  <a:pt x="57" y="114"/>
                </a:lnTo>
                <a:lnTo>
                  <a:pt x="60" y="111"/>
                </a:lnTo>
                <a:lnTo>
                  <a:pt x="65" y="104"/>
                </a:lnTo>
                <a:lnTo>
                  <a:pt x="68" y="91"/>
                </a:lnTo>
                <a:lnTo>
                  <a:pt x="68" y="87"/>
                </a:lnTo>
                <a:lnTo>
                  <a:pt x="67" y="82"/>
                </a:lnTo>
                <a:lnTo>
                  <a:pt x="64" y="77"/>
                </a:lnTo>
                <a:lnTo>
                  <a:pt x="54" y="67"/>
                </a:lnTo>
                <a:lnTo>
                  <a:pt x="49" y="67"/>
                </a:lnTo>
                <a:lnTo>
                  <a:pt x="43" y="66"/>
                </a:lnTo>
                <a:lnTo>
                  <a:pt x="38" y="67"/>
                </a:lnTo>
                <a:lnTo>
                  <a:pt x="32" y="69"/>
                </a:lnTo>
                <a:lnTo>
                  <a:pt x="33" y="53"/>
                </a:lnTo>
                <a:lnTo>
                  <a:pt x="41" y="53"/>
                </a:lnTo>
                <a:lnTo>
                  <a:pt x="48" y="51"/>
                </a:lnTo>
                <a:lnTo>
                  <a:pt x="52" y="50"/>
                </a:lnTo>
                <a:lnTo>
                  <a:pt x="56" y="47"/>
                </a:lnTo>
                <a:lnTo>
                  <a:pt x="59" y="42"/>
                </a:lnTo>
                <a:lnTo>
                  <a:pt x="60" y="39"/>
                </a:lnTo>
                <a:lnTo>
                  <a:pt x="60" y="29"/>
                </a:lnTo>
                <a:lnTo>
                  <a:pt x="59" y="24"/>
                </a:lnTo>
                <a:lnTo>
                  <a:pt x="56" y="21"/>
                </a:lnTo>
                <a:lnTo>
                  <a:pt x="51" y="18"/>
                </a:lnTo>
                <a:lnTo>
                  <a:pt x="41" y="15"/>
                </a:lnTo>
                <a:lnTo>
                  <a:pt x="36" y="16"/>
                </a:lnTo>
                <a:lnTo>
                  <a:pt x="30" y="18"/>
                </a:lnTo>
                <a:lnTo>
                  <a:pt x="24" y="24"/>
                </a:lnTo>
                <a:lnTo>
                  <a:pt x="20" y="29"/>
                </a:lnTo>
                <a:lnTo>
                  <a:pt x="19" y="35"/>
                </a:lnTo>
                <a:lnTo>
                  <a:pt x="1" y="34"/>
                </a:lnTo>
                <a:lnTo>
                  <a:pt x="3" y="26"/>
                </a:lnTo>
                <a:lnTo>
                  <a:pt x="6" y="19"/>
                </a:lnTo>
                <a:lnTo>
                  <a:pt x="9" y="15"/>
                </a:lnTo>
                <a:lnTo>
                  <a:pt x="16" y="10"/>
                </a:lnTo>
                <a:lnTo>
                  <a:pt x="20" y="5"/>
                </a:lnTo>
                <a:lnTo>
                  <a:pt x="27" y="2"/>
                </a:lnTo>
                <a:lnTo>
                  <a:pt x="33" y="0"/>
                </a:lnTo>
                <a:lnTo>
                  <a:pt x="46" y="0"/>
                </a:lnTo>
                <a:lnTo>
                  <a:pt x="59" y="3"/>
                </a:lnTo>
                <a:lnTo>
                  <a:pt x="65" y="7"/>
                </a:lnTo>
                <a:lnTo>
                  <a:pt x="75" y="16"/>
                </a:lnTo>
                <a:lnTo>
                  <a:pt x="76" y="23"/>
                </a:lnTo>
                <a:lnTo>
                  <a:pt x="78" y="27"/>
                </a:lnTo>
                <a:lnTo>
                  <a:pt x="78" y="32"/>
                </a:lnTo>
                <a:lnTo>
                  <a:pt x="76" y="40"/>
                </a:lnTo>
                <a:lnTo>
                  <a:pt x="75" y="47"/>
                </a:lnTo>
                <a:lnTo>
                  <a:pt x="70" y="53"/>
                </a:lnTo>
                <a:lnTo>
                  <a:pt x="60" y="59"/>
                </a:lnTo>
                <a:lnTo>
                  <a:pt x="67" y="61"/>
                </a:lnTo>
                <a:lnTo>
                  <a:pt x="73" y="66"/>
                </a:lnTo>
                <a:lnTo>
                  <a:pt x="78" y="71"/>
                </a:lnTo>
                <a:lnTo>
                  <a:pt x="84" y="80"/>
                </a:lnTo>
                <a:lnTo>
                  <a:pt x="84" y="85"/>
                </a:lnTo>
                <a:lnTo>
                  <a:pt x="86" y="91"/>
                </a:lnTo>
                <a:lnTo>
                  <a:pt x="83" y="107"/>
                </a:lnTo>
                <a:lnTo>
                  <a:pt x="72" y="122"/>
                </a:lnTo>
                <a:lnTo>
                  <a:pt x="59" y="130"/>
                </a:lnTo>
                <a:lnTo>
                  <a:pt x="41" y="133"/>
                </a:lnTo>
                <a:lnTo>
                  <a:pt x="25" y="131"/>
                </a:lnTo>
                <a:lnTo>
                  <a:pt x="12" y="123"/>
                </a:lnTo>
                <a:lnTo>
                  <a:pt x="4" y="112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74" name="Freeform 6"/>
          <p:cNvSpPr>
            <a:spLocks noEditPoints="1"/>
          </p:cNvSpPr>
          <p:nvPr/>
        </p:nvSpPr>
        <p:spPr bwMode="auto">
          <a:xfrm>
            <a:off x="1657350" y="5599113"/>
            <a:ext cx="120650" cy="176212"/>
          </a:xfrm>
          <a:custGeom>
            <a:avLst/>
            <a:gdLst>
              <a:gd name="T0" fmla="*/ 0 w 87"/>
              <a:gd name="T1" fmla="*/ 2147483647 h 133"/>
              <a:gd name="T2" fmla="*/ 2147483647 w 87"/>
              <a:gd name="T3" fmla="*/ 2147483647 h 133"/>
              <a:gd name="T4" fmla="*/ 2147483647 w 87"/>
              <a:gd name="T5" fmla="*/ 2147483647 h 133"/>
              <a:gd name="T6" fmla="*/ 2147483647 w 87"/>
              <a:gd name="T7" fmla="*/ 2147483647 h 133"/>
              <a:gd name="T8" fmla="*/ 2147483647 w 87"/>
              <a:gd name="T9" fmla="*/ 2147483647 h 133"/>
              <a:gd name="T10" fmla="*/ 2147483647 w 87"/>
              <a:gd name="T11" fmla="*/ 2147483647 h 133"/>
              <a:gd name="T12" fmla="*/ 2147483647 w 87"/>
              <a:gd name="T13" fmla="*/ 2147483647 h 133"/>
              <a:gd name="T14" fmla="*/ 2147483647 w 87"/>
              <a:gd name="T15" fmla="*/ 2147483647 h 133"/>
              <a:gd name="T16" fmla="*/ 2147483647 w 87"/>
              <a:gd name="T17" fmla="*/ 0 h 133"/>
              <a:gd name="T18" fmla="*/ 2147483647 w 87"/>
              <a:gd name="T19" fmla="*/ 0 h 133"/>
              <a:gd name="T20" fmla="*/ 2147483647 w 87"/>
              <a:gd name="T21" fmla="*/ 2147483647 h 133"/>
              <a:gd name="T22" fmla="*/ 2147483647 w 87"/>
              <a:gd name="T23" fmla="*/ 2147483647 h 133"/>
              <a:gd name="T24" fmla="*/ 2147483647 w 87"/>
              <a:gd name="T25" fmla="*/ 2147483647 h 133"/>
              <a:gd name="T26" fmla="*/ 2147483647 w 87"/>
              <a:gd name="T27" fmla="*/ 2147483647 h 133"/>
              <a:gd name="T28" fmla="*/ 2147483647 w 87"/>
              <a:gd name="T29" fmla="*/ 2147483647 h 133"/>
              <a:gd name="T30" fmla="*/ 2147483647 w 87"/>
              <a:gd name="T31" fmla="*/ 2147483647 h 133"/>
              <a:gd name="T32" fmla="*/ 2147483647 w 87"/>
              <a:gd name="T33" fmla="*/ 2147483647 h 133"/>
              <a:gd name="T34" fmla="*/ 2147483647 w 87"/>
              <a:gd name="T35" fmla="*/ 2147483647 h 133"/>
              <a:gd name="T36" fmla="*/ 2147483647 w 87"/>
              <a:gd name="T37" fmla="*/ 2147483647 h 133"/>
              <a:gd name="T38" fmla="*/ 2147483647 w 87"/>
              <a:gd name="T39" fmla="*/ 2147483647 h 133"/>
              <a:gd name="T40" fmla="*/ 2147483647 w 87"/>
              <a:gd name="T41" fmla="*/ 2147483647 h 133"/>
              <a:gd name="T42" fmla="*/ 2147483647 w 87"/>
              <a:gd name="T43" fmla="*/ 2147483647 h 133"/>
              <a:gd name="T44" fmla="*/ 2147483647 w 87"/>
              <a:gd name="T45" fmla="*/ 2147483647 h 133"/>
              <a:gd name="T46" fmla="*/ 2147483647 w 87"/>
              <a:gd name="T47" fmla="*/ 2147483647 h 133"/>
              <a:gd name="T48" fmla="*/ 2147483647 w 87"/>
              <a:gd name="T49" fmla="*/ 2147483647 h 133"/>
              <a:gd name="T50" fmla="*/ 2147483647 w 87"/>
              <a:gd name="T51" fmla="*/ 2147483647 h 133"/>
              <a:gd name="T52" fmla="*/ 2147483647 w 87"/>
              <a:gd name="T53" fmla="*/ 2147483647 h 133"/>
              <a:gd name="T54" fmla="*/ 2147483647 w 87"/>
              <a:gd name="T55" fmla="*/ 2147483647 h 133"/>
              <a:gd name="T56" fmla="*/ 2147483647 w 87"/>
              <a:gd name="T57" fmla="*/ 2147483647 h 133"/>
              <a:gd name="T58" fmla="*/ 2147483647 w 87"/>
              <a:gd name="T59" fmla="*/ 2147483647 h 133"/>
              <a:gd name="T60" fmla="*/ 0 w 87"/>
              <a:gd name="T61" fmla="*/ 2147483647 h 133"/>
              <a:gd name="T62" fmla="*/ 2147483647 w 87"/>
              <a:gd name="T63" fmla="*/ 2147483647 h 133"/>
              <a:gd name="T64" fmla="*/ 2147483647 w 87"/>
              <a:gd name="T65" fmla="*/ 2147483647 h 133"/>
              <a:gd name="T66" fmla="*/ 2147483647 w 87"/>
              <a:gd name="T67" fmla="*/ 2147483647 h 133"/>
              <a:gd name="T68" fmla="*/ 2147483647 w 87"/>
              <a:gd name="T69" fmla="*/ 2147483647 h 133"/>
              <a:gd name="T70" fmla="*/ 2147483647 w 87"/>
              <a:gd name="T71" fmla="*/ 2147483647 h 133"/>
              <a:gd name="T72" fmla="*/ 2147483647 w 87"/>
              <a:gd name="T73" fmla="*/ 2147483647 h 133"/>
              <a:gd name="T74" fmla="*/ 2147483647 w 87"/>
              <a:gd name="T75" fmla="*/ 2147483647 h 133"/>
              <a:gd name="T76" fmla="*/ 2147483647 w 87"/>
              <a:gd name="T77" fmla="*/ 2147483647 h 133"/>
              <a:gd name="T78" fmla="*/ 2147483647 w 87"/>
              <a:gd name="T79" fmla="*/ 2147483647 h 133"/>
              <a:gd name="T80" fmla="*/ 2147483647 w 87"/>
              <a:gd name="T81" fmla="*/ 2147483647 h 133"/>
              <a:gd name="T82" fmla="*/ 2147483647 w 87"/>
              <a:gd name="T83" fmla="*/ 2147483647 h 133"/>
              <a:gd name="T84" fmla="*/ 2147483647 w 87"/>
              <a:gd name="T85" fmla="*/ 2147483647 h 133"/>
              <a:gd name="T86" fmla="*/ 2147483647 w 87"/>
              <a:gd name="T87" fmla="*/ 2147483647 h 133"/>
              <a:gd name="T88" fmla="*/ 2147483647 w 87"/>
              <a:gd name="T89" fmla="*/ 2147483647 h 133"/>
              <a:gd name="T90" fmla="*/ 2147483647 w 87"/>
              <a:gd name="T91" fmla="*/ 2147483647 h 133"/>
              <a:gd name="T92" fmla="*/ 2147483647 w 87"/>
              <a:gd name="T93" fmla="*/ 2147483647 h 133"/>
              <a:gd name="T94" fmla="*/ 2147483647 w 87"/>
              <a:gd name="T95" fmla="*/ 2147483647 h 133"/>
              <a:gd name="T96" fmla="*/ 2147483647 w 87"/>
              <a:gd name="T97" fmla="*/ 2147483647 h 133"/>
              <a:gd name="T98" fmla="*/ 2147483647 w 87"/>
              <a:gd name="T99" fmla="*/ 2147483647 h 133"/>
              <a:gd name="T100" fmla="*/ 2147483647 w 87"/>
              <a:gd name="T101" fmla="*/ 2147483647 h 133"/>
              <a:gd name="T102" fmla="*/ 2147483647 w 87"/>
              <a:gd name="T103" fmla="*/ 2147483647 h 133"/>
              <a:gd name="T104" fmla="*/ 2147483647 w 87"/>
              <a:gd name="T105" fmla="*/ 2147483647 h 133"/>
              <a:gd name="T106" fmla="*/ 2147483647 w 87"/>
              <a:gd name="T107" fmla="*/ 2147483647 h 133"/>
              <a:gd name="T108" fmla="*/ 2147483647 w 87"/>
              <a:gd name="T109" fmla="*/ 2147483647 h 133"/>
              <a:gd name="T110" fmla="*/ 2147483647 w 87"/>
              <a:gd name="T111" fmla="*/ 2147483647 h 1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7"/>
              <a:gd name="T169" fmla="*/ 0 h 133"/>
              <a:gd name="T170" fmla="*/ 87 w 87"/>
              <a:gd name="T171" fmla="*/ 133 h 1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7" h="133">
                <a:moveTo>
                  <a:pt x="0" y="66"/>
                </a:moveTo>
                <a:lnTo>
                  <a:pt x="2" y="45"/>
                </a:lnTo>
                <a:lnTo>
                  <a:pt x="7" y="29"/>
                </a:lnTo>
                <a:lnTo>
                  <a:pt x="8" y="23"/>
                </a:lnTo>
                <a:lnTo>
                  <a:pt x="12" y="16"/>
                </a:lnTo>
                <a:lnTo>
                  <a:pt x="16" y="11"/>
                </a:lnTo>
                <a:lnTo>
                  <a:pt x="20" y="7"/>
                </a:lnTo>
                <a:lnTo>
                  <a:pt x="24" y="3"/>
                </a:lnTo>
                <a:lnTo>
                  <a:pt x="37" y="0"/>
                </a:lnTo>
                <a:lnTo>
                  <a:pt x="55" y="0"/>
                </a:lnTo>
                <a:lnTo>
                  <a:pt x="61" y="3"/>
                </a:lnTo>
                <a:lnTo>
                  <a:pt x="66" y="7"/>
                </a:lnTo>
                <a:lnTo>
                  <a:pt x="76" y="16"/>
                </a:lnTo>
                <a:lnTo>
                  <a:pt x="79" y="23"/>
                </a:lnTo>
                <a:lnTo>
                  <a:pt x="80" y="29"/>
                </a:lnTo>
                <a:lnTo>
                  <a:pt x="84" y="35"/>
                </a:lnTo>
                <a:lnTo>
                  <a:pt x="85" y="48"/>
                </a:lnTo>
                <a:lnTo>
                  <a:pt x="87" y="66"/>
                </a:lnTo>
                <a:lnTo>
                  <a:pt x="85" y="88"/>
                </a:lnTo>
                <a:lnTo>
                  <a:pt x="84" y="104"/>
                </a:lnTo>
                <a:lnTo>
                  <a:pt x="79" y="114"/>
                </a:lnTo>
                <a:lnTo>
                  <a:pt x="74" y="120"/>
                </a:lnTo>
                <a:lnTo>
                  <a:pt x="68" y="125"/>
                </a:lnTo>
                <a:lnTo>
                  <a:pt x="58" y="131"/>
                </a:lnTo>
                <a:lnTo>
                  <a:pt x="52" y="133"/>
                </a:lnTo>
                <a:lnTo>
                  <a:pt x="45" y="133"/>
                </a:lnTo>
                <a:lnTo>
                  <a:pt x="28" y="130"/>
                </a:lnTo>
                <a:lnTo>
                  <a:pt x="15" y="120"/>
                </a:lnTo>
                <a:lnTo>
                  <a:pt x="7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8" y="85"/>
                </a:lnTo>
                <a:lnTo>
                  <a:pt x="21" y="99"/>
                </a:lnTo>
                <a:lnTo>
                  <a:pt x="26" y="109"/>
                </a:lnTo>
                <a:lnTo>
                  <a:pt x="31" y="112"/>
                </a:lnTo>
                <a:lnTo>
                  <a:pt x="34" y="115"/>
                </a:lnTo>
                <a:lnTo>
                  <a:pt x="39" y="117"/>
                </a:lnTo>
                <a:lnTo>
                  <a:pt x="45" y="119"/>
                </a:lnTo>
                <a:lnTo>
                  <a:pt x="55" y="115"/>
                </a:lnTo>
                <a:lnTo>
                  <a:pt x="61" y="109"/>
                </a:lnTo>
                <a:lnTo>
                  <a:pt x="66" y="99"/>
                </a:lnTo>
                <a:lnTo>
                  <a:pt x="69" y="85"/>
                </a:lnTo>
                <a:lnTo>
                  <a:pt x="69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8" y="16"/>
                </a:lnTo>
                <a:lnTo>
                  <a:pt x="42" y="15"/>
                </a:lnTo>
                <a:lnTo>
                  <a:pt x="36" y="16"/>
                </a:lnTo>
                <a:lnTo>
                  <a:pt x="31" y="19"/>
                </a:lnTo>
                <a:lnTo>
                  <a:pt x="26" y="24"/>
                </a:lnTo>
                <a:lnTo>
                  <a:pt x="21" y="34"/>
                </a:lnTo>
                <a:lnTo>
                  <a:pt x="18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75" name="Freeform 7"/>
          <p:cNvSpPr>
            <a:spLocks noEditPoints="1"/>
          </p:cNvSpPr>
          <p:nvPr/>
        </p:nvSpPr>
        <p:spPr bwMode="auto">
          <a:xfrm>
            <a:off x="1795464" y="5599113"/>
            <a:ext cx="122237" cy="176212"/>
          </a:xfrm>
          <a:custGeom>
            <a:avLst/>
            <a:gdLst>
              <a:gd name="T0" fmla="*/ 0 w 87"/>
              <a:gd name="T1" fmla="*/ 2147483647 h 133"/>
              <a:gd name="T2" fmla="*/ 2147483647 w 87"/>
              <a:gd name="T3" fmla="*/ 2147483647 h 133"/>
              <a:gd name="T4" fmla="*/ 2147483647 w 87"/>
              <a:gd name="T5" fmla="*/ 2147483647 h 133"/>
              <a:gd name="T6" fmla="*/ 2147483647 w 87"/>
              <a:gd name="T7" fmla="*/ 2147483647 h 133"/>
              <a:gd name="T8" fmla="*/ 2147483647 w 87"/>
              <a:gd name="T9" fmla="*/ 2147483647 h 133"/>
              <a:gd name="T10" fmla="*/ 2147483647 w 87"/>
              <a:gd name="T11" fmla="*/ 2147483647 h 133"/>
              <a:gd name="T12" fmla="*/ 2147483647 w 87"/>
              <a:gd name="T13" fmla="*/ 2147483647 h 133"/>
              <a:gd name="T14" fmla="*/ 2147483647 w 87"/>
              <a:gd name="T15" fmla="*/ 2147483647 h 133"/>
              <a:gd name="T16" fmla="*/ 2147483647 w 87"/>
              <a:gd name="T17" fmla="*/ 0 h 133"/>
              <a:gd name="T18" fmla="*/ 2147483647 w 87"/>
              <a:gd name="T19" fmla="*/ 0 h 133"/>
              <a:gd name="T20" fmla="*/ 2147483647 w 87"/>
              <a:gd name="T21" fmla="*/ 2147483647 h 133"/>
              <a:gd name="T22" fmla="*/ 2147483647 w 87"/>
              <a:gd name="T23" fmla="*/ 2147483647 h 133"/>
              <a:gd name="T24" fmla="*/ 2147483647 w 87"/>
              <a:gd name="T25" fmla="*/ 2147483647 h 133"/>
              <a:gd name="T26" fmla="*/ 2147483647 w 87"/>
              <a:gd name="T27" fmla="*/ 2147483647 h 133"/>
              <a:gd name="T28" fmla="*/ 2147483647 w 87"/>
              <a:gd name="T29" fmla="*/ 2147483647 h 133"/>
              <a:gd name="T30" fmla="*/ 2147483647 w 87"/>
              <a:gd name="T31" fmla="*/ 2147483647 h 133"/>
              <a:gd name="T32" fmla="*/ 2147483647 w 87"/>
              <a:gd name="T33" fmla="*/ 2147483647 h 133"/>
              <a:gd name="T34" fmla="*/ 2147483647 w 87"/>
              <a:gd name="T35" fmla="*/ 2147483647 h 133"/>
              <a:gd name="T36" fmla="*/ 2147483647 w 87"/>
              <a:gd name="T37" fmla="*/ 2147483647 h 133"/>
              <a:gd name="T38" fmla="*/ 2147483647 w 87"/>
              <a:gd name="T39" fmla="*/ 2147483647 h 133"/>
              <a:gd name="T40" fmla="*/ 2147483647 w 87"/>
              <a:gd name="T41" fmla="*/ 2147483647 h 133"/>
              <a:gd name="T42" fmla="*/ 2147483647 w 87"/>
              <a:gd name="T43" fmla="*/ 2147483647 h 133"/>
              <a:gd name="T44" fmla="*/ 2147483647 w 87"/>
              <a:gd name="T45" fmla="*/ 2147483647 h 133"/>
              <a:gd name="T46" fmla="*/ 2147483647 w 87"/>
              <a:gd name="T47" fmla="*/ 2147483647 h 133"/>
              <a:gd name="T48" fmla="*/ 2147483647 w 87"/>
              <a:gd name="T49" fmla="*/ 2147483647 h 133"/>
              <a:gd name="T50" fmla="*/ 2147483647 w 87"/>
              <a:gd name="T51" fmla="*/ 2147483647 h 133"/>
              <a:gd name="T52" fmla="*/ 2147483647 w 87"/>
              <a:gd name="T53" fmla="*/ 2147483647 h 133"/>
              <a:gd name="T54" fmla="*/ 2147483647 w 87"/>
              <a:gd name="T55" fmla="*/ 2147483647 h 133"/>
              <a:gd name="T56" fmla="*/ 2147483647 w 87"/>
              <a:gd name="T57" fmla="*/ 2147483647 h 133"/>
              <a:gd name="T58" fmla="*/ 2147483647 w 87"/>
              <a:gd name="T59" fmla="*/ 2147483647 h 133"/>
              <a:gd name="T60" fmla="*/ 2147483647 w 87"/>
              <a:gd name="T61" fmla="*/ 2147483647 h 133"/>
              <a:gd name="T62" fmla="*/ 0 w 87"/>
              <a:gd name="T63" fmla="*/ 2147483647 h 133"/>
              <a:gd name="T64" fmla="*/ 2147483647 w 87"/>
              <a:gd name="T65" fmla="*/ 2147483647 h 133"/>
              <a:gd name="T66" fmla="*/ 2147483647 w 87"/>
              <a:gd name="T67" fmla="*/ 2147483647 h 133"/>
              <a:gd name="T68" fmla="*/ 2147483647 w 87"/>
              <a:gd name="T69" fmla="*/ 2147483647 h 133"/>
              <a:gd name="T70" fmla="*/ 2147483647 w 87"/>
              <a:gd name="T71" fmla="*/ 2147483647 h 133"/>
              <a:gd name="T72" fmla="*/ 2147483647 w 87"/>
              <a:gd name="T73" fmla="*/ 2147483647 h 133"/>
              <a:gd name="T74" fmla="*/ 2147483647 w 87"/>
              <a:gd name="T75" fmla="*/ 2147483647 h 133"/>
              <a:gd name="T76" fmla="*/ 2147483647 w 87"/>
              <a:gd name="T77" fmla="*/ 2147483647 h 133"/>
              <a:gd name="T78" fmla="*/ 2147483647 w 87"/>
              <a:gd name="T79" fmla="*/ 2147483647 h 133"/>
              <a:gd name="T80" fmla="*/ 2147483647 w 87"/>
              <a:gd name="T81" fmla="*/ 2147483647 h 133"/>
              <a:gd name="T82" fmla="*/ 2147483647 w 87"/>
              <a:gd name="T83" fmla="*/ 2147483647 h 133"/>
              <a:gd name="T84" fmla="*/ 2147483647 w 87"/>
              <a:gd name="T85" fmla="*/ 2147483647 h 133"/>
              <a:gd name="T86" fmla="*/ 2147483647 w 87"/>
              <a:gd name="T87" fmla="*/ 2147483647 h 133"/>
              <a:gd name="T88" fmla="*/ 2147483647 w 87"/>
              <a:gd name="T89" fmla="*/ 2147483647 h 133"/>
              <a:gd name="T90" fmla="*/ 2147483647 w 87"/>
              <a:gd name="T91" fmla="*/ 2147483647 h 133"/>
              <a:gd name="T92" fmla="*/ 2147483647 w 87"/>
              <a:gd name="T93" fmla="*/ 2147483647 h 133"/>
              <a:gd name="T94" fmla="*/ 2147483647 w 87"/>
              <a:gd name="T95" fmla="*/ 2147483647 h 133"/>
              <a:gd name="T96" fmla="*/ 2147483647 w 87"/>
              <a:gd name="T97" fmla="*/ 2147483647 h 133"/>
              <a:gd name="T98" fmla="*/ 2147483647 w 87"/>
              <a:gd name="T99" fmla="*/ 2147483647 h 133"/>
              <a:gd name="T100" fmla="*/ 2147483647 w 87"/>
              <a:gd name="T101" fmla="*/ 2147483647 h 133"/>
              <a:gd name="T102" fmla="*/ 2147483647 w 87"/>
              <a:gd name="T103" fmla="*/ 2147483647 h 133"/>
              <a:gd name="T104" fmla="*/ 2147483647 w 87"/>
              <a:gd name="T105" fmla="*/ 2147483647 h 133"/>
              <a:gd name="T106" fmla="*/ 2147483647 w 87"/>
              <a:gd name="T107" fmla="*/ 2147483647 h 133"/>
              <a:gd name="T108" fmla="*/ 2147483647 w 87"/>
              <a:gd name="T109" fmla="*/ 2147483647 h 133"/>
              <a:gd name="T110" fmla="*/ 2147483647 w 87"/>
              <a:gd name="T111" fmla="*/ 2147483647 h 133"/>
              <a:gd name="T112" fmla="*/ 2147483647 w 87"/>
              <a:gd name="T113" fmla="*/ 2147483647 h 13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7"/>
              <a:gd name="T172" fmla="*/ 0 h 133"/>
              <a:gd name="T173" fmla="*/ 87 w 87"/>
              <a:gd name="T174" fmla="*/ 133 h 13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7" h="133">
                <a:moveTo>
                  <a:pt x="0" y="66"/>
                </a:moveTo>
                <a:lnTo>
                  <a:pt x="2" y="45"/>
                </a:lnTo>
                <a:lnTo>
                  <a:pt x="7" y="29"/>
                </a:lnTo>
                <a:lnTo>
                  <a:pt x="8" y="23"/>
                </a:lnTo>
                <a:lnTo>
                  <a:pt x="11" y="16"/>
                </a:lnTo>
                <a:lnTo>
                  <a:pt x="16" y="11"/>
                </a:lnTo>
                <a:lnTo>
                  <a:pt x="19" y="7"/>
                </a:lnTo>
                <a:lnTo>
                  <a:pt x="24" y="3"/>
                </a:lnTo>
                <a:lnTo>
                  <a:pt x="37" y="0"/>
                </a:lnTo>
                <a:lnTo>
                  <a:pt x="51" y="0"/>
                </a:lnTo>
                <a:lnTo>
                  <a:pt x="58" y="2"/>
                </a:lnTo>
                <a:lnTo>
                  <a:pt x="63" y="3"/>
                </a:lnTo>
                <a:lnTo>
                  <a:pt x="66" y="7"/>
                </a:lnTo>
                <a:lnTo>
                  <a:pt x="71" y="10"/>
                </a:lnTo>
                <a:lnTo>
                  <a:pt x="74" y="13"/>
                </a:lnTo>
                <a:lnTo>
                  <a:pt x="82" y="29"/>
                </a:lnTo>
                <a:lnTo>
                  <a:pt x="83" y="35"/>
                </a:lnTo>
                <a:lnTo>
                  <a:pt x="85" y="48"/>
                </a:lnTo>
                <a:lnTo>
                  <a:pt x="87" y="66"/>
                </a:lnTo>
                <a:lnTo>
                  <a:pt x="85" y="88"/>
                </a:lnTo>
                <a:lnTo>
                  <a:pt x="83" y="104"/>
                </a:lnTo>
                <a:lnTo>
                  <a:pt x="79" y="114"/>
                </a:lnTo>
                <a:lnTo>
                  <a:pt x="74" y="120"/>
                </a:lnTo>
                <a:lnTo>
                  <a:pt x="67" y="125"/>
                </a:lnTo>
                <a:lnTo>
                  <a:pt x="58" y="131"/>
                </a:lnTo>
                <a:lnTo>
                  <a:pt x="51" y="133"/>
                </a:lnTo>
                <a:lnTo>
                  <a:pt x="45" y="133"/>
                </a:lnTo>
                <a:lnTo>
                  <a:pt x="27" y="130"/>
                </a:lnTo>
                <a:lnTo>
                  <a:pt x="15" y="120"/>
                </a:lnTo>
                <a:lnTo>
                  <a:pt x="7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9" y="85"/>
                </a:lnTo>
                <a:lnTo>
                  <a:pt x="21" y="99"/>
                </a:lnTo>
                <a:lnTo>
                  <a:pt x="26" y="109"/>
                </a:lnTo>
                <a:lnTo>
                  <a:pt x="35" y="115"/>
                </a:lnTo>
                <a:lnTo>
                  <a:pt x="45" y="119"/>
                </a:lnTo>
                <a:lnTo>
                  <a:pt x="55" y="115"/>
                </a:lnTo>
                <a:lnTo>
                  <a:pt x="59" y="112"/>
                </a:lnTo>
                <a:lnTo>
                  <a:pt x="63" y="109"/>
                </a:lnTo>
                <a:lnTo>
                  <a:pt x="67" y="99"/>
                </a:lnTo>
                <a:lnTo>
                  <a:pt x="69" y="85"/>
                </a:lnTo>
                <a:lnTo>
                  <a:pt x="69" y="48"/>
                </a:lnTo>
                <a:lnTo>
                  <a:pt x="66" y="34"/>
                </a:lnTo>
                <a:lnTo>
                  <a:pt x="63" y="24"/>
                </a:lnTo>
                <a:lnTo>
                  <a:pt x="59" y="21"/>
                </a:lnTo>
                <a:lnTo>
                  <a:pt x="55" y="18"/>
                </a:lnTo>
                <a:lnTo>
                  <a:pt x="48" y="16"/>
                </a:lnTo>
                <a:lnTo>
                  <a:pt x="43" y="15"/>
                </a:lnTo>
                <a:lnTo>
                  <a:pt x="37" y="16"/>
                </a:lnTo>
                <a:lnTo>
                  <a:pt x="34" y="18"/>
                </a:lnTo>
                <a:lnTo>
                  <a:pt x="29" y="21"/>
                </a:lnTo>
                <a:lnTo>
                  <a:pt x="26" y="24"/>
                </a:lnTo>
                <a:lnTo>
                  <a:pt x="21" y="34"/>
                </a:lnTo>
                <a:lnTo>
                  <a:pt x="19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078039" y="4827590"/>
            <a:ext cx="650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7596189" y="4827590"/>
            <a:ext cx="619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431925" y="4832352"/>
            <a:ext cx="68263" cy="222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91424" tIns="45711" rIns="91424" bIns="45711"/>
          <a:lstStyle/>
          <a:p>
            <a:pPr eaLnBrk="1" hangingPunct="1"/>
            <a:endParaRPr kumimoji="1" lang="ja-JP" altLang="en-US" b="0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1516064" y="4732340"/>
            <a:ext cx="117475" cy="174625"/>
          </a:xfrm>
          <a:custGeom>
            <a:avLst/>
            <a:gdLst>
              <a:gd name="T0" fmla="*/ 2147483647 w 85"/>
              <a:gd name="T1" fmla="*/ 2147483647 h 131"/>
              <a:gd name="T2" fmla="*/ 2147483647 w 85"/>
              <a:gd name="T3" fmla="*/ 2147483647 h 131"/>
              <a:gd name="T4" fmla="*/ 0 w 85"/>
              <a:gd name="T5" fmla="*/ 2147483647 h 131"/>
              <a:gd name="T6" fmla="*/ 0 w 85"/>
              <a:gd name="T7" fmla="*/ 2147483647 h 131"/>
              <a:gd name="T8" fmla="*/ 2147483647 w 85"/>
              <a:gd name="T9" fmla="*/ 2147483647 h 131"/>
              <a:gd name="T10" fmla="*/ 2147483647 w 85"/>
              <a:gd name="T11" fmla="*/ 2147483647 h 131"/>
              <a:gd name="T12" fmla="*/ 2147483647 w 85"/>
              <a:gd name="T13" fmla="*/ 2147483647 h 131"/>
              <a:gd name="T14" fmla="*/ 2147483647 w 85"/>
              <a:gd name="T15" fmla="*/ 2147483647 h 131"/>
              <a:gd name="T16" fmla="*/ 2147483647 w 85"/>
              <a:gd name="T17" fmla="*/ 2147483647 h 131"/>
              <a:gd name="T18" fmla="*/ 2147483647 w 85"/>
              <a:gd name="T19" fmla="*/ 2147483647 h 131"/>
              <a:gd name="T20" fmla="*/ 2147483647 w 85"/>
              <a:gd name="T21" fmla="*/ 2147483647 h 131"/>
              <a:gd name="T22" fmla="*/ 2147483647 w 85"/>
              <a:gd name="T23" fmla="*/ 2147483647 h 131"/>
              <a:gd name="T24" fmla="*/ 2147483647 w 85"/>
              <a:gd name="T25" fmla="*/ 2147483647 h 131"/>
              <a:gd name="T26" fmla="*/ 2147483647 w 85"/>
              <a:gd name="T27" fmla="*/ 2147483647 h 131"/>
              <a:gd name="T28" fmla="*/ 2147483647 w 85"/>
              <a:gd name="T29" fmla="*/ 2147483647 h 131"/>
              <a:gd name="T30" fmla="*/ 2147483647 w 85"/>
              <a:gd name="T31" fmla="*/ 2147483647 h 131"/>
              <a:gd name="T32" fmla="*/ 2147483647 w 85"/>
              <a:gd name="T33" fmla="*/ 2147483647 h 131"/>
              <a:gd name="T34" fmla="*/ 2147483647 w 85"/>
              <a:gd name="T35" fmla="*/ 2147483647 h 131"/>
              <a:gd name="T36" fmla="*/ 2147483647 w 85"/>
              <a:gd name="T37" fmla="*/ 2147483647 h 131"/>
              <a:gd name="T38" fmla="*/ 2147483647 w 85"/>
              <a:gd name="T39" fmla="*/ 2147483647 h 131"/>
              <a:gd name="T40" fmla="*/ 2147483647 w 85"/>
              <a:gd name="T41" fmla="*/ 2147483647 h 131"/>
              <a:gd name="T42" fmla="*/ 2147483647 w 85"/>
              <a:gd name="T43" fmla="*/ 2147483647 h 131"/>
              <a:gd name="T44" fmla="*/ 2147483647 w 85"/>
              <a:gd name="T45" fmla="*/ 2147483647 h 131"/>
              <a:gd name="T46" fmla="*/ 2147483647 w 85"/>
              <a:gd name="T47" fmla="*/ 2147483647 h 131"/>
              <a:gd name="T48" fmla="*/ 2147483647 w 85"/>
              <a:gd name="T49" fmla="*/ 2147483647 h 131"/>
              <a:gd name="T50" fmla="*/ 2147483647 w 85"/>
              <a:gd name="T51" fmla="*/ 2147483647 h 131"/>
              <a:gd name="T52" fmla="*/ 2147483647 w 85"/>
              <a:gd name="T53" fmla="*/ 2147483647 h 131"/>
              <a:gd name="T54" fmla="*/ 2147483647 w 85"/>
              <a:gd name="T55" fmla="*/ 2147483647 h 131"/>
              <a:gd name="T56" fmla="*/ 2147483647 w 85"/>
              <a:gd name="T57" fmla="*/ 2147483647 h 131"/>
              <a:gd name="T58" fmla="*/ 2147483647 w 85"/>
              <a:gd name="T59" fmla="*/ 0 h 131"/>
              <a:gd name="T60" fmla="*/ 2147483647 w 85"/>
              <a:gd name="T61" fmla="*/ 2147483647 h 131"/>
              <a:gd name="T62" fmla="*/ 2147483647 w 85"/>
              <a:gd name="T63" fmla="*/ 2147483647 h 131"/>
              <a:gd name="T64" fmla="*/ 2147483647 w 85"/>
              <a:gd name="T65" fmla="*/ 2147483647 h 131"/>
              <a:gd name="T66" fmla="*/ 2147483647 w 85"/>
              <a:gd name="T67" fmla="*/ 2147483647 h 131"/>
              <a:gd name="T68" fmla="*/ 2147483647 w 85"/>
              <a:gd name="T69" fmla="*/ 2147483647 h 131"/>
              <a:gd name="T70" fmla="*/ 2147483647 w 85"/>
              <a:gd name="T71" fmla="*/ 2147483647 h 131"/>
              <a:gd name="T72" fmla="*/ 2147483647 w 85"/>
              <a:gd name="T73" fmla="*/ 2147483647 h 131"/>
              <a:gd name="T74" fmla="*/ 2147483647 w 85"/>
              <a:gd name="T75" fmla="*/ 2147483647 h 131"/>
              <a:gd name="T76" fmla="*/ 2147483647 w 85"/>
              <a:gd name="T77" fmla="*/ 2147483647 h 131"/>
              <a:gd name="T78" fmla="*/ 2147483647 w 85"/>
              <a:gd name="T79" fmla="*/ 2147483647 h 131"/>
              <a:gd name="T80" fmla="*/ 2147483647 w 85"/>
              <a:gd name="T81" fmla="*/ 2147483647 h 131"/>
              <a:gd name="T82" fmla="*/ 2147483647 w 85"/>
              <a:gd name="T83" fmla="*/ 2147483647 h 131"/>
              <a:gd name="T84" fmla="*/ 2147483647 w 85"/>
              <a:gd name="T85" fmla="*/ 2147483647 h 131"/>
              <a:gd name="T86" fmla="*/ 2147483647 w 85"/>
              <a:gd name="T87" fmla="*/ 2147483647 h 131"/>
              <a:gd name="T88" fmla="*/ 2147483647 w 85"/>
              <a:gd name="T89" fmla="*/ 2147483647 h 131"/>
              <a:gd name="T90" fmla="*/ 2147483647 w 85"/>
              <a:gd name="T91" fmla="*/ 2147483647 h 131"/>
              <a:gd name="T92" fmla="*/ 2147483647 w 85"/>
              <a:gd name="T93" fmla="*/ 2147483647 h 131"/>
              <a:gd name="T94" fmla="*/ 2147483647 w 85"/>
              <a:gd name="T95" fmla="*/ 2147483647 h 13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5"/>
              <a:gd name="T145" fmla="*/ 0 h 131"/>
              <a:gd name="T146" fmla="*/ 85 w 85"/>
              <a:gd name="T147" fmla="*/ 131 h 13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5" h="131">
                <a:moveTo>
                  <a:pt x="85" y="114"/>
                </a:moveTo>
                <a:lnTo>
                  <a:pt x="85" y="131"/>
                </a:lnTo>
                <a:lnTo>
                  <a:pt x="0" y="131"/>
                </a:lnTo>
                <a:lnTo>
                  <a:pt x="0" y="125"/>
                </a:lnTo>
                <a:lnTo>
                  <a:pt x="2" y="120"/>
                </a:lnTo>
                <a:lnTo>
                  <a:pt x="11" y="101"/>
                </a:lnTo>
                <a:lnTo>
                  <a:pt x="16" y="95"/>
                </a:lnTo>
                <a:lnTo>
                  <a:pt x="32" y="82"/>
                </a:lnTo>
                <a:lnTo>
                  <a:pt x="45" y="71"/>
                </a:lnTo>
                <a:lnTo>
                  <a:pt x="53" y="63"/>
                </a:lnTo>
                <a:lnTo>
                  <a:pt x="59" y="55"/>
                </a:lnTo>
                <a:lnTo>
                  <a:pt x="66" y="45"/>
                </a:lnTo>
                <a:lnTo>
                  <a:pt x="66" y="40"/>
                </a:lnTo>
                <a:lnTo>
                  <a:pt x="67" y="35"/>
                </a:lnTo>
                <a:lnTo>
                  <a:pt x="64" y="26"/>
                </a:lnTo>
                <a:lnTo>
                  <a:pt x="61" y="21"/>
                </a:lnTo>
                <a:lnTo>
                  <a:pt x="54" y="18"/>
                </a:lnTo>
                <a:lnTo>
                  <a:pt x="50" y="16"/>
                </a:lnTo>
                <a:lnTo>
                  <a:pt x="43" y="15"/>
                </a:lnTo>
                <a:lnTo>
                  <a:pt x="30" y="18"/>
                </a:lnTo>
                <a:lnTo>
                  <a:pt x="26" y="21"/>
                </a:lnTo>
                <a:lnTo>
                  <a:pt x="22" y="24"/>
                </a:lnTo>
                <a:lnTo>
                  <a:pt x="21" y="27"/>
                </a:lnTo>
                <a:lnTo>
                  <a:pt x="19" y="32"/>
                </a:lnTo>
                <a:lnTo>
                  <a:pt x="19" y="39"/>
                </a:lnTo>
                <a:lnTo>
                  <a:pt x="2" y="35"/>
                </a:lnTo>
                <a:lnTo>
                  <a:pt x="6" y="21"/>
                </a:lnTo>
                <a:lnTo>
                  <a:pt x="14" y="10"/>
                </a:lnTo>
                <a:lnTo>
                  <a:pt x="27" y="2"/>
                </a:lnTo>
                <a:lnTo>
                  <a:pt x="43" y="0"/>
                </a:lnTo>
                <a:lnTo>
                  <a:pt x="59" y="2"/>
                </a:lnTo>
                <a:lnTo>
                  <a:pt x="72" y="10"/>
                </a:lnTo>
                <a:lnTo>
                  <a:pt x="80" y="23"/>
                </a:lnTo>
                <a:lnTo>
                  <a:pt x="83" y="35"/>
                </a:lnTo>
                <a:lnTo>
                  <a:pt x="83" y="43"/>
                </a:lnTo>
                <a:lnTo>
                  <a:pt x="82" y="47"/>
                </a:lnTo>
                <a:lnTo>
                  <a:pt x="78" y="56"/>
                </a:lnTo>
                <a:lnTo>
                  <a:pt x="77" y="59"/>
                </a:lnTo>
                <a:lnTo>
                  <a:pt x="70" y="66"/>
                </a:lnTo>
                <a:lnTo>
                  <a:pt x="67" y="71"/>
                </a:lnTo>
                <a:lnTo>
                  <a:pt x="62" y="77"/>
                </a:lnTo>
                <a:lnTo>
                  <a:pt x="56" y="82"/>
                </a:lnTo>
                <a:lnTo>
                  <a:pt x="48" y="90"/>
                </a:lnTo>
                <a:lnTo>
                  <a:pt x="35" y="99"/>
                </a:lnTo>
                <a:lnTo>
                  <a:pt x="29" y="106"/>
                </a:lnTo>
                <a:lnTo>
                  <a:pt x="26" y="111"/>
                </a:lnTo>
                <a:lnTo>
                  <a:pt x="22" y="114"/>
                </a:lnTo>
                <a:lnTo>
                  <a:pt x="8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0" name="Freeform 12"/>
          <p:cNvSpPr>
            <a:spLocks noEditPoints="1"/>
          </p:cNvSpPr>
          <p:nvPr/>
        </p:nvSpPr>
        <p:spPr bwMode="auto">
          <a:xfrm>
            <a:off x="1657350" y="4732338"/>
            <a:ext cx="120650" cy="177800"/>
          </a:xfrm>
          <a:custGeom>
            <a:avLst/>
            <a:gdLst>
              <a:gd name="T0" fmla="*/ 0 w 87"/>
              <a:gd name="T1" fmla="*/ 2147483647 h 133"/>
              <a:gd name="T2" fmla="*/ 2147483647 w 87"/>
              <a:gd name="T3" fmla="*/ 2147483647 h 133"/>
              <a:gd name="T4" fmla="*/ 2147483647 w 87"/>
              <a:gd name="T5" fmla="*/ 2147483647 h 133"/>
              <a:gd name="T6" fmla="*/ 2147483647 w 87"/>
              <a:gd name="T7" fmla="*/ 2147483647 h 133"/>
              <a:gd name="T8" fmla="*/ 2147483647 w 87"/>
              <a:gd name="T9" fmla="*/ 2147483647 h 133"/>
              <a:gd name="T10" fmla="*/ 2147483647 w 87"/>
              <a:gd name="T11" fmla="*/ 2147483647 h 133"/>
              <a:gd name="T12" fmla="*/ 2147483647 w 87"/>
              <a:gd name="T13" fmla="*/ 2147483647 h 133"/>
              <a:gd name="T14" fmla="*/ 2147483647 w 87"/>
              <a:gd name="T15" fmla="*/ 2147483647 h 133"/>
              <a:gd name="T16" fmla="*/ 2147483647 w 87"/>
              <a:gd name="T17" fmla="*/ 0 h 133"/>
              <a:gd name="T18" fmla="*/ 2147483647 w 87"/>
              <a:gd name="T19" fmla="*/ 0 h 133"/>
              <a:gd name="T20" fmla="*/ 2147483647 w 87"/>
              <a:gd name="T21" fmla="*/ 2147483647 h 133"/>
              <a:gd name="T22" fmla="*/ 2147483647 w 87"/>
              <a:gd name="T23" fmla="*/ 2147483647 h 133"/>
              <a:gd name="T24" fmla="*/ 2147483647 w 87"/>
              <a:gd name="T25" fmla="*/ 2147483647 h 133"/>
              <a:gd name="T26" fmla="*/ 2147483647 w 87"/>
              <a:gd name="T27" fmla="*/ 2147483647 h 133"/>
              <a:gd name="T28" fmla="*/ 2147483647 w 87"/>
              <a:gd name="T29" fmla="*/ 2147483647 h 133"/>
              <a:gd name="T30" fmla="*/ 2147483647 w 87"/>
              <a:gd name="T31" fmla="*/ 2147483647 h 133"/>
              <a:gd name="T32" fmla="*/ 2147483647 w 87"/>
              <a:gd name="T33" fmla="*/ 2147483647 h 133"/>
              <a:gd name="T34" fmla="*/ 2147483647 w 87"/>
              <a:gd name="T35" fmla="*/ 2147483647 h 133"/>
              <a:gd name="T36" fmla="*/ 2147483647 w 87"/>
              <a:gd name="T37" fmla="*/ 2147483647 h 133"/>
              <a:gd name="T38" fmla="*/ 2147483647 w 87"/>
              <a:gd name="T39" fmla="*/ 2147483647 h 133"/>
              <a:gd name="T40" fmla="*/ 2147483647 w 87"/>
              <a:gd name="T41" fmla="*/ 2147483647 h 133"/>
              <a:gd name="T42" fmla="*/ 2147483647 w 87"/>
              <a:gd name="T43" fmla="*/ 2147483647 h 133"/>
              <a:gd name="T44" fmla="*/ 2147483647 w 87"/>
              <a:gd name="T45" fmla="*/ 2147483647 h 133"/>
              <a:gd name="T46" fmla="*/ 2147483647 w 87"/>
              <a:gd name="T47" fmla="*/ 2147483647 h 133"/>
              <a:gd name="T48" fmla="*/ 2147483647 w 87"/>
              <a:gd name="T49" fmla="*/ 2147483647 h 133"/>
              <a:gd name="T50" fmla="*/ 2147483647 w 87"/>
              <a:gd name="T51" fmla="*/ 2147483647 h 133"/>
              <a:gd name="T52" fmla="*/ 2147483647 w 87"/>
              <a:gd name="T53" fmla="*/ 2147483647 h 133"/>
              <a:gd name="T54" fmla="*/ 2147483647 w 87"/>
              <a:gd name="T55" fmla="*/ 2147483647 h 133"/>
              <a:gd name="T56" fmla="*/ 2147483647 w 87"/>
              <a:gd name="T57" fmla="*/ 2147483647 h 133"/>
              <a:gd name="T58" fmla="*/ 2147483647 w 87"/>
              <a:gd name="T59" fmla="*/ 2147483647 h 133"/>
              <a:gd name="T60" fmla="*/ 0 w 87"/>
              <a:gd name="T61" fmla="*/ 2147483647 h 133"/>
              <a:gd name="T62" fmla="*/ 2147483647 w 87"/>
              <a:gd name="T63" fmla="*/ 2147483647 h 133"/>
              <a:gd name="T64" fmla="*/ 2147483647 w 87"/>
              <a:gd name="T65" fmla="*/ 2147483647 h 133"/>
              <a:gd name="T66" fmla="*/ 2147483647 w 87"/>
              <a:gd name="T67" fmla="*/ 2147483647 h 133"/>
              <a:gd name="T68" fmla="*/ 2147483647 w 87"/>
              <a:gd name="T69" fmla="*/ 2147483647 h 133"/>
              <a:gd name="T70" fmla="*/ 2147483647 w 87"/>
              <a:gd name="T71" fmla="*/ 2147483647 h 133"/>
              <a:gd name="T72" fmla="*/ 2147483647 w 87"/>
              <a:gd name="T73" fmla="*/ 2147483647 h 133"/>
              <a:gd name="T74" fmla="*/ 2147483647 w 87"/>
              <a:gd name="T75" fmla="*/ 2147483647 h 133"/>
              <a:gd name="T76" fmla="*/ 2147483647 w 87"/>
              <a:gd name="T77" fmla="*/ 2147483647 h 133"/>
              <a:gd name="T78" fmla="*/ 2147483647 w 87"/>
              <a:gd name="T79" fmla="*/ 2147483647 h 133"/>
              <a:gd name="T80" fmla="*/ 2147483647 w 87"/>
              <a:gd name="T81" fmla="*/ 2147483647 h 133"/>
              <a:gd name="T82" fmla="*/ 2147483647 w 87"/>
              <a:gd name="T83" fmla="*/ 2147483647 h 133"/>
              <a:gd name="T84" fmla="*/ 2147483647 w 87"/>
              <a:gd name="T85" fmla="*/ 2147483647 h 133"/>
              <a:gd name="T86" fmla="*/ 2147483647 w 87"/>
              <a:gd name="T87" fmla="*/ 2147483647 h 133"/>
              <a:gd name="T88" fmla="*/ 2147483647 w 87"/>
              <a:gd name="T89" fmla="*/ 2147483647 h 133"/>
              <a:gd name="T90" fmla="*/ 2147483647 w 87"/>
              <a:gd name="T91" fmla="*/ 2147483647 h 133"/>
              <a:gd name="T92" fmla="*/ 2147483647 w 87"/>
              <a:gd name="T93" fmla="*/ 2147483647 h 133"/>
              <a:gd name="T94" fmla="*/ 2147483647 w 87"/>
              <a:gd name="T95" fmla="*/ 2147483647 h 133"/>
              <a:gd name="T96" fmla="*/ 2147483647 w 87"/>
              <a:gd name="T97" fmla="*/ 2147483647 h 133"/>
              <a:gd name="T98" fmla="*/ 2147483647 w 87"/>
              <a:gd name="T99" fmla="*/ 2147483647 h 133"/>
              <a:gd name="T100" fmla="*/ 2147483647 w 87"/>
              <a:gd name="T101" fmla="*/ 2147483647 h 133"/>
              <a:gd name="T102" fmla="*/ 2147483647 w 87"/>
              <a:gd name="T103" fmla="*/ 2147483647 h 133"/>
              <a:gd name="T104" fmla="*/ 2147483647 w 87"/>
              <a:gd name="T105" fmla="*/ 2147483647 h 133"/>
              <a:gd name="T106" fmla="*/ 2147483647 w 87"/>
              <a:gd name="T107" fmla="*/ 2147483647 h 133"/>
              <a:gd name="T108" fmla="*/ 2147483647 w 87"/>
              <a:gd name="T109" fmla="*/ 2147483647 h 133"/>
              <a:gd name="T110" fmla="*/ 2147483647 w 87"/>
              <a:gd name="T111" fmla="*/ 2147483647 h 1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7"/>
              <a:gd name="T169" fmla="*/ 0 h 133"/>
              <a:gd name="T170" fmla="*/ 87 w 87"/>
              <a:gd name="T171" fmla="*/ 133 h 1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7" h="133">
                <a:moveTo>
                  <a:pt x="0" y="66"/>
                </a:moveTo>
                <a:lnTo>
                  <a:pt x="2" y="45"/>
                </a:lnTo>
                <a:lnTo>
                  <a:pt x="7" y="29"/>
                </a:lnTo>
                <a:lnTo>
                  <a:pt x="8" y="23"/>
                </a:lnTo>
                <a:lnTo>
                  <a:pt x="12" y="16"/>
                </a:lnTo>
                <a:lnTo>
                  <a:pt x="16" y="11"/>
                </a:lnTo>
                <a:lnTo>
                  <a:pt x="20" y="7"/>
                </a:lnTo>
                <a:lnTo>
                  <a:pt x="24" y="3"/>
                </a:lnTo>
                <a:lnTo>
                  <a:pt x="37" y="0"/>
                </a:lnTo>
                <a:lnTo>
                  <a:pt x="55" y="0"/>
                </a:lnTo>
                <a:lnTo>
                  <a:pt x="61" y="3"/>
                </a:lnTo>
                <a:lnTo>
                  <a:pt x="66" y="7"/>
                </a:lnTo>
                <a:lnTo>
                  <a:pt x="76" y="16"/>
                </a:lnTo>
                <a:lnTo>
                  <a:pt x="79" y="23"/>
                </a:lnTo>
                <a:lnTo>
                  <a:pt x="80" y="29"/>
                </a:lnTo>
                <a:lnTo>
                  <a:pt x="84" y="35"/>
                </a:lnTo>
                <a:lnTo>
                  <a:pt x="85" y="48"/>
                </a:lnTo>
                <a:lnTo>
                  <a:pt x="87" y="66"/>
                </a:lnTo>
                <a:lnTo>
                  <a:pt x="85" y="88"/>
                </a:lnTo>
                <a:lnTo>
                  <a:pt x="84" y="104"/>
                </a:lnTo>
                <a:lnTo>
                  <a:pt x="79" y="114"/>
                </a:lnTo>
                <a:lnTo>
                  <a:pt x="74" y="120"/>
                </a:lnTo>
                <a:lnTo>
                  <a:pt x="68" y="125"/>
                </a:lnTo>
                <a:lnTo>
                  <a:pt x="58" y="131"/>
                </a:lnTo>
                <a:lnTo>
                  <a:pt x="52" y="133"/>
                </a:lnTo>
                <a:lnTo>
                  <a:pt x="45" y="133"/>
                </a:lnTo>
                <a:lnTo>
                  <a:pt x="28" y="130"/>
                </a:lnTo>
                <a:lnTo>
                  <a:pt x="15" y="120"/>
                </a:lnTo>
                <a:lnTo>
                  <a:pt x="7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8" y="85"/>
                </a:lnTo>
                <a:lnTo>
                  <a:pt x="21" y="99"/>
                </a:lnTo>
                <a:lnTo>
                  <a:pt x="26" y="109"/>
                </a:lnTo>
                <a:lnTo>
                  <a:pt x="31" y="112"/>
                </a:lnTo>
                <a:lnTo>
                  <a:pt x="34" y="115"/>
                </a:lnTo>
                <a:lnTo>
                  <a:pt x="39" y="117"/>
                </a:lnTo>
                <a:lnTo>
                  <a:pt x="45" y="119"/>
                </a:lnTo>
                <a:lnTo>
                  <a:pt x="55" y="115"/>
                </a:lnTo>
                <a:lnTo>
                  <a:pt x="61" y="109"/>
                </a:lnTo>
                <a:lnTo>
                  <a:pt x="66" y="99"/>
                </a:lnTo>
                <a:lnTo>
                  <a:pt x="69" y="85"/>
                </a:lnTo>
                <a:lnTo>
                  <a:pt x="69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8" y="16"/>
                </a:lnTo>
                <a:lnTo>
                  <a:pt x="42" y="15"/>
                </a:lnTo>
                <a:lnTo>
                  <a:pt x="36" y="16"/>
                </a:lnTo>
                <a:lnTo>
                  <a:pt x="31" y="19"/>
                </a:lnTo>
                <a:lnTo>
                  <a:pt x="26" y="24"/>
                </a:lnTo>
                <a:lnTo>
                  <a:pt x="21" y="34"/>
                </a:lnTo>
                <a:lnTo>
                  <a:pt x="18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1" name="Freeform 13"/>
          <p:cNvSpPr>
            <a:spLocks noEditPoints="1"/>
          </p:cNvSpPr>
          <p:nvPr/>
        </p:nvSpPr>
        <p:spPr bwMode="auto">
          <a:xfrm>
            <a:off x="1795464" y="4732338"/>
            <a:ext cx="122237" cy="177800"/>
          </a:xfrm>
          <a:custGeom>
            <a:avLst/>
            <a:gdLst>
              <a:gd name="T0" fmla="*/ 0 w 87"/>
              <a:gd name="T1" fmla="*/ 2147483647 h 133"/>
              <a:gd name="T2" fmla="*/ 2147483647 w 87"/>
              <a:gd name="T3" fmla="*/ 2147483647 h 133"/>
              <a:gd name="T4" fmla="*/ 2147483647 w 87"/>
              <a:gd name="T5" fmla="*/ 2147483647 h 133"/>
              <a:gd name="T6" fmla="*/ 2147483647 w 87"/>
              <a:gd name="T7" fmla="*/ 2147483647 h 133"/>
              <a:gd name="T8" fmla="*/ 2147483647 w 87"/>
              <a:gd name="T9" fmla="*/ 2147483647 h 133"/>
              <a:gd name="T10" fmla="*/ 2147483647 w 87"/>
              <a:gd name="T11" fmla="*/ 2147483647 h 133"/>
              <a:gd name="T12" fmla="*/ 2147483647 w 87"/>
              <a:gd name="T13" fmla="*/ 2147483647 h 133"/>
              <a:gd name="T14" fmla="*/ 2147483647 w 87"/>
              <a:gd name="T15" fmla="*/ 2147483647 h 133"/>
              <a:gd name="T16" fmla="*/ 2147483647 w 87"/>
              <a:gd name="T17" fmla="*/ 0 h 133"/>
              <a:gd name="T18" fmla="*/ 2147483647 w 87"/>
              <a:gd name="T19" fmla="*/ 0 h 133"/>
              <a:gd name="T20" fmla="*/ 2147483647 w 87"/>
              <a:gd name="T21" fmla="*/ 2147483647 h 133"/>
              <a:gd name="T22" fmla="*/ 2147483647 w 87"/>
              <a:gd name="T23" fmla="*/ 2147483647 h 133"/>
              <a:gd name="T24" fmla="*/ 2147483647 w 87"/>
              <a:gd name="T25" fmla="*/ 2147483647 h 133"/>
              <a:gd name="T26" fmla="*/ 2147483647 w 87"/>
              <a:gd name="T27" fmla="*/ 2147483647 h 133"/>
              <a:gd name="T28" fmla="*/ 2147483647 w 87"/>
              <a:gd name="T29" fmla="*/ 2147483647 h 133"/>
              <a:gd name="T30" fmla="*/ 2147483647 w 87"/>
              <a:gd name="T31" fmla="*/ 2147483647 h 133"/>
              <a:gd name="T32" fmla="*/ 2147483647 w 87"/>
              <a:gd name="T33" fmla="*/ 2147483647 h 133"/>
              <a:gd name="T34" fmla="*/ 2147483647 w 87"/>
              <a:gd name="T35" fmla="*/ 2147483647 h 133"/>
              <a:gd name="T36" fmla="*/ 2147483647 w 87"/>
              <a:gd name="T37" fmla="*/ 2147483647 h 133"/>
              <a:gd name="T38" fmla="*/ 2147483647 w 87"/>
              <a:gd name="T39" fmla="*/ 2147483647 h 133"/>
              <a:gd name="T40" fmla="*/ 2147483647 w 87"/>
              <a:gd name="T41" fmla="*/ 2147483647 h 133"/>
              <a:gd name="T42" fmla="*/ 2147483647 w 87"/>
              <a:gd name="T43" fmla="*/ 2147483647 h 133"/>
              <a:gd name="T44" fmla="*/ 2147483647 w 87"/>
              <a:gd name="T45" fmla="*/ 2147483647 h 133"/>
              <a:gd name="T46" fmla="*/ 2147483647 w 87"/>
              <a:gd name="T47" fmla="*/ 2147483647 h 133"/>
              <a:gd name="T48" fmla="*/ 2147483647 w 87"/>
              <a:gd name="T49" fmla="*/ 2147483647 h 133"/>
              <a:gd name="T50" fmla="*/ 2147483647 w 87"/>
              <a:gd name="T51" fmla="*/ 2147483647 h 133"/>
              <a:gd name="T52" fmla="*/ 2147483647 w 87"/>
              <a:gd name="T53" fmla="*/ 2147483647 h 133"/>
              <a:gd name="T54" fmla="*/ 2147483647 w 87"/>
              <a:gd name="T55" fmla="*/ 2147483647 h 133"/>
              <a:gd name="T56" fmla="*/ 2147483647 w 87"/>
              <a:gd name="T57" fmla="*/ 2147483647 h 133"/>
              <a:gd name="T58" fmla="*/ 2147483647 w 87"/>
              <a:gd name="T59" fmla="*/ 2147483647 h 133"/>
              <a:gd name="T60" fmla="*/ 2147483647 w 87"/>
              <a:gd name="T61" fmla="*/ 2147483647 h 133"/>
              <a:gd name="T62" fmla="*/ 0 w 87"/>
              <a:gd name="T63" fmla="*/ 2147483647 h 133"/>
              <a:gd name="T64" fmla="*/ 2147483647 w 87"/>
              <a:gd name="T65" fmla="*/ 2147483647 h 133"/>
              <a:gd name="T66" fmla="*/ 2147483647 w 87"/>
              <a:gd name="T67" fmla="*/ 2147483647 h 133"/>
              <a:gd name="T68" fmla="*/ 2147483647 w 87"/>
              <a:gd name="T69" fmla="*/ 2147483647 h 133"/>
              <a:gd name="T70" fmla="*/ 2147483647 w 87"/>
              <a:gd name="T71" fmla="*/ 2147483647 h 133"/>
              <a:gd name="T72" fmla="*/ 2147483647 w 87"/>
              <a:gd name="T73" fmla="*/ 2147483647 h 133"/>
              <a:gd name="T74" fmla="*/ 2147483647 w 87"/>
              <a:gd name="T75" fmla="*/ 2147483647 h 133"/>
              <a:gd name="T76" fmla="*/ 2147483647 w 87"/>
              <a:gd name="T77" fmla="*/ 2147483647 h 133"/>
              <a:gd name="T78" fmla="*/ 2147483647 w 87"/>
              <a:gd name="T79" fmla="*/ 2147483647 h 133"/>
              <a:gd name="T80" fmla="*/ 2147483647 w 87"/>
              <a:gd name="T81" fmla="*/ 2147483647 h 133"/>
              <a:gd name="T82" fmla="*/ 2147483647 w 87"/>
              <a:gd name="T83" fmla="*/ 2147483647 h 133"/>
              <a:gd name="T84" fmla="*/ 2147483647 w 87"/>
              <a:gd name="T85" fmla="*/ 2147483647 h 133"/>
              <a:gd name="T86" fmla="*/ 2147483647 w 87"/>
              <a:gd name="T87" fmla="*/ 2147483647 h 133"/>
              <a:gd name="T88" fmla="*/ 2147483647 w 87"/>
              <a:gd name="T89" fmla="*/ 2147483647 h 133"/>
              <a:gd name="T90" fmla="*/ 2147483647 w 87"/>
              <a:gd name="T91" fmla="*/ 2147483647 h 133"/>
              <a:gd name="T92" fmla="*/ 2147483647 w 87"/>
              <a:gd name="T93" fmla="*/ 2147483647 h 133"/>
              <a:gd name="T94" fmla="*/ 2147483647 w 87"/>
              <a:gd name="T95" fmla="*/ 2147483647 h 133"/>
              <a:gd name="T96" fmla="*/ 2147483647 w 87"/>
              <a:gd name="T97" fmla="*/ 2147483647 h 133"/>
              <a:gd name="T98" fmla="*/ 2147483647 w 87"/>
              <a:gd name="T99" fmla="*/ 2147483647 h 133"/>
              <a:gd name="T100" fmla="*/ 2147483647 w 87"/>
              <a:gd name="T101" fmla="*/ 2147483647 h 133"/>
              <a:gd name="T102" fmla="*/ 2147483647 w 87"/>
              <a:gd name="T103" fmla="*/ 2147483647 h 133"/>
              <a:gd name="T104" fmla="*/ 2147483647 w 87"/>
              <a:gd name="T105" fmla="*/ 2147483647 h 133"/>
              <a:gd name="T106" fmla="*/ 2147483647 w 87"/>
              <a:gd name="T107" fmla="*/ 2147483647 h 133"/>
              <a:gd name="T108" fmla="*/ 2147483647 w 87"/>
              <a:gd name="T109" fmla="*/ 2147483647 h 133"/>
              <a:gd name="T110" fmla="*/ 2147483647 w 87"/>
              <a:gd name="T111" fmla="*/ 2147483647 h 133"/>
              <a:gd name="T112" fmla="*/ 2147483647 w 87"/>
              <a:gd name="T113" fmla="*/ 2147483647 h 13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7"/>
              <a:gd name="T172" fmla="*/ 0 h 133"/>
              <a:gd name="T173" fmla="*/ 87 w 87"/>
              <a:gd name="T174" fmla="*/ 133 h 13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7" h="133">
                <a:moveTo>
                  <a:pt x="0" y="66"/>
                </a:moveTo>
                <a:lnTo>
                  <a:pt x="2" y="45"/>
                </a:lnTo>
                <a:lnTo>
                  <a:pt x="7" y="29"/>
                </a:lnTo>
                <a:lnTo>
                  <a:pt x="8" y="23"/>
                </a:lnTo>
                <a:lnTo>
                  <a:pt x="11" y="16"/>
                </a:lnTo>
                <a:lnTo>
                  <a:pt x="16" y="11"/>
                </a:lnTo>
                <a:lnTo>
                  <a:pt x="19" y="7"/>
                </a:lnTo>
                <a:lnTo>
                  <a:pt x="24" y="3"/>
                </a:lnTo>
                <a:lnTo>
                  <a:pt x="37" y="0"/>
                </a:lnTo>
                <a:lnTo>
                  <a:pt x="51" y="0"/>
                </a:lnTo>
                <a:lnTo>
                  <a:pt x="58" y="2"/>
                </a:lnTo>
                <a:lnTo>
                  <a:pt x="63" y="3"/>
                </a:lnTo>
                <a:lnTo>
                  <a:pt x="66" y="7"/>
                </a:lnTo>
                <a:lnTo>
                  <a:pt x="71" y="10"/>
                </a:lnTo>
                <a:lnTo>
                  <a:pt x="74" y="13"/>
                </a:lnTo>
                <a:lnTo>
                  <a:pt x="82" y="29"/>
                </a:lnTo>
                <a:lnTo>
                  <a:pt x="83" y="35"/>
                </a:lnTo>
                <a:lnTo>
                  <a:pt x="85" y="48"/>
                </a:lnTo>
                <a:lnTo>
                  <a:pt x="87" y="66"/>
                </a:lnTo>
                <a:lnTo>
                  <a:pt x="85" y="88"/>
                </a:lnTo>
                <a:lnTo>
                  <a:pt x="83" y="104"/>
                </a:lnTo>
                <a:lnTo>
                  <a:pt x="79" y="114"/>
                </a:lnTo>
                <a:lnTo>
                  <a:pt x="74" y="120"/>
                </a:lnTo>
                <a:lnTo>
                  <a:pt x="67" y="125"/>
                </a:lnTo>
                <a:lnTo>
                  <a:pt x="58" y="131"/>
                </a:lnTo>
                <a:lnTo>
                  <a:pt x="51" y="133"/>
                </a:lnTo>
                <a:lnTo>
                  <a:pt x="45" y="133"/>
                </a:lnTo>
                <a:lnTo>
                  <a:pt x="27" y="130"/>
                </a:lnTo>
                <a:lnTo>
                  <a:pt x="15" y="120"/>
                </a:lnTo>
                <a:lnTo>
                  <a:pt x="7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9" y="85"/>
                </a:lnTo>
                <a:lnTo>
                  <a:pt x="21" y="99"/>
                </a:lnTo>
                <a:lnTo>
                  <a:pt x="26" y="109"/>
                </a:lnTo>
                <a:lnTo>
                  <a:pt x="35" y="115"/>
                </a:lnTo>
                <a:lnTo>
                  <a:pt x="45" y="119"/>
                </a:lnTo>
                <a:lnTo>
                  <a:pt x="55" y="115"/>
                </a:lnTo>
                <a:lnTo>
                  <a:pt x="59" y="112"/>
                </a:lnTo>
                <a:lnTo>
                  <a:pt x="63" y="109"/>
                </a:lnTo>
                <a:lnTo>
                  <a:pt x="67" y="99"/>
                </a:lnTo>
                <a:lnTo>
                  <a:pt x="69" y="85"/>
                </a:lnTo>
                <a:lnTo>
                  <a:pt x="69" y="48"/>
                </a:lnTo>
                <a:lnTo>
                  <a:pt x="66" y="34"/>
                </a:lnTo>
                <a:lnTo>
                  <a:pt x="63" y="24"/>
                </a:lnTo>
                <a:lnTo>
                  <a:pt x="59" y="21"/>
                </a:lnTo>
                <a:lnTo>
                  <a:pt x="55" y="18"/>
                </a:lnTo>
                <a:lnTo>
                  <a:pt x="48" y="16"/>
                </a:lnTo>
                <a:lnTo>
                  <a:pt x="43" y="15"/>
                </a:lnTo>
                <a:lnTo>
                  <a:pt x="37" y="16"/>
                </a:lnTo>
                <a:lnTo>
                  <a:pt x="34" y="18"/>
                </a:lnTo>
                <a:lnTo>
                  <a:pt x="29" y="21"/>
                </a:lnTo>
                <a:lnTo>
                  <a:pt x="26" y="24"/>
                </a:lnTo>
                <a:lnTo>
                  <a:pt x="21" y="34"/>
                </a:lnTo>
                <a:lnTo>
                  <a:pt x="19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2078039" y="3956050"/>
            <a:ext cx="650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7594600" y="3956050"/>
            <a:ext cx="635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1431925" y="3963988"/>
            <a:ext cx="68263" cy="222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91424" tIns="45711" rIns="91424" bIns="45711"/>
          <a:lstStyle/>
          <a:p>
            <a:pPr eaLnBrk="1" hangingPunct="1"/>
            <a:endParaRPr kumimoji="1" lang="ja-JP" altLang="en-US" b="0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1533526" y="3862388"/>
            <a:ext cx="66675" cy="176212"/>
          </a:xfrm>
          <a:custGeom>
            <a:avLst/>
            <a:gdLst>
              <a:gd name="T0" fmla="*/ 2147483647 w 48"/>
              <a:gd name="T1" fmla="*/ 2147483647 h 131"/>
              <a:gd name="T2" fmla="*/ 2147483647 w 48"/>
              <a:gd name="T3" fmla="*/ 2147483647 h 131"/>
              <a:gd name="T4" fmla="*/ 2147483647 w 48"/>
              <a:gd name="T5" fmla="*/ 2147483647 h 131"/>
              <a:gd name="T6" fmla="*/ 2147483647 w 48"/>
              <a:gd name="T7" fmla="*/ 2147483647 h 131"/>
              <a:gd name="T8" fmla="*/ 2147483647 w 48"/>
              <a:gd name="T9" fmla="*/ 2147483647 h 131"/>
              <a:gd name="T10" fmla="*/ 2147483647 w 48"/>
              <a:gd name="T11" fmla="*/ 2147483647 h 131"/>
              <a:gd name="T12" fmla="*/ 2147483647 w 48"/>
              <a:gd name="T13" fmla="*/ 2147483647 h 131"/>
              <a:gd name="T14" fmla="*/ 0 w 48"/>
              <a:gd name="T15" fmla="*/ 2147483647 h 131"/>
              <a:gd name="T16" fmla="*/ 0 w 48"/>
              <a:gd name="T17" fmla="*/ 2147483647 h 131"/>
              <a:gd name="T18" fmla="*/ 2147483647 w 48"/>
              <a:gd name="T19" fmla="*/ 2147483647 h 131"/>
              <a:gd name="T20" fmla="*/ 2147483647 w 48"/>
              <a:gd name="T21" fmla="*/ 2147483647 h 131"/>
              <a:gd name="T22" fmla="*/ 2147483647 w 48"/>
              <a:gd name="T23" fmla="*/ 2147483647 h 131"/>
              <a:gd name="T24" fmla="*/ 2147483647 w 48"/>
              <a:gd name="T25" fmla="*/ 2147483647 h 131"/>
              <a:gd name="T26" fmla="*/ 2147483647 w 48"/>
              <a:gd name="T27" fmla="*/ 2147483647 h 131"/>
              <a:gd name="T28" fmla="*/ 2147483647 w 48"/>
              <a:gd name="T29" fmla="*/ 0 h 131"/>
              <a:gd name="T30" fmla="*/ 2147483647 w 48"/>
              <a:gd name="T31" fmla="*/ 0 h 131"/>
              <a:gd name="T32" fmla="*/ 2147483647 w 48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131"/>
              <a:gd name="T53" fmla="*/ 48 w 48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131">
                <a:moveTo>
                  <a:pt x="48" y="131"/>
                </a:moveTo>
                <a:lnTo>
                  <a:pt x="30" y="131"/>
                </a:lnTo>
                <a:lnTo>
                  <a:pt x="30" y="29"/>
                </a:lnTo>
                <a:lnTo>
                  <a:pt x="27" y="32"/>
                </a:lnTo>
                <a:lnTo>
                  <a:pt x="22" y="35"/>
                </a:lnTo>
                <a:lnTo>
                  <a:pt x="16" y="40"/>
                </a:lnTo>
                <a:lnTo>
                  <a:pt x="6" y="45"/>
                </a:lnTo>
                <a:lnTo>
                  <a:pt x="0" y="46"/>
                </a:lnTo>
                <a:lnTo>
                  <a:pt x="0" y="32"/>
                </a:lnTo>
                <a:lnTo>
                  <a:pt x="9" y="27"/>
                </a:lnTo>
                <a:lnTo>
                  <a:pt x="16" y="22"/>
                </a:lnTo>
                <a:lnTo>
                  <a:pt x="22" y="16"/>
                </a:lnTo>
                <a:lnTo>
                  <a:pt x="29" y="11"/>
                </a:lnTo>
                <a:lnTo>
                  <a:pt x="33" y="5"/>
                </a:lnTo>
                <a:lnTo>
                  <a:pt x="37" y="0"/>
                </a:lnTo>
                <a:lnTo>
                  <a:pt x="48" y="0"/>
                </a:lnTo>
                <a:lnTo>
                  <a:pt x="48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6" name="Freeform 18"/>
          <p:cNvSpPr>
            <a:spLocks noEditPoints="1"/>
          </p:cNvSpPr>
          <p:nvPr/>
        </p:nvSpPr>
        <p:spPr bwMode="auto">
          <a:xfrm>
            <a:off x="1657350" y="3862388"/>
            <a:ext cx="120650" cy="177800"/>
          </a:xfrm>
          <a:custGeom>
            <a:avLst/>
            <a:gdLst>
              <a:gd name="T0" fmla="*/ 0 w 87"/>
              <a:gd name="T1" fmla="*/ 2147483647 h 133"/>
              <a:gd name="T2" fmla="*/ 2147483647 w 87"/>
              <a:gd name="T3" fmla="*/ 2147483647 h 133"/>
              <a:gd name="T4" fmla="*/ 2147483647 w 87"/>
              <a:gd name="T5" fmla="*/ 2147483647 h 133"/>
              <a:gd name="T6" fmla="*/ 2147483647 w 87"/>
              <a:gd name="T7" fmla="*/ 2147483647 h 133"/>
              <a:gd name="T8" fmla="*/ 2147483647 w 87"/>
              <a:gd name="T9" fmla="*/ 2147483647 h 133"/>
              <a:gd name="T10" fmla="*/ 2147483647 w 87"/>
              <a:gd name="T11" fmla="*/ 2147483647 h 133"/>
              <a:gd name="T12" fmla="*/ 2147483647 w 87"/>
              <a:gd name="T13" fmla="*/ 2147483647 h 133"/>
              <a:gd name="T14" fmla="*/ 2147483647 w 87"/>
              <a:gd name="T15" fmla="*/ 2147483647 h 133"/>
              <a:gd name="T16" fmla="*/ 2147483647 w 87"/>
              <a:gd name="T17" fmla="*/ 0 h 133"/>
              <a:gd name="T18" fmla="*/ 2147483647 w 87"/>
              <a:gd name="T19" fmla="*/ 0 h 133"/>
              <a:gd name="T20" fmla="*/ 2147483647 w 87"/>
              <a:gd name="T21" fmla="*/ 2147483647 h 133"/>
              <a:gd name="T22" fmla="*/ 2147483647 w 87"/>
              <a:gd name="T23" fmla="*/ 2147483647 h 133"/>
              <a:gd name="T24" fmla="*/ 2147483647 w 87"/>
              <a:gd name="T25" fmla="*/ 2147483647 h 133"/>
              <a:gd name="T26" fmla="*/ 2147483647 w 87"/>
              <a:gd name="T27" fmla="*/ 2147483647 h 133"/>
              <a:gd name="T28" fmla="*/ 2147483647 w 87"/>
              <a:gd name="T29" fmla="*/ 2147483647 h 133"/>
              <a:gd name="T30" fmla="*/ 2147483647 w 87"/>
              <a:gd name="T31" fmla="*/ 2147483647 h 133"/>
              <a:gd name="T32" fmla="*/ 2147483647 w 87"/>
              <a:gd name="T33" fmla="*/ 2147483647 h 133"/>
              <a:gd name="T34" fmla="*/ 2147483647 w 87"/>
              <a:gd name="T35" fmla="*/ 2147483647 h 133"/>
              <a:gd name="T36" fmla="*/ 2147483647 w 87"/>
              <a:gd name="T37" fmla="*/ 2147483647 h 133"/>
              <a:gd name="T38" fmla="*/ 2147483647 w 87"/>
              <a:gd name="T39" fmla="*/ 2147483647 h 133"/>
              <a:gd name="T40" fmla="*/ 2147483647 w 87"/>
              <a:gd name="T41" fmla="*/ 2147483647 h 133"/>
              <a:gd name="T42" fmla="*/ 2147483647 w 87"/>
              <a:gd name="T43" fmla="*/ 2147483647 h 133"/>
              <a:gd name="T44" fmla="*/ 2147483647 w 87"/>
              <a:gd name="T45" fmla="*/ 2147483647 h 133"/>
              <a:gd name="T46" fmla="*/ 2147483647 w 87"/>
              <a:gd name="T47" fmla="*/ 2147483647 h 133"/>
              <a:gd name="T48" fmla="*/ 2147483647 w 87"/>
              <a:gd name="T49" fmla="*/ 2147483647 h 133"/>
              <a:gd name="T50" fmla="*/ 2147483647 w 87"/>
              <a:gd name="T51" fmla="*/ 2147483647 h 133"/>
              <a:gd name="T52" fmla="*/ 2147483647 w 87"/>
              <a:gd name="T53" fmla="*/ 2147483647 h 133"/>
              <a:gd name="T54" fmla="*/ 2147483647 w 87"/>
              <a:gd name="T55" fmla="*/ 2147483647 h 133"/>
              <a:gd name="T56" fmla="*/ 2147483647 w 87"/>
              <a:gd name="T57" fmla="*/ 2147483647 h 133"/>
              <a:gd name="T58" fmla="*/ 2147483647 w 87"/>
              <a:gd name="T59" fmla="*/ 2147483647 h 133"/>
              <a:gd name="T60" fmla="*/ 0 w 87"/>
              <a:gd name="T61" fmla="*/ 2147483647 h 133"/>
              <a:gd name="T62" fmla="*/ 2147483647 w 87"/>
              <a:gd name="T63" fmla="*/ 2147483647 h 133"/>
              <a:gd name="T64" fmla="*/ 2147483647 w 87"/>
              <a:gd name="T65" fmla="*/ 2147483647 h 133"/>
              <a:gd name="T66" fmla="*/ 2147483647 w 87"/>
              <a:gd name="T67" fmla="*/ 2147483647 h 133"/>
              <a:gd name="T68" fmla="*/ 2147483647 w 87"/>
              <a:gd name="T69" fmla="*/ 2147483647 h 133"/>
              <a:gd name="T70" fmla="*/ 2147483647 w 87"/>
              <a:gd name="T71" fmla="*/ 2147483647 h 133"/>
              <a:gd name="T72" fmla="*/ 2147483647 w 87"/>
              <a:gd name="T73" fmla="*/ 2147483647 h 133"/>
              <a:gd name="T74" fmla="*/ 2147483647 w 87"/>
              <a:gd name="T75" fmla="*/ 2147483647 h 133"/>
              <a:gd name="T76" fmla="*/ 2147483647 w 87"/>
              <a:gd name="T77" fmla="*/ 2147483647 h 133"/>
              <a:gd name="T78" fmla="*/ 2147483647 w 87"/>
              <a:gd name="T79" fmla="*/ 2147483647 h 133"/>
              <a:gd name="T80" fmla="*/ 2147483647 w 87"/>
              <a:gd name="T81" fmla="*/ 2147483647 h 133"/>
              <a:gd name="T82" fmla="*/ 2147483647 w 87"/>
              <a:gd name="T83" fmla="*/ 2147483647 h 133"/>
              <a:gd name="T84" fmla="*/ 2147483647 w 87"/>
              <a:gd name="T85" fmla="*/ 2147483647 h 133"/>
              <a:gd name="T86" fmla="*/ 2147483647 w 87"/>
              <a:gd name="T87" fmla="*/ 2147483647 h 133"/>
              <a:gd name="T88" fmla="*/ 2147483647 w 87"/>
              <a:gd name="T89" fmla="*/ 2147483647 h 133"/>
              <a:gd name="T90" fmla="*/ 2147483647 w 87"/>
              <a:gd name="T91" fmla="*/ 2147483647 h 133"/>
              <a:gd name="T92" fmla="*/ 2147483647 w 87"/>
              <a:gd name="T93" fmla="*/ 2147483647 h 133"/>
              <a:gd name="T94" fmla="*/ 2147483647 w 87"/>
              <a:gd name="T95" fmla="*/ 2147483647 h 133"/>
              <a:gd name="T96" fmla="*/ 2147483647 w 87"/>
              <a:gd name="T97" fmla="*/ 2147483647 h 133"/>
              <a:gd name="T98" fmla="*/ 2147483647 w 87"/>
              <a:gd name="T99" fmla="*/ 2147483647 h 133"/>
              <a:gd name="T100" fmla="*/ 2147483647 w 87"/>
              <a:gd name="T101" fmla="*/ 2147483647 h 133"/>
              <a:gd name="T102" fmla="*/ 2147483647 w 87"/>
              <a:gd name="T103" fmla="*/ 2147483647 h 133"/>
              <a:gd name="T104" fmla="*/ 2147483647 w 87"/>
              <a:gd name="T105" fmla="*/ 2147483647 h 133"/>
              <a:gd name="T106" fmla="*/ 2147483647 w 87"/>
              <a:gd name="T107" fmla="*/ 2147483647 h 133"/>
              <a:gd name="T108" fmla="*/ 2147483647 w 87"/>
              <a:gd name="T109" fmla="*/ 2147483647 h 133"/>
              <a:gd name="T110" fmla="*/ 2147483647 w 87"/>
              <a:gd name="T111" fmla="*/ 2147483647 h 1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7"/>
              <a:gd name="T169" fmla="*/ 0 h 133"/>
              <a:gd name="T170" fmla="*/ 87 w 87"/>
              <a:gd name="T171" fmla="*/ 133 h 1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7" h="133">
                <a:moveTo>
                  <a:pt x="0" y="66"/>
                </a:moveTo>
                <a:lnTo>
                  <a:pt x="2" y="45"/>
                </a:lnTo>
                <a:lnTo>
                  <a:pt x="7" y="29"/>
                </a:lnTo>
                <a:lnTo>
                  <a:pt x="8" y="22"/>
                </a:lnTo>
                <a:lnTo>
                  <a:pt x="12" y="16"/>
                </a:lnTo>
                <a:lnTo>
                  <a:pt x="16" y="11"/>
                </a:lnTo>
                <a:lnTo>
                  <a:pt x="20" y="6"/>
                </a:lnTo>
                <a:lnTo>
                  <a:pt x="24" y="3"/>
                </a:lnTo>
                <a:lnTo>
                  <a:pt x="37" y="0"/>
                </a:lnTo>
                <a:lnTo>
                  <a:pt x="55" y="0"/>
                </a:lnTo>
                <a:lnTo>
                  <a:pt x="61" y="3"/>
                </a:lnTo>
                <a:lnTo>
                  <a:pt x="66" y="6"/>
                </a:lnTo>
                <a:lnTo>
                  <a:pt x="76" y="16"/>
                </a:lnTo>
                <a:lnTo>
                  <a:pt x="79" y="22"/>
                </a:lnTo>
                <a:lnTo>
                  <a:pt x="80" y="29"/>
                </a:lnTo>
                <a:lnTo>
                  <a:pt x="84" y="35"/>
                </a:lnTo>
                <a:lnTo>
                  <a:pt x="85" y="48"/>
                </a:lnTo>
                <a:lnTo>
                  <a:pt x="87" y="66"/>
                </a:lnTo>
                <a:lnTo>
                  <a:pt x="85" y="88"/>
                </a:lnTo>
                <a:lnTo>
                  <a:pt x="84" y="104"/>
                </a:lnTo>
                <a:lnTo>
                  <a:pt x="79" y="114"/>
                </a:lnTo>
                <a:lnTo>
                  <a:pt x="74" y="120"/>
                </a:lnTo>
                <a:lnTo>
                  <a:pt x="68" y="125"/>
                </a:lnTo>
                <a:lnTo>
                  <a:pt x="58" y="131"/>
                </a:lnTo>
                <a:lnTo>
                  <a:pt x="52" y="133"/>
                </a:lnTo>
                <a:lnTo>
                  <a:pt x="45" y="133"/>
                </a:lnTo>
                <a:lnTo>
                  <a:pt x="28" y="130"/>
                </a:lnTo>
                <a:lnTo>
                  <a:pt x="15" y="120"/>
                </a:lnTo>
                <a:lnTo>
                  <a:pt x="7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8" y="85"/>
                </a:lnTo>
                <a:lnTo>
                  <a:pt x="21" y="99"/>
                </a:lnTo>
                <a:lnTo>
                  <a:pt x="26" y="109"/>
                </a:lnTo>
                <a:lnTo>
                  <a:pt x="31" y="112"/>
                </a:lnTo>
                <a:lnTo>
                  <a:pt x="34" y="115"/>
                </a:lnTo>
                <a:lnTo>
                  <a:pt x="39" y="117"/>
                </a:lnTo>
                <a:lnTo>
                  <a:pt x="45" y="118"/>
                </a:lnTo>
                <a:lnTo>
                  <a:pt x="55" y="115"/>
                </a:lnTo>
                <a:lnTo>
                  <a:pt x="61" y="109"/>
                </a:lnTo>
                <a:lnTo>
                  <a:pt x="66" y="99"/>
                </a:lnTo>
                <a:lnTo>
                  <a:pt x="69" y="85"/>
                </a:lnTo>
                <a:lnTo>
                  <a:pt x="69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8" y="16"/>
                </a:lnTo>
                <a:lnTo>
                  <a:pt x="42" y="14"/>
                </a:lnTo>
                <a:lnTo>
                  <a:pt x="36" y="16"/>
                </a:lnTo>
                <a:lnTo>
                  <a:pt x="31" y="19"/>
                </a:lnTo>
                <a:lnTo>
                  <a:pt x="26" y="24"/>
                </a:lnTo>
                <a:lnTo>
                  <a:pt x="21" y="34"/>
                </a:lnTo>
                <a:lnTo>
                  <a:pt x="18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7" name="Freeform 19"/>
          <p:cNvSpPr>
            <a:spLocks noEditPoints="1"/>
          </p:cNvSpPr>
          <p:nvPr/>
        </p:nvSpPr>
        <p:spPr bwMode="auto">
          <a:xfrm>
            <a:off x="1795464" y="3862388"/>
            <a:ext cx="122237" cy="177800"/>
          </a:xfrm>
          <a:custGeom>
            <a:avLst/>
            <a:gdLst>
              <a:gd name="T0" fmla="*/ 0 w 87"/>
              <a:gd name="T1" fmla="*/ 2147483647 h 133"/>
              <a:gd name="T2" fmla="*/ 2147483647 w 87"/>
              <a:gd name="T3" fmla="*/ 2147483647 h 133"/>
              <a:gd name="T4" fmla="*/ 2147483647 w 87"/>
              <a:gd name="T5" fmla="*/ 2147483647 h 133"/>
              <a:gd name="T6" fmla="*/ 2147483647 w 87"/>
              <a:gd name="T7" fmla="*/ 2147483647 h 133"/>
              <a:gd name="T8" fmla="*/ 2147483647 w 87"/>
              <a:gd name="T9" fmla="*/ 2147483647 h 133"/>
              <a:gd name="T10" fmla="*/ 2147483647 w 87"/>
              <a:gd name="T11" fmla="*/ 2147483647 h 133"/>
              <a:gd name="T12" fmla="*/ 2147483647 w 87"/>
              <a:gd name="T13" fmla="*/ 2147483647 h 133"/>
              <a:gd name="T14" fmla="*/ 2147483647 w 87"/>
              <a:gd name="T15" fmla="*/ 2147483647 h 133"/>
              <a:gd name="T16" fmla="*/ 2147483647 w 87"/>
              <a:gd name="T17" fmla="*/ 0 h 133"/>
              <a:gd name="T18" fmla="*/ 2147483647 w 87"/>
              <a:gd name="T19" fmla="*/ 0 h 133"/>
              <a:gd name="T20" fmla="*/ 2147483647 w 87"/>
              <a:gd name="T21" fmla="*/ 2147483647 h 133"/>
              <a:gd name="T22" fmla="*/ 2147483647 w 87"/>
              <a:gd name="T23" fmla="*/ 2147483647 h 133"/>
              <a:gd name="T24" fmla="*/ 2147483647 w 87"/>
              <a:gd name="T25" fmla="*/ 2147483647 h 133"/>
              <a:gd name="T26" fmla="*/ 2147483647 w 87"/>
              <a:gd name="T27" fmla="*/ 2147483647 h 133"/>
              <a:gd name="T28" fmla="*/ 2147483647 w 87"/>
              <a:gd name="T29" fmla="*/ 2147483647 h 133"/>
              <a:gd name="T30" fmla="*/ 2147483647 w 87"/>
              <a:gd name="T31" fmla="*/ 2147483647 h 133"/>
              <a:gd name="T32" fmla="*/ 2147483647 w 87"/>
              <a:gd name="T33" fmla="*/ 2147483647 h 133"/>
              <a:gd name="T34" fmla="*/ 2147483647 w 87"/>
              <a:gd name="T35" fmla="*/ 2147483647 h 133"/>
              <a:gd name="T36" fmla="*/ 2147483647 w 87"/>
              <a:gd name="T37" fmla="*/ 2147483647 h 133"/>
              <a:gd name="T38" fmla="*/ 2147483647 w 87"/>
              <a:gd name="T39" fmla="*/ 2147483647 h 133"/>
              <a:gd name="T40" fmla="*/ 2147483647 w 87"/>
              <a:gd name="T41" fmla="*/ 2147483647 h 133"/>
              <a:gd name="T42" fmla="*/ 2147483647 w 87"/>
              <a:gd name="T43" fmla="*/ 2147483647 h 133"/>
              <a:gd name="T44" fmla="*/ 2147483647 w 87"/>
              <a:gd name="T45" fmla="*/ 2147483647 h 133"/>
              <a:gd name="T46" fmla="*/ 2147483647 w 87"/>
              <a:gd name="T47" fmla="*/ 2147483647 h 133"/>
              <a:gd name="T48" fmla="*/ 2147483647 w 87"/>
              <a:gd name="T49" fmla="*/ 2147483647 h 133"/>
              <a:gd name="T50" fmla="*/ 2147483647 w 87"/>
              <a:gd name="T51" fmla="*/ 2147483647 h 133"/>
              <a:gd name="T52" fmla="*/ 2147483647 w 87"/>
              <a:gd name="T53" fmla="*/ 2147483647 h 133"/>
              <a:gd name="T54" fmla="*/ 2147483647 w 87"/>
              <a:gd name="T55" fmla="*/ 2147483647 h 133"/>
              <a:gd name="T56" fmla="*/ 2147483647 w 87"/>
              <a:gd name="T57" fmla="*/ 2147483647 h 133"/>
              <a:gd name="T58" fmla="*/ 2147483647 w 87"/>
              <a:gd name="T59" fmla="*/ 2147483647 h 133"/>
              <a:gd name="T60" fmla="*/ 2147483647 w 87"/>
              <a:gd name="T61" fmla="*/ 2147483647 h 133"/>
              <a:gd name="T62" fmla="*/ 0 w 87"/>
              <a:gd name="T63" fmla="*/ 2147483647 h 133"/>
              <a:gd name="T64" fmla="*/ 2147483647 w 87"/>
              <a:gd name="T65" fmla="*/ 2147483647 h 133"/>
              <a:gd name="T66" fmla="*/ 2147483647 w 87"/>
              <a:gd name="T67" fmla="*/ 2147483647 h 133"/>
              <a:gd name="T68" fmla="*/ 2147483647 w 87"/>
              <a:gd name="T69" fmla="*/ 2147483647 h 133"/>
              <a:gd name="T70" fmla="*/ 2147483647 w 87"/>
              <a:gd name="T71" fmla="*/ 2147483647 h 133"/>
              <a:gd name="T72" fmla="*/ 2147483647 w 87"/>
              <a:gd name="T73" fmla="*/ 2147483647 h 133"/>
              <a:gd name="T74" fmla="*/ 2147483647 w 87"/>
              <a:gd name="T75" fmla="*/ 2147483647 h 133"/>
              <a:gd name="T76" fmla="*/ 2147483647 w 87"/>
              <a:gd name="T77" fmla="*/ 2147483647 h 133"/>
              <a:gd name="T78" fmla="*/ 2147483647 w 87"/>
              <a:gd name="T79" fmla="*/ 2147483647 h 133"/>
              <a:gd name="T80" fmla="*/ 2147483647 w 87"/>
              <a:gd name="T81" fmla="*/ 2147483647 h 133"/>
              <a:gd name="T82" fmla="*/ 2147483647 w 87"/>
              <a:gd name="T83" fmla="*/ 2147483647 h 133"/>
              <a:gd name="T84" fmla="*/ 2147483647 w 87"/>
              <a:gd name="T85" fmla="*/ 2147483647 h 133"/>
              <a:gd name="T86" fmla="*/ 2147483647 w 87"/>
              <a:gd name="T87" fmla="*/ 2147483647 h 133"/>
              <a:gd name="T88" fmla="*/ 2147483647 w 87"/>
              <a:gd name="T89" fmla="*/ 2147483647 h 133"/>
              <a:gd name="T90" fmla="*/ 2147483647 w 87"/>
              <a:gd name="T91" fmla="*/ 2147483647 h 133"/>
              <a:gd name="T92" fmla="*/ 2147483647 w 87"/>
              <a:gd name="T93" fmla="*/ 2147483647 h 133"/>
              <a:gd name="T94" fmla="*/ 2147483647 w 87"/>
              <a:gd name="T95" fmla="*/ 2147483647 h 133"/>
              <a:gd name="T96" fmla="*/ 2147483647 w 87"/>
              <a:gd name="T97" fmla="*/ 2147483647 h 133"/>
              <a:gd name="T98" fmla="*/ 2147483647 w 87"/>
              <a:gd name="T99" fmla="*/ 2147483647 h 133"/>
              <a:gd name="T100" fmla="*/ 2147483647 w 87"/>
              <a:gd name="T101" fmla="*/ 2147483647 h 133"/>
              <a:gd name="T102" fmla="*/ 2147483647 w 87"/>
              <a:gd name="T103" fmla="*/ 2147483647 h 133"/>
              <a:gd name="T104" fmla="*/ 2147483647 w 87"/>
              <a:gd name="T105" fmla="*/ 2147483647 h 133"/>
              <a:gd name="T106" fmla="*/ 2147483647 w 87"/>
              <a:gd name="T107" fmla="*/ 2147483647 h 133"/>
              <a:gd name="T108" fmla="*/ 2147483647 w 87"/>
              <a:gd name="T109" fmla="*/ 2147483647 h 133"/>
              <a:gd name="T110" fmla="*/ 2147483647 w 87"/>
              <a:gd name="T111" fmla="*/ 2147483647 h 133"/>
              <a:gd name="T112" fmla="*/ 2147483647 w 87"/>
              <a:gd name="T113" fmla="*/ 2147483647 h 13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7"/>
              <a:gd name="T172" fmla="*/ 0 h 133"/>
              <a:gd name="T173" fmla="*/ 87 w 87"/>
              <a:gd name="T174" fmla="*/ 133 h 13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7" h="133">
                <a:moveTo>
                  <a:pt x="0" y="66"/>
                </a:moveTo>
                <a:lnTo>
                  <a:pt x="2" y="45"/>
                </a:lnTo>
                <a:lnTo>
                  <a:pt x="7" y="29"/>
                </a:lnTo>
                <a:lnTo>
                  <a:pt x="8" y="22"/>
                </a:lnTo>
                <a:lnTo>
                  <a:pt x="11" y="16"/>
                </a:lnTo>
                <a:lnTo>
                  <a:pt x="16" y="11"/>
                </a:lnTo>
                <a:lnTo>
                  <a:pt x="19" y="6"/>
                </a:lnTo>
                <a:lnTo>
                  <a:pt x="24" y="3"/>
                </a:lnTo>
                <a:lnTo>
                  <a:pt x="37" y="0"/>
                </a:lnTo>
                <a:lnTo>
                  <a:pt x="51" y="0"/>
                </a:lnTo>
                <a:lnTo>
                  <a:pt x="58" y="2"/>
                </a:lnTo>
                <a:lnTo>
                  <a:pt x="63" y="3"/>
                </a:lnTo>
                <a:lnTo>
                  <a:pt x="66" y="6"/>
                </a:lnTo>
                <a:lnTo>
                  <a:pt x="71" y="10"/>
                </a:lnTo>
                <a:lnTo>
                  <a:pt x="74" y="13"/>
                </a:lnTo>
                <a:lnTo>
                  <a:pt x="82" y="29"/>
                </a:lnTo>
                <a:lnTo>
                  <a:pt x="83" y="35"/>
                </a:lnTo>
                <a:lnTo>
                  <a:pt x="85" y="48"/>
                </a:lnTo>
                <a:lnTo>
                  <a:pt x="87" y="66"/>
                </a:lnTo>
                <a:lnTo>
                  <a:pt x="85" y="88"/>
                </a:lnTo>
                <a:lnTo>
                  <a:pt x="83" y="104"/>
                </a:lnTo>
                <a:lnTo>
                  <a:pt x="79" y="114"/>
                </a:lnTo>
                <a:lnTo>
                  <a:pt x="74" y="120"/>
                </a:lnTo>
                <a:lnTo>
                  <a:pt x="67" y="125"/>
                </a:lnTo>
                <a:lnTo>
                  <a:pt x="58" y="131"/>
                </a:lnTo>
                <a:lnTo>
                  <a:pt x="51" y="133"/>
                </a:lnTo>
                <a:lnTo>
                  <a:pt x="45" y="133"/>
                </a:lnTo>
                <a:lnTo>
                  <a:pt x="27" y="130"/>
                </a:lnTo>
                <a:lnTo>
                  <a:pt x="15" y="120"/>
                </a:lnTo>
                <a:lnTo>
                  <a:pt x="7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9" y="85"/>
                </a:lnTo>
                <a:lnTo>
                  <a:pt x="21" y="99"/>
                </a:lnTo>
                <a:lnTo>
                  <a:pt x="26" y="109"/>
                </a:lnTo>
                <a:lnTo>
                  <a:pt x="35" y="115"/>
                </a:lnTo>
                <a:lnTo>
                  <a:pt x="45" y="118"/>
                </a:lnTo>
                <a:lnTo>
                  <a:pt x="55" y="115"/>
                </a:lnTo>
                <a:lnTo>
                  <a:pt x="59" y="112"/>
                </a:lnTo>
                <a:lnTo>
                  <a:pt x="63" y="109"/>
                </a:lnTo>
                <a:lnTo>
                  <a:pt x="67" y="99"/>
                </a:lnTo>
                <a:lnTo>
                  <a:pt x="69" y="85"/>
                </a:lnTo>
                <a:lnTo>
                  <a:pt x="69" y="48"/>
                </a:lnTo>
                <a:lnTo>
                  <a:pt x="66" y="34"/>
                </a:lnTo>
                <a:lnTo>
                  <a:pt x="63" y="24"/>
                </a:lnTo>
                <a:lnTo>
                  <a:pt x="59" y="21"/>
                </a:lnTo>
                <a:lnTo>
                  <a:pt x="55" y="18"/>
                </a:lnTo>
                <a:lnTo>
                  <a:pt x="48" y="16"/>
                </a:lnTo>
                <a:lnTo>
                  <a:pt x="43" y="14"/>
                </a:lnTo>
                <a:lnTo>
                  <a:pt x="37" y="16"/>
                </a:lnTo>
                <a:lnTo>
                  <a:pt x="34" y="18"/>
                </a:lnTo>
                <a:lnTo>
                  <a:pt x="29" y="21"/>
                </a:lnTo>
                <a:lnTo>
                  <a:pt x="26" y="24"/>
                </a:lnTo>
                <a:lnTo>
                  <a:pt x="21" y="34"/>
                </a:lnTo>
                <a:lnTo>
                  <a:pt x="19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2078039" y="3092450"/>
            <a:ext cx="650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H="1">
            <a:off x="7594600" y="3092450"/>
            <a:ext cx="635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90" name="Freeform 22"/>
          <p:cNvSpPr>
            <a:spLocks noEditPoints="1"/>
          </p:cNvSpPr>
          <p:nvPr/>
        </p:nvSpPr>
        <p:spPr bwMode="auto">
          <a:xfrm>
            <a:off x="1800226" y="2998788"/>
            <a:ext cx="117475" cy="177800"/>
          </a:xfrm>
          <a:custGeom>
            <a:avLst/>
            <a:gdLst>
              <a:gd name="T0" fmla="*/ 0 w 86"/>
              <a:gd name="T1" fmla="*/ 2147483647 h 133"/>
              <a:gd name="T2" fmla="*/ 2147483647 w 86"/>
              <a:gd name="T3" fmla="*/ 2147483647 h 133"/>
              <a:gd name="T4" fmla="*/ 2147483647 w 86"/>
              <a:gd name="T5" fmla="*/ 2147483647 h 133"/>
              <a:gd name="T6" fmla="*/ 2147483647 w 86"/>
              <a:gd name="T7" fmla="*/ 2147483647 h 133"/>
              <a:gd name="T8" fmla="*/ 2147483647 w 86"/>
              <a:gd name="T9" fmla="*/ 2147483647 h 133"/>
              <a:gd name="T10" fmla="*/ 2147483647 w 86"/>
              <a:gd name="T11" fmla="*/ 2147483647 h 133"/>
              <a:gd name="T12" fmla="*/ 2147483647 w 86"/>
              <a:gd name="T13" fmla="*/ 2147483647 h 133"/>
              <a:gd name="T14" fmla="*/ 2147483647 w 86"/>
              <a:gd name="T15" fmla="*/ 2147483647 h 133"/>
              <a:gd name="T16" fmla="*/ 2147483647 w 86"/>
              <a:gd name="T17" fmla="*/ 2147483647 h 133"/>
              <a:gd name="T18" fmla="*/ 2147483647 w 86"/>
              <a:gd name="T19" fmla="*/ 0 h 133"/>
              <a:gd name="T20" fmla="*/ 2147483647 w 86"/>
              <a:gd name="T21" fmla="*/ 0 h 133"/>
              <a:gd name="T22" fmla="*/ 2147483647 w 86"/>
              <a:gd name="T23" fmla="*/ 2147483647 h 133"/>
              <a:gd name="T24" fmla="*/ 2147483647 w 86"/>
              <a:gd name="T25" fmla="*/ 2147483647 h 133"/>
              <a:gd name="T26" fmla="*/ 2147483647 w 86"/>
              <a:gd name="T27" fmla="*/ 2147483647 h 133"/>
              <a:gd name="T28" fmla="*/ 2147483647 w 86"/>
              <a:gd name="T29" fmla="*/ 2147483647 h 133"/>
              <a:gd name="T30" fmla="*/ 2147483647 w 86"/>
              <a:gd name="T31" fmla="*/ 2147483647 h 133"/>
              <a:gd name="T32" fmla="*/ 2147483647 w 86"/>
              <a:gd name="T33" fmla="*/ 2147483647 h 133"/>
              <a:gd name="T34" fmla="*/ 2147483647 w 86"/>
              <a:gd name="T35" fmla="*/ 2147483647 h 133"/>
              <a:gd name="T36" fmla="*/ 2147483647 w 86"/>
              <a:gd name="T37" fmla="*/ 2147483647 h 133"/>
              <a:gd name="T38" fmla="*/ 2147483647 w 86"/>
              <a:gd name="T39" fmla="*/ 2147483647 h 133"/>
              <a:gd name="T40" fmla="*/ 2147483647 w 86"/>
              <a:gd name="T41" fmla="*/ 2147483647 h 133"/>
              <a:gd name="T42" fmla="*/ 2147483647 w 86"/>
              <a:gd name="T43" fmla="*/ 2147483647 h 133"/>
              <a:gd name="T44" fmla="*/ 2147483647 w 86"/>
              <a:gd name="T45" fmla="*/ 2147483647 h 133"/>
              <a:gd name="T46" fmla="*/ 2147483647 w 86"/>
              <a:gd name="T47" fmla="*/ 2147483647 h 133"/>
              <a:gd name="T48" fmla="*/ 2147483647 w 86"/>
              <a:gd name="T49" fmla="*/ 2147483647 h 133"/>
              <a:gd name="T50" fmla="*/ 2147483647 w 86"/>
              <a:gd name="T51" fmla="*/ 2147483647 h 133"/>
              <a:gd name="T52" fmla="*/ 2147483647 w 86"/>
              <a:gd name="T53" fmla="*/ 2147483647 h 133"/>
              <a:gd name="T54" fmla="*/ 2147483647 w 86"/>
              <a:gd name="T55" fmla="*/ 2147483647 h 133"/>
              <a:gd name="T56" fmla="*/ 2147483647 w 86"/>
              <a:gd name="T57" fmla="*/ 2147483647 h 133"/>
              <a:gd name="T58" fmla="*/ 0 w 86"/>
              <a:gd name="T59" fmla="*/ 2147483647 h 133"/>
              <a:gd name="T60" fmla="*/ 2147483647 w 86"/>
              <a:gd name="T61" fmla="*/ 2147483647 h 133"/>
              <a:gd name="T62" fmla="*/ 2147483647 w 86"/>
              <a:gd name="T63" fmla="*/ 2147483647 h 133"/>
              <a:gd name="T64" fmla="*/ 2147483647 w 86"/>
              <a:gd name="T65" fmla="*/ 2147483647 h 133"/>
              <a:gd name="T66" fmla="*/ 2147483647 w 86"/>
              <a:gd name="T67" fmla="*/ 2147483647 h 133"/>
              <a:gd name="T68" fmla="*/ 2147483647 w 86"/>
              <a:gd name="T69" fmla="*/ 2147483647 h 133"/>
              <a:gd name="T70" fmla="*/ 2147483647 w 86"/>
              <a:gd name="T71" fmla="*/ 2147483647 h 133"/>
              <a:gd name="T72" fmla="*/ 2147483647 w 86"/>
              <a:gd name="T73" fmla="*/ 2147483647 h 133"/>
              <a:gd name="T74" fmla="*/ 2147483647 w 86"/>
              <a:gd name="T75" fmla="*/ 2147483647 h 133"/>
              <a:gd name="T76" fmla="*/ 2147483647 w 86"/>
              <a:gd name="T77" fmla="*/ 2147483647 h 133"/>
              <a:gd name="T78" fmla="*/ 2147483647 w 86"/>
              <a:gd name="T79" fmla="*/ 2147483647 h 133"/>
              <a:gd name="T80" fmla="*/ 2147483647 w 86"/>
              <a:gd name="T81" fmla="*/ 2147483647 h 133"/>
              <a:gd name="T82" fmla="*/ 2147483647 w 86"/>
              <a:gd name="T83" fmla="*/ 2147483647 h 133"/>
              <a:gd name="T84" fmla="*/ 2147483647 w 86"/>
              <a:gd name="T85" fmla="*/ 2147483647 h 133"/>
              <a:gd name="T86" fmla="*/ 2147483647 w 86"/>
              <a:gd name="T87" fmla="*/ 2147483647 h 133"/>
              <a:gd name="T88" fmla="*/ 2147483647 w 86"/>
              <a:gd name="T89" fmla="*/ 2147483647 h 133"/>
              <a:gd name="T90" fmla="*/ 2147483647 w 86"/>
              <a:gd name="T91" fmla="*/ 2147483647 h 133"/>
              <a:gd name="T92" fmla="*/ 2147483647 w 86"/>
              <a:gd name="T93" fmla="*/ 2147483647 h 133"/>
              <a:gd name="T94" fmla="*/ 2147483647 w 86"/>
              <a:gd name="T95" fmla="*/ 2147483647 h 133"/>
              <a:gd name="T96" fmla="*/ 2147483647 w 86"/>
              <a:gd name="T97" fmla="*/ 2147483647 h 133"/>
              <a:gd name="T98" fmla="*/ 2147483647 w 86"/>
              <a:gd name="T99" fmla="*/ 2147483647 h 133"/>
              <a:gd name="T100" fmla="*/ 2147483647 w 86"/>
              <a:gd name="T101" fmla="*/ 2147483647 h 133"/>
              <a:gd name="T102" fmla="*/ 2147483647 w 86"/>
              <a:gd name="T103" fmla="*/ 2147483647 h 133"/>
              <a:gd name="T104" fmla="*/ 2147483647 w 86"/>
              <a:gd name="T105" fmla="*/ 2147483647 h 133"/>
              <a:gd name="T106" fmla="*/ 2147483647 w 86"/>
              <a:gd name="T107" fmla="*/ 2147483647 h 13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6"/>
              <a:gd name="T163" fmla="*/ 0 h 133"/>
              <a:gd name="T164" fmla="*/ 86 w 86"/>
              <a:gd name="T165" fmla="*/ 133 h 13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6" h="133">
                <a:moveTo>
                  <a:pt x="0" y="66"/>
                </a:moveTo>
                <a:lnTo>
                  <a:pt x="1" y="45"/>
                </a:lnTo>
                <a:lnTo>
                  <a:pt x="6" y="29"/>
                </a:lnTo>
                <a:lnTo>
                  <a:pt x="8" y="22"/>
                </a:lnTo>
                <a:lnTo>
                  <a:pt x="11" y="16"/>
                </a:lnTo>
                <a:lnTo>
                  <a:pt x="14" y="11"/>
                </a:lnTo>
                <a:lnTo>
                  <a:pt x="19" y="6"/>
                </a:lnTo>
                <a:lnTo>
                  <a:pt x="24" y="3"/>
                </a:lnTo>
                <a:lnTo>
                  <a:pt x="29" y="2"/>
                </a:lnTo>
                <a:lnTo>
                  <a:pt x="37" y="0"/>
                </a:lnTo>
                <a:lnTo>
                  <a:pt x="49" y="0"/>
                </a:lnTo>
                <a:lnTo>
                  <a:pt x="56" y="2"/>
                </a:lnTo>
                <a:lnTo>
                  <a:pt x="61" y="3"/>
                </a:lnTo>
                <a:lnTo>
                  <a:pt x="65" y="6"/>
                </a:lnTo>
                <a:lnTo>
                  <a:pt x="75" y="16"/>
                </a:lnTo>
                <a:lnTo>
                  <a:pt x="81" y="35"/>
                </a:lnTo>
                <a:lnTo>
                  <a:pt x="85" y="48"/>
                </a:lnTo>
                <a:lnTo>
                  <a:pt x="86" y="66"/>
                </a:lnTo>
                <a:lnTo>
                  <a:pt x="85" y="88"/>
                </a:lnTo>
                <a:lnTo>
                  <a:pt x="81" y="104"/>
                </a:lnTo>
                <a:lnTo>
                  <a:pt x="75" y="117"/>
                </a:lnTo>
                <a:lnTo>
                  <a:pt x="67" y="125"/>
                </a:lnTo>
                <a:lnTo>
                  <a:pt x="57" y="131"/>
                </a:lnTo>
                <a:lnTo>
                  <a:pt x="51" y="133"/>
                </a:lnTo>
                <a:lnTo>
                  <a:pt x="43" y="133"/>
                </a:lnTo>
                <a:lnTo>
                  <a:pt x="27" y="130"/>
                </a:lnTo>
                <a:lnTo>
                  <a:pt x="13" y="120"/>
                </a:lnTo>
                <a:lnTo>
                  <a:pt x="5" y="106"/>
                </a:lnTo>
                <a:lnTo>
                  <a:pt x="1" y="88"/>
                </a:lnTo>
                <a:lnTo>
                  <a:pt x="0" y="66"/>
                </a:lnTo>
                <a:close/>
                <a:moveTo>
                  <a:pt x="17" y="66"/>
                </a:moveTo>
                <a:lnTo>
                  <a:pt x="17" y="85"/>
                </a:lnTo>
                <a:lnTo>
                  <a:pt x="21" y="99"/>
                </a:lnTo>
                <a:lnTo>
                  <a:pt x="25" y="109"/>
                </a:lnTo>
                <a:lnTo>
                  <a:pt x="29" y="112"/>
                </a:lnTo>
                <a:lnTo>
                  <a:pt x="33" y="115"/>
                </a:lnTo>
                <a:lnTo>
                  <a:pt x="43" y="118"/>
                </a:lnTo>
                <a:lnTo>
                  <a:pt x="53" y="115"/>
                </a:lnTo>
                <a:lnTo>
                  <a:pt x="57" y="112"/>
                </a:lnTo>
                <a:lnTo>
                  <a:pt x="61" y="109"/>
                </a:lnTo>
                <a:lnTo>
                  <a:pt x="65" y="99"/>
                </a:lnTo>
                <a:lnTo>
                  <a:pt x="69" y="85"/>
                </a:lnTo>
                <a:lnTo>
                  <a:pt x="69" y="48"/>
                </a:lnTo>
                <a:lnTo>
                  <a:pt x="65" y="34"/>
                </a:lnTo>
                <a:lnTo>
                  <a:pt x="61" y="24"/>
                </a:lnTo>
                <a:lnTo>
                  <a:pt x="57" y="21"/>
                </a:lnTo>
                <a:lnTo>
                  <a:pt x="53" y="18"/>
                </a:lnTo>
                <a:lnTo>
                  <a:pt x="48" y="16"/>
                </a:lnTo>
                <a:lnTo>
                  <a:pt x="41" y="14"/>
                </a:lnTo>
                <a:lnTo>
                  <a:pt x="32" y="18"/>
                </a:lnTo>
                <a:lnTo>
                  <a:pt x="25" y="24"/>
                </a:lnTo>
                <a:lnTo>
                  <a:pt x="21" y="34"/>
                </a:lnTo>
                <a:lnTo>
                  <a:pt x="17" y="48"/>
                </a:lnTo>
                <a:lnTo>
                  <a:pt x="17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2078039" y="2227265"/>
            <a:ext cx="650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H="1">
            <a:off x="7594600" y="2227265"/>
            <a:ext cx="635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93" name="Freeform 25"/>
          <p:cNvSpPr>
            <a:spLocks/>
          </p:cNvSpPr>
          <p:nvPr/>
        </p:nvSpPr>
        <p:spPr bwMode="auto">
          <a:xfrm>
            <a:off x="1533526" y="2133602"/>
            <a:ext cx="66675" cy="174625"/>
          </a:xfrm>
          <a:custGeom>
            <a:avLst/>
            <a:gdLst>
              <a:gd name="T0" fmla="*/ 2147483647 w 48"/>
              <a:gd name="T1" fmla="*/ 2147483647 h 131"/>
              <a:gd name="T2" fmla="*/ 2147483647 w 48"/>
              <a:gd name="T3" fmla="*/ 2147483647 h 131"/>
              <a:gd name="T4" fmla="*/ 2147483647 w 48"/>
              <a:gd name="T5" fmla="*/ 2147483647 h 131"/>
              <a:gd name="T6" fmla="*/ 2147483647 w 48"/>
              <a:gd name="T7" fmla="*/ 2147483647 h 131"/>
              <a:gd name="T8" fmla="*/ 2147483647 w 48"/>
              <a:gd name="T9" fmla="*/ 2147483647 h 131"/>
              <a:gd name="T10" fmla="*/ 2147483647 w 48"/>
              <a:gd name="T11" fmla="*/ 2147483647 h 131"/>
              <a:gd name="T12" fmla="*/ 2147483647 w 48"/>
              <a:gd name="T13" fmla="*/ 2147483647 h 131"/>
              <a:gd name="T14" fmla="*/ 0 w 48"/>
              <a:gd name="T15" fmla="*/ 2147483647 h 131"/>
              <a:gd name="T16" fmla="*/ 0 w 48"/>
              <a:gd name="T17" fmla="*/ 2147483647 h 131"/>
              <a:gd name="T18" fmla="*/ 2147483647 w 48"/>
              <a:gd name="T19" fmla="*/ 2147483647 h 131"/>
              <a:gd name="T20" fmla="*/ 2147483647 w 48"/>
              <a:gd name="T21" fmla="*/ 2147483647 h 131"/>
              <a:gd name="T22" fmla="*/ 2147483647 w 48"/>
              <a:gd name="T23" fmla="*/ 2147483647 h 131"/>
              <a:gd name="T24" fmla="*/ 2147483647 w 48"/>
              <a:gd name="T25" fmla="*/ 2147483647 h 131"/>
              <a:gd name="T26" fmla="*/ 2147483647 w 48"/>
              <a:gd name="T27" fmla="*/ 2147483647 h 131"/>
              <a:gd name="T28" fmla="*/ 2147483647 w 48"/>
              <a:gd name="T29" fmla="*/ 0 h 131"/>
              <a:gd name="T30" fmla="*/ 2147483647 w 48"/>
              <a:gd name="T31" fmla="*/ 0 h 131"/>
              <a:gd name="T32" fmla="*/ 2147483647 w 48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131"/>
              <a:gd name="T53" fmla="*/ 48 w 48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131">
                <a:moveTo>
                  <a:pt x="48" y="131"/>
                </a:moveTo>
                <a:lnTo>
                  <a:pt x="30" y="131"/>
                </a:lnTo>
                <a:lnTo>
                  <a:pt x="30" y="29"/>
                </a:lnTo>
                <a:lnTo>
                  <a:pt x="27" y="32"/>
                </a:lnTo>
                <a:lnTo>
                  <a:pt x="22" y="35"/>
                </a:lnTo>
                <a:lnTo>
                  <a:pt x="16" y="40"/>
                </a:lnTo>
                <a:lnTo>
                  <a:pt x="8" y="45"/>
                </a:lnTo>
                <a:lnTo>
                  <a:pt x="0" y="46"/>
                </a:lnTo>
                <a:lnTo>
                  <a:pt x="0" y="32"/>
                </a:lnTo>
                <a:lnTo>
                  <a:pt x="9" y="27"/>
                </a:lnTo>
                <a:lnTo>
                  <a:pt x="17" y="22"/>
                </a:lnTo>
                <a:lnTo>
                  <a:pt x="22" y="16"/>
                </a:lnTo>
                <a:lnTo>
                  <a:pt x="29" y="11"/>
                </a:lnTo>
                <a:lnTo>
                  <a:pt x="33" y="5"/>
                </a:lnTo>
                <a:lnTo>
                  <a:pt x="37" y="0"/>
                </a:lnTo>
                <a:lnTo>
                  <a:pt x="48" y="0"/>
                </a:lnTo>
                <a:lnTo>
                  <a:pt x="48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94" name="Freeform 26"/>
          <p:cNvSpPr>
            <a:spLocks noEditPoints="1"/>
          </p:cNvSpPr>
          <p:nvPr/>
        </p:nvSpPr>
        <p:spPr bwMode="auto">
          <a:xfrm>
            <a:off x="1657350" y="2133600"/>
            <a:ext cx="120650" cy="177800"/>
          </a:xfrm>
          <a:custGeom>
            <a:avLst/>
            <a:gdLst>
              <a:gd name="T0" fmla="*/ 0 w 87"/>
              <a:gd name="T1" fmla="*/ 2147483647 h 133"/>
              <a:gd name="T2" fmla="*/ 2147483647 w 87"/>
              <a:gd name="T3" fmla="*/ 2147483647 h 133"/>
              <a:gd name="T4" fmla="*/ 2147483647 w 87"/>
              <a:gd name="T5" fmla="*/ 2147483647 h 133"/>
              <a:gd name="T6" fmla="*/ 2147483647 w 87"/>
              <a:gd name="T7" fmla="*/ 2147483647 h 133"/>
              <a:gd name="T8" fmla="*/ 2147483647 w 87"/>
              <a:gd name="T9" fmla="*/ 2147483647 h 133"/>
              <a:gd name="T10" fmla="*/ 2147483647 w 87"/>
              <a:gd name="T11" fmla="*/ 2147483647 h 133"/>
              <a:gd name="T12" fmla="*/ 2147483647 w 87"/>
              <a:gd name="T13" fmla="*/ 2147483647 h 133"/>
              <a:gd name="T14" fmla="*/ 2147483647 w 87"/>
              <a:gd name="T15" fmla="*/ 2147483647 h 133"/>
              <a:gd name="T16" fmla="*/ 2147483647 w 87"/>
              <a:gd name="T17" fmla="*/ 0 h 133"/>
              <a:gd name="T18" fmla="*/ 2147483647 w 87"/>
              <a:gd name="T19" fmla="*/ 0 h 133"/>
              <a:gd name="T20" fmla="*/ 2147483647 w 87"/>
              <a:gd name="T21" fmla="*/ 2147483647 h 133"/>
              <a:gd name="T22" fmla="*/ 2147483647 w 87"/>
              <a:gd name="T23" fmla="*/ 2147483647 h 133"/>
              <a:gd name="T24" fmla="*/ 2147483647 w 87"/>
              <a:gd name="T25" fmla="*/ 2147483647 h 133"/>
              <a:gd name="T26" fmla="*/ 2147483647 w 87"/>
              <a:gd name="T27" fmla="*/ 2147483647 h 133"/>
              <a:gd name="T28" fmla="*/ 2147483647 w 87"/>
              <a:gd name="T29" fmla="*/ 2147483647 h 133"/>
              <a:gd name="T30" fmla="*/ 2147483647 w 87"/>
              <a:gd name="T31" fmla="*/ 2147483647 h 133"/>
              <a:gd name="T32" fmla="*/ 2147483647 w 87"/>
              <a:gd name="T33" fmla="*/ 2147483647 h 133"/>
              <a:gd name="T34" fmla="*/ 2147483647 w 87"/>
              <a:gd name="T35" fmla="*/ 2147483647 h 133"/>
              <a:gd name="T36" fmla="*/ 2147483647 w 87"/>
              <a:gd name="T37" fmla="*/ 2147483647 h 133"/>
              <a:gd name="T38" fmla="*/ 2147483647 w 87"/>
              <a:gd name="T39" fmla="*/ 2147483647 h 133"/>
              <a:gd name="T40" fmla="*/ 2147483647 w 87"/>
              <a:gd name="T41" fmla="*/ 2147483647 h 133"/>
              <a:gd name="T42" fmla="*/ 2147483647 w 87"/>
              <a:gd name="T43" fmla="*/ 2147483647 h 133"/>
              <a:gd name="T44" fmla="*/ 2147483647 w 87"/>
              <a:gd name="T45" fmla="*/ 2147483647 h 133"/>
              <a:gd name="T46" fmla="*/ 2147483647 w 87"/>
              <a:gd name="T47" fmla="*/ 2147483647 h 133"/>
              <a:gd name="T48" fmla="*/ 2147483647 w 87"/>
              <a:gd name="T49" fmla="*/ 2147483647 h 133"/>
              <a:gd name="T50" fmla="*/ 2147483647 w 87"/>
              <a:gd name="T51" fmla="*/ 2147483647 h 133"/>
              <a:gd name="T52" fmla="*/ 2147483647 w 87"/>
              <a:gd name="T53" fmla="*/ 2147483647 h 133"/>
              <a:gd name="T54" fmla="*/ 2147483647 w 87"/>
              <a:gd name="T55" fmla="*/ 2147483647 h 133"/>
              <a:gd name="T56" fmla="*/ 2147483647 w 87"/>
              <a:gd name="T57" fmla="*/ 2147483647 h 133"/>
              <a:gd name="T58" fmla="*/ 2147483647 w 87"/>
              <a:gd name="T59" fmla="*/ 2147483647 h 133"/>
              <a:gd name="T60" fmla="*/ 0 w 87"/>
              <a:gd name="T61" fmla="*/ 2147483647 h 133"/>
              <a:gd name="T62" fmla="*/ 2147483647 w 87"/>
              <a:gd name="T63" fmla="*/ 2147483647 h 133"/>
              <a:gd name="T64" fmla="*/ 2147483647 w 87"/>
              <a:gd name="T65" fmla="*/ 2147483647 h 133"/>
              <a:gd name="T66" fmla="*/ 2147483647 w 87"/>
              <a:gd name="T67" fmla="*/ 2147483647 h 133"/>
              <a:gd name="T68" fmla="*/ 2147483647 w 87"/>
              <a:gd name="T69" fmla="*/ 2147483647 h 133"/>
              <a:gd name="T70" fmla="*/ 2147483647 w 87"/>
              <a:gd name="T71" fmla="*/ 2147483647 h 133"/>
              <a:gd name="T72" fmla="*/ 2147483647 w 87"/>
              <a:gd name="T73" fmla="*/ 2147483647 h 133"/>
              <a:gd name="T74" fmla="*/ 2147483647 w 87"/>
              <a:gd name="T75" fmla="*/ 2147483647 h 133"/>
              <a:gd name="T76" fmla="*/ 2147483647 w 87"/>
              <a:gd name="T77" fmla="*/ 2147483647 h 133"/>
              <a:gd name="T78" fmla="*/ 2147483647 w 87"/>
              <a:gd name="T79" fmla="*/ 2147483647 h 133"/>
              <a:gd name="T80" fmla="*/ 2147483647 w 87"/>
              <a:gd name="T81" fmla="*/ 2147483647 h 133"/>
              <a:gd name="T82" fmla="*/ 2147483647 w 87"/>
              <a:gd name="T83" fmla="*/ 2147483647 h 133"/>
              <a:gd name="T84" fmla="*/ 2147483647 w 87"/>
              <a:gd name="T85" fmla="*/ 2147483647 h 133"/>
              <a:gd name="T86" fmla="*/ 2147483647 w 87"/>
              <a:gd name="T87" fmla="*/ 2147483647 h 133"/>
              <a:gd name="T88" fmla="*/ 2147483647 w 87"/>
              <a:gd name="T89" fmla="*/ 2147483647 h 133"/>
              <a:gd name="T90" fmla="*/ 2147483647 w 87"/>
              <a:gd name="T91" fmla="*/ 2147483647 h 133"/>
              <a:gd name="T92" fmla="*/ 2147483647 w 87"/>
              <a:gd name="T93" fmla="*/ 2147483647 h 133"/>
              <a:gd name="T94" fmla="*/ 2147483647 w 87"/>
              <a:gd name="T95" fmla="*/ 2147483647 h 133"/>
              <a:gd name="T96" fmla="*/ 2147483647 w 87"/>
              <a:gd name="T97" fmla="*/ 2147483647 h 133"/>
              <a:gd name="T98" fmla="*/ 2147483647 w 87"/>
              <a:gd name="T99" fmla="*/ 2147483647 h 133"/>
              <a:gd name="T100" fmla="*/ 2147483647 w 87"/>
              <a:gd name="T101" fmla="*/ 2147483647 h 133"/>
              <a:gd name="T102" fmla="*/ 2147483647 w 87"/>
              <a:gd name="T103" fmla="*/ 2147483647 h 133"/>
              <a:gd name="T104" fmla="*/ 2147483647 w 87"/>
              <a:gd name="T105" fmla="*/ 2147483647 h 133"/>
              <a:gd name="T106" fmla="*/ 2147483647 w 87"/>
              <a:gd name="T107" fmla="*/ 2147483647 h 133"/>
              <a:gd name="T108" fmla="*/ 2147483647 w 87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7"/>
              <a:gd name="T166" fmla="*/ 0 h 133"/>
              <a:gd name="T167" fmla="*/ 87 w 87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7" h="133">
                <a:moveTo>
                  <a:pt x="0" y="66"/>
                </a:moveTo>
                <a:lnTo>
                  <a:pt x="2" y="45"/>
                </a:lnTo>
                <a:lnTo>
                  <a:pt x="7" y="29"/>
                </a:lnTo>
                <a:lnTo>
                  <a:pt x="8" y="22"/>
                </a:lnTo>
                <a:lnTo>
                  <a:pt x="12" y="16"/>
                </a:lnTo>
                <a:lnTo>
                  <a:pt x="16" y="11"/>
                </a:lnTo>
                <a:lnTo>
                  <a:pt x="20" y="6"/>
                </a:lnTo>
                <a:lnTo>
                  <a:pt x="24" y="3"/>
                </a:lnTo>
                <a:lnTo>
                  <a:pt x="37" y="0"/>
                </a:lnTo>
                <a:lnTo>
                  <a:pt x="55" y="0"/>
                </a:lnTo>
                <a:lnTo>
                  <a:pt x="61" y="3"/>
                </a:lnTo>
                <a:lnTo>
                  <a:pt x="66" y="6"/>
                </a:lnTo>
                <a:lnTo>
                  <a:pt x="76" y="16"/>
                </a:lnTo>
                <a:lnTo>
                  <a:pt x="79" y="22"/>
                </a:lnTo>
                <a:lnTo>
                  <a:pt x="80" y="29"/>
                </a:lnTo>
                <a:lnTo>
                  <a:pt x="84" y="35"/>
                </a:lnTo>
                <a:lnTo>
                  <a:pt x="85" y="48"/>
                </a:lnTo>
                <a:lnTo>
                  <a:pt x="87" y="66"/>
                </a:lnTo>
                <a:lnTo>
                  <a:pt x="85" y="88"/>
                </a:lnTo>
                <a:lnTo>
                  <a:pt x="84" y="104"/>
                </a:lnTo>
                <a:lnTo>
                  <a:pt x="79" y="114"/>
                </a:lnTo>
                <a:lnTo>
                  <a:pt x="74" y="120"/>
                </a:lnTo>
                <a:lnTo>
                  <a:pt x="68" y="125"/>
                </a:lnTo>
                <a:lnTo>
                  <a:pt x="58" y="131"/>
                </a:lnTo>
                <a:lnTo>
                  <a:pt x="52" y="133"/>
                </a:lnTo>
                <a:lnTo>
                  <a:pt x="45" y="133"/>
                </a:lnTo>
                <a:lnTo>
                  <a:pt x="28" y="130"/>
                </a:lnTo>
                <a:lnTo>
                  <a:pt x="15" y="120"/>
                </a:lnTo>
                <a:lnTo>
                  <a:pt x="7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8" y="85"/>
                </a:lnTo>
                <a:lnTo>
                  <a:pt x="21" y="99"/>
                </a:lnTo>
                <a:lnTo>
                  <a:pt x="26" y="109"/>
                </a:lnTo>
                <a:lnTo>
                  <a:pt x="31" y="112"/>
                </a:lnTo>
                <a:lnTo>
                  <a:pt x="34" y="115"/>
                </a:lnTo>
                <a:lnTo>
                  <a:pt x="39" y="117"/>
                </a:lnTo>
                <a:lnTo>
                  <a:pt x="45" y="118"/>
                </a:lnTo>
                <a:lnTo>
                  <a:pt x="55" y="115"/>
                </a:lnTo>
                <a:lnTo>
                  <a:pt x="61" y="109"/>
                </a:lnTo>
                <a:lnTo>
                  <a:pt x="66" y="99"/>
                </a:lnTo>
                <a:lnTo>
                  <a:pt x="69" y="85"/>
                </a:lnTo>
                <a:lnTo>
                  <a:pt x="69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4" y="14"/>
                </a:lnTo>
                <a:lnTo>
                  <a:pt x="37" y="16"/>
                </a:lnTo>
                <a:lnTo>
                  <a:pt x="32" y="18"/>
                </a:lnTo>
                <a:lnTo>
                  <a:pt x="26" y="24"/>
                </a:lnTo>
                <a:lnTo>
                  <a:pt x="21" y="34"/>
                </a:lnTo>
                <a:lnTo>
                  <a:pt x="18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95" name="Freeform 27"/>
          <p:cNvSpPr>
            <a:spLocks noEditPoints="1"/>
          </p:cNvSpPr>
          <p:nvPr/>
        </p:nvSpPr>
        <p:spPr bwMode="auto">
          <a:xfrm>
            <a:off x="1800226" y="2133600"/>
            <a:ext cx="117475" cy="177800"/>
          </a:xfrm>
          <a:custGeom>
            <a:avLst/>
            <a:gdLst>
              <a:gd name="T0" fmla="*/ 0 w 85"/>
              <a:gd name="T1" fmla="*/ 2147483647 h 133"/>
              <a:gd name="T2" fmla="*/ 0 w 85"/>
              <a:gd name="T3" fmla="*/ 2147483647 h 133"/>
              <a:gd name="T4" fmla="*/ 2147483647 w 85"/>
              <a:gd name="T5" fmla="*/ 2147483647 h 133"/>
              <a:gd name="T6" fmla="*/ 2147483647 w 85"/>
              <a:gd name="T7" fmla="*/ 2147483647 h 133"/>
              <a:gd name="T8" fmla="*/ 2147483647 w 85"/>
              <a:gd name="T9" fmla="*/ 2147483647 h 133"/>
              <a:gd name="T10" fmla="*/ 2147483647 w 85"/>
              <a:gd name="T11" fmla="*/ 2147483647 h 133"/>
              <a:gd name="T12" fmla="*/ 2147483647 w 85"/>
              <a:gd name="T13" fmla="*/ 2147483647 h 133"/>
              <a:gd name="T14" fmla="*/ 2147483647 w 85"/>
              <a:gd name="T15" fmla="*/ 2147483647 h 133"/>
              <a:gd name="T16" fmla="*/ 2147483647 w 85"/>
              <a:gd name="T17" fmla="*/ 0 h 133"/>
              <a:gd name="T18" fmla="*/ 2147483647 w 85"/>
              <a:gd name="T19" fmla="*/ 0 h 133"/>
              <a:gd name="T20" fmla="*/ 2147483647 w 85"/>
              <a:gd name="T21" fmla="*/ 2147483647 h 133"/>
              <a:gd name="T22" fmla="*/ 2147483647 w 85"/>
              <a:gd name="T23" fmla="*/ 2147483647 h 133"/>
              <a:gd name="T24" fmla="*/ 2147483647 w 85"/>
              <a:gd name="T25" fmla="*/ 2147483647 h 133"/>
              <a:gd name="T26" fmla="*/ 2147483647 w 85"/>
              <a:gd name="T27" fmla="*/ 2147483647 h 133"/>
              <a:gd name="T28" fmla="*/ 2147483647 w 85"/>
              <a:gd name="T29" fmla="*/ 2147483647 h 133"/>
              <a:gd name="T30" fmla="*/ 2147483647 w 85"/>
              <a:gd name="T31" fmla="*/ 2147483647 h 133"/>
              <a:gd name="T32" fmla="*/ 2147483647 w 85"/>
              <a:gd name="T33" fmla="*/ 2147483647 h 133"/>
              <a:gd name="T34" fmla="*/ 2147483647 w 85"/>
              <a:gd name="T35" fmla="*/ 2147483647 h 133"/>
              <a:gd name="T36" fmla="*/ 2147483647 w 85"/>
              <a:gd name="T37" fmla="*/ 2147483647 h 133"/>
              <a:gd name="T38" fmla="*/ 2147483647 w 85"/>
              <a:gd name="T39" fmla="*/ 2147483647 h 133"/>
              <a:gd name="T40" fmla="*/ 2147483647 w 85"/>
              <a:gd name="T41" fmla="*/ 2147483647 h 133"/>
              <a:gd name="T42" fmla="*/ 2147483647 w 85"/>
              <a:gd name="T43" fmla="*/ 2147483647 h 133"/>
              <a:gd name="T44" fmla="*/ 2147483647 w 85"/>
              <a:gd name="T45" fmla="*/ 2147483647 h 133"/>
              <a:gd name="T46" fmla="*/ 2147483647 w 85"/>
              <a:gd name="T47" fmla="*/ 2147483647 h 133"/>
              <a:gd name="T48" fmla="*/ 2147483647 w 85"/>
              <a:gd name="T49" fmla="*/ 2147483647 h 133"/>
              <a:gd name="T50" fmla="*/ 2147483647 w 85"/>
              <a:gd name="T51" fmla="*/ 2147483647 h 133"/>
              <a:gd name="T52" fmla="*/ 2147483647 w 85"/>
              <a:gd name="T53" fmla="*/ 2147483647 h 133"/>
              <a:gd name="T54" fmla="*/ 2147483647 w 85"/>
              <a:gd name="T55" fmla="*/ 2147483647 h 133"/>
              <a:gd name="T56" fmla="*/ 2147483647 w 85"/>
              <a:gd name="T57" fmla="*/ 2147483647 h 133"/>
              <a:gd name="T58" fmla="*/ 0 w 85"/>
              <a:gd name="T59" fmla="*/ 2147483647 h 133"/>
              <a:gd name="T60" fmla="*/ 0 w 85"/>
              <a:gd name="T61" fmla="*/ 2147483647 h 133"/>
              <a:gd name="T62" fmla="*/ 2147483647 w 85"/>
              <a:gd name="T63" fmla="*/ 2147483647 h 133"/>
              <a:gd name="T64" fmla="*/ 2147483647 w 85"/>
              <a:gd name="T65" fmla="*/ 2147483647 h 133"/>
              <a:gd name="T66" fmla="*/ 2147483647 w 85"/>
              <a:gd name="T67" fmla="*/ 2147483647 h 133"/>
              <a:gd name="T68" fmla="*/ 2147483647 w 85"/>
              <a:gd name="T69" fmla="*/ 2147483647 h 133"/>
              <a:gd name="T70" fmla="*/ 2147483647 w 85"/>
              <a:gd name="T71" fmla="*/ 2147483647 h 133"/>
              <a:gd name="T72" fmla="*/ 2147483647 w 85"/>
              <a:gd name="T73" fmla="*/ 2147483647 h 133"/>
              <a:gd name="T74" fmla="*/ 2147483647 w 85"/>
              <a:gd name="T75" fmla="*/ 2147483647 h 133"/>
              <a:gd name="T76" fmla="*/ 2147483647 w 85"/>
              <a:gd name="T77" fmla="*/ 2147483647 h 133"/>
              <a:gd name="T78" fmla="*/ 2147483647 w 85"/>
              <a:gd name="T79" fmla="*/ 2147483647 h 133"/>
              <a:gd name="T80" fmla="*/ 2147483647 w 85"/>
              <a:gd name="T81" fmla="*/ 2147483647 h 133"/>
              <a:gd name="T82" fmla="*/ 2147483647 w 85"/>
              <a:gd name="T83" fmla="*/ 2147483647 h 133"/>
              <a:gd name="T84" fmla="*/ 2147483647 w 85"/>
              <a:gd name="T85" fmla="*/ 2147483647 h 133"/>
              <a:gd name="T86" fmla="*/ 2147483647 w 85"/>
              <a:gd name="T87" fmla="*/ 2147483647 h 133"/>
              <a:gd name="T88" fmla="*/ 2147483647 w 85"/>
              <a:gd name="T89" fmla="*/ 2147483647 h 133"/>
              <a:gd name="T90" fmla="*/ 2147483647 w 85"/>
              <a:gd name="T91" fmla="*/ 2147483647 h 133"/>
              <a:gd name="T92" fmla="*/ 2147483647 w 85"/>
              <a:gd name="T93" fmla="*/ 2147483647 h 133"/>
              <a:gd name="T94" fmla="*/ 2147483647 w 85"/>
              <a:gd name="T95" fmla="*/ 2147483647 h 133"/>
              <a:gd name="T96" fmla="*/ 2147483647 w 85"/>
              <a:gd name="T97" fmla="*/ 2147483647 h 133"/>
              <a:gd name="T98" fmla="*/ 2147483647 w 85"/>
              <a:gd name="T99" fmla="*/ 2147483647 h 133"/>
              <a:gd name="T100" fmla="*/ 2147483647 w 85"/>
              <a:gd name="T101" fmla="*/ 2147483647 h 133"/>
              <a:gd name="T102" fmla="*/ 2147483647 w 85"/>
              <a:gd name="T103" fmla="*/ 2147483647 h 133"/>
              <a:gd name="T104" fmla="*/ 2147483647 w 85"/>
              <a:gd name="T105" fmla="*/ 2147483647 h 133"/>
              <a:gd name="T106" fmla="*/ 2147483647 w 85"/>
              <a:gd name="T107" fmla="*/ 2147483647 h 133"/>
              <a:gd name="T108" fmla="*/ 2147483647 w 85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5"/>
              <a:gd name="T166" fmla="*/ 0 h 133"/>
              <a:gd name="T167" fmla="*/ 85 w 85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5" h="133">
                <a:moveTo>
                  <a:pt x="0" y="66"/>
                </a:moveTo>
                <a:lnTo>
                  <a:pt x="0" y="45"/>
                </a:lnTo>
                <a:lnTo>
                  <a:pt x="5" y="29"/>
                </a:lnTo>
                <a:lnTo>
                  <a:pt x="6" y="22"/>
                </a:lnTo>
                <a:lnTo>
                  <a:pt x="9" y="16"/>
                </a:lnTo>
                <a:lnTo>
                  <a:pt x="14" y="11"/>
                </a:lnTo>
                <a:lnTo>
                  <a:pt x="17" y="6"/>
                </a:lnTo>
                <a:lnTo>
                  <a:pt x="22" y="3"/>
                </a:lnTo>
                <a:lnTo>
                  <a:pt x="35" y="0"/>
                </a:lnTo>
                <a:lnTo>
                  <a:pt x="49" y="0"/>
                </a:lnTo>
                <a:lnTo>
                  <a:pt x="56" y="2"/>
                </a:lnTo>
                <a:lnTo>
                  <a:pt x="61" y="3"/>
                </a:lnTo>
                <a:lnTo>
                  <a:pt x="64" y="6"/>
                </a:lnTo>
                <a:lnTo>
                  <a:pt x="69" y="10"/>
                </a:lnTo>
                <a:lnTo>
                  <a:pt x="72" y="13"/>
                </a:lnTo>
                <a:lnTo>
                  <a:pt x="80" y="29"/>
                </a:lnTo>
                <a:lnTo>
                  <a:pt x="85" y="48"/>
                </a:lnTo>
                <a:lnTo>
                  <a:pt x="85" y="66"/>
                </a:lnTo>
                <a:lnTo>
                  <a:pt x="83" y="88"/>
                </a:lnTo>
                <a:lnTo>
                  <a:pt x="81" y="104"/>
                </a:lnTo>
                <a:lnTo>
                  <a:pt x="77" y="114"/>
                </a:lnTo>
                <a:lnTo>
                  <a:pt x="72" y="120"/>
                </a:lnTo>
                <a:lnTo>
                  <a:pt x="65" y="125"/>
                </a:lnTo>
                <a:lnTo>
                  <a:pt x="56" y="131"/>
                </a:lnTo>
                <a:lnTo>
                  <a:pt x="49" y="133"/>
                </a:lnTo>
                <a:lnTo>
                  <a:pt x="43" y="133"/>
                </a:lnTo>
                <a:lnTo>
                  <a:pt x="25" y="130"/>
                </a:lnTo>
                <a:lnTo>
                  <a:pt x="13" y="120"/>
                </a:lnTo>
                <a:lnTo>
                  <a:pt x="5" y="106"/>
                </a:lnTo>
                <a:lnTo>
                  <a:pt x="0" y="88"/>
                </a:lnTo>
                <a:lnTo>
                  <a:pt x="0" y="66"/>
                </a:lnTo>
                <a:close/>
                <a:moveTo>
                  <a:pt x="16" y="66"/>
                </a:moveTo>
                <a:lnTo>
                  <a:pt x="17" y="85"/>
                </a:lnTo>
                <a:lnTo>
                  <a:pt x="19" y="99"/>
                </a:lnTo>
                <a:lnTo>
                  <a:pt x="24" y="109"/>
                </a:lnTo>
                <a:lnTo>
                  <a:pt x="33" y="115"/>
                </a:lnTo>
                <a:lnTo>
                  <a:pt x="43" y="118"/>
                </a:lnTo>
                <a:lnTo>
                  <a:pt x="53" y="115"/>
                </a:lnTo>
                <a:lnTo>
                  <a:pt x="57" y="112"/>
                </a:lnTo>
                <a:lnTo>
                  <a:pt x="61" y="109"/>
                </a:lnTo>
                <a:lnTo>
                  <a:pt x="65" y="99"/>
                </a:lnTo>
                <a:lnTo>
                  <a:pt x="67" y="85"/>
                </a:lnTo>
                <a:lnTo>
                  <a:pt x="67" y="48"/>
                </a:lnTo>
                <a:lnTo>
                  <a:pt x="65" y="34"/>
                </a:lnTo>
                <a:lnTo>
                  <a:pt x="61" y="24"/>
                </a:lnTo>
                <a:lnTo>
                  <a:pt x="57" y="21"/>
                </a:lnTo>
                <a:lnTo>
                  <a:pt x="53" y="18"/>
                </a:lnTo>
                <a:lnTo>
                  <a:pt x="46" y="16"/>
                </a:lnTo>
                <a:lnTo>
                  <a:pt x="41" y="14"/>
                </a:lnTo>
                <a:lnTo>
                  <a:pt x="32" y="18"/>
                </a:lnTo>
                <a:lnTo>
                  <a:pt x="27" y="21"/>
                </a:lnTo>
                <a:lnTo>
                  <a:pt x="24" y="24"/>
                </a:lnTo>
                <a:lnTo>
                  <a:pt x="19" y="34"/>
                </a:lnTo>
                <a:lnTo>
                  <a:pt x="17" y="48"/>
                </a:lnTo>
                <a:lnTo>
                  <a:pt x="16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V="1">
            <a:off x="2078038" y="5629275"/>
            <a:ext cx="0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2078038" y="2225677"/>
            <a:ext cx="0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98" name="Freeform 30"/>
          <p:cNvSpPr>
            <a:spLocks/>
          </p:cNvSpPr>
          <p:nvPr/>
        </p:nvSpPr>
        <p:spPr bwMode="auto">
          <a:xfrm>
            <a:off x="1858964" y="5843590"/>
            <a:ext cx="66675" cy="174625"/>
          </a:xfrm>
          <a:custGeom>
            <a:avLst/>
            <a:gdLst>
              <a:gd name="T0" fmla="*/ 2147483647 w 48"/>
              <a:gd name="T1" fmla="*/ 2147483647 h 131"/>
              <a:gd name="T2" fmla="*/ 2147483647 w 48"/>
              <a:gd name="T3" fmla="*/ 2147483647 h 131"/>
              <a:gd name="T4" fmla="*/ 2147483647 w 48"/>
              <a:gd name="T5" fmla="*/ 2147483647 h 131"/>
              <a:gd name="T6" fmla="*/ 2147483647 w 48"/>
              <a:gd name="T7" fmla="*/ 2147483647 h 131"/>
              <a:gd name="T8" fmla="*/ 2147483647 w 48"/>
              <a:gd name="T9" fmla="*/ 2147483647 h 131"/>
              <a:gd name="T10" fmla="*/ 2147483647 w 48"/>
              <a:gd name="T11" fmla="*/ 2147483647 h 131"/>
              <a:gd name="T12" fmla="*/ 2147483647 w 48"/>
              <a:gd name="T13" fmla="*/ 2147483647 h 131"/>
              <a:gd name="T14" fmla="*/ 0 w 48"/>
              <a:gd name="T15" fmla="*/ 2147483647 h 131"/>
              <a:gd name="T16" fmla="*/ 0 w 48"/>
              <a:gd name="T17" fmla="*/ 2147483647 h 131"/>
              <a:gd name="T18" fmla="*/ 2147483647 w 48"/>
              <a:gd name="T19" fmla="*/ 2147483647 h 131"/>
              <a:gd name="T20" fmla="*/ 2147483647 w 48"/>
              <a:gd name="T21" fmla="*/ 2147483647 h 131"/>
              <a:gd name="T22" fmla="*/ 2147483647 w 48"/>
              <a:gd name="T23" fmla="*/ 2147483647 h 131"/>
              <a:gd name="T24" fmla="*/ 2147483647 w 48"/>
              <a:gd name="T25" fmla="*/ 2147483647 h 131"/>
              <a:gd name="T26" fmla="*/ 2147483647 w 48"/>
              <a:gd name="T27" fmla="*/ 2147483647 h 131"/>
              <a:gd name="T28" fmla="*/ 2147483647 w 48"/>
              <a:gd name="T29" fmla="*/ 0 h 131"/>
              <a:gd name="T30" fmla="*/ 2147483647 w 48"/>
              <a:gd name="T31" fmla="*/ 0 h 131"/>
              <a:gd name="T32" fmla="*/ 2147483647 w 48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131"/>
              <a:gd name="T53" fmla="*/ 48 w 48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131">
                <a:moveTo>
                  <a:pt x="48" y="131"/>
                </a:moveTo>
                <a:lnTo>
                  <a:pt x="30" y="131"/>
                </a:lnTo>
                <a:lnTo>
                  <a:pt x="30" y="29"/>
                </a:lnTo>
                <a:lnTo>
                  <a:pt x="27" y="32"/>
                </a:lnTo>
                <a:lnTo>
                  <a:pt x="22" y="35"/>
                </a:lnTo>
                <a:lnTo>
                  <a:pt x="16" y="40"/>
                </a:lnTo>
                <a:lnTo>
                  <a:pt x="8" y="45"/>
                </a:lnTo>
                <a:lnTo>
                  <a:pt x="0" y="47"/>
                </a:lnTo>
                <a:lnTo>
                  <a:pt x="0" y="32"/>
                </a:lnTo>
                <a:lnTo>
                  <a:pt x="10" y="27"/>
                </a:lnTo>
                <a:lnTo>
                  <a:pt x="18" y="23"/>
                </a:lnTo>
                <a:lnTo>
                  <a:pt x="22" y="16"/>
                </a:lnTo>
                <a:lnTo>
                  <a:pt x="29" y="11"/>
                </a:lnTo>
                <a:lnTo>
                  <a:pt x="34" y="5"/>
                </a:lnTo>
                <a:lnTo>
                  <a:pt x="37" y="0"/>
                </a:lnTo>
                <a:lnTo>
                  <a:pt x="48" y="0"/>
                </a:lnTo>
                <a:lnTo>
                  <a:pt x="48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99" name="Freeform 31"/>
          <p:cNvSpPr>
            <a:spLocks/>
          </p:cNvSpPr>
          <p:nvPr/>
        </p:nvSpPr>
        <p:spPr bwMode="auto">
          <a:xfrm>
            <a:off x="1981201" y="5843590"/>
            <a:ext cx="119063" cy="174625"/>
          </a:xfrm>
          <a:custGeom>
            <a:avLst/>
            <a:gdLst>
              <a:gd name="T0" fmla="*/ 2147483647 w 86"/>
              <a:gd name="T1" fmla="*/ 2147483647 h 131"/>
              <a:gd name="T2" fmla="*/ 2147483647 w 86"/>
              <a:gd name="T3" fmla="*/ 2147483647 h 131"/>
              <a:gd name="T4" fmla="*/ 0 w 86"/>
              <a:gd name="T5" fmla="*/ 2147483647 h 131"/>
              <a:gd name="T6" fmla="*/ 0 w 86"/>
              <a:gd name="T7" fmla="*/ 2147483647 h 131"/>
              <a:gd name="T8" fmla="*/ 2147483647 w 86"/>
              <a:gd name="T9" fmla="*/ 2147483647 h 131"/>
              <a:gd name="T10" fmla="*/ 2147483647 w 86"/>
              <a:gd name="T11" fmla="*/ 2147483647 h 131"/>
              <a:gd name="T12" fmla="*/ 2147483647 w 86"/>
              <a:gd name="T13" fmla="*/ 2147483647 h 131"/>
              <a:gd name="T14" fmla="*/ 2147483647 w 86"/>
              <a:gd name="T15" fmla="*/ 2147483647 h 131"/>
              <a:gd name="T16" fmla="*/ 2147483647 w 86"/>
              <a:gd name="T17" fmla="*/ 2147483647 h 131"/>
              <a:gd name="T18" fmla="*/ 2147483647 w 86"/>
              <a:gd name="T19" fmla="*/ 2147483647 h 131"/>
              <a:gd name="T20" fmla="*/ 2147483647 w 86"/>
              <a:gd name="T21" fmla="*/ 2147483647 h 131"/>
              <a:gd name="T22" fmla="*/ 2147483647 w 86"/>
              <a:gd name="T23" fmla="*/ 2147483647 h 131"/>
              <a:gd name="T24" fmla="*/ 2147483647 w 86"/>
              <a:gd name="T25" fmla="*/ 2147483647 h 131"/>
              <a:gd name="T26" fmla="*/ 2147483647 w 86"/>
              <a:gd name="T27" fmla="*/ 2147483647 h 131"/>
              <a:gd name="T28" fmla="*/ 2147483647 w 86"/>
              <a:gd name="T29" fmla="*/ 2147483647 h 131"/>
              <a:gd name="T30" fmla="*/ 2147483647 w 86"/>
              <a:gd name="T31" fmla="*/ 2147483647 h 131"/>
              <a:gd name="T32" fmla="*/ 2147483647 w 86"/>
              <a:gd name="T33" fmla="*/ 2147483647 h 131"/>
              <a:gd name="T34" fmla="*/ 2147483647 w 86"/>
              <a:gd name="T35" fmla="*/ 2147483647 h 131"/>
              <a:gd name="T36" fmla="*/ 2147483647 w 86"/>
              <a:gd name="T37" fmla="*/ 2147483647 h 131"/>
              <a:gd name="T38" fmla="*/ 2147483647 w 86"/>
              <a:gd name="T39" fmla="*/ 2147483647 h 131"/>
              <a:gd name="T40" fmla="*/ 2147483647 w 86"/>
              <a:gd name="T41" fmla="*/ 2147483647 h 131"/>
              <a:gd name="T42" fmla="*/ 2147483647 w 86"/>
              <a:gd name="T43" fmla="*/ 2147483647 h 131"/>
              <a:gd name="T44" fmla="*/ 2147483647 w 86"/>
              <a:gd name="T45" fmla="*/ 2147483647 h 131"/>
              <a:gd name="T46" fmla="*/ 2147483647 w 86"/>
              <a:gd name="T47" fmla="*/ 2147483647 h 131"/>
              <a:gd name="T48" fmla="*/ 2147483647 w 86"/>
              <a:gd name="T49" fmla="*/ 2147483647 h 131"/>
              <a:gd name="T50" fmla="*/ 2147483647 w 86"/>
              <a:gd name="T51" fmla="*/ 2147483647 h 131"/>
              <a:gd name="T52" fmla="*/ 2147483647 w 86"/>
              <a:gd name="T53" fmla="*/ 2147483647 h 131"/>
              <a:gd name="T54" fmla="*/ 2147483647 w 86"/>
              <a:gd name="T55" fmla="*/ 2147483647 h 131"/>
              <a:gd name="T56" fmla="*/ 2147483647 w 86"/>
              <a:gd name="T57" fmla="*/ 2147483647 h 131"/>
              <a:gd name="T58" fmla="*/ 2147483647 w 86"/>
              <a:gd name="T59" fmla="*/ 0 h 131"/>
              <a:gd name="T60" fmla="*/ 2147483647 w 86"/>
              <a:gd name="T61" fmla="*/ 2147483647 h 131"/>
              <a:gd name="T62" fmla="*/ 2147483647 w 86"/>
              <a:gd name="T63" fmla="*/ 2147483647 h 131"/>
              <a:gd name="T64" fmla="*/ 2147483647 w 86"/>
              <a:gd name="T65" fmla="*/ 2147483647 h 131"/>
              <a:gd name="T66" fmla="*/ 2147483647 w 86"/>
              <a:gd name="T67" fmla="*/ 2147483647 h 131"/>
              <a:gd name="T68" fmla="*/ 2147483647 w 86"/>
              <a:gd name="T69" fmla="*/ 2147483647 h 131"/>
              <a:gd name="T70" fmla="*/ 2147483647 w 86"/>
              <a:gd name="T71" fmla="*/ 2147483647 h 131"/>
              <a:gd name="T72" fmla="*/ 2147483647 w 86"/>
              <a:gd name="T73" fmla="*/ 2147483647 h 131"/>
              <a:gd name="T74" fmla="*/ 2147483647 w 86"/>
              <a:gd name="T75" fmla="*/ 2147483647 h 131"/>
              <a:gd name="T76" fmla="*/ 2147483647 w 86"/>
              <a:gd name="T77" fmla="*/ 2147483647 h 131"/>
              <a:gd name="T78" fmla="*/ 2147483647 w 86"/>
              <a:gd name="T79" fmla="*/ 2147483647 h 131"/>
              <a:gd name="T80" fmla="*/ 2147483647 w 86"/>
              <a:gd name="T81" fmla="*/ 2147483647 h 131"/>
              <a:gd name="T82" fmla="*/ 2147483647 w 86"/>
              <a:gd name="T83" fmla="*/ 2147483647 h 131"/>
              <a:gd name="T84" fmla="*/ 2147483647 w 86"/>
              <a:gd name="T85" fmla="*/ 2147483647 h 131"/>
              <a:gd name="T86" fmla="*/ 2147483647 w 86"/>
              <a:gd name="T87" fmla="*/ 2147483647 h 131"/>
              <a:gd name="T88" fmla="*/ 2147483647 w 86"/>
              <a:gd name="T89" fmla="*/ 2147483647 h 131"/>
              <a:gd name="T90" fmla="*/ 2147483647 w 86"/>
              <a:gd name="T91" fmla="*/ 2147483647 h 131"/>
              <a:gd name="T92" fmla="*/ 2147483647 w 86"/>
              <a:gd name="T93" fmla="*/ 2147483647 h 131"/>
              <a:gd name="T94" fmla="*/ 2147483647 w 86"/>
              <a:gd name="T95" fmla="*/ 2147483647 h 131"/>
              <a:gd name="T96" fmla="*/ 2147483647 w 86"/>
              <a:gd name="T97" fmla="*/ 2147483647 h 131"/>
              <a:gd name="T98" fmla="*/ 2147483647 w 86"/>
              <a:gd name="T99" fmla="*/ 2147483647 h 13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6"/>
              <a:gd name="T151" fmla="*/ 0 h 131"/>
              <a:gd name="T152" fmla="*/ 86 w 86"/>
              <a:gd name="T153" fmla="*/ 131 h 13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6" h="131">
                <a:moveTo>
                  <a:pt x="86" y="114"/>
                </a:moveTo>
                <a:lnTo>
                  <a:pt x="86" y="131"/>
                </a:lnTo>
                <a:lnTo>
                  <a:pt x="0" y="131"/>
                </a:lnTo>
                <a:lnTo>
                  <a:pt x="0" y="125"/>
                </a:lnTo>
                <a:lnTo>
                  <a:pt x="2" y="120"/>
                </a:lnTo>
                <a:lnTo>
                  <a:pt x="11" y="101"/>
                </a:lnTo>
                <a:lnTo>
                  <a:pt x="16" y="95"/>
                </a:lnTo>
                <a:lnTo>
                  <a:pt x="32" y="82"/>
                </a:lnTo>
                <a:lnTo>
                  <a:pt x="45" y="71"/>
                </a:lnTo>
                <a:lnTo>
                  <a:pt x="54" y="63"/>
                </a:lnTo>
                <a:lnTo>
                  <a:pt x="59" y="55"/>
                </a:lnTo>
                <a:lnTo>
                  <a:pt x="66" y="45"/>
                </a:lnTo>
                <a:lnTo>
                  <a:pt x="67" y="40"/>
                </a:lnTo>
                <a:lnTo>
                  <a:pt x="67" y="35"/>
                </a:lnTo>
                <a:lnTo>
                  <a:pt x="64" y="26"/>
                </a:lnTo>
                <a:lnTo>
                  <a:pt x="61" y="21"/>
                </a:lnTo>
                <a:lnTo>
                  <a:pt x="56" y="18"/>
                </a:lnTo>
                <a:lnTo>
                  <a:pt x="50" y="16"/>
                </a:lnTo>
                <a:lnTo>
                  <a:pt x="45" y="15"/>
                </a:lnTo>
                <a:lnTo>
                  <a:pt x="37" y="16"/>
                </a:lnTo>
                <a:lnTo>
                  <a:pt x="32" y="18"/>
                </a:lnTo>
                <a:lnTo>
                  <a:pt x="27" y="21"/>
                </a:lnTo>
                <a:lnTo>
                  <a:pt x="21" y="27"/>
                </a:lnTo>
                <a:lnTo>
                  <a:pt x="19" y="32"/>
                </a:lnTo>
                <a:lnTo>
                  <a:pt x="19" y="39"/>
                </a:lnTo>
                <a:lnTo>
                  <a:pt x="2" y="35"/>
                </a:lnTo>
                <a:lnTo>
                  <a:pt x="6" y="21"/>
                </a:lnTo>
                <a:lnTo>
                  <a:pt x="16" y="10"/>
                </a:lnTo>
                <a:lnTo>
                  <a:pt x="29" y="2"/>
                </a:lnTo>
                <a:lnTo>
                  <a:pt x="45" y="0"/>
                </a:lnTo>
                <a:lnTo>
                  <a:pt x="61" y="2"/>
                </a:lnTo>
                <a:lnTo>
                  <a:pt x="72" y="10"/>
                </a:lnTo>
                <a:lnTo>
                  <a:pt x="82" y="23"/>
                </a:lnTo>
                <a:lnTo>
                  <a:pt x="85" y="35"/>
                </a:lnTo>
                <a:lnTo>
                  <a:pt x="83" y="40"/>
                </a:lnTo>
                <a:lnTo>
                  <a:pt x="82" y="47"/>
                </a:lnTo>
                <a:lnTo>
                  <a:pt x="78" y="56"/>
                </a:lnTo>
                <a:lnTo>
                  <a:pt x="75" y="63"/>
                </a:lnTo>
                <a:lnTo>
                  <a:pt x="70" y="66"/>
                </a:lnTo>
                <a:lnTo>
                  <a:pt x="67" y="71"/>
                </a:lnTo>
                <a:lnTo>
                  <a:pt x="62" y="77"/>
                </a:lnTo>
                <a:lnTo>
                  <a:pt x="56" y="82"/>
                </a:lnTo>
                <a:lnTo>
                  <a:pt x="48" y="90"/>
                </a:lnTo>
                <a:lnTo>
                  <a:pt x="42" y="95"/>
                </a:lnTo>
                <a:lnTo>
                  <a:pt x="37" y="99"/>
                </a:lnTo>
                <a:lnTo>
                  <a:pt x="32" y="103"/>
                </a:lnTo>
                <a:lnTo>
                  <a:pt x="29" y="106"/>
                </a:lnTo>
                <a:lnTo>
                  <a:pt x="26" y="111"/>
                </a:lnTo>
                <a:lnTo>
                  <a:pt x="22" y="114"/>
                </a:lnTo>
                <a:lnTo>
                  <a:pt x="86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00" name="Freeform 32"/>
          <p:cNvSpPr>
            <a:spLocks noEditPoints="1"/>
          </p:cNvSpPr>
          <p:nvPr/>
        </p:nvSpPr>
        <p:spPr bwMode="auto">
          <a:xfrm>
            <a:off x="2124076" y="5843588"/>
            <a:ext cx="119063" cy="177800"/>
          </a:xfrm>
          <a:custGeom>
            <a:avLst/>
            <a:gdLst>
              <a:gd name="T0" fmla="*/ 0 w 85"/>
              <a:gd name="T1" fmla="*/ 2147483647 h 133"/>
              <a:gd name="T2" fmla="*/ 0 w 85"/>
              <a:gd name="T3" fmla="*/ 2147483647 h 133"/>
              <a:gd name="T4" fmla="*/ 2147483647 w 85"/>
              <a:gd name="T5" fmla="*/ 2147483647 h 133"/>
              <a:gd name="T6" fmla="*/ 2147483647 w 85"/>
              <a:gd name="T7" fmla="*/ 2147483647 h 133"/>
              <a:gd name="T8" fmla="*/ 2147483647 w 85"/>
              <a:gd name="T9" fmla="*/ 2147483647 h 133"/>
              <a:gd name="T10" fmla="*/ 2147483647 w 85"/>
              <a:gd name="T11" fmla="*/ 2147483647 h 133"/>
              <a:gd name="T12" fmla="*/ 2147483647 w 85"/>
              <a:gd name="T13" fmla="*/ 2147483647 h 133"/>
              <a:gd name="T14" fmla="*/ 2147483647 w 85"/>
              <a:gd name="T15" fmla="*/ 2147483647 h 133"/>
              <a:gd name="T16" fmla="*/ 2147483647 w 85"/>
              <a:gd name="T17" fmla="*/ 0 h 133"/>
              <a:gd name="T18" fmla="*/ 2147483647 w 85"/>
              <a:gd name="T19" fmla="*/ 0 h 133"/>
              <a:gd name="T20" fmla="*/ 2147483647 w 85"/>
              <a:gd name="T21" fmla="*/ 2147483647 h 133"/>
              <a:gd name="T22" fmla="*/ 2147483647 w 85"/>
              <a:gd name="T23" fmla="*/ 2147483647 h 133"/>
              <a:gd name="T24" fmla="*/ 2147483647 w 85"/>
              <a:gd name="T25" fmla="*/ 2147483647 h 133"/>
              <a:gd name="T26" fmla="*/ 2147483647 w 85"/>
              <a:gd name="T27" fmla="*/ 2147483647 h 133"/>
              <a:gd name="T28" fmla="*/ 2147483647 w 85"/>
              <a:gd name="T29" fmla="*/ 2147483647 h 133"/>
              <a:gd name="T30" fmla="*/ 2147483647 w 85"/>
              <a:gd name="T31" fmla="*/ 2147483647 h 133"/>
              <a:gd name="T32" fmla="*/ 2147483647 w 85"/>
              <a:gd name="T33" fmla="*/ 2147483647 h 133"/>
              <a:gd name="T34" fmla="*/ 2147483647 w 85"/>
              <a:gd name="T35" fmla="*/ 2147483647 h 133"/>
              <a:gd name="T36" fmla="*/ 2147483647 w 85"/>
              <a:gd name="T37" fmla="*/ 2147483647 h 133"/>
              <a:gd name="T38" fmla="*/ 2147483647 w 85"/>
              <a:gd name="T39" fmla="*/ 2147483647 h 133"/>
              <a:gd name="T40" fmla="*/ 2147483647 w 85"/>
              <a:gd name="T41" fmla="*/ 2147483647 h 133"/>
              <a:gd name="T42" fmla="*/ 2147483647 w 85"/>
              <a:gd name="T43" fmla="*/ 2147483647 h 133"/>
              <a:gd name="T44" fmla="*/ 2147483647 w 85"/>
              <a:gd name="T45" fmla="*/ 2147483647 h 133"/>
              <a:gd name="T46" fmla="*/ 2147483647 w 85"/>
              <a:gd name="T47" fmla="*/ 2147483647 h 133"/>
              <a:gd name="T48" fmla="*/ 2147483647 w 85"/>
              <a:gd name="T49" fmla="*/ 2147483647 h 133"/>
              <a:gd name="T50" fmla="*/ 2147483647 w 85"/>
              <a:gd name="T51" fmla="*/ 2147483647 h 133"/>
              <a:gd name="T52" fmla="*/ 2147483647 w 85"/>
              <a:gd name="T53" fmla="*/ 2147483647 h 133"/>
              <a:gd name="T54" fmla="*/ 2147483647 w 85"/>
              <a:gd name="T55" fmla="*/ 2147483647 h 133"/>
              <a:gd name="T56" fmla="*/ 2147483647 w 85"/>
              <a:gd name="T57" fmla="*/ 2147483647 h 133"/>
              <a:gd name="T58" fmla="*/ 0 w 85"/>
              <a:gd name="T59" fmla="*/ 2147483647 h 133"/>
              <a:gd name="T60" fmla="*/ 0 w 85"/>
              <a:gd name="T61" fmla="*/ 2147483647 h 133"/>
              <a:gd name="T62" fmla="*/ 2147483647 w 85"/>
              <a:gd name="T63" fmla="*/ 2147483647 h 133"/>
              <a:gd name="T64" fmla="*/ 2147483647 w 85"/>
              <a:gd name="T65" fmla="*/ 2147483647 h 133"/>
              <a:gd name="T66" fmla="*/ 2147483647 w 85"/>
              <a:gd name="T67" fmla="*/ 2147483647 h 133"/>
              <a:gd name="T68" fmla="*/ 2147483647 w 85"/>
              <a:gd name="T69" fmla="*/ 2147483647 h 133"/>
              <a:gd name="T70" fmla="*/ 2147483647 w 85"/>
              <a:gd name="T71" fmla="*/ 2147483647 h 133"/>
              <a:gd name="T72" fmla="*/ 2147483647 w 85"/>
              <a:gd name="T73" fmla="*/ 2147483647 h 133"/>
              <a:gd name="T74" fmla="*/ 2147483647 w 85"/>
              <a:gd name="T75" fmla="*/ 2147483647 h 133"/>
              <a:gd name="T76" fmla="*/ 2147483647 w 85"/>
              <a:gd name="T77" fmla="*/ 2147483647 h 133"/>
              <a:gd name="T78" fmla="*/ 2147483647 w 85"/>
              <a:gd name="T79" fmla="*/ 2147483647 h 133"/>
              <a:gd name="T80" fmla="*/ 2147483647 w 85"/>
              <a:gd name="T81" fmla="*/ 2147483647 h 133"/>
              <a:gd name="T82" fmla="*/ 2147483647 w 85"/>
              <a:gd name="T83" fmla="*/ 2147483647 h 133"/>
              <a:gd name="T84" fmla="*/ 2147483647 w 85"/>
              <a:gd name="T85" fmla="*/ 2147483647 h 133"/>
              <a:gd name="T86" fmla="*/ 2147483647 w 85"/>
              <a:gd name="T87" fmla="*/ 2147483647 h 133"/>
              <a:gd name="T88" fmla="*/ 2147483647 w 85"/>
              <a:gd name="T89" fmla="*/ 2147483647 h 133"/>
              <a:gd name="T90" fmla="*/ 2147483647 w 85"/>
              <a:gd name="T91" fmla="*/ 2147483647 h 133"/>
              <a:gd name="T92" fmla="*/ 2147483647 w 85"/>
              <a:gd name="T93" fmla="*/ 2147483647 h 133"/>
              <a:gd name="T94" fmla="*/ 2147483647 w 85"/>
              <a:gd name="T95" fmla="*/ 2147483647 h 133"/>
              <a:gd name="T96" fmla="*/ 2147483647 w 85"/>
              <a:gd name="T97" fmla="*/ 2147483647 h 133"/>
              <a:gd name="T98" fmla="*/ 2147483647 w 85"/>
              <a:gd name="T99" fmla="*/ 2147483647 h 133"/>
              <a:gd name="T100" fmla="*/ 2147483647 w 85"/>
              <a:gd name="T101" fmla="*/ 2147483647 h 133"/>
              <a:gd name="T102" fmla="*/ 2147483647 w 85"/>
              <a:gd name="T103" fmla="*/ 2147483647 h 133"/>
              <a:gd name="T104" fmla="*/ 2147483647 w 85"/>
              <a:gd name="T105" fmla="*/ 2147483647 h 133"/>
              <a:gd name="T106" fmla="*/ 2147483647 w 85"/>
              <a:gd name="T107" fmla="*/ 2147483647 h 133"/>
              <a:gd name="T108" fmla="*/ 2147483647 w 85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5"/>
              <a:gd name="T166" fmla="*/ 0 h 133"/>
              <a:gd name="T167" fmla="*/ 85 w 85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5" h="133">
                <a:moveTo>
                  <a:pt x="0" y="66"/>
                </a:moveTo>
                <a:lnTo>
                  <a:pt x="0" y="45"/>
                </a:lnTo>
                <a:lnTo>
                  <a:pt x="5" y="29"/>
                </a:lnTo>
                <a:lnTo>
                  <a:pt x="6" y="23"/>
                </a:lnTo>
                <a:lnTo>
                  <a:pt x="10" y="16"/>
                </a:lnTo>
                <a:lnTo>
                  <a:pt x="14" y="11"/>
                </a:lnTo>
                <a:lnTo>
                  <a:pt x="18" y="7"/>
                </a:lnTo>
                <a:lnTo>
                  <a:pt x="22" y="3"/>
                </a:lnTo>
                <a:lnTo>
                  <a:pt x="35" y="0"/>
                </a:lnTo>
                <a:lnTo>
                  <a:pt x="50" y="0"/>
                </a:lnTo>
                <a:lnTo>
                  <a:pt x="56" y="2"/>
                </a:lnTo>
                <a:lnTo>
                  <a:pt x="61" y="3"/>
                </a:lnTo>
                <a:lnTo>
                  <a:pt x="64" y="7"/>
                </a:lnTo>
                <a:lnTo>
                  <a:pt x="69" y="10"/>
                </a:lnTo>
                <a:lnTo>
                  <a:pt x="72" y="13"/>
                </a:lnTo>
                <a:lnTo>
                  <a:pt x="80" y="29"/>
                </a:lnTo>
                <a:lnTo>
                  <a:pt x="85" y="48"/>
                </a:lnTo>
                <a:lnTo>
                  <a:pt x="85" y="66"/>
                </a:lnTo>
                <a:lnTo>
                  <a:pt x="83" y="88"/>
                </a:lnTo>
                <a:lnTo>
                  <a:pt x="82" y="104"/>
                </a:lnTo>
                <a:lnTo>
                  <a:pt x="77" y="114"/>
                </a:lnTo>
                <a:lnTo>
                  <a:pt x="72" y="120"/>
                </a:lnTo>
                <a:lnTo>
                  <a:pt x="66" y="125"/>
                </a:lnTo>
                <a:lnTo>
                  <a:pt x="56" y="131"/>
                </a:lnTo>
                <a:lnTo>
                  <a:pt x="50" y="133"/>
                </a:lnTo>
                <a:lnTo>
                  <a:pt x="43" y="133"/>
                </a:lnTo>
                <a:lnTo>
                  <a:pt x="26" y="130"/>
                </a:lnTo>
                <a:lnTo>
                  <a:pt x="13" y="120"/>
                </a:lnTo>
                <a:lnTo>
                  <a:pt x="5" y="106"/>
                </a:lnTo>
                <a:lnTo>
                  <a:pt x="0" y="88"/>
                </a:lnTo>
                <a:lnTo>
                  <a:pt x="0" y="66"/>
                </a:lnTo>
                <a:close/>
                <a:moveTo>
                  <a:pt x="16" y="66"/>
                </a:moveTo>
                <a:lnTo>
                  <a:pt x="18" y="85"/>
                </a:lnTo>
                <a:lnTo>
                  <a:pt x="19" y="99"/>
                </a:lnTo>
                <a:lnTo>
                  <a:pt x="24" y="109"/>
                </a:lnTo>
                <a:lnTo>
                  <a:pt x="34" y="115"/>
                </a:lnTo>
                <a:lnTo>
                  <a:pt x="43" y="119"/>
                </a:lnTo>
                <a:lnTo>
                  <a:pt x="53" y="115"/>
                </a:lnTo>
                <a:lnTo>
                  <a:pt x="58" y="112"/>
                </a:lnTo>
                <a:lnTo>
                  <a:pt x="61" y="109"/>
                </a:lnTo>
                <a:lnTo>
                  <a:pt x="66" y="99"/>
                </a:lnTo>
                <a:lnTo>
                  <a:pt x="67" y="85"/>
                </a:lnTo>
                <a:lnTo>
                  <a:pt x="67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6" y="16"/>
                </a:lnTo>
                <a:lnTo>
                  <a:pt x="42" y="15"/>
                </a:lnTo>
                <a:lnTo>
                  <a:pt x="32" y="18"/>
                </a:lnTo>
                <a:lnTo>
                  <a:pt x="27" y="21"/>
                </a:lnTo>
                <a:lnTo>
                  <a:pt x="24" y="24"/>
                </a:lnTo>
                <a:lnTo>
                  <a:pt x="19" y="34"/>
                </a:lnTo>
                <a:lnTo>
                  <a:pt x="18" y="48"/>
                </a:lnTo>
                <a:lnTo>
                  <a:pt x="16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01" name="Freeform 33"/>
          <p:cNvSpPr>
            <a:spLocks noEditPoints="1"/>
          </p:cNvSpPr>
          <p:nvPr/>
        </p:nvSpPr>
        <p:spPr bwMode="auto">
          <a:xfrm>
            <a:off x="2265364" y="5843588"/>
            <a:ext cx="117475" cy="177800"/>
          </a:xfrm>
          <a:custGeom>
            <a:avLst/>
            <a:gdLst>
              <a:gd name="T0" fmla="*/ 0 w 85"/>
              <a:gd name="T1" fmla="*/ 2147483647 h 133"/>
              <a:gd name="T2" fmla="*/ 2147483647 w 85"/>
              <a:gd name="T3" fmla="*/ 2147483647 h 133"/>
              <a:gd name="T4" fmla="*/ 2147483647 w 85"/>
              <a:gd name="T5" fmla="*/ 2147483647 h 133"/>
              <a:gd name="T6" fmla="*/ 2147483647 w 85"/>
              <a:gd name="T7" fmla="*/ 2147483647 h 133"/>
              <a:gd name="T8" fmla="*/ 2147483647 w 85"/>
              <a:gd name="T9" fmla="*/ 2147483647 h 133"/>
              <a:gd name="T10" fmla="*/ 2147483647 w 85"/>
              <a:gd name="T11" fmla="*/ 2147483647 h 133"/>
              <a:gd name="T12" fmla="*/ 2147483647 w 85"/>
              <a:gd name="T13" fmla="*/ 2147483647 h 133"/>
              <a:gd name="T14" fmla="*/ 2147483647 w 85"/>
              <a:gd name="T15" fmla="*/ 2147483647 h 133"/>
              <a:gd name="T16" fmla="*/ 2147483647 w 85"/>
              <a:gd name="T17" fmla="*/ 0 h 133"/>
              <a:gd name="T18" fmla="*/ 2147483647 w 85"/>
              <a:gd name="T19" fmla="*/ 0 h 133"/>
              <a:gd name="T20" fmla="*/ 2147483647 w 85"/>
              <a:gd name="T21" fmla="*/ 2147483647 h 133"/>
              <a:gd name="T22" fmla="*/ 2147483647 w 85"/>
              <a:gd name="T23" fmla="*/ 2147483647 h 133"/>
              <a:gd name="T24" fmla="*/ 2147483647 w 85"/>
              <a:gd name="T25" fmla="*/ 2147483647 h 133"/>
              <a:gd name="T26" fmla="*/ 2147483647 w 85"/>
              <a:gd name="T27" fmla="*/ 2147483647 h 133"/>
              <a:gd name="T28" fmla="*/ 2147483647 w 85"/>
              <a:gd name="T29" fmla="*/ 2147483647 h 133"/>
              <a:gd name="T30" fmla="*/ 2147483647 w 85"/>
              <a:gd name="T31" fmla="*/ 2147483647 h 133"/>
              <a:gd name="T32" fmla="*/ 2147483647 w 85"/>
              <a:gd name="T33" fmla="*/ 2147483647 h 133"/>
              <a:gd name="T34" fmla="*/ 2147483647 w 85"/>
              <a:gd name="T35" fmla="*/ 2147483647 h 133"/>
              <a:gd name="T36" fmla="*/ 2147483647 w 85"/>
              <a:gd name="T37" fmla="*/ 2147483647 h 133"/>
              <a:gd name="T38" fmla="*/ 2147483647 w 85"/>
              <a:gd name="T39" fmla="*/ 2147483647 h 133"/>
              <a:gd name="T40" fmla="*/ 2147483647 w 85"/>
              <a:gd name="T41" fmla="*/ 2147483647 h 133"/>
              <a:gd name="T42" fmla="*/ 2147483647 w 85"/>
              <a:gd name="T43" fmla="*/ 2147483647 h 133"/>
              <a:gd name="T44" fmla="*/ 2147483647 w 85"/>
              <a:gd name="T45" fmla="*/ 2147483647 h 133"/>
              <a:gd name="T46" fmla="*/ 2147483647 w 85"/>
              <a:gd name="T47" fmla="*/ 2147483647 h 133"/>
              <a:gd name="T48" fmla="*/ 2147483647 w 85"/>
              <a:gd name="T49" fmla="*/ 2147483647 h 133"/>
              <a:gd name="T50" fmla="*/ 2147483647 w 85"/>
              <a:gd name="T51" fmla="*/ 2147483647 h 133"/>
              <a:gd name="T52" fmla="*/ 2147483647 w 85"/>
              <a:gd name="T53" fmla="*/ 2147483647 h 133"/>
              <a:gd name="T54" fmla="*/ 2147483647 w 85"/>
              <a:gd name="T55" fmla="*/ 2147483647 h 133"/>
              <a:gd name="T56" fmla="*/ 2147483647 w 85"/>
              <a:gd name="T57" fmla="*/ 2147483647 h 133"/>
              <a:gd name="T58" fmla="*/ 0 w 85"/>
              <a:gd name="T59" fmla="*/ 2147483647 h 133"/>
              <a:gd name="T60" fmla="*/ 2147483647 w 85"/>
              <a:gd name="T61" fmla="*/ 2147483647 h 133"/>
              <a:gd name="T62" fmla="*/ 2147483647 w 85"/>
              <a:gd name="T63" fmla="*/ 2147483647 h 133"/>
              <a:gd name="T64" fmla="*/ 2147483647 w 85"/>
              <a:gd name="T65" fmla="*/ 2147483647 h 133"/>
              <a:gd name="T66" fmla="*/ 2147483647 w 85"/>
              <a:gd name="T67" fmla="*/ 2147483647 h 133"/>
              <a:gd name="T68" fmla="*/ 2147483647 w 85"/>
              <a:gd name="T69" fmla="*/ 2147483647 h 133"/>
              <a:gd name="T70" fmla="*/ 2147483647 w 85"/>
              <a:gd name="T71" fmla="*/ 2147483647 h 133"/>
              <a:gd name="T72" fmla="*/ 2147483647 w 85"/>
              <a:gd name="T73" fmla="*/ 2147483647 h 133"/>
              <a:gd name="T74" fmla="*/ 2147483647 w 85"/>
              <a:gd name="T75" fmla="*/ 2147483647 h 133"/>
              <a:gd name="T76" fmla="*/ 2147483647 w 85"/>
              <a:gd name="T77" fmla="*/ 2147483647 h 133"/>
              <a:gd name="T78" fmla="*/ 2147483647 w 85"/>
              <a:gd name="T79" fmla="*/ 2147483647 h 133"/>
              <a:gd name="T80" fmla="*/ 2147483647 w 85"/>
              <a:gd name="T81" fmla="*/ 2147483647 h 133"/>
              <a:gd name="T82" fmla="*/ 2147483647 w 85"/>
              <a:gd name="T83" fmla="*/ 2147483647 h 133"/>
              <a:gd name="T84" fmla="*/ 2147483647 w 85"/>
              <a:gd name="T85" fmla="*/ 2147483647 h 133"/>
              <a:gd name="T86" fmla="*/ 2147483647 w 85"/>
              <a:gd name="T87" fmla="*/ 2147483647 h 133"/>
              <a:gd name="T88" fmla="*/ 2147483647 w 85"/>
              <a:gd name="T89" fmla="*/ 2147483647 h 133"/>
              <a:gd name="T90" fmla="*/ 2147483647 w 85"/>
              <a:gd name="T91" fmla="*/ 2147483647 h 133"/>
              <a:gd name="T92" fmla="*/ 2147483647 w 85"/>
              <a:gd name="T93" fmla="*/ 2147483647 h 133"/>
              <a:gd name="T94" fmla="*/ 2147483647 w 85"/>
              <a:gd name="T95" fmla="*/ 2147483647 h 133"/>
              <a:gd name="T96" fmla="*/ 2147483647 w 85"/>
              <a:gd name="T97" fmla="*/ 2147483647 h 133"/>
              <a:gd name="T98" fmla="*/ 2147483647 w 85"/>
              <a:gd name="T99" fmla="*/ 2147483647 h 133"/>
              <a:gd name="T100" fmla="*/ 2147483647 w 85"/>
              <a:gd name="T101" fmla="*/ 2147483647 h 133"/>
              <a:gd name="T102" fmla="*/ 2147483647 w 85"/>
              <a:gd name="T103" fmla="*/ 2147483647 h 133"/>
              <a:gd name="T104" fmla="*/ 2147483647 w 85"/>
              <a:gd name="T105" fmla="*/ 2147483647 h 133"/>
              <a:gd name="T106" fmla="*/ 2147483647 w 85"/>
              <a:gd name="T107" fmla="*/ 2147483647 h 133"/>
              <a:gd name="T108" fmla="*/ 2147483647 w 85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5"/>
              <a:gd name="T166" fmla="*/ 0 h 133"/>
              <a:gd name="T167" fmla="*/ 85 w 85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5" h="133">
                <a:moveTo>
                  <a:pt x="0" y="66"/>
                </a:moveTo>
                <a:lnTo>
                  <a:pt x="1" y="45"/>
                </a:lnTo>
                <a:lnTo>
                  <a:pt x="5" y="29"/>
                </a:lnTo>
                <a:lnTo>
                  <a:pt x="11" y="16"/>
                </a:lnTo>
                <a:lnTo>
                  <a:pt x="14" y="11"/>
                </a:lnTo>
                <a:lnTo>
                  <a:pt x="19" y="7"/>
                </a:lnTo>
                <a:lnTo>
                  <a:pt x="24" y="3"/>
                </a:lnTo>
                <a:lnTo>
                  <a:pt x="29" y="2"/>
                </a:lnTo>
                <a:lnTo>
                  <a:pt x="35" y="0"/>
                </a:lnTo>
                <a:lnTo>
                  <a:pt x="49" y="0"/>
                </a:lnTo>
                <a:lnTo>
                  <a:pt x="56" y="2"/>
                </a:lnTo>
                <a:lnTo>
                  <a:pt x="61" y="3"/>
                </a:lnTo>
                <a:lnTo>
                  <a:pt x="65" y="7"/>
                </a:lnTo>
                <a:lnTo>
                  <a:pt x="72" y="13"/>
                </a:lnTo>
                <a:lnTo>
                  <a:pt x="80" y="29"/>
                </a:lnTo>
                <a:lnTo>
                  <a:pt x="85" y="48"/>
                </a:lnTo>
                <a:lnTo>
                  <a:pt x="85" y="88"/>
                </a:lnTo>
                <a:lnTo>
                  <a:pt x="81" y="104"/>
                </a:lnTo>
                <a:lnTo>
                  <a:pt x="77" y="114"/>
                </a:lnTo>
                <a:lnTo>
                  <a:pt x="72" y="120"/>
                </a:lnTo>
                <a:lnTo>
                  <a:pt x="67" y="125"/>
                </a:lnTo>
                <a:lnTo>
                  <a:pt x="62" y="128"/>
                </a:lnTo>
                <a:lnTo>
                  <a:pt x="56" y="131"/>
                </a:lnTo>
                <a:lnTo>
                  <a:pt x="49" y="133"/>
                </a:lnTo>
                <a:lnTo>
                  <a:pt x="43" y="133"/>
                </a:lnTo>
                <a:lnTo>
                  <a:pt x="25" y="130"/>
                </a:lnTo>
                <a:lnTo>
                  <a:pt x="13" y="120"/>
                </a:lnTo>
                <a:lnTo>
                  <a:pt x="5" y="106"/>
                </a:lnTo>
                <a:lnTo>
                  <a:pt x="1" y="88"/>
                </a:lnTo>
                <a:lnTo>
                  <a:pt x="0" y="66"/>
                </a:lnTo>
                <a:close/>
                <a:moveTo>
                  <a:pt x="17" y="66"/>
                </a:moveTo>
                <a:lnTo>
                  <a:pt x="17" y="85"/>
                </a:lnTo>
                <a:lnTo>
                  <a:pt x="19" y="99"/>
                </a:lnTo>
                <a:lnTo>
                  <a:pt x="24" y="109"/>
                </a:lnTo>
                <a:lnTo>
                  <a:pt x="33" y="115"/>
                </a:lnTo>
                <a:lnTo>
                  <a:pt x="43" y="119"/>
                </a:lnTo>
                <a:lnTo>
                  <a:pt x="53" y="115"/>
                </a:lnTo>
                <a:lnTo>
                  <a:pt x="57" y="112"/>
                </a:lnTo>
                <a:lnTo>
                  <a:pt x="61" y="109"/>
                </a:lnTo>
                <a:lnTo>
                  <a:pt x="65" y="99"/>
                </a:lnTo>
                <a:lnTo>
                  <a:pt x="67" y="85"/>
                </a:lnTo>
                <a:lnTo>
                  <a:pt x="69" y="66"/>
                </a:lnTo>
                <a:lnTo>
                  <a:pt x="67" y="48"/>
                </a:lnTo>
                <a:lnTo>
                  <a:pt x="65" y="34"/>
                </a:lnTo>
                <a:lnTo>
                  <a:pt x="61" y="24"/>
                </a:lnTo>
                <a:lnTo>
                  <a:pt x="57" y="21"/>
                </a:lnTo>
                <a:lnTo>
                  <a:pt x="53" y="18"/>
                </a:lnTo>
                <a:lnTo>
                  <a:pt x="48" y="16"/>
                </a:lnTo>
                <a:lnTo>
                  <a:pt x="41" y="15"/>
                </a:lnTo>
                <a:lnTo>
                  <a:pt x="32" y="18"/>
                </a:lnTo>
                <a:lnTo>
                  <a:pt x="27" y="21"/>
                </a:lnTo>
                <a:lnTo>
                  <a:pt x="24" y="24"/>
                </a:lnTo>
                <a:lnTo>
                  <a:pt x="19" y="34"/>
                </a:lnTo>
                <a:lnTo>
                  <a:pt x="17" y="48"/>
                </a:lnTo>
                <a:lnTo>
                  <a:pt x="17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 flipV="1">
            <a:off x="3475039" y="5629275"/>
            <a:ext cx="1587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3475039" y="2225677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804" name="Freeform 36"/>
          <p:cNvSpPr>
            <a:spLocks/>
          </p:cNvSpPr>
          <p:nvPr/>
        </p:nvSpPr>
        <p:spPr bwMode="auto">
          <a:xfrm>
            <a:off x="3257550" y="5843590"/>
            <a:ext cx="65088" cy="174625"/>
          </a:xfrm>
          <a:custGeom>
            <a:avLst/>
            <a:gdLst>
              <a:gd name="T0" fmla="*/ 2147483647 w 48"/>
              <a:gd name="T1" fmla="*/ 2147483647 h 131"/>
              <a:gd name="T2" fmla="*/ 2147483647 w 48"/>
              <a:gd name="T3" fmla="*/ 2147483647 h 131"/>
              <a:gd name="T4" fmla="*/ 2147483647 w 48"/>
              <a:gd name="T5" fmla="*/ 2147483647 h 131"/>
              <a:gd name="T6" fmla="*/ 2147483647 w 48"/>
              <a:gd name="T7" fmla="*/ 2147483647 h 131"/>
              <a:gd name="T8" fmla="*/ 2147483647 w 48"/>
              <a:gd name="T9" fmla="*/ 2147483647 h 131"/>
              <a:gd name="T10" fmla="*/ 2147483647 w 48"/>
              <a:gd name="T11" fmla="*/ 2147483647 h 131"/>
              <a:gd name="T12" fmla="*/ 2147483647 w 48"/>
              <a:gd name="T13" fmla="*/ 2147483647 h 131"/>
              <a:gd name="T14" fmla="*/ 0 w 48"/>
              <a:gd name="T15" fmla="*/ 2147483647 h 131"/>
              <a:gd name="T16" fmla="*/ 0 w 48"/>
              <a:gd name="T17" fmla="*/ 2147483647 h 131"/>
              <a:gd name="T18" fmla="*/ 2147483647 w 48"/>
              <a:gd name="T19" fmla="*/ 2147483647 h 131"/>
              <a:gd name="T20" fmla="*/ 2147483647 w 48"/>
              <a:gd name="T21" fmla="*/ 2147483647 h 131"/>
              <a:gd name="T22" fmla="*/ 2147483647 w 48"/>
              <a:gd name="T23" fmla="*/ 2147483647 h 131"/>
              <a:gd name="T24" fmla="*/ 2147483647 w 48"/>
              <a:gd name="T25" fmla="*/ 2147483647 h 131"/>
              <a:gd name="T26" fmla="*/ 2147483647 w 48"/>
              <a:gd name="T27" fmla="*/ 2147483647 h 131"/>
              <a:gd name="T28" fmla="*/ 2147483647 w 48"/>
              <a:gd name="T29" fmla="*/ 0 h 131"/>
              <a:gd name="T30" fmla="*/ 2147483647 w 48"/>
              <a:gd name="T31" fmla="*/ 0 h 131"/>
              <a:gd name="T32" fmla="*/ 2147483647 w 48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131"/>
              <a:gd name="T53" fmla="*/ 48 w 48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131">
                <a:moveTo>
                  <a:pt x="48" y="131"/>
                </a:moveTo>
                <a:lnTo>
                  <a:pt x="30" y="131"/>
                </a:lnTo>
                <a:lnTo>
                  <a:pt x="30" y="29"/>
                </a:lnTo>
                <a:lnTo>
                  <a:pt x="27" y="32"/>
                </a:lnTo>
                <a:lnTo>
                  <a:pt x="22" y="35"/>
                </a:lnTo>
                <a:lnTo>
                  <a:pt x="16" y="40"/>
                </a:lnTo>
                <a:lnTo>
                  <a:pt x="8" y="45"/>
                </a:lnTo>
                <a:lnTo>
                  <a:pt x="0" y="47"/>
                </a:lnTo>
                <a:lnTo>
                  <a:pt x="0" y="32"/>
                </a:lnTo>
                <a:lnTo>
                  <a:pt x="9" y="27"/>
                </a:lnTo>
                <a:lnTo>
                  <a:pt x="17" y="23"/>
                </a:lnTo>
                <a:lnTo>
                  <a:pt x="22" y="16"/>
                </a:lnTo>
                <a:lnTo>
                  <a:pt x="28" y="11"/>
                </a:lnTo>
                <a:lnTo>
                  <a:pt x="33" y="5"/>
                </a:lnTo>
                <a:lnTo>
                  <a:pt x="36" y="0"/>
                </a:lnTo>
                <a:lnTo>
                  <a:pt x="48" y="0"/>
                </a:lnTo>
                <a:lnTo>
                  <a:pt x="48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05" name="Freeform 37"/>
          <p:cNvSpPr>
            <a:spLocks noEditPoints="1"/>
          </p:cNvSpPr>
          <p:nvPr/>
        </p:nvSpPr>
        <p:spPr bwMode="auto">
          <a:xfrm>
            <a:off x="3371850" y="5846763"/>
            <a:ext cx="128588" cy="171450"/>
          </a:xfrm>
          <a:custGeom>
            <a:avLst/>
            <a:gdLst>
              <a:gd name="T0" fmla="*/ 2147483647 w 92"/>
              <a:gd name="T1" fmla="*/ 2147483647 h 129"/>
              <a:gd name="T2" fmla="*/ 2147483647 w 92"/>
              <a:gd name="T3" fmla="*/ 2147483647 h 129"/>
              <a:gd name="T4" fmla="*/ 0 w 92"/>
              <a:gd name="T5" fmla="*/ 2147483647 h 129"/>
              <a:gd name="T6" fmla="*/ 0 w 92"/>
              <a:gd name="T7" fmla="*/ 2147483647 h 129"/>
              <a:gd name="T8" fmla="*/ 2147483647 w 92"/>
              <a:gd name="T9" fmla="*/ 0 h 129"/>
              <a:gd name="T10" fmla="*/ 2147483647 w 92"/>
              <a:gd name="T11" fmla="*/ 0 h 129"/>
              <a:gd name="T12" fmla="*/ 2147483647 w 92"/>
              <a:gd name="T13" fmla="*/ 2147483647 h 129"/>
              <a:gd name="T14" fmla="*/ 2147483647 w 92"/>
              <a:gd name="T15" fmla="*/ 2147483647 h 129"/>
              <a:gd name="T16" fmla="*/ 2147483647 w 92"/>
              <a:gd name="T17" fmla="*/ 2147483647 h 129"/>
              <a:gd name="T18" fmla="*/ 2147483647 w 92"/>
              <a:gd name="T19" fmla="*/ 2147483647 h 129"/>
              <a:gd name="T20" fmla="*/ 2147483647 w 92"/>
              <a:gd name="T21" fmla="*/ 2147483647 h 129"/>
              <a:gd name="T22" fmla="*/ 2147483647 w 92"/>
              <a:gd name="T23" fmla="*/ 2147483647 h 129"/>
              <a:gd name="T24" fmla="*/ 2147483647 w 92"/>
              <a:gd name="T25" fmla="*/ 2147483647 h 129"/>
              <a:gd name="T26" fmla="*/ 2147483647 w 92"/>
              <a:gd name="T27" fmla="*/ 2147483647 h 129"/>
              <a:gd name="T28" fmla="*/ 2147483647 w 92"/>
              <a:gd name="T29" fmla="*/ 2147483647 h 129"/>
              <a:gd name="T30" fmla="*/ 2147483647 w 92"/>
              <a:gd name="T31" fmla="*/ 2147483647 h 1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2"/>
              <a:gd name="T49" fmla="*/ 0 h 129"/>
              <a:gd name="T50" fmla="*/ 92 w 92"/>
              <a:gd name="T51" fmla="*/ 129 h 12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2" h="129">
                <a:moveTo>
                  <a:pt x="60" y="129"/>
                </a:moveTo>
                <a:lnTo>
                  <a:pt x="60" y="99"/>
                </a:lnTo>
                <a:lnTo>
                  <a:pt x="0" y="99"/>
                </a:lnTo>
                <a:lnTo>
                  <a:pt x="0" y="81"/>
                </a:lnTo>
                <a:lnTo>
                  <a:pt x="63" y="0"/>
                </a:lnTo>
                <a:lnTo>
                  <a:pt x="76" y="0"/>
                </a:lnTo>
                <a:lnTo>
                  <a:pt x="76" y="81"/>
                </a:lnTo>
                <a:lnTo>
                  <a:pt x="92" y="81"/>
                </a:lnTo>
                <a:lnTo>
                  <a:pt x="92" y="99"/>
                </a:lnTo>
                <a:lnTo>
                  <a:pt x="76" y="99"/>
                </a:lnTo>
                <a:lnTo>
                  <a:pt x="76" y="129"/>
                </a:lnTo>
                <a:lnTo>
                  <a:pt x="60" y="129"/>
                </a:lnTo>
                <a:close/>
                <a:moveTo>
                  <a:pt x="60" y="81"/>
                </a:moveTo>
                <a:lnTo>
                  <a:pt x="60" y="32"/>
                </a:lnTo>
                <a:lnTo>
                  <a:pt x="21" y="81"/>
                </a:lnTo>
                <a:lnTo>
                  <a:pt x="60" y="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06" name="Freeform 38"/>
          <p:cNvSpPr>
            <a:spLocks noEditPoints="1"/>
          </p:cNvSpPr>
          <p:nvPr/>
        </p:nvSpPr>
        <p:spPr bwMode="auto">
          <a:xfrm>
            <a:off x="3522663" y="5843588"/>
            <a:ext cx="114300" cy="177800"/>
          </a:xfrm>
          <a:custGeom>
            <a:avLst/>
            <a:gdLst>
              <a:gd name="T0" fmla="*/ 0 w 84"/>
              <a:gd name="T1" fmla="*/ 2147483647 h 133"/>
              <a:gd name="T2" fmla="*/ 0 w 84"/>
              <a:gd name="T3" fmla="*/ 2147483647 h 133"/>
              <a:gd name="T4" fmla="*/ 2147483647 w 84"/>
              <a:gd name="T5" fmla="*/ 2147483647 h 133"/>
              <a:gd name="T6" fmla="*/ 2147483647 w 84"/>
              <a:gd name="T7" fmla="*/ 2147483647 h 133"/>
              <a:gd name="T8" fmla="*/ 2147483647 w 84"/>
              <a:gd name="T9" fmla="*/ 2147483647 h 133"/>
              <a:gd name="T10" fmla="*/ 2147483647 w 84"/>
              <a:gd name="T11" fmla="*/ 2147483647 h 133"/>
              <a:gd name="T12" fmla="*/ 2147483647 w 84"/>
              <a:gd name="T13" fmla="*/ 2147483647 h 133"/>
              <a:gd name="T14" fmla="*/ 2147483647 w 84"/>
              <a:gd name="T15" fmla="*/ 2147483647 h 133"/>
              <a:gd name="T16" fmla="*/ 2147483647 w 84"/>
              <a:gd name="T17" fmla="*/ 0 h 133"/>
              <a:gd name="T18" fmla="*/ 2147483647 w 84"/>
              <a:gd name="T19" fmla="*/ 0 h 133"/>
              <a:gd name="T20" fmla="*/ 2147483647 w 84"/>
              <a:gd name="T21" fmla="*/ 2147483647 h 133"/>
              <a:gd name="T22" fmla="*/ 2147483647 w 84"/>
              <a:gd name="T23" fmla="*/ 2147483647 h 133"/>
              <a:gd name="T24" fmla="*/ 2147483647 w 84"/>
              <a:gd name="T25" fmla="*/ 2147483647 h 133"/>
              <a:gd name="T26" fmla="*/ 2147483647 w 84"/>
              <a:gd name="T27" fmla="*/ 2147483647 h 133"/>
              <a:gd name="T28" fmla="*/ 2147483647 w 84"/>
              <a:gd name="T29" fmla="*/ 2147483647 h 133"/>
              <a:gd name="T30" fmla="*/ 2147483647 w 84"/>
              <a:gd name="T31" fmla="*/ 2147483647 h 133"/>
              <a:gd name="T32" fmla="*/ 2147483647 w 84"/>
              <a:gd name="T33" fmla="*/ 2147483647 h 133"/>
              <a:gd name="T34" fmla="*/ 2147483647 w 84"/>
              <a:gd name="T35" fmla="*/ 2147483647 h 133"/>
              <a:gd name="T36" fmla="*/ 2147483647 w 84"/>
              <a:gd name="T37" fmla="*/ 2147483647 h 133"/>
              <a:gd name="T38" fmla="*/ 2147483647 w 84"/>
              <a:gd name="T39" fmla="*/ 2147483647 h 133"/>
              <a:gd name="T40" fmla="*/ 2147483647 w 84"/>
              <a:gd name="T41" fmla="*/ 2147483647 h 133"/>
              <a:gd name="T42" fmla="*/ 2147483647 w 84"/>
              <a:gd name="T43" fmla="*/ 2147483647 h 133"/>
              <a:gd name="T44" fmla="*/ 2147483647 w 84"/>
              <a:gd name="T45" fmla="*/ 2147483647 h 133"/>
              <a:gd name="T46" fmla="*/ 2147483647 w 84"/>
              <a:gd name="T47" fmla="*/ 2147483647 h 133"/>
              <a:gd name="T48" fmla="*/ 2147483647 w 84"/>
              <a:gd name="T49" fmla="*/ 2147483647 h 133"/>
              <a:gd name="T50" fmla="*/ 2147483647 w 84"/>
              <a:gd name="T51" fmla="*/ 2147483647 h 133"/>
              <a:gd name="T52" fmla="*/ 2147483647 w 84"/>
              <a:gd name="T53" fmla="*/ 2147483647 h 133"/>
              <a:gd name="T54" fmla="*/ 2147483647 w 84"/>
              <a:gd name="T55" fmla="*/ 2147483647 h 133"/>
              <a:gd name="T56" fmla="*/ 2147483647 w 84"/>
              <a:gd name="T57" fmla="*/ 2147483647 h 133"/>
              <a:gd name="T58" fmla="*/ 0 w 84"/>
              <a:gd name="T59" fmla="*/ 2147483647 h 133"/>
              <a:gd name="T60" fmla="*/ 0 w 84"/>
              <a:gd name="T61" fmla="*/ 2147483647 h 133"/>
              <a:gd name="T62" fmla="*/ 2147483647 w 84"/>
              <a:gd name="T63" fmla="*/ 2147483647 h 133"/>
              <a:gd name="T64" fmla="*/ 2147483647 w 84"/>
              <a:gd name="T65" fmla="*/ 2147483647 h 133"/>
              <a:gd name="T66" fmla="*/ 2147483647 w 84"/>
              <a:gd name="T67" fmla="*/ 2147483647 h 133"/>
              <a:gd name="T68" fmla="*/ 2147483647 w 84"/>
              <a:gd name="T69" fmla="*/ 2147483647 h 133"/>
              <a:gd name="T70" fmla="*/ 2147483647 w 84"/>
              <a:gd name="T71" fmla="*/ 2147483647 h 133"/>
              <a:gd name="T72" fmla="*/ 2147483647 w 84"/>
              <a:gd name="T73" fmla="*/ 2147483647 h 133"/>
              <a:gd name="T74" fmla="*/ 2147483647 w 84"/>
              <a:gd name="T75" fmla="*/ 2147483647 h 133"/>
              <a:gd name="T76" fmla="*/ 2147483647 w 84"/>
              <a:gd name="T77" fmla="*/ 2147483647 h 133"/>
              <a:gd name="T78" fmla="*/ 2147483647 w 84"/>
              <a:gd name="T79" fmla="*/ 2147483647 h 133"/>
              <a:gd name="T80" fmla="*/ 2147483647 w 84"/>
              <a:gd name="T81" fmla="*/ 2147483647 h 133"/>
              <a:gd name="T82" fmla="*/ 2147483647 w 84"/>
              <a:gd name="T83" fmla="*/ 2147483647 h 133"/>
              <a:gd name="T84" fmla="*/ 2147483647 w 84"/>
              <a:gd name="T85" fmla="*/ 2147483647 h 133"/>
              <a:gd name="T86" fmla="*/ 2147483647 w 84"/>
              <a:gd name="T87" fmla="*/ 2147483647 h 133"/>
              <a:gd name="T88" fmla="*/ 2147483647 w 84"/>
              <a:gd name="T89" fmla="*/ 2147483647 h 133"/>
              <a:gd name="T90" fmla="*/ 2147483647 w 84"/>
              <a:gd name="T91" fmla="*/ 2147483647 h 133"/>
              <a:gd name="T92" fmla="*/ 2147483647 w 84"/>
              <a:gd name="T93" fmla="*/ 2147483647 h 133"/>
              <a:gd name="T94" fmla="*/ 2147483647 w 84"/>
              <a:gd name="T95" fmla="*/ 2147483647 h 133"/>
              <a:gd name="T96" fmla="*/ 2147483647 w 84"/>
              <a:gd name="T97" fmla="*/ 2147483647 h 133"/>
              <a:gd name="T98" fmla="*/ 2147483647 w 84"/>
              <a:gd name="T99" fmla="*/ 2147483647 h 133"/>
              <a:gd name="T100" fmla="*/ 2147483647 w 84"/>
              <a:gd name="T101" fmla="*/ 2147483647 h 133"/>
              <a:gd name="T102" fmla="*/ 2147483647 w 84"/>
              <a:gd name="T103" fmla="*/ 2147483647 h 133"/>
              <a:gd name="T104" fmla="*/ 2147483647 w 84"/>
              <a:gd name="T105" fmla="*/ 2147483647 h 133"/>
              <a:gd name="T106" fmla="*/ 2147483647 w 84"/>
              <a:gd name="T107" fmla="*/ 2147483647 h 133"/>
              <a:gd name="T108" fmla="*/ 2147483647 w 84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4"/>
              <a:gd name="T166" fmla="*/ 0 h 133"/>
              <a:gd name="T167" fmla="*/ 84 w 84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4" h="133">
                <a:moveTo>
                  <a:pt x="0" y="66"/>
                </a:moveTo>
                <a:lnTo>
                  <a:pt x="0" y="45"/>
                </a:lnTo>
                <a:lnTo>
                  <a:pt x="4" y="29"/>
                </a:lnTo>
                <a:lnTo>
                  <a:pt x="6" y="23"/>
                </a:lnTo>
                <a:lnTo>
                  <a:pt x="9" y="16"/>
                </a:lnTo>
                <a:lnTo>
                  <a:pt x="14" y="11"/>
                </a:lnTo>
                <a:lnTo>
                  <a:pt x="17" y="7"/>
                </a:lnTo>
                <a:lnTo>
                  <a:pt x="22" y="3"/>
                </a:lnTo>
                <a:lnTo>
                  <a:pt x="35" y="0"/>
                </a:lnTo>
                <a:lnTo>
                  <a:pt x="49" y="0"/>
                </a:lnTo>
                <a:lnTo>
                  <a:pt x="56" y="2"/>
                </a:lnTo>
                <a:lnTo>
                  <a:pt x="60" y="3"/>
                </a:lnTo>
                <a:lnTo>
                  <a:pt x="64" y="7"/>
                </a:lnTo>
                <a:lnTo>
                  <a:pt x="68" y="10"/>
                </a:lnTo>
                <a:lnTo>
                  <a:pt x="72" y="13"/>
                </a:lnTo>
                <a:lnTo>
                  <a:pt x="80" y="29"/>
                </a:lnTo>
                <a:lnTo>
                  <a:pt x="84" y="48"/>
                </a:lnTo>
                <a:lnTo>
                  <a:pt x="84" y="66"/>
                </a:lnTo>
                <a:lnTo>
                  <a:pt x="83" y="88"/>
                </a:lnTo>
                <a:lnTo>
                  <a:pt x="81" y="104"/>
                </a:lnTo>
                <a:lnTo>
                  <a:pt x="76" y="114"/>
                </a:lnTo>
                <a:lnTo>
                  <a:pt x="72" y="120"/>
                </a:lnTo>
                <a:lnTo>
                  <a:pt x="65" y="125"/>
                </a:lnTo>
                <a:lnTo>
                  <a:pt x="56" y="131"/>
                </a:lnTo>
                <a:lnTo>
                  <a:pt x="49" y="133"/>
                </a:lnTo>
                <a:lnTo>
                  <a:pt x="43" y="133"/>
                </a:lnTo>
                <a:lnTo>
                  <a:pt x="25" y="130"/>
                </a:lnTo>
                <a:lnTo>
                  <a:pt x="12" y="120"/>
                </a:lnTo>
                <a:lnTo>
                  <a:pt x="4" y="106"/>
                </a:lnTo>
                <a:lnTo>
                  <a:pt x="0" y="88"/>
                </a:lnTo>
                <a:lnTo>
                  <a:pt x="0" y="66"/>
                </a:lnTo>
                <a:close/>
                <a:moveTo>
                  <a:pt x="16" y="66"/>
                </a:moveTo>
                <a:lnTo>
                  <a:pt x="17" y="85"/>
                </a:lnTo>
                <a:lnTo>
                  <a:pt x="19" y="99"/>
                </a:lnTo>
                <a:lnTo>
                  <a:pt x="24" y="109"/>
                </a:lnTo>
                <a:lnTo>
                  <a:pt x="33" y="115"/>
                </a:lnTo>
                <a:lnTo>
                  <a:pt x="43" y="119"/>
                </a:lnTo>
                <a:lnTo>
                  <a:pt x="52" y="115"/>
                </a:lnTo>
                <a:lnTo>
                  <a:pt x="57" y="112"/>
                </a:lnTo>
                <a:lnTo>
                  <a:pt x="60" y="109"/>
                </a:lnTo>
                <a:lnTo>
                  <a:pt x="65" y="99"/>
                </a:lnTo>
                <a:lnTo>
                  <a:pt x="67" y="85"/>
                </a:lnTo>
                <a:lnTo>
                  <a:pt x="67" y="48"/>
                </a:lnTo>
                <a:lnTo>
                  <a:pt x="65" y="34"/>
                </a:lnTo>
                <a:lnTo>
                  <a:pt x="60" y="24"/>
                </a:lnTo>
                <a:lnTo>
                  <a:pt x="57" y="21"/>
                </a:lnTo>
                <a:lnTo>
                  <a:pt x="52" y="18"/>
                </a:lnTo>
                <a:lnTo>
                  <a:pt x="46" y="16"/>
                </a:lnTo>
                <a:lnTo>
                  <a:pt x="41" y="15"/>
                </a:lnTo>
                <a:lnTo>
                  <a:pt x="32" y="18"/>
                </a:lnTo>
                <a:lnTo>
                  <a:pt x="27" y="21"/>
                </a:lnTo>
                <a:lnTo>
                  <a:pt x="24" y="24"/>
                </a:lnTo>
                <a:lnTo>
                  <a:pt x="19" y="34"/>
                </a:lnTo>
                <a:lnTo>
                  <a:pt x="17" y="48"/>
                </a:lnTo>
                <a:lnTo>
                  <a:pt x="16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07" name="Freeform 39"/>
          <p:cNvSpPr>
            <a:spLocks noEditPoints="1"/>
          </p:cNvSpPr>
          <p:nvPr/>
        </p:nvSpPr>
        <p:spPr bwMode="auto">
          <a:xfrm>
            <a:off x="3659188" y="5843588"/>
            <a:ext cx="119062" cy="177800"/>
          </a:xfrm>
          <a:custGeom>
            <a:avLst/>
            <a:gdLst>
              <a:gd name="T0" fmla="*/ 0 w 85"/>
              <a:gd name="T1" fmla="*/ 2147483647 h 133"/>
              <a:gd name="T2" fmla="*/ 2147483647 w 85"/>
              <a:gd name="T3" fmla="*/ 2147483647 h 133"/>
              <a:gd name="T4" fmla="*/ 2147483647 w 85"/>
              <a:gd name="T5" fmla="*/ 2147483647 h 133"/>
              <a:gd name="T6" fmla="*/ 2147483647 w 85"/>
              <a:gd name="T7" fmla="*/ 2147483647 h 133"/>
              <a:gd name="T8" fmla="*/ 2147483647 w 85"/>
              <a:gd name="T9" fmla="*/ 2147483647 h 133"/>
              <a:gd name="T10" fmla="*/ 2147483647 w 85"/>
              <a:gd name="T11" fmla="*/ 2147483647 h 133"/>
              <a:gd name="T12" fmla="*/ 2147483647 w 85"/>
              <a:gd name="T13" fmla="*/ 2147483647 h 133"/>
              <a:gd name="T14" fmla="*/ 2147483647 w 85"/>
              <a:gd name="T15" fmla="*/ 2147483647 h 133"/>
              <a:gd name="T16" fmla="*/ 2147483647 w 85"/>
              <a:gd name="T17" fmla="*/ 0 h 133"/>
              <a:gd name="T18" fmla="*/ 2147483647 w 85"/>
              <a:gd name="T19" fmla="*/ 0 h 133"/>
              <a:gd name="T20" fmla="*/ 2147483647 w 85"/>
              <a:gd name="T21" fmla="*/ 2147483647 h 133"/>
              <a:gd name="T22" fmla="*/ 2147483647 w 85"/>
              <a:gd name="T23" fmla="*/ 2147483647 h 133"/>
              <a:gd name="T24" fmla="*/ 2147483647 w 85"/>
              <a:gd name="T25" fmla="*/ 2147483647 h 133"/>
              <a:gd name="T26" fmla="*/ 2147483647 w 85"/>
              <a:gd name="T27" fmla="*/ 2147483647 h 133"/>
              <a:gd name="T28" fmla="*/ 2147483647 w 85"/>
              <a:gd name="T29" fmla="*/ 2147483647 h 133"/>
              <a:gd name="T30" fmla="*/ 2147483647 w 85"/>
              <a:gd name="T31" fmla="*/ 2147483647 h 133"/>
              <a:gd name="T32" fmla="*/ 2147483647 w 85"/>
              <a:gd name="T33" fmla="*/ 2147483647 h 133"/>
              <a:gd name="T34" fmla="*/ 2147483647 w 85"/>
              <a:gd name="T35" fmla="*/ 2147483647 h 133"/>
              <a:gd name="T36" fmla="*/ 2147483647 w 85"/>
              <a:gd name="T37" fmla="*/ 2147483647 h 133"/>
              <a:gd name="T38" fmla="*/ 2147483647 w 85"/>
              <a:gd name="T39" fmla="*/ 2147483647 h 133"/>
              <a:gd name="T40" fmla="*/ 2147483647 w 85"/>
              <a:gd name="T41" fmla="*/ 2147483647 h 133"/>
              <a:gd name="T42" fmla="*/ 2147483647 w 85"/>
              <a:gd name="T43" fmla="*/ 2147483647 h 133"/>
              <a:gd name="T44" fmla="*/ 2147483647 w 85"/>
              <a:gd name="T45" fmla="*/ 2147483647 h 133"/>
              <a:gd name="T46" fmla="*/ 2147483647 w 85"/>
              <a:gd name="T47" fmla="*/ 2147483647 h 133"/>
              <a:gd name="T48" fmla="*/ 2147483647 w 85"/>
              <a:gd name="T49" fmla="*/ 2147483647 h 133"/>
              <a:gd name="T50" fmla="*/ 2147483647 w 85"/>
              <a:gd name="T51" fmla="*/ 2147483647 h 133"/>
              <a:gd name="T52" fmla="*/ 2147483647 w 85"/>
              <a:gd name="T53" fmla="*/ 2147483647 h 133"/>
              <a:gd name="T54" fmla="*/ 2147483647 w 85"/>
              <a:gd name="T55" fmla="*/ 2147483647 h 133"/>
              <a:gd name="T56" fmla="*/ 2147483647 w 85"/>
              <a:gd name="T57" fmla="*/ 2147483647 h 133"/>
              <a:gd name="T58" fmla="*/ 0 w 85"/>
              <a:gd name="T59" fmla="*/ 2147483647 h 133"/>
              <a:gd name="T60" fmla="*/ 2147483647 w 85"/>
              <a:gd name="T61" fmla="*/ 2147483647 h 133"/>
              <a:gd name="T62" fmla="*/ 2147483647 w 85"/>
              <a:gd name="T63" fmla="*/ 2147483647 h 133"/>
              <a:gd name="T64" fmla="*/ 2147483647 w 85"/>
              <a:gd name="T65" fmla="*/ 2147483647 h 133"/>
              <a:gd name="T66" fmla="*/ 2147483647 w 85"/>
              <a:gd name="T67" fmla="*/ 2147483647 h 133"/>
              <a:gd name="T68" fmla="*/ 2147483647 w 85"/>
              <a:gd name="T69" fmla="*/ 2147483647 h 133"/>
              <a:gd name="T70" fmla="*/ 2147483647 w 85"/>
              <a:gd name="T71" fmla="*/ 2147483647 h 133"/>
              <a:gd name="T72" fmla="*/ 2147483647 w 85"/>
              <a:gd name="T73" fmla="*/ 2147483647 h 133"/>
              <a:gd name="T74" fmla="*/ 2147483647 w 85"/>
              <a:gd name="T75" fmla="*/ 2147483647 h 133"/>
              <a:gd name="T76" fmla="*/ 2147483647 w 85"/>
              <a:gd name="T77" fmla="*/ 2147483647 h 133"/>
              <a:gd name="T78" fmla="*/ 2147483647 w 85"/>
              <a:gd name="T79" fmla="*/ 2147483647 h 133"/>
              <a:gd name="T80" fmla="*/ 2147483647 w 85"/>
              <a:gd name="T81" fmla="*/ 2147483647 h 133"/>
              <a:gd name="T82" fmla="*/ 2147483647 w 85"/>
              <a:gd name="T83" fmla="*/ 2147483647 h 133"/>
              <a:gd name="T84" fmla="*/ 2147483647 w 85"/>
              <a:gd name="T85" fmla="*/ 2147483647 h 133"/>
              <a:gd name="T86" fmla="*/ 2147483647 w 85"/>
              <a:gd name="T87" fmla="*/ 2147483647 h 133"/>
              <a:gd name="T88" fmla="*/ 2147483647 w 85"/>
              <a:gd name="T89" fmla="*/ 2147483647 h 133"/>
              <a:gd name="T90" fmla="*/ 2147483647 w 85"/>
              <a:gd name="T91" fmla="*/ 2147483647 h 133"/>
              <a:gd name="T92" fmla="*/ 2147483647 w 85"/>
              <a:gd name="T93" fmla="*/ 2147483647 h 133"/>
              <a:gd name="T94" fmla="*/ 2147483647 w 85"/>
              <a:gd name="T95" fmla="*/ 2147483647 h 133"/>
              <a:gd name="T96" fmla="*/ 2147483647 w 85"/>
              <a:gd name="T97" fmla="*/ 2147483647 h 133"/>
              <a:gd name="T98" fmla="*/ 2147483647 w 85"/>
              <a:gd name="T99" fmla="*/ 2147483647 h 133"/>
              <a:gd name="T100" fmla="*/ 2147483647 w 85"/>
              <a:gd name="T101" fmla="*/ 2147483647 h 133"/>
              <a:gd name="T102" fmla="*/ 2147483647 w 85"/>
              <a:gd name="T103" fmla="*/ 2147483647 h 133"/>
              <a:gd name="T104" fmla="*/ 2147483647 w 85"/>
              <a:gd name="T105" fmla="*/ 2147483647 h 133"/>
              <a:gd name="T106" fmla="*/ 2147483647 w 85"/>
              <a:gd name="T107" fmla="*/ 2147483647 h 133"/>
              <a:gd name="T108" fmla="*/ 2147483647 w 85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5"/>
              <a:gd name="T166" fmla="*/ 0 h 133"/>
              <a:gd name="T167" fmla="*/ 85 w 85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5" h="133">
                <a:moveTo>
                  <a:pt x="0" y="66"/>
                </a:moveTo>
                <a:lnTo>
                  <a:pt x="2" y="45"/>
                </a:lnTo>
                <a:lnTo>
                  <a:pt x="5" y="29"/>
                </a:lnTo>
                <a:lnTo>
                  <a:pt x="12" y="16"/>
                </a:lnTo>
                <a:lnTo>
                  <a:pt x="15" y="11"/>
                </a:lnTo>
                <a:lnTo>
                  <a:pt x="20" y="7"/>
                </a:lnTo>
                <a:lnTo>
                  <a:pt x="24" y="3"/>
                </a:lnTo>
                <a:lnTo>
                  <a:pt x="29" y="2"/>
                </a:lnTo>
                <a:lnTo>
                  <a:pt x="36" y="0"/>
                </a:lnTo>
                <a:lnTo>
                  <a:pt x="50" y="0"/>
                </a:lnTo>
                <a:lnTo>
                  <a:pt x="56" y="2"/>
                </a:lnTo>
                <a:lnTo>
                  <a:pt x="61" y="3"/>
                </a:lnTo>
                <a:lnTo>
                  <a:pt x="66" y="7"/>
                </a:lnTo>
                <a:lnTo>
                  <a:pt x="72" y="13"/>
                </a:lnTo>
                <a:lnTo>
                  <a:pt x="80" y="29"/>
                </a:lnTo>
                <a:lnTo>
                  <a:pt x="85" y="48"/>
                </a:lnTo>
                <a:lnTo>
                  <a:pt x="85" y="88"/>
                </a:lnTo>
                <a:lnTo>
                  <a:pt x="82" y="104"/>
                </a:lnTo>
                <a:lnTo>
                  <a:pt x="77" y="114"/>
                </a:lnTo>
                <a:lnTo>
                  <a:pt x="72" y="120"/>
                </a:lnTo>
                <a:lnTo>
                  <a:pt x="68" y="125"/>
                </a:lnTo>
                <a:lnTo>
                  <a:pt x="63" y="128"/>
                </a:lnTo>
                <a:lnTo>
                  <a:pt x="56" y="131"/>
                </a:lnTo>
                <a:lnTo>
                  <a:pt x="50" y="133"/>
                </a:lnTo>
                <a:lnTo>
                  <a:pt x="44" y="133"/>
                </a:lnTo>
                <a:lnTo>
                  <a:pt x="26" y="130"/>
                </a:lnTo>
                <a:lnTo>
                  <a:pt x="13" y="120"/>
                </a:lnTo>
                <a:lnTo>
                  <a:pt x="5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8" y="85"/>
                </a:lnTo>
                <a:lnTo>
                  <a:pt x="20" y="99"/>
                </a:lnTo>
                <a:lnTo>
                  <a:pt x="24" y="109"/>
                </a:lnTo>
                <a:lnTo>
                  <a:pt x="34" y="115"/>
                </a:lnTo>
                <a:lnTo>
                  <a:pt x="44" y="119"/>
                </a:lnTo>
                <a:lnTo>
                  <a:pt x="53" y="115"/>
                </a:lnTo>
                <a:lnTo>
                  <a:pt x="58" y="112"/>
                </a:lnTo>
                <a:lnTo>
                  <a:pt x="61" y="109"/>
                </a:lnTo>
                <a:lnTo>
                  <a:pt x="66" y="99"/>
                </a:lnTo>
                <a:lnTo>
                  <a:pt x="68" y="85"/>
                </a:lnTo>
                <a:lnTo>
                  <a:pt x="69" y="66"/>
                </a:lnTo>
                <a:lnTo>
                  <a:pt x="68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8" y="16"/>
                </a:lnTo>
                <a:lnTo>
                  <a:pt x="42" y="15"/>
                </a:lnTo>
                <a:lnTo>
                  <a:pt x="32" y="18"/>
                </a:lnTo>
                <a:lnTo>
                  <a:pt x="28" y="21"/>
                </a:lnTo>
                <a:lnTo>
                  <a:pt x="24" y="24"/>
                </a:lnTo>
                <a:lnTo>
                  <a:pt x="20" y="34"/>
                </a:lnTo>
                <a:lnTo>
                  <a:pt x="18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 flipV="1">
            <a:off x="4870450" y="5629275"/>
            <a:ext cx="0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>
            <a:off x="4870450" y="2225677"/>
            <a:ext cx="0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810" name="Freeform 42"/>
          <p:cNvSpPr>
            <a:spLocks/>
          </p:cNvSpPr>
          <p:nvPr/>
        </p:nvSpPr>
        <p:spPr bwMode="auto">
          <a:xfrm>
            <a:off x="4649788" y="5843590"/>
            <a:ext cx="68262" cy="174625"/>
          </a:xfrm>
          <a:custGeom>
            <a:avLst/>
            <a:gdLst>
              <a:gd name="T0" fmla="*/ 2147483647 w 48"/>
              <a:gd name="T1" fmla="*/ 2147483647 h 131"/>
              <a:gd name="T2" fmla="*/ 2147483647 w 48"/>
              <a:gd name="T3" fmla="*/ 2147483647 h 131"/>
              <a:gd name="T4" fmla="*/ 2147483647 w 48"/>
              <a:gd name="T5" fmla="*/ 2147483647 h 131"/>
              <a:gd name="T6" fmla="*/ 2147483647 w 48"/>
              <a:gd name="T7" fmla="*/ 2147483647 h 131"/>
              <a:gd name="T8" fmla="*/ 2147483647 w 48"/>
              <a:gd name="T9" fmla="*/ 2147483647 h 131"/>
              <a:gd name="T10" fmla="*/ 2147483647 w 48"/>
              <a:gd name="T11" fmla="*/ 2147483647 h 131"/>
              <a:gd name="T12" fmla="*/ 2147483647 w 48"/>
              <a:gd name="T13" fmla="*/ 2147483647 h 131"/>
              <a:gd name="T14" fmla="*/ 0 w 48"/>
              <a:gd name="T15" fmla="*/ 2147483647 h 131"/>
              <a:gd name="T16" fmla="*/ 0 w 48"/>
              <a:gd name="T17" fmla="*/ 2147483647 h 131"/>
              <a:gd name="T18" fmla="*/ 2147483647 w 48"/>
              <a:gd name="T19" fmla="*/ 2147483647 h 131"/>
              <a:gd name="T20" fmla="*/ 2147483647 w 48"/>
              <a:gd name="T21" fmla="*/ 2147483647 h 131"/>
              <a:gd name="T22" fmla="*/ 2147483647 w 48"/>
              <a:gd name="T23" fmla="*/ 2147483647 h 131"/>
              <a:gd name="T24" fmla="*/ 2147483647 w 48"/>
              <a:gd name="T25" fmla="*/ 2147483647 h 131"/>
              <a:gd name="T26" fmla="*/ 2147483647 w 48"/>
              <a:gd name="T27" fmla="*/ 2147483647 h 131"/>
              <a:gd name="T28" fmla="*/ 2147483647 w 48"/>
              <a:gd name="T29" fmla="*/ 0 h 131"/>
              <a:gd name="T30" fmla="*/ 2147483647 w 48"/>
              <a:gd name="T31" fmla="*/ 0 h 131"/>
              <a:gd name="T32" fmla="*/ 2147483647 w 48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131"/>
              <a:gd name="T53" fmla="*/ 48 w 48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131">
                <a:moveTo>
                  <a:pt x="48" y="131"/>
                </a:moveTo>
                <a:lnTo>
                  <a:pt x="30" y="131"/>
                </a:lnTo>
                <a:lnTo>
                  <a:pt x="30" y="29"/>
                </a:lnTo>
                <a:lnTo>
                  <a:pt x="27" y="32"/>
                </a:lnTo>
                <a:lnTo>
                  <a:pt x="22" y="35"/>
                </a:lnTo>
                <a:lnTo>
                  <a:pt x="16" y="40"/>
                </a:lnTo>
                <a:lnTo>
                  <a:pt x="8" y="45"/>
                </a:lnTo>
                <a:lnTo>
                  <a:pt x="0" y="47"/>
                </a:lnTo>
                <a:lnTo>
                  <a:pt x="0" y="32"/>
                </a:lnTo>
                <a:lnTo>
                  <a:pt x="9" y="27"/>
                </a:lnTo>
                <a:lnTo>
                  <a:pt x="17" y="23"/>
                </a:lnTo>
                <a:lnTo>
                  <a:pt x="22" y="16"/>
                </a:lnTo>
                <a:lnTo>
                  <a:pt x="28" y="11"/>
                </a:lnTo>
                <a:lnTo>
                  <a:pt x="33" y="5"/>
                </a:lnTo>
                <a:lnTo>
                  <a:pt x="36" y="0"/>
                </a:lnTo>
                <a:lnTo>
                  <a:pt x="48" y="0"/>
                </a:lnTo>
                <a:lnTo>
                  <a:pt x="48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11" name="Freeform 43"/>
          <p:cNvSpPr>
            <a:spLocks noEditPoints="1"/>
          </p:cNvSpPr>
          <p:nvPr/>
        </p:nvSpPr>
        <p:spPr bwMode="auto">
          <a:xfrm>
            <a:off x="4772025" y="5843588"/>
            <a:ext cx="122238" cy="177800"/>
          </a:xfrm>
          <a:custGeom>
            <a:avLst/>
            <a:gdLst>
              <a:gd name="T0" fmla="*/ 2147483647 w 88"/>
              <a:gd name="T1" fmla="*/ 2147483647 h 133"/>
              <a:gd name="T2" fmla="*/ 2147483647 w 88"/>
              <a:gd name="T3" fmla="*/ 2147483647 h 133"/>
              <a:gd name="T4" fmla="*/ 2147483647 w 88"/>
              <a:gd name="T5" fmla="*/ 2147483647 h 133"/>
              <a:gd name="T6" fmla="*/ 2147483647 w 88"/>
              <a:gd name="T7" fmla="*/ 2147483647 h 133"/>
              <a:gd name="T8" fmla="*/ 2147483647 w 88"/>
              <a:gd name="T9" fmla="*/ 2147483647 h 133"/>
              <a:gd name="T10" fmla="*/ 2147483647 w 88"/>
              <a:gd name="T11" fmla="*/ 2147483647 h 133"/>
              <a:gd name="T12" fmla="*/ 2147483647 w 88"/>
              <a:gd name="T13" fmla="*/ 2147483647 h 133"/>
              <a:gd name="T14" fmla="*/ 2147483647 w 88"/>
              <a:gd name="T15" fmla="*/ 2147483647 h 133"/>
              <a:gd name="T16" fmla="*/ 2147483647 w 88"/>
              <a:gd name="T17" fmla="*/ 2147483647 h 133"/>
              <a:gd name="T18" fmla="*/ 2147483647 w 88"/>
              <a:gd name="T19" fmla="*/ 2147483647 h 133"/>
              <a:gd name="T20" fmla="*/ 2147483647 w 88"/>
              <a:gd name="T21" fmla="*/ 2147483647 h 133"/>
              <a:gd name="T22" fmla="*/ 2147483647 w 88"/>
              <a:gd name="T23" fmla="*/ 2147483647 h 133"/>
              <a:gd name="T24" fmla="*/ 2147483647 w 88"/>
              <a:gd name="T25" fmla="*/ 2147483647 h 133"/>
              <a:gd name="T26" fmla="*/ 2147483647 w 88"/>
              <a:gd name="T27" fmla="*/ 2147483647 h 133"/>
              <a:gd name="T28" fmla="*/ 2147483647 w 88"/>
              <a:gd name="T29" fmla="*/ 2147483647 h 133"/>
              <a:gd name="T30" fmla="*/ 2147483647 w 88"/>
              <a:gd name="T31" fmla="*/ 2147483647 h 133"/>
              <a:gd name="T32" fmla="*/ 0 w 88"/>
              <a:gd name="T33" fmla="*/ 2147483647 h 133"/>
              <a:gd name="T34" fmla="*/ 2147483647 w 88"/>
              <a:gd name="T35" fmla="*/ 2147483647 h 133"/>
              <a:gd name="T36" fmla="*/ 2147483647 w 88"/>
              <a:gd name="T37" fmla="*/ 2147483647 h 133"/>
              <a:gd name="T38" fmla="*/ 2147483647 w 88"/>
              <a:gd name="T39" fmla="*/ 2147483647 h 133"/>
              <a:gd name="T40" fmla="*/ 2147483647 w 88"/>
              <a:gd name="T41" fmla="*/ 2147483647 h 133"/>
              <a:gd name="T42" fmla="*/ 2147483647 w 88"/>
              <a:gd name="T43" fmla="*/ 2147483647 h 133"/>
              <a:gd name="T44" fmla="*/ 2147483647 w 88"/>
              <a:gd name="T45" fmla="*/ 2147483647 h 133"/>
              <a:gd name="T46" fmla="*/ 2147483647 w 88"/>
              <a:gd name="T47" fmla="*/ 2147483647 h 133"/>
              <a:gd name="T48" fmla="*/ 2147483647 w 88"/>
              <a:gd name="T49" fmla="*/ 2147483647 h 133"/>
              <a:gd name="T50" fmla="*/ 2147483647 w 88"/>
              <a:gd name="T51" fmla="*/ 2147483647 h 133"/>
              <a:gd name="T52" fmla="*/ 2147483647 w 88"/>
              <a:gd name="T53" fmla="*/ 2147483647 h 133"/>
              <a:gd name="T54" fmla="*/ 2147483647 w 88"/>
              <a:gd name="T55" fmla="*/ 2147483647 h 133"/>
              <a:gd name="T56" fmla="*/ 2147483647 w 88"/>
              <a:gd name="T57" fmla="*/ 2147483647 h 133"/>
              <a:gd name="T58" fmla="*/ 2147483647 w 88"/>
              <a:gd name="T59" fmla="*/ 2147483647 h 133"/>
              <a:gd name="T60" fmla="*/ 2147483647 w 88"/>
              <a:gd name="T61" fmla="*/ 2147483647 h 133"/>
              <a:gd name="T62" fmla="*/ 2147483647 w 88"/>
              <a:gd name="T63" fmla="*/ 2147483647 h 133"/>
              <a:gd name="T64" fmla="*/ 2147483647 w 88"/>
              <a:gd name="T65" fmla="*/ 2147483647 h 133"/>
              <a:gd name="T66" fmla="*/ 2147483647 w 88"/>
              <a:gd name="T67" fmla="*/ 2147483647 h 133"/>
              <a:gd name="T68" fmla="*/ 2147483647 w 88"/>
              <a:gd name="T69" fmla="*/ 2147483647 h 13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8"/>
              <a:gd name="T106" fmla="*/ 0 h 133"/>
              <a:gd name="T107" fmla="*/ 88 w 88"/>
              <a:gd name="T108" fmla="*/ 133 h 13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8" h="133">
                <a:moveTo>
                  <a:pt x="86" y="34"/>
                </a:moveTo>
                <a:lnTo>
                  <a:pt x="68" y="35"/>
                </a:lnTo>
                <a:lnTo>
                  <a:pt x="65" y="26"/>
                </a:lnTo>
                <a:lnTo>
                  <a:pt x="56" y="16"/>
                </a:lnTo>
                <a:lnTo>
                  <a:pt x="52" y="15"/>
                </a:lnTo>
                <a:lnTo>
                  <a:pt x="48" y="15"/>
                </a:lnTo>
                <a:lnTo>
                  <a:pt x="40" y="16"/>
                </a:lnTo>
                <a:lnTo>
                  <a:pt x="32" y="19"/>
                </a:lnTo>
                <a:lnTo>
                  <a:pt x="28" y="23"/>
                </a:lnTo>
                <a:lnTo>
                  <a:pt x="25" y="27"/>
                </a:lnTo>
                <a:lnTo>
                  <a:pt x="20" y="34"/>
                </a:lnTo>
                <a:lnTo>
                  <a:pt x="19" y="45"/>
                </a:lnTo>
                <a:lnTo>
                  <a:pt x="17" y="63"/>
                </a:lnTo>
                <a:lnTo>
                  <a:pt x="22" y="58"/>
                </a:lnTo>
                <a:lnTo>
                  <a:pt x="25" y="53"/>
                </a:lnTo>
                <a:lnTo>
                  <a:pt x="30" y="50"/>
                </a:lnTo>
                <a:lnTo>
                  <a:pt x="49" y="45"/>
                </a:lnTo>
                <a:lnTo>
                  <a:pt x="64" y="48"/>
                </a:lnTo>
                <a:lnTo>
                  <a:pt x="76" y="56"/>
                </a:lnTo>
                <a:lnTo>
                  <a:pt x="84" y="71"/>
                </a:lnTo>
                <a:lnTo>
                  <a:pt x="88" y="88"/>
                </a:lnTo>
                <a:lnTo>
                  <a:pt x="88" y="96"/>
                </a:lnTo>
                <a:lnTo>
                  <a:pt x="84" y="104"/>
                </a:lnTo>
                <a:lnTo>
                  <a:pt x="81" y="111"/>
                </a:lnTo>
                <a:lnTo>
                  <a:pt x="72" y="125"/>
                </a:lnTo>
                <a:lnTo>
                  <a:pt x="67" y="128"/>
                </a:lnTo>
                <a:lnTo>
                  <a:pt x="60" y="131"/>
                </a:lnTo>
                <a:lnTo>
                  <a:pt x="52" y="133"/>
                </a:lnTo>
                <a:lnTo>
                  <a:pt x="46" y="133"/>
                </a:lnTo>
                <a:lnTo>
                  <a:pt x="27" y="130"/>
                </a:lnTo>
                <a:lnTo>
                  <a:pt x="12" y="119"/>
                </a:lnTo>
                <a:lnTo>
                  <a:pt x="4" y="107"/>
                </a:lnTo>
                <a:lnTo>
                  <a:pt x="1" y="91"/>
                </a:lnTo>
                <a:lnTo>
                  <a:pt x="0" y="71"/>
                </a:lnTo>
                <a:lnTo>
                  <a:pt x="1" y="48"/>
                </a:lnTo>
                <a:lnTo>
                  <a:pt x="6" y="29"/>
                </a:lnTo>
                <a:lnTo>
                  <a:pt x="16" y="15"/>
                </a:lnTo>
                <a:lnTo>
                  <a:pt x="28" y="3"/>
                </a:lnTo>
                <a:lnTo>
                  <a:pt x="48" y="0"/>
                </a:lnTo>
                <a:lnTo>
                  <a:pt x="62" y="2"/>
                </a:lnTo>
                <a:lnTo>
                  <a:pt x="75" y="10"/>
                </a:lnTo>
                <a:lnTo>
                  <a:pt x="81" y="19"/>
                </a:lnTo>
                <a:lnTo>
                  <a:pt x="84" y="26"/>
                </a:lnTo>
                <a:lnTo>
                  <a:pt x="86" y="34"/>
                </a:lnTo>
                <a:close/>
                <a:moveTo>
                  <a:pt x="17" y="88"/>
                </a:moveTo>
                <a:lnTo>
                  <a:pt x="17" y="93"/>
                </a:lnTo>
                <a:lnTo>
                  <a:pt x="20" y="103"/>
                </a:lnTo>
                <a:lnTo>
                  <a:pt x="27" y="112"/>
                </a:lnTo>
                <a:lnTo>
                  <a:pt x="36" y="117"/>
                </a:lnTo>
                <a:lnTo>
                  <a:pt x="46" y="119"/>
                </a:lnTo>
                <a:lnTo>
                  <a:pt x="51" y="119"/>
                </a:lnTo>
                <a:lnTo>
                  <a:pt x="56" y="117"/>
                </a:lnTo>
                <a:lnTo>
                  <a:pt x="67" y="106"/>
                </a:lnTo>
                <a:lnTo>
                  <a:pt x="68" y="101"/>
                </a:lnTo>
                <a:lnTo>
                  <a:pt x="70" y="95"/>
                </a:lnTo>
                <a:lnTo>
                  <a:pt x="70" y="83"/>
                </a:lnTo>
                <a:lnTo>
                  <a:pt x="68" y="77"/>
                </a:lnTo>
                <a:lnTo>
                  <a:pt x="67" y="72"/>
                </a:lnTo>
                <a:lnTo>
                  <a:pt x="62" y="69"/>
                </a:lnTo>
                <a:lnTo>
                  <a:pt x="60" y="66"/>
                </a:lnTo>
                <a:lnTo>
                  <a:pt x="56" y="63"/>
                </a:lnTo>
                <a:lnTo>
                  <a:pt x="52" y="63"/>
                </a:lnTo>
                <a:lnTo>
                  <a:pt x="48" y="61"/>
                </a:lnTo>
                <a:lnTo>
                  <a:pt x="38" y="61"/>
                </a:lnTo>
                <a:lnTo>
                  <a:pt x="28" y="64"/>
                </a:lnTo>
                <a:lnTo>
                  <a:pt x="25" y="69"/>
                </a:lnTo>
                <a:lnTo>
                  <a:pt x="22" y="72"/>
                </a:lnTo>
                <a:lnTo>
                  <a:pt x="19" y="77"/>
                </a:lnTo>
                <a:lnTo>
                  <a:pt x="17" y="82"/>
                </a:lnTo>
                <a:lnTo>
                  <a:pt x="17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12" name="Freeform 44"/>
          <p:cNvSpPr>
            <a:spLocks noEditPoints="1"/>
          </p:cNvSpPr>
          <p:nvPr/>
        </p:nvSpPr>
        <p:spPr bwMode="auto">
          <a:xfrm>
            <a:off x="4916489" y="5843588"/>
            <a:ext cx="115887" cy="177800"/>
          </a:xfrm>
          <a:custGeom>
            <a:avLst/>
            <a:gdLst>
              <a:gd name="T0" fmla="*/ 0 w 84"/>
              <a:gd name="T1" fmla="*/ 2147483647 h 133"/>
              <a:gd name="T2" fmla="*/ 0 w 84"/>
              <a:gd name="T3" fmla="*/ 2147483647 h 133"/>
              <a:gd name="T4" fmla="*/ 2147483647 w 84"/>
              <a:gd name="T5" fmla="*/ 2147483647 h 133"/>
              <a:gd name="T6" fmla="*/ 2147483647 w 84"/>
              <a:gd name="T7" fmla="*/ 2147483647 h 133"/>
              <a:gd name="T8" fmla="*/ 2147483647 w 84"/>
              <a:gd name="T9" fmla="*/ 2147483647 h 133"/>
              <a:gd name="T10" fmla="*/ 2147483647 w 84"/>
              <a:gd name="T11" fmla="*/ 2147483647 h 133"/>
              <a:gd name="T12" fmla="*/ 2147483647 w 84"/>
              <a:gd name="T13" fmla="*/ 2147483647 h 133"/>
              <a:gd name="T14" fmla="*/ 2147483647 w 84"/>
              <a:gd name="T15" fmla="*/ 2147483647 h 133"/>
              <a:gd name="T16" fmla="*/ 2147483647 w 84"/>
              <a:gd name="T17" fmla="*/ 0 h 133"/>
              <a:gd name="T18" fmla="*/ 2147483647 w 84"/>
              <a:gd name="T19" fmla="*/ 0 h 133"/>
              <a:gd name="T20" fmla="*/ 2147483647 w 84"/>
              <a:gd name="T21" fmla="*/ 2147483647 h 133"/>
              <a:gd name="T22" fmla="*/ 2147483647 w 84"/>
              <a:gd name="T23" fmla="*/ 2147483647 h 133"/>
              <a:gd name="T24" fmla="*/ 2147483647 w 84"/>
              <a:gd name="T25" fmla="*/ 2147483647 h 133"/>
              <a:gd name="T26" fmla="*/ 2147483647 w 84"/>
              <a:gd name="T27" fmla="*/ 2147483647 h 133"/>
              <a:gd name="T28" fmla="*/ 2147483647 w 84"/>
              <a:gd name="T29" fmla="*/ 2147483647 h 133"/>
              <a:gd name="T30" fmla="*/ 2147483647 w 84"/>
              <a:gd name="T31" fmla="*/ 2147483647 h 133"/>
              <a:gd name="T32" fmla="*/ 2147483647 w 84"/>
              <a:gd name="T33" fmla="*/ 2147483647 h 133"/>
              <a:gd name="T34" fmla="*/ 2147483647 w 84"/>
              <a:gd name="T35" fmla="*/ 2147483647 h 133"/>
              <a:gd name="T36" fmla="*/ 2147483647 w 84"/>
              <a:gd name="T37" fmla="*/ 2147483647 h 133"/>
              <a:gd name="T38" fmla="*/ 2147483647 w 84"/>
              <a:gd name="T39" fmla="*/ 2147483647 h 133"/>
              <a:gd name="T40" fmla="*/ 2147483647 w 84"/>
              <a:gd name="T41" fmla="*/ 2147483647 h 133"/>
              <a:gd name="T42" fmla="*/ 2147483647 w 84"/>
              <a:gd name="T43" fmla="*/ 2147483647 h 133"/>
              <a:gd name="T44" fmla="*/ 2147483647 w 84"/>
              <a:gd name="T45" fmla="*/ 2147483647 h 133"/>
              <a:gd name="T46" fmla="*/ 2147483647 w 84"/>
              <a:gd name="T47" fmla="*/ 2147483647 h 133"/>
              <a:gd name="T48" fmla="*/ 2147483647 w 84"/>
              <a:gd name="T49" fmla="*/ 2147483647 h 133"/>
              <a:gd name="T50" fmla="*/ 2147483647 w 84"/>
              <a:gd name="T51" fmla="*/ 2147483647 h 133"/>
              <a:gd name="T52" fmla="*/ 2147483647 w 84"/>
              <a:gd name="T53" fmla="*/ 2147483647 h 133"/>
              <a:gd name="T54" fmla="*/ 2147483647 w 84"/>
              <a:gd name="T55" fmla="*/ 2147483647 h 133"/>
              <a:gd name="T56" fmla="*/ 2147483647 w 84"/>
              <a:gd name="T57" fmla="*/ 2147483647 h 133"/>
              <a:gd name="T58" fmla="*/ 0 w 84"/>
              <a:gd name="T59" fmla="*/ 2147483647 h 133"/>
              <a:gd name="T60" fmla="*/ 0 w 84"/>
              <a:gd name="T61" fmla="*/ 2147483647 h 133"/>
              <a:gd name="T62" fmla="*/ 2147483647 w 84"/>
              <a:gd name="T63" fmla="*/ 2147483647 h 133"/>
              <a:gd name="T64" fmla="*/ 2147483647 w 84"/>
              <a:gd name="T65" fmla="*/ 2147483647 h 133"/>
              <a:gd name="T66" fmla="*/ 2147483647 w 84"/>
              <a:gd name="T67" fmla="*/ 2147483647 h 133"/>
              <a:gd name="T68" fmla="*/ 2147483647 w 84"/>
              <a:gd name="T69" fmla="*/ 2147483647 h 133"/>
              <a:gd name="T70" fmla="*/ 2147483647 w 84"/>
              <a:gd name="T71" fmla="*/ 2147483647 h 133"/>
              <a:gd name="T72" fmla="*/ 2147483647 w 84"/>
              <a:gd name="T73" fmla="*/ 2147483647 h 133"/>
              <a:gd name="T74" fmla="*/ 2147483647 w 84"/>
              <a:gd name="T75" fmla="*/ 2147483647 h 133"/>
              <a:gd name="T76" fmla="*/ 2147483647 w 84"/>
              <a:gd name="T77" fmla="*/ 2147483647 h 133"/>
              <a:gd name="T78" fmla="*/ 2147483647 w 84"/>
              <a:gd name="T79" fmla="*/ 2147483647 h 133"/>
              <a:gd name="T80" fmla="*/ 2147483647 w 84"/>
              <a:gd name="T81" fmla="*/ 2147483647 h 133"/>
              <a:gd name="T82" fmla="*/ 2147483647 w 84"/>
              <a:gd name="T83" fmla="*/ 2147483647 h 133"/>
              <a:gd name="T84" fmla="*/ 2147483647 w 84"/>
              <a:gd name="T85" fmla="*/ 2147483647 h 133"/>
              <a:gd name="T86" fmla="*/ 2147483647 w 84"/>
              <a:gd name="T87" fmla="*/ 2147483647 h 133"/>
              <a:gd name="T88" fmla="*/ 2147483647 w 84"/>
              <a:gd name="T89" fmla="*/ 2147483647 h 133"/>
              <a:gd name="T90" fmla="*/ 2147483647 w 84"/>
              <a:gd name="T91" fmla="*/ 2147483647 h 133"/>
              <a:gd name="T92" fmla="*/ 2147483647 w 84"/>
              <a:gd name="T93" fmla="*/ 2147483647 h 133"/>
              <a:gd name="T94" fmla="*/ 2147483647 w 84"/>
              <a:gd name="T95" fmla="*/ 2147483647 h 133"/>
              <a:gd name="T96" fmla="*/ 2147483647 w 84"/>
              <a:gd name="T97" fmla="*/ 2147483647 h 133"/>
              <a:gd name="T98" fmla="*/ 2147483647 w 84"/>
              <a:gd name="T99" fmla="*/ 2147483647 h 133"/>
              <a:gd name="T100" fmla="*/ 2147483647 w 84"/>
              <a:gd name="T101" fmla="*/ 2147483647 h 133"/>
              <a:gd name="T102" fmla="*/ 2147483647 w 84"/>
              <a:gd name="T103" fmla="*/ 2147483647 h 133"/>
              <a:gd name="T104" fmla="*/ 2147483647 w 84"/>
              <a:gd name="T105" fmla="*/ 2147483647 h 133"/>
              <a:gd name="T106" fmla="*/ 2147483647 w 84"/>
              <a:gd name="T107" fmla="*/ 2147483647 h 133"/>
              <a:gd name="T108" fmla="*/ 2147483647 w 84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4"/>
              <a:gd name="T166" fmla="*/ 0 h 133"/>
              <a:gd name="T167" fmla="*/ 84 w 84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4" h="133">
                <a:moveTo>
                  <a:pt x="0" y="66"/>
                </a:moveTo>
                <a:lnTo>
                  <a:pt x="0" y="45"/>
                </a:lnTo>
                <a:lnTo>
                  <a:pt x="4" y="29"/>
                </a:lnTo>
                <a:lnTo>
                  <a:pt x="6" y="23"/>
                </a:lnTo>
                <a:lnTo>
                  <a:pt x="9" y="16"/>
                </a:lnTo>
                <a:lnTo>
                  <a:pt x="14" y="11"/>
                </a:lnTo>
                <a:lnTo>
                  <a:pt x="17" y="7"/>
                </a:lnTo>
                <a:lnTo>
                  <a:pt x="22" y="3"/>
                </a:lnTo>
                <a:lnTo>
                  <a:pt x="35" y="0"/>
                </a:lnTo>
                <a:lnTo>
                  <a:pt x="49" y="0"/>
                </a:lnTo>
                <a:lnTo>
                  <a:pt x="56" y="2"/>
                </a:lnTo>
                <a:lnTo>
                  <a:pt x="60" y="3"/>
                </a:lnTo>
                <a:lnTo>
                  <a:pt x="64" y="7"/>
                </a:lnTo>
                <a:lnTo>
                  <a:pt x="68" y="10"/>
                </a:lnTo>
                <a:lnTo>
                  <a:pt x="72" y="13"/>
                </a:lnTo>
                <a:lnTo>
                  <a:pt x="80" y="29"/>
                </a:lnTo>
                <a:lnTo>
                  <a:pt x="84" y="48"/>
                </a:lnTo>
                <a:lnTo>
                  <a:pt x="84" y="66"/>
                </a:lnTo>
                <a:lnTo>
                  <a:pt x="83" y="88"/>
                </a:lnTo>
                <a:lnTo>
                  <a:pt x="81" y="104"/>
                </a:lnTo>
                <a:lnTo>
                  <a:pt x="76" y="114"/>
                </a:lnTo>
                <a:lnTo>
                  <a:pt x="72" y="120"/>
                </a:lnTo>
                <a:lnTo>
                  <a:pt x="65" y="125"/>
                </a:lnTo>
                <a:lnTo>
                  <a:pt x="56" y="131"/>
                </a:lnTo>
                <a:lnTo>
                  <a:pt x="49" y="133"/>
                </a:lnTo>
                <a:lnTo>
                  <a:pt x="43" y="133"/>
                </a:lnTo>
                <a:lnTo>
                  <a:pt x="25" y="130"/>
                </a:lnTo>
                <a:lnTo>
                  <a:pt x="12" y="120"/>
                </a:lnTo>
                <a:lnTo>
                  <a:pt x="4" y="106"/>
                </a:lnTo>
                <a:lnTo>
                  <a:pt x="0" y="88"/>
                </a:lnTo>
                <a:lnTo>
                  <a:pt x="0" y="66"/>
                </a:lnTo>
                <a:close/>
                <a:moveTo>
                  <a:pt x="16" y="66"/>
                </a:moveTo>
                <a:lnTo>
                  <a:pt x="17" y="85"/>
                </a:lnTo>
                <a:lnTo>
                  <a:pt x="19" y="99"/>
                </a:lnTo>
                <a:lnTo>
                  <a:pt x="24" y="109"/>
                </a:lnTo>
                <a:lnTo>
                  <a:pt x="33" y="115"/>
                </a:lnTo>
                <a:lnTo>
                  <a:pt x="43" y="119"/>
                </a:lnTo>
                <a:lnTo>
                  <a:pt x="52" y="115"/>
                </a:lnTo>
                <a:lnTo>
                  <a:pt x="57" y="112"/>
                </a:lnTo>
                <a:lnTo>
                  <a:pt x="60" y="109"/>
                </a:lnTo>
                <a:lnTo>
                  <a:pt x="65" y="99"/>
                </a:lnTo>
                <a:lnTo>
                  <a:pt x="67" y="85"/>
                </a:lnTo>
                <a:lnTo>
                  <a:pt x="67" y="48"/>
                </a:lnTo>
                <a:lnTo>
                  <a:pt x="65" y="34"/>
                </a:lnTo>
                <a:lnTo>
                  <a:pt x="60" y="24"/>
                </a:lnTo>
                <a:lnTo>
                  <a:pt x="57" y="21"/>
                </a:lnTo>
                <a:lnTo>
                  <a:pt x="52" y="18"/>
                </a:lnTo>
                <a:lnTo>
                  <a:pt x="46" y="16"/>
                </a:lnTo>
                <a:lnTo>
                  <a:pt x="41" y="15"/>
                </a:lnTo>
                <a:lnTo>
                  <a:pt x="32" y="18"/>
                </a:lnTo>
                <a:lnTo>
                  <a:pt x="27" y="21"/>
                </a:lnTo>
                <a:lnTo>
                  <a:pt x="24" y="24"/>
                </a:lnTo>
                <a:lnTo>
                  <a:pt x="19" y="34"/>
                </a:lnTo>
                <a:lnTo>
                  <a:pt x="17" y="48"/>
                </a:lnTo>
                <a:lnTo>
                  <a:pt x="16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13" name="Freeform 45"/>
          <p:cNvSpPr>
            <a:spLocks noEditPoints="1"/>
          </p:cNvSpPr>
          <p:nvPr/>
        </p:nvSpPr>
        <p:spPr bwMode="auto">
          <a:xfrm>
            <a:off x="5054601" y="5843588"/>
            <a:ext cx="119063" cy="177800"/>
          </a:xfrm>
          <a:custGeom>
            <a:avLst/>
            <a:gdLst>
              <a:gd name="T0" fmla="*/ 0 w 85"/>
              <a:gd name="T1" fmla="*/ 2147483647 h 133"/>
              <a:gd name="T2" fmla="*/ 2147483647 w 85"/>
              <a:gd name="T3" fmla="*/ 2147483647 h 133"/>
              <a:gd name="T4" fmla="*/ 2147483647 w 85"/>
              <a:gd name="T5" fmla="*/ 2147483647 h 133"/>
              <a:gd name="T6" fmla="*/ 2147483647 w 85"/>
              <a:gd name="T7" fmla="*/ 2147483647 h 133"/>
              <a:gd name="T8" fmla="*/ 2147483647 w 85"/>
              <a:gd name="T9" fmla="*/ 2147483647 h 133"/>
              <a:gd name="T10" fmla="*/ 2147483647 w 85"/>
              <a:gd name="T11" fmla="*/ 2147483647 h 133"/>
              <a:gd name="T12" fmla="*/ 2147483647 w 85"/>
              <a:gd name="T13" fmla="*/ 2147483647 h 133"/>
              <a:gd name="T14" fmla="*/ 2147483647 w 85"/>
              <a:gd name="T15" fmla="*/ 2147483647 h 133"/>
              <a:gd name="T16" fmla="*/ 2147483647 w 85"/>
              <a:gd name="T17" fmla="*/ 0 h 133"/>
              <a:gd name="T18" fmla="*/ 2147483647 w 85"/>
              <a:gd name="T19" fmla="*/ 0 h 133"/>
              <a:gd name="T20" fmla="*/ 2147483647 w 85"/>
              <a:gd name="T21" fmla="*/ 2147483647 h 133"/>
              <a:gd name="T22" fmla="*/ 2147483647 w 85"/>
              <a:gd name="T23" fmla="*/ 2147483647 h 133"/>
              <a:gd name="T24" fmla="*/ 2147483647 w 85"/>
              <a:gd name="T25" fmla="*/ 2147483647 h 133"/>
              <a:gd name="T26" fmla="*/ 2147483647 w 85"/>
              <a:gd name="T27" fmla="*/ 2147483647 h 133"/>
              <a:gd name="T28" fmla="*/ 2147483647 w 85"/>
              <a:gd name="T29" fmla="*/ 2147483647 h 133"/>
              <a:gd name="T30" fmla="*/ 2147483647 w 85"/>
              <a:gd name="T31" fmla="*/ 2147483647 h 133"/>
              <a:gd name="T32" fmla="*/ 2147483647 w 85"/>
              <a:gd name="T33" fmla="*/ 2147483647 h 133"/>
              <a:gd name="T34" fmla="*/ 2147483647 w 85"/>
              <a:gd name="T35" fmla="*/ 2147483647 h 133"/>
              <a:gd name="T36" fmla="*/ 2147483647 w 85"/>
              <a:gd name="T37" fmla="*/ 2147483647 h 133"/>
              <a:gd name="T38" fmla="*/ 2147483647 w 85"/>
              <a:gd name="T39" fmla="*/ 2147483647 h 133"/>
              <a:gd name="T40" fmla="*/ 2147483647 w 85"/>
              <a:gd name="T41" fmla="*/ 2147483647 h 133"/>
              <a:gd name="T42" fmla="*/ 2147483647 w 85"/>
              <a:gd name="T43" fmla="*/ 2147483647 h 133"/>
              <a:gd name="T44" fmla="*/ 2147483647 w 85"/>
              <a:gd name="T45" fmla="*/ 2147483647 h 133"/>
              <a:gd name="T46" fmla="*/ 2147483647 w 85"/>
              <a:gd name="T47" fmla="*/ 2147483647 h 133"/>
              <a:gd name="T48" fmla="*/ 2147483647 w 85"/>
              <a:gd name="T49" fmla="*/ 2147483647 h 133"/>
              <a:gd name="T50" fmla="*/ 2147483647 w 85"/>
              <a:gd name="T51" fmla="*/ 2147483647 h 133"/>
              <a:gd name="T52" fmla="*/ 2147483647 w 85"/>
              <a:gd name="T53" fmla="*/ 2147483647 h 133"/>
              <a:gd name="T54" fmla="*/ 2147483647 w 85"/>
              <a:gd name="T55" fmla="*/ 2147483647 h 133"/>
              <a:gd name="T56" fmla="*/ 2147483647 w 85"/>
              <a:gd name="T57" fmla="*/ 2147483647 h 133"/>
              <a:gd name="T58" fmla="*/ 0 w 85"/>
              <a:gd name="T59" fmla="*/ 2147483647 h 133"/>
              <a:gd name="T60" fmla="*/ 2147483647 w 85"/>
              <a:gd name="T61" fmla="*/ 2147483647 h 133"/>
              <a:gd name="T62" fmla="*/ 2147483647 w 85"/>
              <a:gd name="T63" fmla="*/ 2147483647 h 133"/>
              <a:gd name="T64" fmla="*/ 2147483647 w 85"/>
              <a:gd name="T65" fmla="*/ 2147483647 h 133"/>
              <a:gd name="T66" fmla="*/ 2147483647 w 85"/>
              <a:gd name="T67" fmla="*/ 2147483647 h 133"/>
              <a:gd name="T68" fmla="*/ 2147483647 w 85"/>
              <a:gd name="T69" fmla="*/ 2147483647 h 133"/>
              <a:gd name="T70" fmla="*/ 2147483647 w 85"/>
              <a:gd name="T71" fmla="*/ 2147483647 h 133"/>
              <a:gd name="T72" fmla="*/ 2147483647 w 85"/>
              <a:gd name="T73" fmla="*/ 2147483647 h 133"/>
              <a:gd name="T74" fmla="*/ 2147483647 w 85"/>
              <a:gd name="T75" fmla="*/ 2147483647 h 133"/>
              <a:gd name="T76" fmla="*/ 2147483647 w 85"/>
              <a:gd name="T77" fmla="*/ 2147483647 h 133"/>
              <a:gd name="T78" fmla="*/ 2147483647 w 85"/>
              <a:gd name="T79" fmla="*/ 2147483647 h 133"/>
              <a:gd name="T80" fmla="*/ 2147483647 w 85"/>
              <a:gd name="T81" fmla="*/ 2147483647 h 133"/>
              <a:gd name="T82" fmla="*/ 2147483647 w 85"/>
              <a:gd name="T83" fmla="*/ 2147483647 h 133"/>
              <a:gd name="T84" fmla="*/ 2147483647 w 85"/>
              <a:gd name="T85" fmla="*/ 2147483647 h 133"/>
              <a:gd name="T86" fmla="*/ 2147483647 w 85"/>
              <a:gd name="T87" fmla="*/ 2147483647 h 133"/>
              <a:gd name="T88" fmla="*/ 2147483647 w 85"/>
              <a:gd name="T89" fmla="*/ 2147483647 h 133"/>
              <a:gd name="T90" fmla="*/ 2147483647 w 85"/>
              <a:gd name="T91" fmla="*/ 2147483647 h 133"/>
              <a:gd name="T92" fmla="*/ 2147483647 w 85"/>
              <a:gd name="T93" fmla="*/ 2147483647 h 133"/>
              <a:gd name="T94" fmla="*/ 2147483647 w 85"/>
              <a:gd name="T95" fmla="*/ 2147483647 h 133"/>
              <a:gd name="T96" fmla="*/ 2147483647 w 85"/>
              <a:gd name="T97" fmla="*/ 2147483647 h 133"/>
              <a:gd name="T98" fmla="*/ 2147483647 w 85"/>
              <a:gd name="T99" fmla="*/ 2147483647 h 133"/>
              <a:gd name="T100" fmla="*/ 2147483647 w 85"/>
              <a:gd name="T101" fmla="*/ 2147483647 h 133"/>
              <a:gd name="T102" fmla="*/ 2147483647 w 85"/>
              <a:gd name="T103" fmla="*/ 2147483647 h 133"/>
              <a:gd name="T104" fmla="*/ 2147483647 w 85"/>
              <a:gd name="T105" fmla="*/ 2147483647 h 133"/>
              <a:gd name="T106" fmla="*/ 2147483647 w 85"/>
              <a:gd name="T107" fmla="*/ 2147483647 h 133"/>
              <a:gd name="T108" fmla="*/ 2147483647 w 85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5"/>
              <a:gd name="T166" fmla="*/ 0 h 133"/>
              <a:gd name="T167" fmla="*/ 85 w 85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5" h="133">
                <a:moveTo>
                  <a:pt x="0" y="66"/>
                </a:moveTo>
                <a:lnTo>
                  <a:pt x="2" y="45"/>
                </a:lnTo>
                <a:lnTo>
                  <a:pt x="5" y="29"/>
                </a:lnTo>
                <a:lnTo>
                  <a:pt x="12" y="16"/>
                </a:lnTo>
                <a:lnTo>
                  <a:pt x="15" y="11"/>
                </a:lnTo>
                <a:lnTo>
                  <a:pt x="20" y="7"/>
                </a:lnTo>
                <a:lnTo>
                  <a:pt x="24" y="3"/>
                </a:lnTo>
                <a:lnTo>
                  <a:pt x="29" y="2"/>
                </a:lnTo>
                <a:lnTo>
                  <a:pt x="36" y="0"/>
                </a:lnTo>
                <a:lnTo>
                  <a:pt x="50" y="0"/>
                </a:lnTo>
                <a:lnTo>
                  <a:pt x="56" y="2"/>
                </a:lnTo>
                <a:lnTo>
                  <a:pt x="61" y="3"/>
                </a:lnTo>
                <a:lnTo>
                  <a:pt x="66" y="7"/>
                </a:lnTo>
                <a:lnTo>
                  <a:pt x="72" y="13"/>
                </a:lnTo>
                <a:lnTo>
                  <a:pt x="80" y="29"/>
                </a:lnTo>
                <a:lnTo>
                  <a:pt x="85" y="48"/>
                </a:lnTo>
                <a:lnTo>
                  <a:pt x="85" y="88"/>
                </a:lnTo>
                <a:lnTo>
                  <a:pt x="82" y="104"/>
                </a:lnTo>
                <a:lnTo>
                  <a:pt x="77" y="114"/>
                </a:lnTo>
                <a:lnTo>
                  <a:pt x="72" y="120"/>
                </a:lnTo>
                <a:lnTo>
                  <a:pt x="68" y="125"/>
                </a:lnTo>
                <a:lnTo>
                  <a:pt x="63" y="128"/>
                </a:lnTo>
                <a:lnTo>
                  <a:pt x="56" y="131"/>
                </a:lnTo>
                <a:lnTo>
                  <a:pt x="50" y="133"/>
                </a:lnTo>
                <a:lnTo>
                  <a:pt x="44" y="133"/>
                </a:lnTo>
                <a:lnTo>
                  <a:pt x="26" y="130"/>
                </a:lnTo>
                <a:lnTo>
                  <a:pt x="13" y="120"/>
                </a:lnTo>
                <a:lnTo>
                  <a:pt x="5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8" y="85"/>
                </a:lnTo>
                <a:lnTo>
                  <a:pt x="20" y="99"/>
                </a:lnTo>
                <a:lnTo>
                  <a:pt x="24" y="109"/>
                </a:lnTo>
                <a:lnTo>
                  <a:pt x="34" y="115"/>
                </a:lnTo>
                <a:lnTo>
                  <a:pt x="44" y="119"/>
                </a:lnTo>
                <a:lnTo>
                  <a:pt x="53" y="115"/>
                </a:lnTo>
                <a:lnTo>
                  <a:pt x="58" y="112"/>
                </a:lnTo>
                <a:lnTo>
                  <a:pt x="61" y="109"/>
                </a:lnTo>
                <a:lnTo>
                  <a:pt x="66" y="99"/>
                </a:lnTo>
                <a:lnTo>
                  <a:pt x="68" y="85"/>
                </a:lnTo>
                <a:lnTo>
                  <a:pt x="69" y="66"/>
                </a:lnTo>
                <a:lnTo>
                  <a:pt x="68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8" y="16"/>
                </a:lnTo>
                <a:lnTo>
                  <a:pt x="42" y="15"/>
                </a:lnTo>
                <a:lnTo>
                  <a:pt x="32" y="18"/>
                </a:lnTo>
                <a:lnTo>
                  <a:pt x="28" y="21"/>
                </a:lnTo>
                <a:lnTo>
                  <a:pt x="24" y="24"/>
                </a:lnTo>
                <a:lnTo>
                  <a:pt x="20" y="34"/>
                </a:lnTo>
                <a:lnTo>
                  <a:pt x="18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 flipV="1">
            <a:off x="6264275" y="5629275"/>
            <a:ext cx="1588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>
            <a:off x="6264275" y="2225677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816" name="Freeform 48"/>
          <p:cNvSpPr>
            <a:spLocks/>
          </p:cNvSpPr>
          <p:nvPr/>
        </p:nvSpPr>
        <p:spPr bwMode="auto">
          <a:xfrm>
            <a:off x="6045201" y="5843590"/>
            <a:ext cx="66675" cy="174625"/>
          </a:xfrm>
          <a:custGeom>
            <a:avLst/>
            <a:gdLst>
              <a:gd name="T0" fmla="*/ 2147483647 w 48"/>
              <a:gd name="T1" fmla="*/ 2147483647 h 131"/>
              <a:gd name="T2" fmla="*/ 2147483647 w 48"/>
              <a:gd name="T3" fmla="*/ 2147483647 h 131"/>
              <a:gd name="T4" fmla="*/ 2147483647 w 48"/>
              <a:gd name="T5" fmla="*/ 2147483647 h 131"/>
              <a:gd name="T6" fmla="*/ 2147483647 w 48"/>
              <a:gd name="T7" fmla="*/ 2147483647 h 131"/>
              <a:gd name="T8" fmla="*/ 2147483647 w 48"/>
              <a:gd name="T9" fmla="*/ 2147483647 h 131"/>
              <a:gd name="T10" fmla="*/ 2147483647 w 48"/>
              <a:gd name="T11" fmla="*/ 2147483647 h 131"/>
              <a:gd name="T12" fmla="*/ 2147483647 w 48"/>
              <a:gd name="T13" fmla="*/ 2147483647 h 131"/>
              <a:gd name="T14" fmla="*/ 0 w 48"/>
              <a:gd name="T15" fmla="*/ 2147483647 h 131"/>
              <a:gd name="T16" fmla="*/ 0 w 48"/>
              <a:gd name="T17" fmla="*/ 2147483647 h 131"/>
              <a:gd name="T18" fmla="*/ 2147483647 w 48"/>
              <a:gd name="T19" fmla="*/ 2147483647 h 131"/>
              <a:gd name="T20" fmla="*/ 2147483647 w 48"/>
              <a:gd name="T21" fmla="*/ 2147483647 h 131"/>
              <a:gd name="T22" fmla="*/ 2147483647 w 48"/>
              <a:gd name="T23" fmla="*/ 2147483647 h 131"/>
              <a:gd name="T24" fmla="*/ 2147483647 w 48"/>
              <a:gd name="T25" fmla="*/ 2147483647 h 131"/>
              <a:gd name="T26" fmla="*/ 2147483647 w 48"/>
              <a:gd name="T27" fmla="*/ 2147483647 h 131"/>
              <a:gd name="T28" fmla="*/ 2147483647 w 48"/>
              <a:gd name="T29" fmla="*/ 0 h 131"/>
              <a:gd name="T30" fmla="*/ 2147483647 w 48"/>
              <a:gd name="T31" fmla="*/ 0 h 131"/>
              <a:gd name="T32" fmla="*/ 2147483647 w 48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131"/>
              <a:gd name="T53" fmla="*/ 48 w 48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131">
                <a:moveTo>
                  <a:pt x="48" y="131"/>
                </a:moveTo>
                <a:lnTo>
                  <a:pt x="30" y="131"/>
                </a:lnTo>
                <a:lnTo>
                  <a:pt x="30" y="29"/>
                </a:lnTo>
                <a:lnTo>
                  <a:pt x="27" y="32"/>
                </a:lnTo>
                <a:lnTo>
                  <a:pt x="22" y="35"/>
                </a:lnTo>
                <a:lnTo>
                  <a:pt x="16" y="40"/>
                </a:lnTo>
                <a:lnTo>
                  <a:pt x="8" y="45"/>
                </a:lnTo>
                <a:lnTo>
                  <a:pt x="0" y="47"/>
                </a:lnTo>
                <a:lnTo>
                  <a:pt x="0" y="32"/>
                </a:lnTo>
                <a:lnTo>
                  <a:pt x="9" y="27"/>
                </a:lnTo>
                <a:lnTo>
                  <a:pt x="17" y="23"/>
                </a:lnTo>
                <a:lnTo>
                  <a:pt x="22" y="16"/>
                </a:lnTo>
                <a:lnTo>
                  <a:pt x="28" y="11"/>
                </a:lnTo>
                <a:lnTo>
                  <a:pt x="33" y="5"/>
                </a:lnTo>
                <a:lnTo>
                  <a:pt x="36" y="0"/>
                </a:lnTo>
                <a:lnTo>
                  <a:pt x="48" y="0"/>
                </a:lnTo>
                <a:lnTo>
                  <a:pt x="48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17" name="Freeform 49"/>
          <p:cNvSpPr>
            <a:spLocks noEditPoints="1"/>
          </p:cNvSpPr>
          <p:nvPr/>
        </p:nvSpPr>
        <p:spPr bwMode="auto">
          <a:xfrm>
            <a:off x="6169026" y="5843588"/>
            <a:ext cx="115888" cy="177800"/>
          </a:xfrm>
          <a:custGeom>
            <a:avLst/>
            <a:gdLst>
              <a:gd name="T0" fmla="*/ 2147483647 w 85"/>
              <a:gd name="T1" fmla="*/ 2147483647 h 133"/>
              <a:gd name="T2" fmla="*/ 2147483647 w 85"/>
              <a:gd name="T3" fmla="*/ 2147483647 h 133"/>
              <a:gd name="T4" fmla="*/ 2147483647 w 85"/>
              <a:gd name="T5" fmla="*/ 2147483647 h 133"/>
              <a:gd name="T6" fmla="*/ 2147483647 w 85"/>
              <a:gd name="T7" fmla="*/ 2147483647 h 133"/>
              <a:gd name="T8" fmla="*/ 2147483647 w 85"/>
              <a:gd name="T9" fmla="*/ 2147483647 h 133"/>
              <a:gd name="T10" fmla="*/ 2147483647 w 85"/>
              <a:gd name="T11" fmla="*/ 2147483647 h 133"/>
              <a:gd name="T12" fmla="*/ 2147483647 w 85"/>
              <a:gd name="T13" fmla="*/ 2147483647 h 133"/>
              <a:gd name="T14" fmla="*/ 2147483647 w 85"/>
              <a:gd name="T15" fmla="*/ 2147483647 h 133"/>
              <a:gd name="T16" fmla="*/ 2147483647 w 85"/>
              <a:gd name="T17" fmla="*/ 2147483647 h 133"/>
              <a:gd name="T18" fmla="*/ 2147483647 w 85"/>
              <a:gd name="T19" fmla="*/ 2147483647 h 133"/>
              <a:gd name="T20" fmla="*/ 2147483647 w 85"/>
              <a:gd name="T21" fmla="*/ 2147483647 h 133"/>
              <a:gd name="T22" fmla="*/ 2147483647 w 85"/>
              <a:gd name="T23" fmla="*/ 2147483647 h 133"/>
              <a:gd name="T24" fmla="*/ 2147483647 w 85"/>
              <a:gd name="T25" fmla="*/ 2147483647 h 133"/>
              <a:gd name="T26" fmla="*/ 2147483647 w 85"/>
              <a:gd name="T27" fmla="*/ 2147483647 h 133"/>
              <a:gd name="T28" fmla="*/ 2147483647 w 85"/>
              <a:gd name="T29" fmla="*/ 2147483647 h 133"/>
              <a:gd name="T30" fmla="*/ 2147483647 w 85"/>
              <a:gd name="T31" fmla="*/ 2147483647 h 133"/>
              <a:gd name="T32" fmla="*/ 2147483647 w 85"/>
              <a:gd name="T33" fmla="*/ 2147483647 h 133"/>
              <a:gd name="T34" fmla="*/ 2147483647 w 85"/>
              <a:gd name="T35" fmla="*/ 2147483647 h 133"/>
              <a:gd name="T36" fmla="*/ 2147483647 w 85"/>
              <a:gd name="T37" fmla="*/ 2147483647 h 133"/>
              <a:gd name="T38" fmla="*/ 0 w 85"/>
              <a:gd name="T39" fmla="*/ 2147483647 h 133"/>
              <a:gd name="T40" fmla="*/ 2147483647 w 85"/>
              <a:gd name="T41" fmla="*/ 2147483647 h 133"/>
              <a:gd name="T42" fmla="*/ 2147483647 w 85"/>
              <a:gd name="T43" fmla="*/ 2147483647 h 133"/>
              <a:gd name="T44" fmla="*/ 2147483647 w 85"/>
              <a:gd name="T45" fmla="*/ 2147483647 h 133"/>
              <a:gd name="T46" fmla="*/ 2147483647 w 85"/>
              <a:gd name="T47" fmla="*/ 2147483647 h 133"/>
              <a:gd name="T48" fmla="*/ 2147483647 w 85"/>
              <a:gd name="T49" fmla="*/ 2147483647 h 133"/>
              <a:gd name="T50" fmla="*/ 2147483647 w 85"/>
              <a:gd name="T51" fmla="*/ 2147483647 h 133"/>
              <a:gd name="T52" fmla="*/ 2147483647 w 85"/>
              <a:gd name="T53" fmla="*/ 2147483647 h 133"/>
              <a:gd name="T54" fmla="*/ 2147483647 w 85"/>
              <a:gd name="T55" fmla="*/ 2147483647 h 133"/>
              <a:gd name="T56" fmla="*/ 2147483647 w 85"/>
              <a:gd name="T57" fmla="*/ 2147483647 h 133"/>
              <a:gd name="T58" fmla="*/ 2147483647 w 85"/>
              <a:gd name="T59" fmla="*/ 2147483647 h 133"/>
              <a:gd name="T60" fmla="*/ 2147483647 w 85"/>
              <a:gd name="T61" fmla="*/ 2147483647 h 133"/>
              <a:gd name="T62" fmla="*/ 2147483647 w 85"/>
              <a:gd name="T63" fmla="*/ 2147483647 h 133"/>
              <a:gd name="T64" fmla="*/ 2147483647 w 85"/>
              <a:gd name="T65" fmla="*/ 2147483647 h 133"/>
              <a:gd name="T66" fmla="*/ 2147483647 w 85"/>
              <a:gd name="T67" fmla="*/ 2147483647 h 133"/>
              <a:gd name="T68" fmla="*/ 2147483647 w 85"/>
              <a:gd name="T69" fmla="*/ 2147483647 h 133"/>
              <a:gd name="T70" fmla="*/ 2147483647 w 85"/>
              <a:gd name="T71" fmla="*/ 2147483647 h 133"/>
              <a:gd name="T72" fmla="*/ 2147483647 w 85"/>
              <a:gd name="T73" fmla="*/ 2147483647 h 133"/>
              <a:gd name="T74" fmla="*/ 2147483647 w 85"/>
              <a:gd name="T75" fmla="*/ 2147483647 h 133"/>
              <a:gd name="T76" fmla="*/ 2147483647 w 85"/>
              <a:gd name="T77" fmla="*/ 2147483647 h 133"/>
              <a:gd name="T78" fmla="*/ 2147483647 w 85"/>
              <a:gd name="T79" fmla="*/ 2147483647 h 133"/>
              <a:gd name="T80" fmla="*/ 2147483647 w 85"/>
              <a:gd name="T81" fmla="*/ 2147483647 h 133"/>
              <a:gd name="T82" fmla="*/ 2147483647 w 85"/>
              <a:gd name="T83" fmla="*/ 2147483647 h 133"/>
              <a:gd name="T84" fmla="*/ 2147483647 w 85"/>
              <a:gd name="T85" fmla="*/ 2147483647 h 13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5"/>
              <a:gd name="T130" fmla="*/ 0 h 133"/>
              <a:gd name="T131" fmla="*/ 85 w 85"/>
              <a:gd name="T132" fmla="*/ 133 h 13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5" h="133">
                <a:moveTo>
                  <a:pt x="26" y="59"/>
                </a:moveTo>
                <a:lnTo>
                  <a:pt x="21" y="58"/>
                </a:lnTo>
                <a:lnTo>
                  <a:pt x="16" y="55"/>
                </a:lnTo>
                <a:lnTo>
                  <a:pt x="13" y="51"/>
                </a:lnTo>
                <a:lnTo>
                  <a:pt x="10" y="47"/>
                </a:lnTo>
                <a:lnTo>
                  <a:pt x="7" y="43"/>
                </a:lnTo>
                <a:lnTo>
                  <a:pt x="5" y="37"/>
                </a:lnTo>
                <a:lnTo>
                  <a:pt x="5" y="26"/>
                </a:lnTo>
                <a:lnTo>
                  <a:pt x="7" y="19"/>
                </a:lnTo>
                <a:lnTo>
                  <a:pt x="10" y="15"/>
                </a:lnTo>
                <a:lnTo>
                  <a:pt x="15" y="10"/>
                </a:lnTo>
                <a:lnTo>
                  <a:pt x="27" y="2"/>
                </a:lnTo>
                <a:lnTo>
                  <a:pt x="43" y="0"/>
                </a:lnTo>
                <a:lnTo>
                  <a:pt x="58" y="2"/>
                </a:lnTo>
                <a:lnTo>
                  <a:pt x="69" y="10"/>
                </a:lnTo>
                <a:lnTo>
                  <a:pt x="74" y="13"/>
                </a:lnTo>
                <a:lnTo>
                  <a:pt x="77" y="18"/>
                </a:lnTo>
                <a:lnTo>
                  <a:pt x="80" y="27"/>
                </a:lnTo>
                <a:lnTo>
                  <a:pt x="80" y="37"/>
                </a:lnTo>
                <a:lnTo>
                  <a:pt x="79" y="43"/>
                </a:lnTo>
                <a:lnTo>
                  <a:pt x="75" y="47"/>
                </a:lnTo>
                <a:lnTo>
                  <a:pt x="74" y="51"/>
                </a:lnTo>
                <a:lnTo>
                  <a:pt x="71" y="55"/>
                </a:lnTo>
                <a:lnTo>
                  <a:pt x="66" y="58"/>
                </a:lnTo>
                <a:lnTo>
                  <a:pt x="61" y="59"/>
                </a:lnTo>
                <a:lnTo>
                  <a:pt x="67" y="61"/>
                </a:lnTo>
                <a:lnTo>
                  <a:pt x="72" y="64"/>
                </a:lnTo>
                <a:lnTo>
                  <a:pt x="75" y="67"/>
                </a:lnTo>
                <a:lnTo>
                  <a:pt x="82" y="77"/>
                </a:lnTo>
                <a:lnTo>
                  <a:pt x="85" y="87"/>
                </a:lnTo>
                <a:lnTo>
                  <a:pt x="85" y="93"/>
                </a:lnTo>
                <a:lnTo>
                  <a:pt x="82" y="109"/>
                </a:lnTo>
                <a:lnTo>
                  <a:pt x="74" y="122"/>
                </a:lnTo>
                <a:lnTo>
                  <a:pt x="59" y="130"/>
                </a:lnTo>
                <a:lnTo>
                  <a:pt x="43" y="133"/>
                </a:lnTo>
                <a:lnTo>
                  <a:pt x="31" y="131"/>
                </a:lnTo>
                <a:lnTo>
                  <a:pt x="21" y="128"/>
                </a:lnTo>
                <a:lnTo>
                  <a:pt x="11" y="122"/>
                </a:lnTo>
                <a:lnTo>
                  <a:pt x="3" y="109"/>
                </a:lnTo>
                <a:lnTo>
                  <a:pt x="0" y="93"/>
                </a:lnTo>
                <a:lnTo>
                  <a:pt x="3" y="77"/>
                </a:lnTo>
                <a:lnTo>
                  <a:pt x="7" y="71"/>
                </a:lnTo>
                <a:lnTo>
                  <a:pt x="10" y="66"/>
                </a:lnTo>
                <a:lnTo>
                  <a:pt x="15" y="63"/>
                </a:lnTo>
                <a:lnTo>
                  <a:pt x="19" y="61"/>
                </a:lnTo>
                <a:lnTo>
                  <a:pt x="26" y="59"/>
                </a:lnTo>
                <a:close/>
                <a:moveTo>
                  <a:pt x="21" y="32"/>
                </a:moveTo>
                <a:lnTo>
                  <a:pt x="24" y="42"/>
                </a:lnTo>
                <a:lnTo>
                  <a:pt x="31" y="48"/>
                </a:lnTo>
                <a:lnTo>
                  <a:pt x="37" y="51"/>
                </a:lnTo>
                <a:lnTo>
                  <a:pt x="50" y="51"/>
                </a:lnTo>
                <a:lnTo>
                  <a:pt x="55" y="48"/>
                </a:lnTo>
                <a:lnTo>
                  <a:pt x="61" y="42"/>
                </a:lnTo>
                <a:lnTo>
                  <a:pt x="63" y="39"/>
                </a:lnTo>
                <a:lnTo>
                  <a:pt x="64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3" y="15"/>
                </a:lnTo>
                <a:lnTo>
                  <a:pt x="37" y="16"/>
                </a:lnTo>
                <a:lnTo>
                  <a:pt x="32" y="18"/>
                </a:lnTo>
                <a:lnTo>
                  <a:pt x="27" y="21"/>
                </a:lnTo>
                <a:lnTo>
                  <a:pt x="24" y="24"/>
                </a:lnTo>
                <a:lnTo>
                  <a:pt x="23" y="29"/>
                </a:lnTo>
                <a:lnTo>
                  <a:pt x="21" y="32"/>
                </a:lnTo>
                <a:close/>
                <a:moveTo>
                  <a:pt x="18" y="91"/>
                </a:moveTo>
                <a:lnTo>
                  <a:pt x="18" y="99"/>
                </a:lnTo>
                <a:lnTo>
                  <a:pt x="19" y="104"/>
                </a:lnTo>
                <a:lnTo>
                  <a:pt x="24" y="111"/>
                </a:lnTo>
                <a:lnTo>
                  <a:pt x="29" y="114"/>
                </a:lnTo>
                <a:lnTo>
                  <a:pt x="43" y="119"/>
                </a:lnTo>
                <a:lnTo>
                  <a:pt x="56" y="115"/>
                </a:lnTo>
                <a:lnTo>
                  <a:pt x="61" y="111"/>
                </a:lnTo>
                <a:lnTo>
                  <a:pt x="67" y="101"/>
                </a:lnTo>
                <a:lnTo>
                  <a:pt x="67" y="88"/>
                </a:lnTo>
                <a:lnTo>
                  <a:pt x="66" y="82"/>
                </a:lnTo>
                <a:lnTo>
                  <a:pt x="64" y="77"/>
                </a:lnTo>
                <a:lnTo>
                  <a:pt x="59" y="74"/>
                </a:lnTo>
                <a:lnTo>
                  <a:pt x="53" y="67"/>
                </a:lnTo>
                <a:lnTo>
                  <a:pt x="48" y="67"/>
                </a:lnTo>
                <a:lnTo>
                  <a:pt x="43" y="66"/>
                </a:lnTo>
                <a:lnTo>
                  <a:pt x="35" y="67"/>
                </a:lnTo>
                <a:lnTo>
                  <a:pt x="29" y="69"/>
                </a:lnTo>
                <a:lnTo>
                  <a:pt x="21" y="77"/>
                </a:lnTo>
                <a:lnTo>
                  <a:pt x="18" y="87"/>
                </a:lnTo>
                <a:lnTo>
                  <a:pt x="18" y="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18" name="Freeform 50"/>
          <p:cNvSpPr>
            <a:spLocks noEditPoints="1"/>
          </p:cNvSpPr>
          <p:nvPr/>
        </p:nvSpPr>
        <p:spPr bwMode="auto">
          <a:xfrm>
            <a:off x="6310314" y="5843588"/>
            <a:ext cx="117475" cy="177800"/>
          </a:xfrm>
          <a:custGeom>
            <a:avLst/>
            <a:gdLst>
              <a:gd name="T0" fmla="*/ 0 w 84"/>
              <a:gd name="T1" fmla="*/ 2147483647 h 133"/>
              <a:gd name="T2" fmla="*/ 0 w 84"/>
              <a:gd name="T3" fmla="*/ 2147483647 h 133"/>
              <a:gd name="T4" fmla="*/ 2147483647 w 84"/>
              <a:gd name="T5" fmla="*/ 2147483647 h 133"/>
              <a:gd name="T6" fmla="*/ 2147483647 w 84"/>
              <a:gd name="T7" fmla="*/ 2147483647 h 133"/>
              <a:gd name="T8" fmla="*/ 2147483647 w 84"/>
              <a:gd name="T9" fmla="*/ 2147483647 h 133"/>
              <a:gd name="T10" fmla="*/ 2147483647 w 84"/>
              <a:gd name="T11" fmla="*/ 2147483647 h 133"/>
              <a:gd name="T12" fmla="*/ 2147483647 w 84"/>
              <a:gd name="T13" fmla="*/ 2147483647 h 133"/>
              <a:gd name="T14" fmla="*/ 2147483647 w 84"/>
              <a:gd name="T15" fmla="*/ 2147483647 h 133"/>
              <a:gd name="T16" fmla="*/ 2147483647 w 84"/>
              <a:gd name="T17" fmla="*/ 0 h 133"/>
              <a:gd name="T18" fmla="*/ 2147483647 w 84"/>
              <a:gd name="T19" fmla="*/ 0 h 133"/>
              <a:gd name="T20" fmla="*/ 2147483647 w 84"/>
              <a:gd name="T21" fmla="*/ 2147483647 h 133"/>
              <a:gd name="T22" fmla="*/ 2147483647 w 84"/>
              <a:gd name="T23" fmla="*/ 2147483647 h 133"/>
              <a:gd name="T24" fmla="*/ 2147483647 w 84"/>
              <a:gd name="T25" fmla="*/ 2147483647 h 133"/>
              <a:gd name="T26" fmla="*/ 2147483647 w 84"/>
              <a:gd name="T27" fmla="*/ 2147483647 h 133"/>
              <a:gd name="T28" fmla="*/ 2147483647 w 84"/>
              <a:gd name="T29" fmla="*/ 2147483647 h 133"/>
              <a:gd name="T30" fmla="*/ 2147483647 w 84"/>
              <a:gd name="T31" fmla="*/ 2147483647 h 133"/>
              <a:gd name="T32" fmla="*/ 2147483647 w 84"/>
              <a:gd name="T33" fmla="*/ 2147483647 h 133"/>
              <a:gd name="T34" fmla="*/ 2147483647 w 84"/>
              <a:gd name="T35" fmla="*/ 2147483647 h 133"/>
              <a:gd name="T36" fmla="*/ 2147483647 w 84"/>
              <a:gd name="T37" fmla="*/ 2147483647 h 133"/>
              <a:gd name="T38" fmla="*/ 2147483647 w 84"/>
              <a:gd name="T39" fmla="*/ 2147483647 h 133"/>
              <a:gd name="T40" fmla="*/ 2147483647 w 84"/>
              <a:gd name="T41" fmla="*/ 2147483647 h 133"/>
              <a:gd name="T42" fmla="*/ 2147483647 w 84"/>
              <a:gd name="T43" fmla="*/ 2147483647 h 133"/>
              <a:gd name="T44" fmla="*/ 2147483647 w 84"/>
              <a:gd name="T45" fmla="*/ 2147483647 h 133"/>
              <a:gd name="T46" fmla="*/ 2147483647 w 84"/>
              <a:gd name="T47" fmla="*/ 2147483647 h 133"/>
              <a:gd name="T48" fmla="*/ 2147483647 w 84"/>
              <a:gd name="T49" fmla="*/ 2147483647 h 133"/>
              <a:gd name="T50" fmla="*/ 2147483647 w 84"/>
              <a:gd name="T51" fmla="*/ 2147483647 h 133"/>
              <a:gd name="T52" fmla="*/ 2147483647 w 84"/>
              <a:gd name="T53" fmla="*/ 2147483647 h 133"/>
              <a:gd name="T54" fmla="*/ 2147483647 w 84"/>
              <a:gd name="T55" fmla="*/ 2147483647 h 133"/>
              <a:gd name="T56" fmla="*/ 2147483647 w 84"/>
              <a:gd name="T57" fmla="*/ 2147483647 h 133"/>
              <a:gd name="T58" fmla="*/ 0 w 84"/>
              <a:gd name="T59" fmla="*/ 2147483647 h 133"/>
              <a:gd name="T60" fmla="*/ 0 w 84"/>
              <a:gd name="T61" fmla="*/ 2147483647 h 133"/>
              <a:gd name="T62" fmla="*/ 2147483647 w 84"/>
              <a:gd name="T63" fmla="*/ 2147483647 h 133"/>
              <a:gd name="T64" fmla="*/ 2147483647 w 84"/>
              <a:gd name="T65" fmla="*/ 2147483647 h 133"/>
              <a:gd name="T66" fmla="*/ 2147483647 w 84"/>
              <a:gd name="T67" fmla="*/ 2147483647 h 133"/>
              <a:gd name="T68" fmla="*/ 2147483647 w 84"/>
              <a:gd name="T69" fmla="*/ 2147483647 h 133"/>
              <a:gd name="T70" fmla="*/ 2147483647 w 84"/>
              <a:gd name="T71" fmla="*/ 2147483647 h 133"/>
              <a:gd name="T72" fmla="*/ 2147483647 w 84"/>
              <a:gd name="T73" fmla="*/ 2147483647 h 133"/>
              <a:gd name="T74" fmla="*/ 2147483647 w 84"/>
              <a:gd name="T75" fmla="*/ 2147483647 h 133"/>
              <a:gd name="T76" fmla="*/ 2147483647 w 84"/>
              <a:gd name="T77" fmla="*/ 2147483647 h 133"/>
              <a:gd name="T78" fmla="*/ 2147483647 w 84"/>
              <a:gd name="T79" fmla="*/ 2147483647 h 133"/>
              <a:gd name="T80" fmla="*/ 2147483647 w 84"/>
              <a:gd name="T81" fmla="*/ 2147483647 h 133"/>
              <a:gd name="T82" fmla="*/ 2147483647 w 84"/>
              <a:gd name="T83" fmla="*/ 2147483647 h 133"/>
              <a:gd name="T84" fmla="*/ 2147483647 w 84"/>
              <a:gd name="T85" fmla="*/ 2147483647 h 133"/>
              <a:gd name="T86" fmla="*/ 2147483647 w 84"/>
              <a:gd name="T87" fmla="*/ 2147483647 h 133"/>
              <a:gd name="T88" fmla="*/ 2147483647 w 84"/>
              <a:gd name="T89" fmla="*/ 2147483647 h 133"/>
              <a:gd name="T90" fmla="*/ 2147483647 w 84"/>
              <a:gd name="T91" fmla="*/ 2147483647 h 133"/>
              <a:gd name="T92" fmla="*/ 2147483647 w 84"/>
              <a:gd name="T93" fmla="*/ 2147483647 h 133"/>
              <a:gd name="T94" fmla="*/ 2147483647 w 84"/>
              <a:gd name="T95" fmla="*/ 2147483647 h 133"/>
              <a:gd name="T96" fmla="*/ 2147483647 w 84"/>
              <a:gd name="T97" fmla="*/ 2147483647 h 133"/>
              <a:gd name="T98" fmla="*/ 2147483647 w 84"/>
              <a:gd name="T99" fmla="*/ 2147483647 h 133"/>
              <a:gd name="T100" fmla="*/ 2147483647 w 84"/>
              <a:gd name="T101" fmla="*/ 2147483647 h 133"/>
              <a:gd name="T102" fmla="*/ 2147483647 w 84"/>
              <a:gd name="T103" fmla="*/ 2147483647 h 133"/>
              <a:gd name="T104" fmla="*/ 2147483647 w 84"/>
              <a:gd name="T105" fmla="*/ 2147483647 h 133"/>
              <a:gd name="T106" fmla="*/ 2147483647 w 84"/>
              <a:gd name="T107" fmla="*/ 2147483647 h 133"/>
              <a:gd name="T108" fmla="*/ 2147483647 w 84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4"/>
              <a:gd name="T166" fmla="*/ 0 h 133"/>
              <a:gd name="T167" fmla="*/ 84 w 84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4" h="133">
                <a:moveTo>
                  <a:pt x="0" y="66"/>
                </a:moveTo>
                <a:lnTo>
                  <a:pt x="0" y="45"/>
                </a:lnTo>
                <a:lnTo>
                  <a:pt x="4" y="29"/>
                </a:lnTo>
                <a:lnTo>
                  <a:pt x="6" y="23"/>
                </a:lnTo>
                <a:lnTo>
                  <a:pt x="9" y="16"/>
                </a:lnTo>
                <a:lnTo>
                  <a:pt x="14" y="11"/>
                </a:lnTo>
                <a:lnTo>
                  <a:pt x="17" y="7"/>
                </a:lnTo>
                <a:lnTo>
                  <a:pt x="22" y="3"/>
                </a:lnTo>
                <a:lnTo>
                  <a:pt x="35" y="0"/>
                </a:lnTo>
                <a:lnTo>
                  <a:pt x="49" y="0"/>
                </a:lnTo>
                <a:lnTo>
                  <a:pt x="56" y="2"/>
                </a:lnTo>
                <a:lnTo>
                  <a:pt x="60" y="3"/>
                </a:lnTo>
                <a:lnTo>
                  <a:pt x="64" y="7"/>
                </a:lnTo>
                <a:lnTo>
                  <a:pt x="68" y="10"/>
                </a:lnTo>
                <a:lnTo>
                  <a:pt x="72" y="13"/>
                </a:lnTo>
                <a:lnTo>
                  <a:pt x="80" y="29"/>
                </a:lnTo>
                <a:lnTo>
                  <a:pt x="84" y="48"/>
                </a:lnTo>
                <a:lnTo>
                  <a:pt x="84" y="66"/>
                </a:lnTo>
                <a:lnTo>
                  <a:pt x="83" y="88"/>
                </a:lnTo>
                <a:lnTo>
                  <a:pt x="81" y="104"/>
                </a:lnTo>
                <a:lnTo>
                  <a:pt x="76" y="114"/>
                </a:lnTo>
                <a:lnTo>
                  <a:pt x="72" y="120"/>
                </a:lnTo>
                <a:lnTo>
                  <a:pt x="65" y="125"/>
                </a:lnTo>
                <a:lnTo>
                  <a:pt x="56" y="131"/>
                </a:lnTo>
                <a:lnTo>
                  <a:pt x="49" y="133"/>
                </a:lnTo>
                <a:lnTo>
                  <a:pt x="43" y="133"/>
                </a:lnTo>
                <a:lnTo>
                  <a:pt x="25" y="130"/>
                </a:lnTo>
                <a:lnTo>
                  <a:pt x="12" y="120"/>
                </a:lnTo>
                <a:lnTo>
                  <a:pt x="4" y="106"/>
                </a:lnTo>
                <a:lnTo>
                  <a:pt x="0" y="88"/>
                </a:lnTo>
                <a:lnTo>
                  <a:pt x="0" y="66"/>
                </a:lnTo>
                <a:close/>
                <a:moveTo>
                  <a:pt x="16" y="66"/>
                </a:moveTo>
                <a:lnTo>
                  <a:pt x="17" y="85"/>
                </a:lnTo>
                <a:lnTo>
                  <a:pt x="19" y="99"/>
                </a:lnTo>
                <a:lnTo>
                  <a:pt x="24" y="109"/>
                </a:lnTo>
                <a:lnTo>
                  <a:pt x="33" y="115"/>
                </a:lnTo>
                <a:lnTo>
                  <a:pt x="43" y="119"/>
                </a:lnTo>
                <a:lnTo>
                  <a:pt x="52" y="115"/>
                </a:lnTo>
                <a:lnTo>
                  <a:pt x="57" y="112"/>
                </a:lnTo>
                <a:lnTo>
                  <a:pt x="60" y="109"/>
                </a:lnTo>
                <a:lnTo>
                  <a:pt x="65" y="99"/>
                </a:lnTo>
                <a:lnTo>
                  <a:pt x="67" y="85"/>
                </a:lnTo>
                <a:lnTo>
                  <a:pt x="67" y="48"/>
                </a:lnTo>
                <a:lnTo>
                  <a:pt x="65" y="34"/>
                </a:lnTo>
                <a:lnTo>
                  <a:pt x="60" y="24"/>
                </a:lnTo>
                <a:lnTo>
                  <a:pt x="57" y="21"/>
                </a:lnTo>
                <a:lnTo>
                  <a:pt x="52" y="18"/>
                </a:lnTo>
                <a:lnTo>
                  <a:pt x="46" y="16"/>
                </a:lnTo>
                <a:lnTo>
                  <a:pt x="41" y="15"/>
                </a:lnTo>
                <a:lnTo>
                  <a:pt x="32" y="18"/>
                </a:lnTo>
                <a:lnTo>
                  <a:pt x="27" y="21"/>
                </a:lnTo>
                <a:lnTo>
                  <a:pt x="24" y="24"/>
                </a:lnTo>
                <a:lnTo>
                  <a:pt x="19" y="34"/>
                </a:lnTo>
                <a:lnTo>
                  <a:pt x="17" y="48"/>
                </a:lnTo>
                <a:lnTo>
                  <a:pt x="16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19" name="Freeform 51"/>
          <p:cNvSpPr>
            <a:spLocks noEditPoints="1"/>
          </p:cNvSpPr>
          <p:nvPr/>
        </p:nvSpPr>
        <p:spPr bwMode="auto">
          <a:xfrm>
            <a:off x="6450014" y="5843588"/>
            <a:ext cx="115887" cy="177800"/>
          </a:xfrm>
          <a:custGeom>
            <a:avLst/>
            <a:gdLst>
              <a:gd name="T0" fmla="*/ 0 w 85"/>
              <a:gd name="T1" fmla="*/ 2147483647 h 133"/>
              <a:gd name="T2" fmla="*/ 2147483647 w 85"/>
              <a:gd name="T3" fmla="*/ 2147483647 h 133"/>
              <a:gd name="T4" fmla="*/ 2147483647 w 85"/>
              <a:gd name="T5" fmla="*/ 2147483647 h 133"/>
              <a:gd name="T6" fmla="*/ 2147483647 w 85"/>
              <a:gd name="T7" fmla="*/ 2147483647 h 133"/>
              <a:gd name="T8" fmla="*/ 2147483647 w 85"/>
              <a:gd name="T9" fmla="*/ 2147483647 h 133"/>
              <a:gd name="T10" fmla="*/ 2147483647 w 85"/>
              <a:gd name="T11" fmla="*/ 2147483647 h 133"/>
              <a:gd name="T12" fmla="*/ 2147483647 w 85"/>
              <a:gd name="T13" fmla="*/ 2147483647 h 133"/>
              <a:gd name="T14" fmla="*/ 2147483647 w 85"/>
              <a:gd name="T15" fmla="*/ 2147483647 h 133"/>
              <a:gd name="T16" fmla="*/ 2147483647 w 85"/>
              <a:gd name="T17" fmla="*/ 0 h 133"/>
              <a:gd name="T18" fmla="*/ 2147483647 w 85"/>
              <a:gd name="T19" fmla="*/ 0 h 133"/>
              <a:gd name="T20" fmla="*/ 2147483647 w 85"/>
              <a:gd name="T21" fmla="*/ 2147483647 h 133"/>
              <a:gd name="T22" fmla="*/ 2147483647 w 85"/>
              <a:gd name="T23" fmla="*/ 2147483647 h 133"/>
              <a:gd name="T24" fmla="*/ 2147483647 w 85"/>
              <a:gd name="T25" fmla="*/ 2147483647 h 133"/>
              <a:gd name="T26" fmla="*/ 2147483647 w 85"/>
              <a:gd name="T27" fmla="*/ 2147483647 h 133"/>
              <a:gd name="T28" fmla="*/ 2147483647 w 85"/>
              <a:gd name="T29" fmla="*/ 2147483647 h 133"/>
              <a:gd name="T30" fmla="*/ 2147483647 w 85"/>
              <a:gd name="T31" fmla="*/ 2147483647 h 133"/>
              <a:gd name="T32" fmla="*/ 2147483647 w 85"/>
              <a:gd name="T33" fmla="*/ 2147483647 h 133"/>
              <a:gd name="T34" fmla="*/ 2147483647 w 85"/>
              <a:gd name="T35" fmla="*/ 2147483647 h 133"/>
              <a:gd name="T36" fmla="*/ 2147483647 w 85"/>
              <a:gd name="T37" fmla="*/ 2147483647 h 133"/>
              <a:gd name="T38" fmla="*/ 2147483647 w 85"/>
              <a:gd name="T39" fmla="*/ 2147483647 h 133"/>
              <a:gd name="T40" fmla="*/ 2147483647 w 85"/>
              <a:gd name="T41" fmla="*/ 2147483647 h 133"/>
              <a:gd name="T42" fmla="*/ 2147483647 w 85"/>
              <a:gd name="T43" fmla="*/ 2147483647 h 133"/>
              <a:gd name="T44" fmla="*/ 2147483647 w 85"/>
              <a:gd name="T45" fmla="*/ 2147483647 h 133"/>
              <a:gd name="T46" fmla="*/ 2147483647 w 85"/>
              <a:gd name="T47" fmla="*/ 2147483647 h 133"/>
              <a:gd name="T48" fmla="*/ 2147483647 w 85"/>
              <a:gd name="T49" fmla="*/ 2147483647 h 133"/>
              <a:gd name="T50" fmla="*/ 2147483647 w 85"/>
              <a:gd name="T51" fmla="*/ 2147483647 h 133"/>
              <a:gd name="T52" fmla="*/ 2147483647 w 85"/>
              <a:gd name="T53" fmla="*/ 2147483647 h 133"/>
              <a:gd name="T54" fmla="*/ 2147483647 w 85"/>
              <a:gd name="T55" fmla="*/ 2147483647 h 133"/>
              <a:gd name="T56" fmla="*/ 2147483647 w 85"/>
              <a:gd name="T57" fmla="*/ 2147483647 h 133"/>
              <a:gd name="T58" fmla="*/ 0 w 85"/>
              <a:gd name="T59" fmla="*/ 2147483647 h 133"/>
              <a:gd name="T60" fmla="*/ 2147483647 w 85"/>
              <a:gd name="T61" fmla="*/ 2147483647 h 133"/>
              <a:gd name="T62" fmla="*/ 2147483647 w 85"/>
              <a:gd name="T63" fmla="*/ 2147483647 h 133"/>
              <a:gd name="T64" fmla="*/ 2147483647 w 85"/>
              <a:gd name="T65" fmla="*/ 2147483647 h 133"/>
              <a:gd name="T66" fmla="*/ 2147483647 w 85"/>
              <a:gd name="T67" fmla="*/ 2147483647 h 133"/>
              <a:gd name="T68" fmla="*/ 2147483647 w 85"/>
              <a:gd name="T69" fmla="*/ 2147483647 h 133"/>
              <a:gd name="T70" fmla="*/ 2147483647 w 85"/>
              <a:gd name="T71" fmla="*/ 2147483647 h 133"/>
              <a:gd name="T72" fmla="*/ 2147483647 w 85"/>
              <a:gd name="T73" fmla="*/ 2147483647 h 133"/>
              <a:gd name="T74" fmla="*/ 2147483647 w 85"/>
              <a:gd name="T75" fmla="*/ 2147483647 h 133"/>
              <a:gd name="T76" fmla="*/ 2147483647 w 85"/>
              <a:gd name="T77" fmla="*/ 2147483647 h 133"/>
              <a:gd name="T78" fmla="*/ 2147483647 w 85"/>
              <a:gd name="T79" fmla="*/ 2147483647 h 133"/>
              <a:gd name="T80" fmla="*/ 2147483647 w 85"/>
              <a:gd name="T81" fmla="*/ 2147483647 h 133"/>
              <a:gd name="T82" fmla="*/ 2147483647 w 85"/>
              <a:gd name="T83" fmla="*/ 2147483647 h 133"/>
              <a:gd name="T84" fmla="*/ 2147483647 w 85"/>
              <a:gd name="T85" fmla="*/ 2147483647 h 133"/>
              <a:gd name="T86" fmla="*/ 2147483647 w 85"/>
              <a:gd name="T87" fmla="*/ 2147483647 h 133"/>
              <a:gd name="T88" fmla="*/ 2147483647 w 85"/>
              <a:gd name="T89" fmla="*/ 2147483647 h 133"/>
              <a:gd name="T90" fmla="*/ 2147483647 w 85"/>
              <a:gd name="T91" fmla="*/ 2147483647 h 133"/>
              <a:gd name="T92" fmla="*/ 2147483647 w 85"/>
              <a:gd name="T93" fmla="*/ 2147483647 h 133"/>
              <a:gd name="T94" fmla="*/ 2147483647 w 85"/>
              <a:gd name="T95" fmla="*/ 2147483647 h 133"/>
              <a:gd name="T96" fmla="*/ 2147483647 w 85"/>
              <a:gd name="T97" fmla="*/ 2147483647 h 133"/>
              <a:gd name="T98" fmla="*/ 2147483647 w 85"/>
              <a:gd name="T99" fmla="*/ 2147483647 h 133"/>
              <a:gd name="T100" fmla="*/ 2147483647 w 85"/>
              <a:gd name="T101" fmla="*/ 2147483647 h 133"/>
              <a:gd name="T102" fmla="*/ 2147483647 w 85"/>
              <a:gd name="T103" fmla="*/ 2147483647 h 133"/>
              <a:gd name="T104" fmla="*/ 2147483647 w 85"/>
              <a:gd name="T105" fmla="*/ 2147483647 h 133"/>
              <a:gd name="T106" fmla="*/ 2147483647 w 85"/>
              <a:gd name="T107" fmla="*/ 2147483647 h 133"/>
              <a:gd name="T108" fmla="*/ 2147483647 w 85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5"/>
              <a:gd name="T166" fmla="*/ 0 h 133"/>
              <a:gd name="T167" fmla="*/ 85 w 85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5" h="133">
                <a:moveTo>
                  <a:pt x="0" y="66"/>
                </a:moveTo>
                <a:lnTo>
                  <a:pt x="2" y="45"/>
                </a:lnTo>
                <a:lnTo>
                  <a:pt x="5" y="29"/>
                </a:lnTo>
                <a:lnTo>
                  <a:pt x="12" y="16"/>
                </a:lnTo>
                <a:lnTo>
                  <a:pt x="15" y="11"/>
                </a:lnTo>
                <a:lnTo>
                  <a:pt x="20" y="7"/>
                </a:lnTo>
                <a:lnTo>
                  <a:pt x="24" y="3"/>
                </a:lnTo>
                <a:lnTo>
                  <a:pt x="29" y="2"/>
                </a:lnTo>
                <a:lnTo>
                  <a:pt x="36" y="0"/>
                </a:lnTo>
                <a:lnTo>
                  <a:pt x="50" y="0"/>
                </a:lnTo>
                <a:lnTo>
                  <a:pt x="56" y="2"/>
                </a:lnTo>
                <a:lnTo>
                  <a:pt x="61" y="3"/>
                </a:lnTo>
                <a:lnTo>
                  <a:pt x="66" y="7"/>
                </a:lnTo>
                <a:lnTo>
                  <a:pt x="72" y="13"/>
                </a:lnTo>
                <a:lnTo>
                  <a:pt x="80" y="29"/>
                </a:lnTo>
                <a:lnTo>
                  <a:pt x="85" y="48"/>
                </a:lnTo>
                <a:lnTo>
                  <a:pt x="85" y="88"/>
                </a:lnTo>
                <a:lnTo>
                  <a:pt x="82" y="104"/>
                </a:lnTo>
                <a:lnTo>
                  <a:pt x="77" y="114"/>
                </a:lnTo>
                <a:lnTo>
                  <a:pt x="72" y="120"/>
                </a:lnTo>
                <a:lnTo>
                  <a:pt x="68" y="125"/>
                </a:lnTo>
                <a:lnTo>
                  <a:pt x="63" y="128"/>
                </a:lnTo>
                <a:lnTo>
                  <a:pt x="56" y="131"/>
                </a:lnTo>
                <a:lnTo>
                  <a:pt x="50" y="133"/>
                </a:lnTo>
                <a:lnTo>
                  <a:pt x="44" y="133"/>
                </a:lnTo>
                <a:lnTo>
                  <a:pt x="26" y="130"/>
                </a:lnTo>
                <a:lnTo>
                  <a:pt x="13" y="120"/>
                </a:lnTo>
                <a:lnTo>
                  <a:pt x="5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8" y="85"/>
                </a:lnTo>
                <a:lnTo>
                  <a:pt x="20" y="99"/>
                </a:lnTo>
                <a:lnTo>
                  <a:pt x="24" y="109"/>
                </a:lnTo>
                <a:lnTo>
                  <a:pt x="34" y="115"/>
                </a:lnTo>
                <a:lnTo>
                  <a:pt x="44" y="119"/>
                </a:lnTo>
                <a:lnTo>
                  <a:pt x="53" y="115"/>
                </a:lnTo>
                <a:lnTo>
                  <a:pt x="58" y="112"/>
                </a:lnTo>
                <a:lnTo>
                  <a:pt x="61" y="109"/>
                </a:lnTo>
                <a:lnTo>
                  <a:pt x="66" y="99"/>
                </a:lnTo>
                <a:lnTo>
                  <a:pt x="68" y="85"/>
                </a:lnTo>
                <a:lnTo>
                  <a:pt x="69" y="66"/>
                </a:lnTo>
                <a:lnTo>
                  <a:pt x="68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8" y="16"/>
                </a:lnTo>
                <a:lnTo>
                  <a:pt x="42" y="15"/>
                </a:lnTo>
                <a:lnTo>
                  <a:pt x="32" y="18"/>
                </a:lnTo>
                <a:lnTo>
                  <a:pt x="28" y="21"/>
                </a:lnTo>
                <a:lnTo>
                  <a:pt x="24" y="24"/>
                </a:lnTo>
                <a:lnTo>
                  <a:pt x="20" y="34"/>
                </a:lnTo>
                <a:lnTo>
                  <a:pt x="18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20" name="Line 52"/>
          <p:cNvSpPr>
            <a:spLocks noChangeShapeType="1"/>
          </p:cNvSpPr>
          <p:nvPr/>
        </p:nvSpPr>
        <p:spPr bwMode="auto">
          <a:xfrm flipV="1">
            <a:off x="7658100" y="5629275"/>
            <a:ext cx="1588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821" name="Line 53"/>
          <p:cNvSpPr>
            <a:spLocks noChangeShapeType="1"/>
          </p:cNvSpPr>
          <p:nvPr/>
        </p:nvSpPr>
        <p:spPr bwMode="auto">
          <a:xfrm>
            <a:off x="7658100" y="2225677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822" name="Freeform 54"/>
          <p:cNvSpPr>
            <a:spLocks/>
          </p:cNvSpPr>
          <p:nvPr/>
        </p:nvSpPr>
        <p:spPr bwMode="auto">
          <a:xfrm>
            <a:off x="7421563" y="5843590"/>
            <a:ext cx="119062" cy="174625"/>
          </a:xfrm>
          <a:custGeom>
            <a:avLst/>
            <a:gdLst>
              <a:gd name="T0" fmla="*/ 2147483647 w 86"/>
              <a:gd name="T1" fmla="*/ 2147483647 h 131"/>
              <a:gd name="T2" fmla="*/ 2147483647 w 86"/>
              <a:gd name="T3" fmla="*/ 2147483647 h 131"/>
              <a:gd name="T4" fmla="*/ 0 w 86"/>
              <a:gd name="T5" fmla="*/ 2147483647 h 131"/>
              <a:gd name="T6" fmla="*/ 0 w 86"/>
              <a:gd name="T7" fmla="*/ 2147483647 h 131"/>
              <a:gd name="T8" fmla="*/ 2147483647 w 86"/>
              <a:gd name="T9" fmla="*/ 2147483647 h 131"/>
              <a:gd name="T10" fmla="*/ 2147483647 w 86"/>
              <a:gd name="T11" fmla="*/ 2147483647 h 131"/>
              <a:gd name="T12" fmla="*/ 2147483647 w 86"/>
              <a:gd name="T13" fmla="*/ 2147483647 h 131"/>
              <a:gd name="T14" fmla="*/ 2147483647 w 86"/>
              <a:gd name="T15" fmla="*/ 2147483647 h 131"/>
              <a:gd name="T16" fmla="*/ 2147483647 w 86"/>
              <a:gd name="T17" fmla="*/ 2147483647 h 131"/>
              <a:gd name="T18" fmla="*/ 2147483647 w 86"/>
              <a:gd name="T19" fmla="*/ 2147483647 h 131"/>
              <a:gd name="T20" fmla="*/ 2147483647 w 86"/>
              <a:gd name="T21" fmla="*/ 2147483647 h 131"/>
              <a:gd name="T22" fmla="*/ 2147483647 w 86"/>
              <a:gd name="T23" fmla="*/ 2147483647 h 131"/>
              <a:gd name="T24" fmla="*/ 2147483647 w 86"/>
              <a:gd name="T25" fmla="*/ 2147483647 h 131"/>
              <a:gd name="T26" fmla="*/ 2147483647 w 86"/>
              <a:gd name="T27" fmla="*/ 2147483647 h 131"/>
              <a:gd name="T28" fmla="*/ 2147483647 w 86"/>
              <a:gd name="T29" fmla="*/ 2147483647 h 131"/>
              <a:gd name="T30" fmla="*/ 2147483647 w 86"/>
              <a:gd name="T31" fmla="*/ 2147483647 h 131"/>
              <a:gd name="T32" fmla="*/ 2147483647 w 86"/>
              <a:gd name="T33" fmla="*/ 2147483647 h 131"/>
              <a:gd name="T34" fmla="*/ 2147483647 w 86"/>
              <a:gd name="T35" fmla="*/ 2147483647 h 131"/>
              <a:gd name="T36" fmla="*/ 2147483647 w 86"/>
              <a:gd name="T37" fmla="*/ 2147483647 h 131"/>
              <a:gd name="T38" fmla="*/ 2147483647 w 86"/>
              <a:gd name="T39" fmla="*/ 2147483647 h 131"/>
              <a:gd name="T40" fmla="*/ 2147483647 w 86"/>
              <a:gd name="T41" fmla="*/ 2147483647 h 131"/>
              <a:gd name="T42" fmla="*/ 2147483647 w 86"/>
              <a:gd name="T43" fmla="*/ 2147483647 h 131"/>
              <a:gd name="T44" fmla="*/ 2147483647 w 86"/>
              <a:gd name="T45" fmla="*/ 2147483647 h 131"/>
              <a:gd name="T46" fmla="*/ 2147483647 w 86"/>
              <a:gd name="T47" fmla="*/ 2147483647 h 131"/>
              <a:gd name="T48" fmla="*/ 2147483647 w 86"/>
              <a:gd name="T49" fmla="*/ 2147483647 h 131"/>
              <a:gd name="T50" fmla="*/ 2147483647 w 86"/>
              <a:gd name="T51" fmla="*/ 2147483647 h 131"/>
              <a:gd name="T52" fmla="*/ 2147483647 w 86"/>
              <a:gd name="T53" fmla="*/ 2147483647 h 131"/>
              <a:gd name="T54" fmla="*/ 2147483647 w 86"/>
              <a:gd name="T55" fmla="*/ 2147483647 h 131"/>
              <a:gd name="T56" fmla="*/ 2147483647 w 86"/>
              <a:gd name="T57" fmla="*/ 2147483647 h 131"/>
              <a:gd name="T58" fmla="*/ 2147483647 w 86"/>
              <a:gd name="T59" fmla="*/ 0 h 131"/>
              <a:gd name="T60" fmla="*/ 2147483647 w 86"/>
              <a:gd name="T61" fmla="*/ 2147483647 h 131"/>
              <a:gd name="T62" fmla="*/ 2147483647 w 86"/>
              <a:gd name="T63" fmla="*/ 2147483647 h 131"/>
              <a:gd name="T64" fmla="*/ 2147483647 w 86"/>
              <a:gd name="T65" fmla="*/ 2147483647 h 131"/>
              <a:gd name="T66" fmla="*/ 2147483647 w 86"/>
              <a:gd name="T67" fmla="*/ 2147483647 h 131"/>
              <a:gd name="T68" fmla="*/ 2147483647 w 86"/>
              <a:gd name="T69" fmla="*/ 2147483647 h 131"/>
              <a:gd name="T70" fmla="*/ 2147483647 w 86"/>
              <a:gd name="T71" fmla="*/ 2147483647 h 131"/>
              <a:gd name="T72" fmla="*/ 2147483647 w 86"/>
              <a:gd name="T73" fmla="*/ 2147483647 h 131"/>
              <a:gd name="T74" fmla="*/ 2147483647 w 86"/>
              <a:gd name="T75" fmla="*/ 2147483647 h 131"/>
              <a:gd name="T76" fmla="*/ 2147483647 w 86"/>
              <a:gd name="T77" fmla="*/ 2147483647 h 131"/>
              <a:gd name="T78" fmla="*/ 2147483647 w 86"/>
              <a:gd name="T79" fmla="*/ 2147483647 h 131"/>
              <a:gd name="T80" fmla="*/ 2147483647 w 86"/>
              <a:gd name="T81" fmla="*/ 2147483647 h 131"/>
              <a:gd name="T82" fmla="*/ 2147483647 w 86"/>
              <a:gd name="T83" fmla="*/ 2147483647 h 131"/>
              <a:gd name="T84" fmla="*/ 2147483647 w 86"/>
              <a:gd name="T85" fmla="*/ 2147483647 h 131"/>
              <a:gd name="T86" fmla="*/ 2147483647 w 86"/>
              <a:gd name="T87" fmla="*/ 2147483647 h 131"/>
              <a:gd name="T88" fmla="*/ 2147483647 w 86"/>
              <a:gd name="T89" fmla="*/ 2147483647 h 131"/>
              <a:gd name="T90" fmla="*/ 2147483647 w 86"/>
              <a:gd name="T91" fmla="*/ 2147483647 h 131"/>
              <a:gd name="T92" fmla="*/ 2147483647 w 86"/>
              <a:gd name="T93" fmla="*/ 2147483647 h 131"/>
              <a:gd name="T94" fmla="*/ 2147483647 w 86"/>
              <a:gd name="T95" fmla="*/ 2147483647 h 13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6"/>
              <a:gd name="T145" fmla="*/ 0 h 131"/>
              <a:gd name="T146" fmla="*/ 86 w 86"/>
              <a:gd name="T147" fmla="*/ 131 h 13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6" h="131">
                <a:moveTo>
                  <a:pt x="86" y="114"/>
                </a:moveTo>
                <a:lnTo>
                  <a:pt x="86" y="131"/>
                </a:lnTo>
                <a:lnTo>
                  <a:pt x="0" y="131"/>
                </a:lnTo>
                <a:lnTo>
                  <a:pt x="0" y="125"/>
                </a:lnTo>
                <a:lnTo>
                  <a:pt x="1" y="120"/>
                </a:lnTo>
                <a:lnTo>
                  <a:pt x="11" y="101"/>
                </a:lnTo>
                <a:lnTo>
                  <a:pt x="16" y="95"/>
                </a:lnTo>
                <a:lnTo>
                  <a:pt x="32" y="82"/>
                </a:lnTo>
                <a:lnTo>
                  <a:pt x="45" y="71"/>
                </a:lnTo>
                <a:lnTo>
                  <a:pt x="53" y="63"/>
                </a:lnTo>
                <a:lnTo>
                  <a:pt x="59" y="55"/>
                </a:lnTo>
                <a:lnTo>
                  <a:pt x="65" y="45"/>
                </a:lnTo>
                <a:lnTo>
                  <a:pt x="65" y="40"/>
                </a:lnTo>
                <a:lnTo>
                  <a:pt x="67" y="35"/>
                </a:lnTo>
                <a:lnTo>
                  <a:pt x="64" y="26"/>
                </a:lnTo>
                <a:lnTo>
                  <a:pt x="61" y="21"/>
                </a:lnTo>
                <a:lnTo>
                  <a:pt x="54" y="18"/>
                </a:lnTo>
                <a:lnTo>
                  <a:pt x="49" y="16"/>
                </a:lnTo>
                <a:lnTo>
                  <a:pt x="43" y="15"/>
                </a:lnTo>
                <a:lnTo>
                  <a:pt x="30" y="18"/>
                </a:lnTo>
                <a:lnTo>
                  <a:pt x="27" y="21"/>
                </a:lnTo>
                <a:lnTo>
                  <a:pt x="22" y="24"/>
                </a:lnTo>
                <a:lnTo>
                  <a:pt x="21" y="27"/>
                </a:lnTo>
                <a:lnTo>
                  <a:pt x="19" y="32"/>
                </a:lnTo>
                <a:lnTo>
                  <a:pt x="19" y="39"/>
                </a:lnTo>
                <a:lnTo>
                  <a:pt x="1" y="35"/>
                </a:lnTo>
                <a:lnTo>
                  <a:pt x="6" y="21"/>
                </a:lnTo>
                <a:lnTo>
                  <a:pt x="14" y="10"/>
                </a:lnTo>
                <a:lnTo>
                  <a:pt x="27" y="2"/>
                </a:lnTo>
                <a:lnTo>
                  <a:pt x="43" y="0"/>
                </a:lnTo>
                <a:lnTo>
                  <a:pt x="61" y="2"/>
                </a:lnTo>
                <a:lnTo>
                  <a:pt x="72" y="10"/>
                </a:lnTo>
                <a:lnTo>
                  <a:pt x="81" y="23"/>
                </a:lnTo>
                <a:lnTo>
                  <a:pt x="83" y="35"/>
                </a:lnTo>
                <a:lnTo>
                  <a:pt x="83" y="43"/>
                </a:lnTo>
                <a:lnTo>
                  <a:pt x="81" y="47"/>
                </a:lnTo>
                <a:lnTo>
                  <a:pt x="78" y="56"/>
                </a:lnTo>
                <a:lnTo>
                  <a:pt x="77" y="59"/>
                </a:lnTo>
                <a:lnTo>
                  <a:pt x="70" y="66"/>
                </a:lnTo>
                <a:lnTo>
                  <a:pt x="67" y="71"/>
                </a:lnTo>
                <a:lnTo>
                  <a:pt x="62" y="77"/>
                </a:lnTo>
                <a:lnTo>
                  <a:pt x="56" y="82"/>
                </a:lnTo>
                <a:lnTo>
                  <a:pt x="48" y="90"/>
                </a:lnTo>
                <a:lnTo>
                  <a:pt x="35" y="99"/>
                </a:lnTo>
                <a:lnTo>
                  <a:pt x="29" y="106"/>
                </a:lnTo>
                <a:lnTo>
                  <a:pt x="25" y="111"/>
                </a:lnTo>
                <a:lnTo>
                  <a:pt x="22" y="114"/>
                </a:lnTo>
                <a:lnTo>
                  <a:pt x="86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23" name="Freeform 55"/>
          <p:cNvSpPr>
            <a:spLocks noEditPoints="1"/>
          </p:cNvSpPr>
          <p:nvPr/>
        </p:nvSpPr>
        <p:spPr bwMode="auto">
          <a:xfrm>
            <a:off x="7562850" y="5843588"/>
            <a:ext cx="120650" cy="177800"/>
          </a:xfrm>
          <a:custGeom>
            <a:avLst/>
            <a:gdLst>
              <a:gd name="T0" fmla="*/ 0 w 87"/>
              <a:gd name="T1" fmla="*/ 2147483647 h 133"/>
              <a:gd name="T2" fmla="*/ 2147483647 w 87"/>
              <a:gd name="T3" fmla="*/ 2147483647 h 133"/>
              <a:gd name="T4" fmla="*/ 2147483647 w 87"/>
              <a:gd name="T5" fmla="*/ 2147483647 h 133"/>
              <a:gd name="T6" fmla="*/ 2147483647 w 87"/>
              <a:gd name="T7" fmla="*/ 2147483647 h 133"/>
              <a:gd name="T8" fmla="*/ 2147483647 w 87"/>
              <a:gd name="T9" fmla="*/ 2147483647 h 133"/>
              <a:gd name="T10" fmla="*/ 2147483647 w 87"/>
              <a:gd name="T11" fmla="*/ 2147483647 h 133"/>
              <a:gd name="T12" fmla="*/ 2147483647 w 87"/>
              <a:gd name="T13" fmla="*/ 2147483647 h 133"/>
              <a:gd name="T14" fmla="*/ 2147483647 w 87"/>
              <a:gd name="T15" fmla="*/ 2147483647 h 133"/>
              <a:gd name="T16" fmla="*/ 2147483647 w 87"/>
              <a:gd name="T17" fmla="*/ 0 h 133"/>
              <a:gd name="T18" fmla="*/ 2147483647 w 87"/>
              <a:gd name="T19" fmla="*/ 0 h 133"/>
              <a:gd name="T20" fmla="*/ 2147483647 w 87"/>
              <a:gd name="T21" fmla="*/ 2147483647 h 133"/>
              <a:gd name="T22" fmla="*/ 2147483647 w 87"/>
              <a:gd name="T23" fmla="*/ 2147483647 h 133"/>
              <a:gd name="T24" fmla="*/ 2147483647 w 87"/>
              <a:gd name="T25" fmla="*/ 2147483647 h 133"/>
              <a:gd name="T26" fmla="*/ 2147483647 w 87"/>
              <a:gd name="T27" fmla="*/ 2147483647 h 133"/>
              <a:gd name="T28" fmla="*/ 2147483647 w 87"/>
              <a:gd name="T29" fmla="*/ 2147483647 h 133"/>
              <a:gd name="T30" fmla="*/ 2147483647 w 87"/>
              <a:gd name="T31" fmla="*/ 2147483647 h 133"/>
              <a:gd name="T32" fmla="*/ 2147483647 w 87"/>
              <a:gd name="T33" fmla="*/ 2147483647 h 133"/>
              <a:gd name="T34" fmla="*/ 2147483647 w 87"/>
              <a:gd name="T35" fmla="*/ 2147483647 h 133"/>
              <a:gd name="T36" fmla="*/ 2147483647 w 87"/>
              <a:gd name="T37" fmla="*/ 2147483647 h 133"/>
              <a:gd name="T38" fmla="*/ 2147483647 w 87"/>
              <a:gd name="T39" fmla="*/ 2147483647 h 133"/>
              <a:gd name="T40" fmla="*/ 2147483647 w 87"/>
              <a:gd name="T41" fmla="*/ 2147483647 h 133"/>
              <a:gd name="T42" fmla="*/ 2147483647 w 87"/>
              <a:gd name="T43" fmla="*/ 2147483647 h 133"/>
              <a:gd name="T44" fmla="*/ 2147483647 w 87"/>
              <a:gd name="T45" fmla="*/ 2147483647 h 133"/>
              <a:gd name="T46" fmla="*/ 2147483647 w 87"/>
              <a:gd name="T47" fmla="*/ 2147483647 h 133"/>
              <a:gd name="T48" fmla="*/ 2147483647 w 87"/>
              <a:gd name="T49" fmla="*/ 2147483647 h 133"/>
              <a:gd name="T50" fmla="*/ 2147483647 w 87"/>
              <a:gd name="T51" fmla="*/ 2147483647 h 133"/>
              <a:gd name="T52" fmla="*/ 2147483647 w 87"/>
              <a:gd name="T53" fmla="*/ 2147483647 h 133"/>
              <a:gd name="T54" fmla="*/ 2147483647 w 87"/>
              <a:gd name="T55" fmla="*/ 2147483647 h 133"/>
              <a:gd name="T56" fmla="*/ 2147483647 w 87"/>
              <a:gd name="T57" fmla="*/ 2147483647 h 133"/>
              <a:gd name="T58" fmla="*/ 2147483647 w 87"/>
              <a:gd name="T59" fmla="*/ 2147483647 h 133"/>
              <a:gd name="T60" fmla="*/ 0 w 87"/>
              <a:gd name="T61" fmla="*/ 2147483647 h 133"/>
              <a:gd name="T62" fmla="*/ 2147483647 w 87"/>
              <a:gd name="T63" fmla="*/ 2147483647 h 133"/>
              <a:gd name="T64" fmla="*/ 2147483647 w 87"/>
              <a:gd name="T65" fmla="*/ 2147483647 h 133"/>
              <a:gd name="T66" fmla="*/ 2147483647 w 87"/>
              <a:gd name="T67" fmla="*/ 2147483647 h 133"/>
              <a:gd name="T68" fmla="*/ 2147483647 w 87"/>
              <a:gd name="T69" fmla="*/ 2147483647 h 133"/>
              <a:gd name="T70" fmla="*/ 2147483647 w 87"/>
              <a:gd name="T71" fmla="*/ 2147483647 h 133"/>
              <a:gd name="T72" fmla="*/ 2147483647 w 87"/>
              <a:gd name="T73" fmla="*/ 2147483647 h 133"/>
              <a:gd name="T74" fmla="*/ 2147483647 w 87"/>
              <a:gd name="T75" fmla="*/ 2147483647 h 133"/>
              <a:gd name="T76" fmla="*/ 2147483647 w 87"/>
              <a:gd name="T77" fmla="*/ 2147483647 h 133"/>
              <a:gd name="T78" fmla="*/ 2147483647 w 87"/>
              <a:gd name="T79" fmla="*/ 2147483647 h 133"/>
              <a:gd name="T80" fmla="*/ 2147483647 w 87"/>
              <a:gd name="T81" fmla="*/ 2147483647 h 133"/>
              <a:gd name="T82" fmla="*/ 2147483647 w 87"/>
              <a:gd name="T83" fmla="*/ 2147483647 h 133"/>
              <a:gd name="T84" fmla="*/ 2147483647 w 87"/>
              <a:gd name="T85" fmla="*/ 2147483647 h 133"/>
              <a:gd name="T86" fmla="*/ 2147483647 w 87"/>
              <a:gd name="T87" fmla="*/ 2147483647 h 133"/>
              <a:gd name="T88" fmla="*/ 2147483647 w 87"/>
              <a:gd name="T89" fmla="*/ 2147483647 h 133"/>
              <a:gd name="T90" fmla="*/ 2147483647 w 87"/>
              <a:gd name="T91" fmla="*/ 2147483647 h 133"/>
              <a:gd name="T92" fmla="*/ 2147483647 w 87"/>
              <a:gd name="T93" fmla="*/ 2147483647 h 133"/>
              <a:gd name="T94" fmla="*/ 2147483647 w 87"/>
              <a:gd name="T95" fmla="*/ 2147483647 h 133"/>
              <a:gd name="T96" fmla="*/ 2147483647 w 87"/>
              <a:gd name="T97" fmla="*/ 2147483647 h 133"/>
              <a:gd name="T98" fmla="*/ 2147483647 w 87"/>
              <a:gd name="T99" fmla="*/ 2147483647 h 133"/>
              <a:gd name="T100" fmla="*/ 2147483647 w 87"/>
              <a:gd name="T101" fmla="*/ 2147483647 h 133"/>
              <a:gd name="T102" fmla="*/ 2147483647 w 87"/>
              <a:gd name="T103" fmla="*/ 2147483647 h 133"/>
              <a:gd name="T104" fmla="*/ 2147483647 w 87"/>
              <a:gd name="T105" fmla="*/ 2147483647 h 133"/>
              <a:gd name="T106" fmla="*/ 2147483647 w 87"/>
              <a:gd name="T107" fmla="*/ 2147483647 h 133"/>
              <a:gd name="T108" fmla="*/ 2147483647 w 87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7"/>
              <a:gd name="T166" fmla="*/ 0 h 133"/>
              <a:gd name="T167" fmla="*/ 87 w 87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7" h="133">
                <a:moveTo>
                  <a:pt x="0" y="66"/>
                </a:moveTo>
                <a:lnTo>
                  <a:pt x="2" y="45"/>
                </a:lnTo>
                <a:lnTo>
                  <a:pt x="7" y="29"/>
                </a:lnTo>
                <a:lnTo>
                  <a:pt x="8" y="23"/>
                </a:lnTo>
                <a:lnTo>
                  <a:pt x="11" y="16"/>
                </a:lnTo>
                <a:lnTo>
                  <a:pt x="16" y="11"/>
                </a:lnTo>
                <a:lnTo>
                  <a:pt x="19" y="7"/>
                </a:lnTo>
                <a:lnTo>
                  <a:pt x="24" y="3"/>
                </a:lnTo>
                <a:lnTo>
                  <a:pt x="37" y="0"/>
                </a:lnTo>
                <a:lnTo>
                  <a:pt x="55" y="0"/>
                </a:lnTo>
                <a:lnTo>
                  <a:pt x="61" y="3"/>
                </a:lnTo>
                <a:lnTo>
                  <a:pt x="66" y="7"/>
                </a:lnTo>
                <a:lnTo>
                  <a:pt x="75" y="16"/>
                </a:lnTo>
                <a:lnTo>
                  <a:pt x="79" y="23"/>
                </a:lnTo>
                <a:lnTo>
                  <a:pt x="80" y="29"/>
                </a:lnTo>
                <a:lnTo>
                  <a:pt x="83" y="35"/>
                </a:lnTo>
                <a:lnTo>
                  <a:pt x="85" y="48"/>
                </a:lnTo>
                <a:lnTo>
                  <a:pt x="87" y="66"/>
                </a:lnTo>
                <a:lnTo>
                  <a:pt x="85" y="88"/>
                </a:lnTo>
                <a:lnTo>
                  <a:pt x="83" y="104"/>
                </a:lnTo>
                <a:lnTo>
                  <a:pt x="79" y="114"/>
                </a:lnTo>
                <a:lnTo>
                  <a:pt x="74" y="120"/>
                </a:lnTo>
                <a:lnTo>
                  <a:pt x="67" y="125"/>
                </a:lnTo>
                <a:lnTo>
                  <a:pt x="58" y="131"/>
                </a:lnTo>
                <a:lnTo>
                  <a:pt x="51" y="133"/>
                </a:lnTo>
                <a:lnTo>
                  <a:pt x="45" y="133"/>
                </a:lnTo>
                <a:lnTo>
                  <a:pt x="27" y="130"/>
                </a:lnTo>
                <a:lnTo>
                  <a:pt x="15" y="120"/>
                </a:lnTo>
                <a:lnTo>
                  <a:pt x="7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8" y="85"/>
                </a:lnTo>
                <a:lnTo>
                  <a:pt x="21" y="99"/>
                </a:lnTo>
                <a:lnTo>
                  <a:pt x="26" y="109"/>
                </a:lnTo>
                <a:lnTo>
                  <a:pt x="31" y="112"/>
                </a:lnTo>
                <a:lnTo>
                  <a:pt x="34" y="115"/>
                </a:lnTo>
                <a:lnTo>
                  <a:pt x="39" y="117"/>
                </a:lnTo>
                <a:lnTo>
                  <a:pt x="45" y="119"/>
                </a:lnTo>
                <a:lnTo>
                  <a:pt x="55" y="115"/>
                </a:lnTo>
                <a:lnTo>
                  <a:pt x="61" y="109"/>
                </a:lnTo>
                <a:lnTo>
                  <a:pt x="66" y="99"/>
                </a:lnTo>
                <a:lnTo>
                  <a:pt x="69" y="85"/>
                </a:lnTo>
                <a:lnTo>
                  <a:pt x="69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3" y="15"/>
                </a:lnTo>
                <a:lnTo>
                  <a:pt x="37" y="16"/>
                </a:lnTo>
                <a:lnTo>
                  <a:pt x="32" y="18"/>
                </a:lnTo>
                <a:lnTo>
                  <a:pt x="26" y="24"/>
                </a:lnTo>
                <a:lnTo>
                  <a:pt x="21" y="34"/>
                </a:lnTo>
                <a:lnTo>
                  <a:pt x="18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24" name="Freeform 56"/>
          <p:cNvSpPr>
            <a:spLocks noEditPoints="1"/>
          </p:cNvSpPr>
          <p:nvPr/>
        </p:nvSpPr>
        <p:spPr bwMode="auto">
          <a:xfrm>
            <a:off x="7705726" y="5843588"/>
            <a:ext cx="115888" cy="177800"/>
          </a:xfrm>
          <a:custGeom>
            <a:avLst/>
            <a:gdLst>
              <a:gd name="T0" fmla="*/ 0 w 84"/>
              <a:gd name="T1" fmla="*/ 2147483647 h 133"/>
              <a:gd name="T2" fmla="*/ 0 w 84"/>
              <a:gd name="T3" fmla="*/ 2147483647 h 133"/>
              <a:gd name="T4" fmla="*/ 2147483647 w 84"/>
              <a:gd name="T5" fmla="*/ 2147483647 h 133"/>
              <a:gd name="T6" fmla="*/ 2147483647 w 84"/>
              <a:gd name="T7" fmla="*/ 2147483647 h 133"/>
              <a:gd name="T8" fmla="*/ 2147483647 w 84"/>
              <a:gd name="T9" fmla="*/ 2147483647 h 133"/>
              <a:gd name="T10" fmla="*/ 2147483647 w 84"/>
              <a:gd name="T11" fmla="*/ 2147483647 h 133"/>
              <a:gd name="T12" fmla="*/ 2147483647 w 84"/>
              <a:gd name="T13" fmla="*/ 2147483647 h 133"/>
              <a:gd name="T14" fmla="*/ 2147483647 w 84"/>
              <a:gd name="T15" fmla="*/ 2147483647 h 133"/>
              <a:gd name="T16" fmla="*/ 2147483647 w 84"/>
              <a:gd name="T17" fmla="*/ 0 h 133"/>
              <a:gd name="T18" fmla="*/ 2147483647 w 84"/>
              <a:gd name="T19" fmla="*/ 0 h 133"/>
              <a:gd name="T20" fmla="*/ 2147483647 w 84"/>
              <a:gd name="T21" fmla="*/ 2147483647 h 133"/>
              <a:gd name="T22" fmla="*/ 2147483647 w 84"/>
              <a:gd name="T23" fmla="*/ 2147483647 h 133"/>
              <a:gd name="T24" fmla="*/ 2147483647 w 84"/>
              <a:gd name="T25" fmla="*/ 2147483647 h 133"/>
              <a:gd name="T26" fmla="*/ 2147483647 w 84"/>
              <a:gd name="T27" fmla="*/ 2147483647 h 133"/>
              <a:gd name="T28" fmla="*/ 2147483647 w 84"/>
              <a:gd name="T29" fmla="*/ 2147483647 h 133"/>
              <a:gd name="T30" fmla="*/ 2147483647 w 84"/>
              <a:gd name="T31" fmla="*/ 2147483647 h 133"/>
              <a:gd name="T32" fmla="*/ 2147483647 w 84"/>
              <a:gd name="T33" fmla="*/ 2147483647 h 133"/>
              <a:gd name="T34" fmla="*/ 2147483647 w 84"/>
              <a:gd name="T35" fmla="*/ 2147483647 h 133"/>
              <a:gd name="T36" fmla="*/ 2147483647 w 84"/>
              <a:gd name="T37" fmla="*/ 2147483647 h 133"/>
              <a:gd name="T38" fmla="*/ 2147483647 w 84"/>
              <a:gd name="T39" fmla="*/ 2147483647 h 133"/>
              <a:gd name="T40" fmla="*/ 2147483647 w 84"/>
              <a:gd name="T41" fmla="*/ 2147483647 h 133"/>
              <a:gd name="T42" fmla="*/ 2147483647 w 84"/>
              <a:gd name="T43" fmla="*/ 2147483647 h 133"/>
              <a:gd name="T44" fmla="*/ 2147483647 w 84"/>
              <a:gd name="T45" fmla="*/ 2147483647 h 133"/>
              <a:gd name="T46" fmla="*/ 2147483647 w 84"/>
              <a:gd name="T47" fmla="*/ 2147483647 h 133"/>
              <a:gd name="T48" fmla="*/ 2147483647 w 84"/>
              <a:gd name="T49" fmla="*/ 2147483647 h 133"/>
              <a:gd name="T50" fmla="*/ 2147483647 w 84"/>
              <a:gd name="T51" fmla="*/ 2147483647 h 133"/>
              <a:gd name="T52" fmla="*/ 2147483647 w 84"/>
              <a:gd name="T53" fmla="*/ 2147483647 h 133"/>
              <a:gd name="T54" fmla="*/ 2147483647 w 84"/>
              <a:gd name="T55" fmla="*/ 2147483647 h 133"/>
              <a:gd name="T56" fmla="*/ 2147483647 w 84"/>
              <a:gd name="T57" fmla="*/ 2147483647 h 133"/>
              <a:gd name="T58" fmla="*/ 0 w 84"/>
              <a:gd name="T59" fmla="*/ 2147483647 h 133"/>
              <a:gd name="T60" fmla="*/ 0 w 84"/>
              <a:gd name="T61" fmla="*/ 2147483647 h 133"/>
              <a:gd name="T62" fmla="*/ 2147483647 w 84"/>
              <a:gd name="T63" fmla="*/ 2147483647 h 133"/>
              <a:gd name="T64" fmla="*/ 2147483647 w 84"/>
              <a:gd name="T65" fmla="*/ 2147483647 h 133"/>
              <a:gd name="T66" fmla="*/ 2147483647 w 84"/>
              <a:gd name="T67" fmla="*/ 2147483647 h 133"/>
              <a:gd name="T68" fmla="*/ 2147483647 w 84"/>
              <a:gd name="T69" fmla="*/ 2147483647 h 133"/>
              <a:gd name="T70" fmla="*/ 2147483647 w 84"/>
              <a:gd name="T71" fmla="*/ 2147483647 h 133"/>
              <a:gd name="T72" fmla="*/ 2147483647 w 84"/>
              <a:gd name="T73" fmla="*/ 2147483647 h 133"/>
              <a:gd name="T74" fmla="*/ 2147483647 w 84"/>
              <a:gd name="T75" fmla="*/ 2147483647 h 133"/>
              <a:gd name="T76" fmla="*/ 2147483647 w 84"/>
              <a:gd name="T77" fmla="*/ 2147483647 h 133"/>
              <a:gd name="T78" fmla="*/ 2147483647 w 84"/>
              <a:gd name="T79" fmla="*/ 2147483647 h 133"/>
              <a:gd name="T80" fmla="*/ 2147483647 w 84"/>
              <a:gd name="T81" fmla="*/ 2147483647 h 133"/>
              <a:gd name="T82" fmla="*/ 2147483647 w 84"/>
              <a:gd name="T83" fmla="*/ 2147483647 h 133"/>
              <a:gd name="T84" fmla="*/ 2147483647 w 84"/>
              <a:gd name="T85" fmla="*/ 2147483647 h 133"/>
              <a:gd name="T86" fmla="*/ 2147483647 w 84"/>
              <a:gd name="T87" fmla="*/ 2147483647 h 133"/>
              <a:gd name="T88" fmla="*/ 2147483647 w 84"/>
              <a:gd name="T89" fmla="*/ 2147483647 h 133"/>
              <a:gd name="T90" fmla="*/ 2147483647 w 84"/>
              <a:gd name="T91" fmla="*/ 2147483647 h 133"/>
              <a:gd name="T92" fmla="*/ 2147483647 w 84"/>
              <a:gd name="T93" fmla="*/ 2147483647 h 133"/>
              <a:gd name="T94" fmla="*/ 2147483647 w 84"/>
              <a:gd name="T95" fmla="*/ 2147483647 h 133"/>
              <a:gd name="T96" fmla="*/ 2147483647 w 84"/>
              <a:gd name="T97" fmla="*/ 2147483647 h 133"/>
              <a:gd name="T98" fmla="*/ 2147483647 w 84"/>
              <a:gd name="T99" fmla="*/ 2147483647 h 133"/>
              <a:gd name="T100" fmla="*/ 2147483647 w 84"/>
              <a:gd name="T101" fmla="*/ 2147483647 h 133"/>
              <a:gd name="T102" fmla="*/ 2147483647 w 84"/>
              <a:gd name="T103" fmla="*/ 2147483647 h 133"/>
              <a:gd name="T104" fmla="*/ 2147483647 w 84"/>
              <a:gd name="T105" fmla="*/ 2147483647 h 133"/>
              <a:gd name="T106" fmla="*/ 2147483647 w 84"/>
              <a:gd name="T107" fmla="*/ 2147483647 h 133"/>
              <a:gd name="T108" fmla="*/ 2147483647 w 84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4"/>
              <a:gd name="T166" fmla="*/ 0 h 133"/>
              <a:gd name="T167" fmla="*/ 84 w 84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4" h="133">
                <a:moveTo>
                  <a:pt x="0" y="66"/>
                </a:moveTo>
                <a:lnTo>
                  <a:pt x="0" y="45"/>
                </a:lnTo>
                <a:lnTo>
                  <a:pt x="4" y="29"/>
                </a:lnTo>
                <a:lnTo>
                  <a:pt x="6" y="23"/>
                </a:lnTo>
                <a:lnTo>
                  <a:pt x="9" y="16"/>
                </a:lnTo>
                <a:lnTo>
                  <a:pt x="14" y="11"/>
                </a:lnTo>
                <a:lnTo>
                  <a:pt x="17" y="7"/>
                </a:lnTo>
                <a:lnTo>
                  <a:pt x="22" y="3"/>
                </a:lnTo>
                <a:lnTo>
                  <a:pt x="35" y="0"/>
                </a:lnTo>
                <a:lnTo>
                  <a:pt x="49" y="0"/>
                </a:lnTo>
                <a:lnTo>
                  <a:pt x="56" y="2"/>
                </a:lnTo>
                <a:lnTo>
                  <a:pt x="60" y="3"/>
                </a:lnTo>
                <a:lnTo>
                  <a:pt x="64" y="7"/>
                </a:lnTo>
                <a:lnTo>
                  <a:pt x="68" y="10"/>
                </a:lnTo>
                <a:lnTo>
                  <a:pt x="72" y="13"/>
                </a:lnTo>
                <a:lnTo>
                  <a:pt x="80" y="29"/>
                </a:lnTo>
                <a:lnTo>
                  <a:pt x="84" y="48"/>
                </a:lnTo>
                <a:lnTo>
                  <a:pt x="84" y="66"/>
                </a:lnTo>
                <a:lnTo>
                  <a:pt x="83" y="88"/>
                </a:lnTo>
                <a:lnTo>
                  <a:pt x="81" y="104"/>
                </a:lnTo>
                <a:lnTo>
                  <a:pt x="76" y="114"/>
                </a:lnTo>
                <a:lnTo>
                  <a:pt x="72" y="120"/>
                </a:lnTo>
                <a:lnTo>
                  <a:pt x="65" y="125"/>
                </a:lnTo>
                <a:lnTo>
                  <a:pt x="56" y="131"/>
                </a:lnTo>
                <a:lnTo>
                  <a:pt x="49" y="133"/>
                </a:lnTo>
                <a:lnTo>
                  <a:pt x="43" y="133"/>
                </a:lnTo>
                <a:lnTo>
                  <a:pt x="25" y="130"/>
                </a:lnTo>
                <a:lnTo>
                  <a:pt x="12" y="120"/>
                </a:lnTo>
                <a:lnTo>
                  <a:pt x="4" y="106"/>
                </a:lnTo>
                <a:lnTo>
                  <a:pt x="0" y="88"/>
                </a:lnTo>
                <a:lnTo>
                  <a:pt x="0" y="66"/>
                </a:lnTo>
                <a:close/>
                <a:moveTo>
                  <a:pt x="16" y="66"/>
                </a:moveTo>
                <a:lnTo>
                  <a:pt x="17" y="85"/>
                </a:lnTo>
                <a:lnTo>
                  <a:pt x="19" y="99"/>
                </a:lnTo>
                <a:lnTo>
                  <a:pt x="24" y="109"/>
                </a:lnTo>
                <a:lnTo>
                  <a:pt x="33" y="115"/>
                </a:lnTo>
                <a:lnTo>
                  <a:pt x="43" y="119"/>
                </a:lnTo>
                <a:lnTo>
                  <a:pt x="52" y="115"/>
                </a:lnTo>
                <a:lnTo>
                  <a:pt x="57" y="112"/>
                </a:lnTo>
                <a:lnTo>
                  <a:pt x="60" y="109"/>
                </a:lnTo>
                <a:lnTo>
                  <a:pt x="65" y="99"/>
                </a:lnTo>
                <a:lnTo>
                  <a:pt x="67" y="85"/>
                </a:lnTo>
                <a:lnTo>
                  <a:pt x="67" y="48"/>
                </a:lnTo>
                <a:lnTo>
                  <a:pt x="65" y="34"/>
                </a:lnTo>
                <a:lnTo>
                  <a:pt x="60" y="24"/>
                </a:lnTo>
                <a:lnTo>
                  <a:pt x="57" y="21"/>
                </a:lnTo>
                <a:lnTo>
                  <a:pt x="52" y="18"/>
                </a:lnTo>
                <a:lnTo>
                  <a:pt x="46" y="16"/>
                </a:lnTo>
                <a:lnTo>
                  <a:pt x="41" y="15"/>
                </a:lnTo>
                <a:lnTo>
                  <a:pt x="32" y="18"/>
                </a:lnTo>
                <a:lnTo>
                  <a:pt x="27" y="21"/>
                </a:lnTo>
                <a:lnTo>
                  <a:pt x="24" y="24"/>
                </a:lnTo>
                <a:lnTo>
                  <a:pt x="19" y="34"/>
                </a:lnTo>
                <a:lnTo>
                  <a:pt x="17" y="48"/>
                </a:lnTo>
                <a:lnTo>
                  <a:pt x="16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25" name="Freeform 57"/>
          <p:cNvSpPr>
            <a:spLocks noEditPoints="1"/>
          </p:cNvSpPr>
          <p:nvPr/>
        </p:nvSpPr>
        <p:spPr bwMode="auto">
          <a:xfrm>
            <a:off x="7842251" y="5843588"/>
            <a:ext cx="119063" cy="177800"/>
          </a:xfrm>
          <a:custGeom>
            <a:avLst/>
            <a:gdLst>
              <a:gd name="T0" fmla="*/ 0 w 85"/>
              <a:gd name="T1" fmla="*/ 2147483647 h 133"/>
              <a:gd name="T2" fmla="*/ 2147483647 w 85"/>
              <a:gd name="T3" fmla="*/ 2147483647 h 133"/>
              <a:gd name="T4" fmla="*/ 2147483647 w 85"/>
              <a:gd name="T5" fmla="*/ 2147483647 h 133"/>
              <a:gd name="T6" fmla="*/ 2147483647 w 85"/>
              <a:gd name="T7" fmla="*/ 2147483647 h 133"/>
              <a:gd name="T8" fmla="*/ 2147483647 w 85"/>
              <a:gd name="T9" fmla="*/ 2147483647 h 133"/>
              <a:gd name="T10" fmla="*/ 2147483647 w 85"/>
              <a:gd name="T11" fmla="*/ 2147483647 h 133"/>
              <a:gd name="T12" fmla="*/ 2147483647 w 85"/>
              <a:gd name="T13" fmla="*/ 2147483647 h 133"/>
              <a:gd name="T14" fmla="*/ 2147483647 w 85"/>
              <a:gd name="T15" fmla="*/ 2147483647 h 133"/>
              <a:gd name="T16" fmla="*/ 2147483647 w 85"/>
              <a:gd name="T17" fmla="*/ 0 h 133"/>
              <a:gd name="T18" fmla="*/ 2147483647 w 85"/>
              <a:gd name="T19" fmla="*/ 0 h 133"/>
              <a:gd name="T20" fmla="*/ 2147483647 w 85"/>
              <a:gd name="T21" fmla="*/ 2147483647 h 133"/>
              <a:gd name="T22" fmla="*/ 2147483647 w 85"/>
              <a:gd name="T23" fmla="*/ 2147483647 h 133"/>
              <a:gd name="T24" fmla="*/ 2147483647 w 85"/>
              <a:gd name="T25" fmla="*/ 2147483647 h 133"/>
              <a:gd name="T26" fmla="*/ 2147483647 w 85"/>
              <a:gd name="T27" fmla="*/ 2147483647 h 133"/>
              <a:gd name="T28" fmla="*/ 2147483647 w 85"/>
              <a:gd name="T29" fmla="*/ 2147483647 h 133"/>
              <a:gd name="T30" fmla="*/ 2147483647 w 85"/>
              <a:gd name="T31" fmla="*/ 2147483647 h 133"/>
              <a:gd name="T32" fmla="*/ 2147483647 w 85"/>
              <a:gd name="T33" fmla="*/ 2147483647 h 133"/>
              <a:gd name="T34" fmla="*/ 2147483647 w 85"/>
              <a:gd name="T35" fmla="*/ 2147483647 h 133"/>
              <a:gd name="T36" fmla="*/ 2147483647 w 85"/>
              <a:gd name="T37" fmla="*/ 2147483647 h 133"/>
              <a:gd name="T38" fmla="*/ 2147483647 w 85"/>
              <a:gd name="T39" fmla="*/ 2147483647 h 133"/>
              <a:gd name="T40" fmla="*/ 2147483647 w 85"/>
              <a:gd name="T41" fmla="*/ 2147483647 h 133"/>
              <a:gd name="T42" fmla="*/ 2147483647 w 85"/>
              <a:gd name="T43" fmla="*/ 2147483647 h 133"/>
              <a:gd name="T44" fmla="*/ 2147483647 w 85"/>
              <a:gd name="T45" fmla="*/ 2147483647 h 133"/>
              <a:gd name="T46" fmla="*/ 2147483647 w 85"/>
              <a:gd name="T47" fmla="*/ 2147483647 h 133"/>
              <a:gd name="T48" fmla="*/ 2147483647 w 85"/>
              <a:gd name="T49" fmla="*/ 2147483647 h 133"/>
              <a:gd name="T50" fmla="*/ 2147483647 w 85"/>
              <a:gd name="T51" fmla="*/ 2147483647 h 133"/>
              <a:gd name="T52" fmla="*/ 2147483647 w 85"/>
              <a:gd name="T53" fmla="*/ 2147483647 h 133"/>
              <a:gd name="T54" fmla="*/ 2147483647 w 85"/>
              <a:gd name="T55" fmla="*/ 2147483647 h 133"/>
              <a:gd name="T56" fmla="*/ 2147483647 w 85"/>
              <a:gd name="T57" fmla="*/ 2147483647 h 133"/>
              <a:gd name="T58" fmla="*/ 0 w 85"/>
              <a:gd name="T59" fmla="*/ 2147483647 h 133"/>
              <a:gd name="T60" fmla="*/ 2147483647 w 85"/>
              <a:gd name="T61" fmla="*/ 2147483647 h 133"/>
              <a:gd name="T62" fmla="*/ 2147483647 w 85"/>
              <a:gd name="T63" fmla="*/ 2147483647 h 133"/>
              <a:gd name="T64" fmla="*/ 2147483647 w 85"/>
              <a:gd name="T65" fmla="*/ 2147483647 h 133"/>
              <a:gd name="T66" fmla="*/ 2147483647 w 85"/>
              <a:gd name="T67" fmla="*/ 2147483647 h 133"/>
              <a:gd name="T68" fmla="*/ 2147483647 w 85"/>
              <a:gd name="T69" fmla="*/ 2147483647 h 133"/>
              <a:gd name="T70" fmla="*/ 2147483647 w 85"/>
              <a:gd name="T71" fmla="*/ 2147483647 h 133"/>
              <a:gd name="T72" fmla="*/ 2147483647 w 85"/>
              <a:gd name="T73" fmla="*/ 2147483647 h 133"/>
              <a:gd name="T74" fmla="*/ 2147483647 w 85"/>
              <a:gd name="T75" fmla="*/ 2147483647 h 133"/>
              <a:gd name="T76" fmla="*/ 2147483647 w 85"/>
              <a:gd name="T77" fmla="*/ 2147483647 h 133"/>
              <a:gd name="T78" fmla="*/ 2147483647 w 85"/>
              <a:gd name="T79" fmla="*/ 2147483647 h 133"/>
              <a:gd name="T80" fmla="*/ 2147483647 w 85"/>
              <a:gd name="T81" fmla="*/ 2147483647 h 133"/>
              <a:gd name="T82" fmla="*/ 2147483647 w 85"/>
              <a:gd name="T83" fmla="*/ 2147483647 h 133"/>
              <a:gd name="T84" fmla="*/ 2147483647 w 85"/>
              <a:gd name="T85" fmla="*/ 2147483647 h 133"/>
              <a:gd name="T86" fmla="*/ 2147483647 w 85"/>
              <a:gd name="T87" fmla="*/ 2147483647 h 133"/>
              <a:gd name="T88" fmla="*/ 2147483647 w 85"/>
              <a:gd name="T89" fmla="*/ 2147483647 h 133"/>
              <a:gd name="T90" fmla="*/ 2147483647 w 85"/>
              <a:gd name="T91" fmla="*/ 2147483647 h 133"/>
              <a:gd name="T92" fmla="*/ 2147483647 w 85"/>
              <a:gd name="T93" fmla="*/ 2147483647 h 133"/>
              <a:gd name="T94" fmla="*/ 2147483647 w 85"/>
              <a:gd name="T95" fmla="*/ 2147483647 h 133"/>
              <a:gd name="T96" fmla="*/ 2147483647 w 85"/>
              <a:gd name="T97" fmla="*/ 2147483647 h 133"/>
              <a:gd name="T98" fmla="*/ 2147483647 w 85"/>
              <a:gd name="T99" fmla="*/ 2147483647 h 133"/>
              <a:gd name="T100" fmla="*/ 2147483647 w 85"/>
              <a:gd name="T101" fmla="*/ 2147483647 h 133"/>
              <a:gd name="T102" fmla="*/ 2147483647 w 85"/>
              <a:gd name="T103" fmla="*/ 2147483647 h 133"/>
              <a:gd name="T104" fmla="*/ 2147483647 w 85"/>
              <a:gd name="T105" fmla="*/ 2147483647 h 133"/>
              <a:gd name="T106" fmla="*/ 2147483647 w 85"/>
              <a:gd name="T107" fmla="*/ 2147483647 h 133"/>
              <a:gd name="T108" fmla="*/ 2147483647 w 85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5"/>
              <a:gd name="T166" fmla="*/ 0 h 133"/>
              <a:gd name="T167" fmla="*/ 85 w 85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5" h="133">
                <a:moveTo>
                  <a:pt x="0" y="66"/>
                </a:moveTo>
                <a:lnTo>
                  <a:pt x="2" y="45"/>
                </a:lnTo>
                <a:lnTo>
                  <a:pt x="5" y="29"/>
                </a:lnTo>
                <a:lnTo>
                  <a:pt x="12" y="16"/>
                </a:lnTo>
                <a:lnTo>
                  <a:pt x="15" y="11"/>
                </a:lnTo>
                <a:lnTo>
                  <a:pt x="20" y="7"/>
                </a:lnTo>
                <a:lnTo>
                  <a:pt x="24" y="3"/>
                </a:lnTo>
                <a:lnTo>
                  <a:pt x="29" y="2"/>
                </a:lnTo>
                <a:lnTo>
                  <a:pt x="36" y="0"/>
                </a:lnTo>
                <a:lnTo>
                  <a:pt x="50" y="0"/>
                </a:lnTo>
                <a:lnTo>
                  <a:pt x="56" y="2"/>
                </a:lnTo>
                <a:lnTo>
                  <a:pt x="61" y="3"/>
                </a:lnTo>
                <a:lnTo>
                  <a:pt x="66" y="7"/>
                </a:lnTo>
                <a:lnTo>
                  <a:pt x="72" y="13"/>
                </a:lnTo>
                <a:lnTo>
                  <a:pt x="80" y="29"/>
                </a:lnTo>
                <a:lnTo>
                  <a:pt x="85" y="48"/>
                </a:lnTo>
                <a:lnTo>
                  <a:pt x="85" y="88"/>
                </a:lnTo>
                <a:lnTo>
                  <a:pt x="82" y="104"/>
                </a:lnTo>
                <a:lnTo>
                  <a:pt x="77" y="114"/>
                </a:lnTo>
                <a:lnTo>
                  <a:pt x="72" y="120"/>
                </a:lnTo>
                <a:lnTo>
                  <a:pt x="68" y="125"/>
                </a:lnTo>
                <a:lnTo>
                  <a:pt x="63" y="128"/>
                </a:lnTo>
                <a:lnTo>
                  <a:pt x="56" y="131"/>
                </a:lnTo>
                <a:lnTo>
                  <a:pt x="50" y="133"/>
                </a:lnTo>
                <a:lnTo>
                  <a:pt x="44" y="133"/>
                </a:lnTo>
                <a:lnTo>
                  <a:pt x="26" y="130"/>
                </a:lnTo>
                <a:lnTo>
                  <a:pt x="13" y="120"/>
                </a:lnTo>
                <a:lnTo>
                  <a:pt x="5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8" y="85"/>
                </a:lnTo>
                <a:lnTo>
                  <a:pt x="20" y="99"/>
                </a:lnTo>
                <a:lnTo>
                  <a:pt x="24" y="109"/>
                </a:lnTo>
                <a:lnTo>
                  <a:pt x="34" y="115"/>
                </a:lnTo>
                <a:lnTo>
                  <a:pt x="44" y="119"/>
                </a:lnTo>
                <a:lnTo>
                  <a:pt x="53" y="115"/>
                </a:lnTo>
                <a:lnTo>
                  <a:pt x="58" y="112"/>
                </a:lnTo>
                <a:lnTo>
                  <a:pt x="61" y="109"/>
                </a:lnTo>
                <a:lnTo>
                  <a:pt x="66" y="99"/>
                </a:lnTo>
                <a:lnTo>
                  <a:pt x="68" y="85"/>
                </a:lnTo>
                <a:lnTo>
                  <a:pt x="69" y="66"/>
                </a:lnTo>
                <a:lnTo>
                  <a:pt x="68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8" y="16"/>
                </a:lnTo>
                <a:lnTo>
                  <a:pt x="42" y="15"/>
                </a:lnTo>
                <a:lnTo>
                  <a:pt x="32" y="18"/>
                </a:lnTo>
                <a:lnTo>
                  <a:pt x="28" y="21"/>
                </a:lnTo>
                <a:lnTo>
                  <a:pt x="24" y="24"/>
                </a:lnTo>
                <a:lnTo>
                  <a:pt x="20" y="34"/>
                </a:lnTo>
                <a:lnTo>
                  <a:pt x="18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2078039" y="2227263"/>
            <a:ext cx="5580062" cy="34655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4" tIns="45711" rIns="91424" bIns="45711"/>
          <a:lstStyle/>
          <a:p>
            <a:pPr eaLnBrk="1" hangingPunct="1"/>
            <a:endParaRPr kumimoji="1" lang="ja-JP" altLang="en-US" b="0"/>
          </a:p>
        </p:txBody>
      </p:sp>
      <p:sp>
        <p:nvSpPr>
          <p:cNvPr id="395323" name="Freeform 59"/>
          <p:cNvSpPr>
            <a:spLocks/>
          </p:cNvSpPr>
          <p:nvPr/>
        </p:nvSpPr>
        <p:spPr bwMode="auto">
          <a:xfrm>
            <a:off x="3571875" y="3094038"/>
            <a:ext cx="2438400" cy="1427162"/>
          </a:xfrm>
          <a:custGeom>
            <a:avLst/>
            <a:gdLst>
              <a:gd name="T0" fmla="*/ 0 w 1762"/>
              <a:gd name="T1" fmla="*/ 2147483647 h 1069"/>
              <a:gd name="T2" fmla="*/ 2147483647 w 1762"/>
              <a:gd name="T3" fmla="*/ 2147483647 h 1069"/>
              <a:gd name="T4" fmla="*/ 2147483647 w 1762"/>
              <a:gd name="T5" fmla="*/ 2147483647 h 1069"/>
              <a:gd name="T6" fmla="*/ 2147483647 w 1762"/>
              <a:gd name="T7" fmla="*/ 2147483647 h 1069"/>
              <a:gd name="T8" fmla="*/ 2147483647 w 1762"/>
              <a:gd name="T9" fmla="*/ 2147483647 h 1069"/>
              <a:gd name="T10" fmla="*/ 2147483647 w 1762"/>
              <a:gd name="T11" fmla="*/ 2147483647 h 1069"/>
              <a:gd name="T12" fmla="*/ 2147483647 w 1762"/>
              <a:gd name="T13" fmla="*/ 2147483647 h 1069"/>
              <a:gd name="T14" fmla="*/ 2147483647 w 1762"/>
              <a:gd name="T15" fmla="*/ 2147483647 h 1069"/>
              <a:gd name="T16" fmla="*/ 2147483647 w 1762"/>
              <a:gd name="T17" fmla="*/ 2147483647 h 1069"/>
              <a:gd name="T18" fmla="*/ 2147483647 w 1762"/>
              <a:gd name="T19" fmla="*/ 2147483647 h 1069"/>
              <a:gd name="T20" fmla="*/ 2147483647 w 1762"/>
              <a:gd name="T21" fmla="*/ 2147483647 h 1069"/>
              <a:gd name="T22" fmla="*/ 2147483647 w 1762"/>
              <a:gd name="T23" fmla="*/ 2147483647 h 1069"/>
              <a:gd name="T24" fmla="*/ 2147483647 w 1762"/>
              <a:gd name="T25" fmla="*/ 2147483647 h 1069"/>
              <a:gd name="T26" fmla="*/ 2147483647 w 1762"/>
              <a:gd name="T27" fmla="*/ 2147483647 h 1069"/>
              <a:gd name="T28" fmla="*/ 2147483647 w 1762"/>
              <a:gd name="T29" fmla="*/ 2147483647 h 1069"/>
              <a:gd name="T30" fmla="*/ 2147483647 w 1762"/>
              <a:gd name="T31" fmla="*/ 2147483647 h 1069"/>
              <a:gd name="T32" fmla="*/ 2147483647 w 1762"/>
              <a:gd name="T33" fmla="*/ 2147483647 h 1069"/>
              <a:gd name="T34" fmla="*/ 2147483647 w 1762"/>
              <a:gd name="T35" fmla="*/ 2147483647 h 1069"/>
              <a:gd name="T36" fmla="*/ 2147483647 w 1762"/>
              <a:gd name="T37" fmla="*/ 2147483647 h 1069"/>
              <a:gd name="T38" fmla="*/ 2147483647 w 1762"/>
              <a:gd name="T39" fmla="*/ 2147483647 h 1069"/>
              <a:gd name="T40" fmla="*/ 2147483647 w 1762"/>
              <a:gd name="T41" fmla="*/ 0 h 106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62"/>
              <a:gd name="T64" fmla="*/ 0 h 1069"/>
              <a:gd name="T65" fmla="*/ 1762 w 1762"/>
              <a:gd name="T66" fmla="*/ 1069 h 106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62" h="1069">
                <a:moveTo>
                  <a:pt x="0" y="1034"/>
                </a:moveTo>
                <a:lnTo>
                  <a:pt x="82" y="1056"/>
                </a:lnTo>
                <a:lnTo>
                  <a:pt x="167" y="1067"/>
                </a:lnTo>
                <a:lnTo>
                  <a:pt x="255" y="1069"/>
                </a:lnTo>
                <a:lnTo>
                  <a:pt x="344" y="1058"/>
                </a:lnTo>
                <a:lnTo>
                  <a:pt x="436" y="1032"/>
                </a:lnTo>
                <a:lnTo>
                  <a:pt x="528" y="992"/>
                </a:lnTo>
                <a:lnTo>
                  <a:pt x="623" y="938"/>
                </a:lnTo>
                <a:lnTo>
                  <a:pt x="717" y="867"/>
                </a:lnTo>
                <a:lnTo>
                  <a:pt x="813" y="786"/>
                </a:lnTo>
                <a:lnTo>
                  <a:pt x="911" y="693"/>
                </a:lnTo>
                <a:lnTo>
                  <a:pt x="1012" y="594"/>
                </a:lnTo>
                <a:lnTo>
                  <a:pt x="1116" y="493"/>
                </a:lnTo>
                <a:lnTo>
                  <a:pt x="1221" y="394"/>
                </a:lnTo>
                <a:lnTo>
                  <a:pt x="1327" y="302"/>
                </a:lnTo>
                <a:lnTo>
                  <a:pt x="1434" y="222"/>
                </a:lnTo>
                <a:lnTo>
                  <a:pt x="1538" y="152"/>
                </a:lnTo>
                <a:lnTo>
                  <a:pt x="1631" y="91"/>
                </a:lnTo>
                <a:lnTo>
                  <a:pt x="1703" y="42"/>
                </a:lnTo>
                <a:lnTo>
                  <a:pt x="1748" y="11"/>
                </a:lnTo>
                <a:lnTo>
                  <a:pt x="1762" y="0"/>
                </a:lnTo>
              </a:path>
            </a:pathLst>
          </a:custGeom>
          <a:noFill/>
          <a:ln w="31750" cap="flat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5324" name="Freeform 60"/>
          <p:cNvSpPr>
            <a:spLocks/>
          </p:cNvSpPr>
          <p:nvPr/>
        </p:nvSpPr>
        <p:spPr bwMode="auto">
          <a:xfrm>
            <a:off x="3171825" y="3757613"/>
            <a:ext cx="400050" cy="717550"/>
          </a:xfrm>
          <a:custGeom>
            <a:avLst/>
            <a:gdLst>
              <a:gd name="T0" fmla="*/ 2147483647 w 289"/>
              <a:gd name="T1" fmla="*/ 2147483647 h 538"/>
              <a:gd name="T2" fmla="*/ 2147483647 w 289"/>
              <a:gd name="T3" fmla="*/ 2147483647 h 538"/>
              <a:gd name="T4" fmla="*/ 2147483647 w 289"/>
              <a:gd name="T5" fmla="*/ 2147483647 h 538"/>
              <a:gd name="T6" fmla="*/ 2147483647 w 289"/>
              <a:gd name="T7" fmla="*/ 2147483647 h 538"/>
              <a:gd name="T8" fmla="*/ 2147483647 w 289"/>
              <a:gd name="T9" fmla="*/ 2147483647 h 538"/>
              <a:gd name="T10" fmla="*/ 2147483647 w 289"/>
              <a:gd name="T11" fmla="*/ 2147483647 h 538"/>
              <a:gd name="T12" fmla="*/ 2147483647 w 289"/>
              <a:gd name="T13" fmla="*/ 2147483647 h 538"/>
              <a:gd name="T14" fmla="*/ 2147483647 w 289"/>
              <a:gd name="T15" fmla="*/ 2147483647 h 538"/>
              <a:gd name="T16" fmla="*/ 2147483647 w 289"/>
              <a:gd name="T17" fmla="*/ 2147483647 h 538"/>
              <a:gd name="T18" fmla="*/ 0 w 289"/>
              <a:gd name="T19" fmla="*/ 0 h 5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9"/>
              <a:gd name="T31" fmla="*/ 0 h 538"/>
              <a:gd name="T32" fmla="*/ 289 w 289"/>
              <a:gd name="T33" fmla="*/ 538 h 5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9" h="538">
                <a:moveTo>
                  <a:pt x="289" y="538"/>
                </a:moveTo>
                <a:lnTo>
                  <a:pt x="222" y="432"/>
                </a:lnTo>
                <a:lnTo>
                  <a:pt x="171" y="347"/>
                </a:lnTo>
                <a:lnTo>
                  <a:pt x="131" y="277"/>
                </a:lnTo>
                <a:lnTo>
                  <a:pt x="75" y="165"/>
                </a:lnTo>
                <a:lnTo>
                  <a:pt x="54" y="120"/>
                </a:lnTo>
                <a:lnTo>
                  <a:pt x="38" y="83"/>
                </a:lnTo>
                <a:lnTo>
                  <a:pt x="24" y="51"/>
                </a:lnTo>
                <a:lnTo>
                  <a:pt x="11" y="24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5325" name="Freeform 61"/>
          <p:cNvSpPr>
            <a:spLocks/>
          </p:cNvSpPr>
          <p:nvPr/>
        </p:nvSpPr>
        <p:spPr bwMode="auto">
          <a:xfrm>
            <a:off x="3216275" y="4008440"/>
            <a:ext cx="355600" cy="466725"/>
          </a:xfrm>
          <a:custGeom>
            <a:avLst/>
            <a:gdLst>
              <a:gd name="T0" fmla="*/ 2147483647 w 257"/>
              <a:gd name="T1" fmla="*/ 2147483647 h 349"/>
              <a:gd name="T2" fmla="*/ 2147483647 w 257"/>
              <a:gd name="T3" fmla="*/ 2147483647 h 349"/>
              <a:gd name="T4" fmla="*/ 2147483647 w 257"/>
              <a:gd name="T5" fmla="*/ 2147483647 h 349"/>
              <a:gd name="T6" fmla="*/ 2147483647 w 257"/>
              <a:gd name="T7" fmla="*/ 2147483647 h 349"/>
              <a:gd name="T8" fmla="*/ 2147483647 w 257"/>
              <a:gd name="T9" fmla="*/ 2147483647 h 349"/>
              <a:gd name="T10" fmla="*/ 2147483647 w 257"/>
              <a:gd name="T11" fmla="*/ 2147483647 h 349"/>
              <a:gd name="T12" fmla="*/ 2147483647 w 257"/>
              <a:gd name="T13" fmla="*/ 2147483647 h 349"/>
              <a:gd name="T14" fmla="*/ 2147483647 w 257"/>
              <a:gd name="T15" fmla="*/ 2147483647 h 349"/>
              <a:gd name="T16" fmla="*/ 2147483647 w 257"/>
              <a:gd name="T17" fmla="*/ 2147483647 h 349"/>
              <a:gd name="T18" fmla="*/ 2147483647 w 257"/>
              <a:gd name="T19" fmla="*/ 2147483647 h 349"/>
              <a:gd name="T20" fmla="*/ 0 w 257"/>
              <a:gd name="T21" fmla="*/ 0 h 3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7"/>
              <a:gd name="T34" fmla="*/ 0 h 349"/>
              <a:gd name="T35" fmla="*/ 257 w 257"/>
              <a:gd name="T36" fmla="*/ 349 h 3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7" h="349">
                <a:moveTo>
                  <a:pt x="257" y="349"/>
                </a:moveTo>
                <a:lnTo>
                  <a:pt x="232" y="293"/>
                </a:lnTo>
                <a:lnTo>
                  <a:pt x="205" y="241"/>
                </a:lnTo>
                <a:lnTo>
                  <a:pt x="177" y="198"/>
                </a:lnTo>
                <a:lnTo>
                  <a:pt x="152" y="160"/>
                </a:lnTo>
                <a:lnTo>
                  <a:pt x="126" y="125"/>
                </a:lnTo>
                <a:lnTo>
                  <a:pt x="99" y="93"/>
                </a:lnTo>
                <a:lnTo>
                  <a:pt x="73" y="64"/>
                </a:lnTo>
                <a:lnTo>
                  <a:pt x="48" y="38"/>
                </a:lnTo>
                <a:lnTo>
                  <a:pt x="24" y="17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00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5326" name="Freeform 62"/>
          <p:cNvSpPr>
            <a:spLocks/>
          </p:cNvSpPr>
          <p:nvPr/>
        </p:nvSpPr>
        <p:spPr bwMode="auto">
          <a:xfrm>
            <a:off x="5907088" y="3092450"/>
            <a:ext cx="939800" cy="2152650"/>
          </a:xfrm>
          <a:custGeom>
            <a:avLst/>
            <a:gdLst>
              <a:gd name="T0" fmla="*/ 2147483647 w 680"/>
              <a:gd name="T1" fmla="*/ 0 h 1612"/>
              <a:gd name="T2" fmla="*/ 2147483647 w 680"/>
              <a:gd name="T3" fmla="*/ 2147483647 h 1612"/>
              <a:gd name="T4" fmla="*/ 2147483647 w 680"/>
              <a:gd name="T5" fmla="*/ 2147483647 h 1612"/>
              <a:gd name="T6" fmla="*/ 0 w 680"/>
              <a:gd name="T7" fmla="*/ 2147483647 h 1612"/>
              <a:gd name="T8" fmla="*/ 2147483647 w 680"/>
              <a:gd name="T9" fmla="*/ 2147483647 h 1612"/>
              <a:gd name="T10" fmla="*/ 2147483647 w 680"/>
              <a:gd name="T11" fmla="*/ 2147483647 h 1612"/>
              <a:gd name="T12" fmla="*/ 2147483647 w 680"/>
              <a:gd name="T13" fmla="*/ 2147483647 h 1612"/>
              <a:gd name="T14" fmla="*/ 2147483647 w 680"/>
              <a:gd name="T15" fmla="*/ 2147483647 h 1612"/>
              <a:gd name="T16" fmla="*/ 2147483647 w 680"/>
              <a:gd name="T17" fmla="*/ 2147483647 h 1612"/>
              <a:gd name="T18" fmla="*/ 2147483647 w 680"/>
              <a:gd name="T19" fmla="*/ 2147483647 h 1612"/>
              <a:gd name="T20" fmla="*/ 2147483647 w 680"/>
              <a:gd name="T21" fmla="*/ 2147483647 h 1612"/>
              <a:gd name="T22" fmla="*/ 2147483647 w 680"/>
              <a:gd name="T23" fmla="*/ 2147483647 h 1612"/>
              <a:gd name="T24" fmla="*/ 2147483647 w 680"/>
              <a:gd name="T25" fmla="*/ 2147483647 h 1612"/>
              <a:gd name="T26" fmla="*/ 2147483647 w 680"/>
              <a:gd name="T27" fmla="*/ 2147483647 h 1612"/>
              <a:gd name="T28" fmla="*/ 2147483647 w 680"/>
              <a:gd name="T29" fmla="*/ 2147483647 h 1612"/>
              <a:gd name="T30" fmla="*/ 2147483647 w 680"/>
              <a:gd name="T31" fmla="*/ 2147483647 h 1612"/>
              <a:gd name="T32" fmla="*/ 2147483647 w 680"/>
              <a:gd name="T33" fmla="*/ 2147483647 h 1612"/>
              <a:gd name="T34" fmla="*/ 2147483647 w 680"/>
              <a:gd name="T35" fmla="*/ 2147483647 h 1612"/>
              <a:gd name="T36" fmla="*/ 2147483647 w 680"/>
              <a:gd name="T37" fmla="*/ 2147483647 h 1612"/>
              <a:gd name="T38" fmla="*/ 2147483647 w 680"/>
              <a:gd name="T39" fmla="*/ 2147483647 h 1612"/>
              <a:gd name="T40" fmla="*/ 2147483647 w 680"/>
              <a:gd name="T41" fmla="*/ 2147483647 h 16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80"/>
              <a:gd name="T64" fmla="*/ 0 h 1612"/>
              <a:gd name="T65" fmla="*/ 680 w 680"/>
              <a:gd name="T66" fmla="*/ 1612 h 16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80" h="1612">
                <a:moveTo>
                  <a:pt x="74" y="0"/>
                </a:moveTo>
                <a:lnTo>
                  <a:pt x="66" y="28"/>
                </a:lnTo>
                <a:lnTo>
                  <a:pt x="40" y="116"/>
                </a:lnTo>
                <a:lnTo>
                  <a:pt x="0" y="298"/>
                </a:lnTo>
                <a:lnTo>
                  <a:pt x="87" y="600"/>
                </a:lnTo>
                <a:lnTo>
                  <a:pt x="216" y="754"/>
                </a:lnTo>
                <a:lnTo>
                  <a:pt x="320" y="872"/>
                </a:lnTo>
                <a:lnTo>
                  <a:pt x="410" y="970"/>
                </a:lnTo>
                <a:lnTo>
                  <a:pt x="487" y="1052"/>
                </a:lnTo>
                <a:lnTo>
                  <a:pt x="551" y="1119"/>
                </a:lnTo>
                <a:lnTo>
                  <a:pt x="604" y="1172"/>
                </a:lnTo>
                <a:lnTo>
                  <a:pt x="644" y="1210"/>
                </a:lnTo>
                <a:lnTo>
                  <a:pt x="671" y="1236"/>
                </a:lnTo>
                <a:lnTo>
                  <a:pt x="680" y="1248"/>
                </a:lnTo>
                <a:lnTo>
                  <a:pt x="669" y="1256"/>
                </a:lnTo>
                <a:lnTo>
                  <a:pt x="636" y="1271"/>
                </a:lnTo>
                <a:lnTo>
                  <a:pt x="588" y="1300"/>
                </a:lnTo>
                <a:lnTo>
                  <a:pt x="530" y="1349"/>
                </a:lnTo>
                <a:lnTo>
                  <a:pt x="469" y="1418"/>
                </a:lnTo>
                <a:lnTo>
                  <a:pt x="410" y="1506"/>
                </a:lnTo>
                <a:lnTo>
                  <a:pt x="356" y="1612"/>
                </a:lnTo>
              </a:path>
            </a:pathLst>
          </a:custGeom>
          <a:noFill/>
          <a:ln w="317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831" name="Rectangle 63"/>
          <p:cNvSpPr>
            <a:spLocks noChangeArrowheads="1"/>
          </p:cNvSpPr>
          <p:nvPr/>
        </p:nvSpPr>
        <p:spPr bwMode="auto">
          <a:xfrm>
            <a:off x="2078039" y="2227263"/>
            <a:ext cx="5580062" cy="34655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4" tIns="45711" rIns="91424" bIns="45711"/>
          <a:lstStyle/>
          <a:p>
            <a:pPr eaLnBrk="1" hangingPunct="1"/>
            <a:endParaRPr kumimoji="1" lang="ja-JP" altLang="en-US" b="0"/>
          </a:p>
        </p:txBody>
      </p:sp>
      <p:sp>
        <p:nvSpPr>
          <p:cNvPr id="32832" name="Text Box 64"/>
          <p:cNvSpPr txBox="1">
            <a:spLocks noChangeArrowheads="1"/>
          </p:cNvSpPr>
          <p:nvPr/>
        </p:nvSpPr>
        <p:spPr bwMode="auto">
          <a:xfrm>
            <a:off x="4213226" y="6021388"/>
            <a:ext cx="172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800"/>
              <a:t>Re E (MeV)</a:t>
            </a:r>
          </a:p>
        </p:txBody>
      </p:sp>
      <p:sp>
        <p:nvSpPr>
          <p:cNvPr id="32833" name="Text Box 65"/>
          <p:cNvSpPr txBox="1">
            <a:spLocks noChangeArrowheads="1"/>
          </p:cNvSpPr>
          <p:nvPr/>
        </p:nvSpPr>
        <p:spPr bwMode="auto">
          <a:xfrm rot="-5400000">
            <a:off x="250826" y="3615026"/>
            <a:ext cx="1665287" cy="3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800"/>
              <a:t>Im E (MeV)</a:t>
            </a:r>
          </a:p>
        </p:txBody>
      </p:sp>
      <p:sp>
        <p:nvSpPr>
          <p:cNvPr id="32834" name="Line 66"/>
          <p:cNvSpPr>
            <a:spLocks noChangeShapeType="1"/>
          </p:cNvSpPr>
          <p:nvPr/>
        </p:nvSpPr>
        <p:spPr bwMode="auto">
          <a:xfrm>
            <a:off x="2114551" y="3094040"/>
            <a:ext cx="55102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835" name="Oval 76"/>
          <p:cNvSpPr>
            <a:spLocks noChangeArrowheads="1"/>
          </p:cNvSpPr>
          <p:nvPr/>
        </p:nvSpPr>
        <p:spPr bwMode="auto">
          <a:xfrm>
            <a:off x="3144838" y="3941763"/>
            <a:ext cx="131762" cy="128587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lIns="91424" tIns="45711" rIns="91424" bIns="45711" anchor="ctr"/>
          <a:lstStyle/>
          <a:p>
            <a:pPr eaLnBrk="1" hangingPunct="1"/>
            <a:endParaRPr kumimoji="1" lang="ja-JP" altLang="en-US" b="0"/>
          </a:p>
        </p:txBody>
      </p:sp>
      <p:sp>
        <p:nvSpPr>
          <p:cNvPr id="32836" name="Oval 77"/>
          <p:cNvSpPr>
            <a:spLocks noChangeArrowheads="1"/>
          </p:cNvSpPr>
          <p:nvPr/>
        </p:nvSpPr>
        <p:spPr bwMode="auto">
          <a:xfrm>
            <a:off x="6353176" y="5167315"/>
            <a:ext cx="131763" cy="12858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24" tIns="45711" rIns="91424" bIns="45711" anchor="ctr"/>
          <a:lstStyle/>
          <a:p>
            <a:pPr eaLnBrk="1" hangingPunct="1"/>
            <a:endParaRPr kumimoji="1" lang="ja-JP" altLang="en-US" b="0"/>
          </a:p>
        </p:txBody>
      </p:sp>
      <p:sp>
        <p:nvSpPr>
          <p:cNvPr id="32837" name="Oval 78"/>
          <p:cNvSpPr>
            <a:spLocks noChangeArrowheads="1"/>
          </p:cNvSpPr>
          <p:nvPr/>
        </p:nvSpPr>
        <p:spPr bwMode="auto">
          <a:xfrm>
            <a:off x="3095626" y="3678240"/>
            <a:ext cx="133350" cy="1285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424" tIns="45711" rIns="91424" bIns="45711" anchor="ctr"/>
          <a:lstStyle/>
          <a:p>
            <a:pPr eaLnBrk="1" hangingPunct="1"/>
            <a:endParaRPr kumimoji="1" lang="ja-JP" altLang="en-US" b="0"/>
          </a:p>
        </p:txBody>
      </p:sp>
      <p:sp>
        <p:nvSpPr>
          <p:cNvPr id="32838" name="Oval 79"/>
          <p:cNvSpPr>
            <a:spLocks noChangeArrowheads="1"/>
          </p:cNvSpPr>
          <p:nvPr/>
        </p:nvSpPr>
        <p:spPr bwMode="auto">
          <a:xfrm>
            <a:off x="3152775" y="3478213"/>
            <a:ext cx="82550" cy="809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1" rIns="91424" bIns="45711" anchor="ctr"/>
          <a:lstStyle/>
          <a:p>
            <a:pPr eaLnBrk="1" hangingPunct="1"/>
            <a:endParaRPr kumimoji="1" lang="ja-JP" altLang="en-US" b="0"/>
          </a:p>
        </p:txBody>
      </p:sp>
      <p:sp>
        <p:nvSpPr>
          <p:cNvPr id="32839" name="Line 80"/>
          <p:cNvSpPr>
            <a:spLocks noChangeShapeType="1"/>
          </p:cNvSpPr>
          <p:nvPr/>
        </p:nvSpPr>
        <p:spPr bwMode="auto">
          <a:xfrm>
            <a:off x="3173413" y="3521075"/>
            <a:ext cx="451485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840" name="Text Box 81"/>
          <p:cNvSpPr txBox="1">
            <a:spLocks noChangeArrowheads="1"/>
          </p:cNvSpPr>
          <p:nvPr/>
        </p:nvSpPr>
        <p:spPr bwMode="auto">
          <a:xfrm>
            <a:off x="2590801" y="3195638"/>
            <a:ext cx="162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400"/>
              <a:t> </a:t>
            </a:r>
            <a:r>
              <a:rPr kumimoji="1" lang="en-US" altLang="ja-JP" sz="1400">
                <a:latin typeface="Symbol" pitchFamily="18" charset="2"/>
              </a:rPr>
              <a:t>pD</a:t>
            </a:r>
            <a:r>
              <a:rPr kumimoji="1" lang="en-US" altLang="ja-JP" sz="1400"/>
              <a:t> threshold</a:t>
            </a:r>
          </a:p>
        </p:txBody>
      </p:sp>
      <p:sp>
        <p:nvSpPr>
          <p:cNvPr id="32841" name="Text Box 83"/>
          <p:cNvSpPr txBox="1">
            <a:spLocks noChangeArrowheads="1"/>
          </p:cNvSpPr>
          <p:nvPr/>
        </p:nvSpPr>
        <p:spPr bwMode="auto">
          <a:xfrm>
            <a:off x="5940425" y="5300663"/>
            <a:ext cx="1684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800">
                <a:solidFill>
                  <a:srgbClr val="0000FF"/>
                </a:solidFill>
              </a:rPr>
              <a:t>C:1820–248i</a:t>
            </a:r>
          </a:p>
        </p:txBody>
      </p:sp>
      <p:sp>
        <p:nvSpPr>
          <p:cNvPr id="32842" name="Text Box 85"/>
          <p:cNvSpPr txBox="1">
            <a:spLocks noChangeArrowheads="1"/>
          </p:cNvSpPr>
          <p:nvPr/>
        </p:nvSpPr>
        <p:spPr bwMode="auto">
          <a:xfrm>
            <a:off x="2034196" y="4797427"/>
            <a:ext cx="1512887" cy="366713"/>
          </a:xfrm>
          <a:prstGeom prst="rect">
            <a:avLst/>
          </a:prstGeom>
          <a:noFill/>
          <a:ln>
            <a:noFill/>
          </a:ln>
          <a:extLst/>
        </p:spPr>
        <p:txBody>
          <a:bodyPr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800">
                <a:solidFill>
                  <a:srgbClr val="009900"/>
                </a:solidFill>
              </a:rPr>
              <a:t>B:1364–105i</a:t>
            </a:r>
          </a:p>
        </p:txBody>
      </p:sp>
      <p:sp>
        <p:nvSpPr>
          <p:cNvPr id="32843" name="Line 80"/>
          <p:cNvSpPr>
            <a:spLocks noChangeShapeType="1"/>
          </p:cNvSpPr>
          <p:nvPr/>
        </p:nvSpPr>
        <p:spPr bwMode="auto">
          <a:xfrm>
            <a:off x="4171951" y="3125790"/>
            <a:ext cx="3452813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844" name="Text Box 86"/>
          <p:cNvSpPr txBox="1">
            <a:spLocks noChangeArrowheads="1"/>
          </p:cNvSpPr>
          <p:nvPr/>
        </p:nvSpPr>
        <p:spPr bwMode="auto">
          <a:xfrm>
            <a:off x="3508375" y="2709863"/>
            <a:ext cx="161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400"/>
              <a:t> </a:t>
            </a:r>
            <a:r>
              <a:rPr kumimoji="1" lang="en-US" altLang="ja-JP" sz="1400">
                <a:latin typeface="Symbol" pitchFamily="18" charset="2"/>
              </a:rPr>
              <a:t>h</a:t>
            </a:r>
            <a:r>
              <a:rPr kumimoji="1" lang="en-US" altLang="ja-JP" sz="1400"/>
              <a:t>N threshold</a:t>
            </a:r>
          </a:p>
        </p:txBody>
      </p:sp>
      <p:sp>
        <p:nvSpPr>
          <p:cNvPr id="32845" name="Oval 87"/>
          <p:cNvSpPr>
            <a:spLocks noChangeArrowheads="1"/>
          </p:cNvSpPr>
          <p:nvPr/>
        </p:nvSpPr>
        <p:spPr bwMode="auto">
          <a:xfrm>
            <a:off x="4071938" y="3068640"/>
            <a:ext cx="82550" cy="793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1" rIns="91424" bIns="45711" anchor="ctr"/>
          <a:lstStyle/>
          <a:p>
            <a:pPr eaLnBrk="1" hangingPunct="1"/>
            <a:endParaRPr kumimoji="1" lang="ja-JP" altLang="en-US" b="0"/>
          </a:p>
        </p:txBody>
      </p:sp>
      <p:sp>
        <p:nvSpPr>
          <p:cNvPr id="32846" name="Line 15"/>
          <p:cNvSpPr>
            <a:spLocks noChangeShapeType="1"/>
          </p:cNvSpPr>
          <p:nvPr/>
        </p:nvSpPr>
        <p:spPr bwMode="auto">
          <a:xfrm flipH="1">
            <a:off x="7594600" y="3956050"/>
            <a:ext cx="635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847" name="Line 88"/>
          <p:cNvSpPr>
            <a:spLocks noChangeShapeType="1"/>
          </p:cNvSpPr>
          <p:nvPr/>
        </p:nvSpPr>
        <p:spPr bwMode="auto">
          <a:xfrm>
            <a:off x="5667375" y="3719515"/>
            <a:ext cx="1957388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848" name="Text Box 89"/>
          <p:cNvSpPr txBox="1">
            <a:spLocks noChangeArrowheads="1"/>
          </p:cNvSpPr>
          <p:nvPr/>
        </p:nvSpPr>
        <p:spPr bwMode="auto">
          <a:xfrm>
            <a:off x="5148263" y="3789363"/>
            <a:ext cx="1543050" cy="3048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1400">
                <a:latin typeface="Symbol" pitchFamily="18" charset="2"/>
              </a:rPr>
              <a:t>r</a:t>
            </a:r>
            <a:r>
              <a:rPr kumimoji="1" lang="en-US" altLang="ja-JP" sz="1400"/>
              <a:t>N threshold</a:t>
            </a:r>
          </a:p>
        </p:txBody>
      </p:sp>
      <p:sp>
        <p:nvSpPr>
          <p:cNvPr id="32849" name="Oval 90"/>
          <p:cNvSpPr>
            <a:spLocks noChangeArrowheads="1"/>
          </p:cNvSpPr>
          <p:nvPr/>
        </p:nvSpPr>
        <p:spPr bwMode="auto">
          <a:xfrm>
            <a:off x="5567363" y="3671890"/>
            <a:ext cx="82550" cy="793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1" rIns="91424" bIns="45711" anchor="ctr"/>
          <a:lstStyle/>
          <a:p>
            <a:pPr eaLnBrk="1" hangingPunct="1"/>
            <a:endParaRPr kumimoji="1" lang="ja-JP" altLang="en-US" b="0"/>
          </a:p>
        </p:txBody>
      </p:sp>
      <p:sp>
        <p:nvSpPr>
          <p:cNvPr id="32850" name="Line 24"/>
          <p:cNvSpPr>
            <a:spLocks noChangeShapeType="1"/>
          </p:cNvSpPr>
          <p:nvPr/>
        </p:nvSpPr>
        <p:spPr bwMode="auto">
          <a:xfrm flipH="1">
            <a:off x="7594600" y="2227265"/>
            <a:ext cx="635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851" name="Text Box 100"/>
          <p:cNvSpPr txBox="1">
            <a:spLocks noChangeArrowheads="1"/>
          </p:cNvSpPr>
          <p:nvPr/>
        </p:nvSpPr>
        <p:spPr bwMode="auto">
          <a:xfrm>
            <a:off x="3309938" y="3543300"/>
            <a:ext cx="1408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800">
                <a:solidFill>
                  <a:srgbClr val="FF0000"/>
                </a:solidFill>
              </a:rPr>
              <a:t>A:1357–76i</a:t>
            </a:r>
          </a:p>
        </p:txBody>
      </p:sp>
      <p:sp>
        <p:nvSpPr>
          <p:cNvPr id="32852" name="Text Box 86"/>
          <p:cNvSpPr txBox="1">
            <a:spLocks noChangeArrowheads="1"/>
          </p:cNvSpPr>
          <p:nvPr/>
        </p:nvSpPr>
        <p:spPr bwMode="auto">
          <a:xfrm>
            <a:off x="5435601" y="2420938"/>
            <a:ext cx="1228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600"/>
              <a:t>Bare state</a:t>
            </a:r>
          </a:p>
        </p:txBody>
      </p:sp>
      <p:sp>
        <p:nvSpPr>
          <p:cNvPr id="32853" name="Rectangle 102"/>
          <p:cNvSpPr>
            <a:spLocks noChangeArrowheads="1"/>
          </p:cNvSpPr>
          <p:nvPr/>
        </p:nvSpPr>
        <p:spPr bwMode="auto">
          <a:xfrm>
            <a:off x="0" y="115890"/>
            <a:ext cx="91440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1" rIns="91424" bIns="45711" anchor="ctr"/>
          <a:lstStyle/>
          <a:p>
            <a:pPr algn="ctr" eaLnBrk="1" hangingPunct="1"/>
            <a:r>
              <a:rPr lang="en-US" altLang="ja-JP" sz="2800" b="0">
                <a:solidFill>
                  <a:srgbClr val="0000FF"/>
                </a:solidFill>
                <a:latin typeface="Arial Black" pitchFamily="34" charset="0"/>
              </a:rPr>
              <a:t>Dynamical origin of P11 resonances</a:t>
            </a:r>
          </a:p>
        </p:txBody>
      </p:sp>
      <p:sp>
        <p:nvSpPr>
          <p:cNvPr id="32854" name="Text Box 103"/>
          <p:cNvSpPr txBox="1">
            <a:spLocks noChangeArrowheads="1"/>
          </p:cNvSpPr>
          <p:nvPr/>
        </p:nvSpPr>
        <p:spPr bwMode="auto">
          <a:xfrm>
            <a:off x="2916239" y="836614"/>
            <a:ext cx="6221841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>
                <a:solidFill>
                  <a:srgbClr val="FF0000"/>
                </a:solidFill>
              </a:rPr>
              <a:t>Suzuki, Julia-Diaz, Kamano, Lee, Matsuyama, Sato, PRL104 042302 (2010)</a:t>
            </a:r>
          </a:p>
        </p:txBody>
      </p:sp>
      <p:pic>
        <p:nvPicPr>
          <p:cNvPr id="32855" name="Picture 10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1376365"/>
            <a:ext cx="13589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56" name="Oval 75"/>
          <p:cNvSpPr>
            <a:spLocks noChangeArrowheads="1"/>
          </p:cNvSpPr>
          <p:nvPr/>
        </p:nvSpPr>
        <p:spPr bwMode="auto">
          <a:xfrm>
            <a:off x="5897563" y="2995615"/>
            <a:ext cx="179387" cy="179387"/>
          </a:xfrm>
          <a:prstGeom prst="ellipse">
            <a:avLst/>
          </a:prstGeom>
          <a:solidFill>
            <a:srgbClr val="80808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24" tIns="45711" rIns="91424" bIns="45711" anchor="ctr"/>
          <a:lstStyle/>
          <a:p>
            <a:pPr eaLnBrk="1" hangingPunct="1"/>
            <a:endParaRPr kumimoji="1" lang="ja-JP" altLang="en-US" b="0"/>
          </a:p>
        </p:txBody>
      </p:sp>
      <p:grpSp>
        <p:nvGrpSpPr>
          <p:cNvPr id="395378" name="Group 114"/>
          <p:cNvGrpSpPr>
            <a:grpSpLocks/>
          </p:cNvGrpSpPr>
          <p:nvPr/>
        </p:nvGrpSpPr>
        <p:grpSpPr bwMode="auto">
          <a:xfrm>
            <a:off x="3492500" y="4724402"/>
            <a:ext cx="1728788" cy="792163"/>
            <a:chOff x="612" y="3385"/>
            <a:chExt cx="1089" cy="499"/>
          </a:xfrm>
        </p:grpSpPr>
        <p:sp>
          <p:nvSpPr>
            <p:cNvPr id="32892" name="Rectangle 113"/>
            <p:cNvSpPr>
              <a:spLocks noChangeArrowheads="1"/>
            </p:cNvSpPr>
            <p:nvPr/>
          </p:nvSpPr>
          <p:spPr bwMode="auto">
            <a:xfrm>
              <a:off x="612" y="3385"/>
              <a:ext cx="1089" cy="4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pic>
          <p:nvPicPr>
            <p:cNvPr id="32893" name="Picture 1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3475"/>
              <a:ext cx="941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5385" name="Group 121"/>
          <p:cNvGrpSpPr>
            <a:grpSpLocks/>
          </p:cNvGrpSpPr>
          <p:nvPr/>
        </p:nvGrpSpPr>
        <p:grpSpPr bwMode="auto">
          <a:xfrm>
            <a:off x="6588125" y="4292602"/>
            <a:ext cx="2160588" cy="358775"/>
            <a:chOff x="4195" y="2750"/>
            <a:chExt cx="1361" cy="226"/>
          </a:xfrm>
        </p:grpSpPr>
        <p:sp>
          <p:nvSpPr>
            <p:cNvPr id="32890" name="AutoShape 116"/>
            <p:cNvSpPr>
              <a:spLocks noChangeArrowheads="1"/>
            </p:cNvSpPr>
            <p:nvPr/>
          </p:nvSpPr>
          <p:spPr bwMode="auto">
            <a:xfrm>
              <a:off x="4195" y="2750"/>
              <a:ext cx="1361" cy="226"/>
            </a:xfrm>
            <a:prstGeom prst="roundRect">
              <a:avLst>
                <a:gd name="adj" fmla="val 16616"/>
              </a:avLst>
            </a:prstGeom>
            <a:solidFill>
              <a:schemeClr val="bg1"/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24" tIns="45711" rIns="91424" bIns="45711" anchor="ctr"/>
            <a:lstStyle/>
            <a:p>
              <a:pPr algn="ctr" eaLnBrk="1" hangingPunct="1"/>
              <a:endParaRPr kumimoji="1" lang="ja-JP" altLang="en-US" b="0"/>
            </a:p>
          </p:txBody>
        </p:sp>
        <p:sp>
          <p:nvSpPr>
            <p:cNvPr id="32891" name="Text Box 118"/>
            <p:cNvSpPr txBox="1">
              <a:spLocks noChangeArrowheads="1"/>
            </p:cNvSpPr>
            <p:nvPr/>
          </p:nvSpPr>
          <p:spPr bwMode="auto">
            <a:xfrm>
              <a:off x="4217" y="2760"/>
              <a:ext cx="13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1" rIns="91424" bIns="4571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400"/>
                <a:t>(</a:t>
              </a:r>
              <a:r>
                <a:rPr kumimoji="1" lang="en-US" altLang="ja-JP" sz="1400">
                  <a:latin typeface="Symbol" pitchFamily="18" charset="2"/>
                </a:rPr>
                <a:t>h</a:t>
              </a:r>
              <a:r>
                <a:rPr kumimoji="1" lang="en-US" altLang="ja-JP" sz="1400"/>
                <a:t>N, </a:t>
              </a:r>
              <a:r>
                <a:rPr kumimoji="1" lang="en-US" altLang="ja-JP" sz="1400">
                  <a:latin typeface="Symbol" pitchFamily="18" charset="2"/>
                </a:rPr>
                <a:t>r</a:t>
              </a:r>
              <a:r>
                <a:rPr kumimoji="1" lang="en-US" altLang="ja-JP" sz="1400"/>
                <a:t>N, </a:t>
              </a:r>
              <a:r>
                <a:rPr kumimoji="1" lang="en-US" altLang="ja-JP" sz="1400">
                  <a:latin typeface="Symbol" pitchFamily="18" charset="2"/>
                </a:rPr>
                <a:t>pD</a:t>
              </a:r>
              <a:r>
                <a:rPr kumimoji="1" lang="en-US" altLang="ja-JP" sz="1400"/>
                <a:t>)  = (</a:t>
              </a:r>
              <a:r>
                <a:rPr kumimoji="1" lang="en-US" altLang="ja-JP" sz="1400">
                  <a:solidFill>
                    <a:srgbClr val="FF0000"/>
                  </a:solidFill>
                </a:rPr>
                <a:t>u</a:t>
              </a:r>
              <a:r>
                <a:rPr kumimoji="1" lang="en-US" altLang="ja-JP" sz="1400"/>
                <a:t>, </a:t>
              </a:r>
              <a:r>
                <a:rPr kumimoji="1" lang="en-US" altLang="ja-JP" sz="1400">
                  <a:solidFill>
                    <a:srgbClr val="FF0000"/>
                  </a:solidFill>
                </a:rPr>
                <a:t>u</a:t>
              </a:r>
              <a:r>
                <a:rPr kumimoji="1" lang="en-US" altLang="ja-JP" sz="1400"/>
                <a:t>, </a:t>
              </a:r>
              <a:r>
                <a:rPr kumimoji="1" lang="en-US" altLang="ja-JP" sz="1400">
                  <a:solidFill>
                    <a:srgbClr val="FF0000"/>
                  </a:solidFill>
                </a:rPr>
                <a:t>u</a:t>
              </a:r>
              <a:r>
                <a:rPr kumimoji="1" lang="en-US" altLang="ja-JP" sz="1400"/>
                <a:t>)</a:t>
              </a:r>
            </a:p>
          </p:txBody>
        </p:sp>
      </p:grpSp>
      <p:grpSp>
        <p:nvGrpSpPr>
          <p:cNvPr id="395396" name="Group 132"/>
          <p:cNvGrpSpPr>
            <a:grpSpLocks/>
          </p:cNvGrpSpPr>
          <p:nvPr/>
        </p:nvGrpSpPr>
        <p:grpSpPr bwMode="auto">
          <a:xfrm>
            <a:off x="719138" y="3751265"/>
            <a:ext cx="2151062" cy="358775"/>
            <a:chOff x="419" y="3884"/>
            <a:chExt cx="1355" cy="226"/>
          </a:xfrm>
        </p:grpSpPr>
        <p:sp>
          <p:nvSpPr>
            <p:cNvPr id="32888" name="AutoShape 123"/>
            <p:cNvSpPr>
              <a:spLocks noChangeArrowheads="1"/>
            </p:cNvSpPr>
            <p:nvPr/>
          </p:nvSpPr>
          <p:spPr bwMode="auto">
            <a:xfrm>
              <a:off x="431" y="3884"/>
              <a:ext cx="1315" cy="226"/>
            </a:xfrm>
            <a:prstGeom prst="roundRect">
              <a:avLst>
                <a:gd name="adj" fmla="val 16616"/>
              </a:avLst>
            </a:prstGeom>
            <a:solidFill>
              <a:schemeClr val="bg1"/>
            </a:solidFill>
            <a:ln w="25400">
              <a:solidFill>
                <a:srgbClr val="FF6600"/>
              </a:solidFill>
              <a:prstDash val="dash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1424" tIns="45711" rIns="91424" bIns="45711" anchor="ctr"/>
            <a:lstStyle/>
            <a:p>
              <a:pPr algn="ctr" eaLnBrk="1" hangingPunct="1"/>
              <a:endParaRPr kumimoji="1" lang="ja-JP" altLang="en-US" b="0"/>
            </a:p>
          </p:txBody>
        </p:sp>
        <p:sp>
          <p:nvSpPr>
            <p:cNvPr id="32889" name="Text Box 124"/>
            <p:cNvSpPr txBox="1">
              <a:spLocks noChangeArrowheads="1"/>
            </p:cNvSpPr>
            <p:nvPr/>
          </p:nvSpPr>
          <p:spPr bwMode="auto">
            <a:xfrm>
              <a:off x="419" y="3894"/>
              <a:ext cx="13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1" rIns="91424" bIns="4571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400"/>
                <a:t>(</a:t>
              </a:r>
              <a:r>
                <a:rPr kumimoji="1" lang="en-US" altLang="ja-JP" sz="1400">
                  <a:latin typeface="Symbol" pitchFamily="18" charset="2"/>
                </a:rPr>
                <a:t>h</a:t>
              </a:r>
              <a:r>
                <a:rPr kumimoji="1" lang="en-US" altLang="ja-JP" sz="1400"/>
                <a:t>N, </a:t>
              </a:r>
              <a:r>
                <a:rPr kumimoji="1" lang="en-US" altLang="ja-JP" sz="1400">
                  <a:latin typeface="Symbol" pitchFamily="18" charset="2"/>
                </a:rPr>
                <a:t>r</a:t>
              </a:r>
              <a:r>
                <a:rPr kumimoji="1" lang="en-US" altLang="ja-JP" sz="1400"/>
                <a:t>N, </a:t>
              </a:r>
              <a:r>
                <a:rPr kumimoji="1" lang="en-US" altLang="ja-JP" sz="1400">
                  <a:latin typeface="Symbol" pitchFamily="18" charset="2"/>
                </a:rPr>
                <a:t>pD</a:t>
              </a:r>
              <a:r>
                <a:rPr kumimoji="1" lang="en-US" altLang="ja-JP" sz="1400"/>
                <a:t>)  = (</a:t>
              </a:r>
              <a:r>
                <a:rPr kumimoji="1" lang="en-US" altLang="ja-JP" sz="1400">
                  <a:solidFill>
                    <a:srgbClr val="0000FF"/>
                  </a:solidFill>
                </a:rPr>
                <a:t>p</a:t>
              </a:r>
              <a:r>
                <a:rPr kumimoji="1" lang="en-US" altLang="ja-JP" sz="1400"/>
                <a:t>, </a:t>
              </a:r>
              <a:r>
                <a:rPr kumimoji="1" lang="en-US" altLang="ja-JP" sz="1400">
                  <a:solidFill>
                    <a:srgbClr val="FF0000"/>
                  </a:solidFill>
                </a:rPr>
                <a:t>u</a:t>
              </a:r>
              <a:r>
                <a:rPr kumimoji="1" lang="en-US" altLang="ja-JP" sz="1400"/>
                <a:t>, </a:t>
              </a:r>
              <a:r>
                <a:rPr kumimoji="1" lang="ja-JP" altLang="en-US" sz="1400"/>
                <a:t>－</a:t>
              </a:r>
              <a:r>
                <a:rPr kumimoji="1" lang="en-US" altLang="ja-JP" sz="1400"/>
                <a:t>)</a:t>
              </a:r>
            </a:p>
          </p:txBody>
        </p:sp>
      </p:grpSp>
      <p:grpSp>
        <p:nvGrpSpPr>
          <p:cNvPr id="395390" name="Group 126"/>
          <p:cNvGrpSpPr>
            <a:grpSpLocks/>
          </p:cNvGrpSpPr>
          <p:nvPr/>
        </p:nvGrpSpPr>
        <p:grpSpPr bwMode="auto">
          <a:xfrm>
            <a:off x="684213" y="4078290"/>
            <a:ext cx="2160587" cy="358775"/>
            <a:chOff x="4195" y="2750"/>
            <a:chExt cx="1361" cy="226"/>
          </a:xfrm>
        </p:grpSpPr>
        <p:sp>
          <p:nvSpPr>
            <p:cNvPr id="32886" name="AutoShape 127"/>
            <p:cNvSpPr>
              <a:spLocks noChangeArrowheads="1"/>
            </p:cNvSpPr>
            <p:nvPr/>
          </p:nvSpPr>
          <p:spPr bwMode="auto">
            <a:xfrm>
              <a:off x="4195" y="2750"/>
              <a:ext cx="1361" cy="226"/>
            </a:xfrm>
            <a:prstGeom prst="roundRect">
              <a:avLst>
                <a:gd name="adj" fmla="val 16616"/>
              </a:avLst>
            </a:prstGeom>
            <a:solidFill>
              <a:schemeClr val="bg1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24" tIns="45711" rIns="91424" bIns="45711" anchor="ctr"/>
            <a:lstStyle/>
            <a:p>
              <a:pPr algn="ctr" eaLnBrk="1" hangingPunct="1"/>
              <a:endParaRPr kumimoji="1" lang="ja-JP" altLang="en-US" b="0"/>
            </a:p>
          </p:txBody>
        </p:sp>
        <p:sp>
          <p:nvSpPr>
            <p:cNvPr id="32887" name="Text Box 128"/>
            <p:cNvSpPr txBox="1">
              <a:spLocks noChangeArrowheads="1"/>
            </p:cNvSpPr>
            <p:nvPr/>
          </p:nvSpPr>
          <p:spPr bwMode="auto">
            <a:xfrm>
              <a:off x="4217" y="2760"/>
              <a:ext cx="13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1" rIns="91424" bIns="4571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400"/>
                <a:t>(</a:t>
              </a:r>
              <a:r>
                <a:rPr kumimoji="1" lang="en-US" altLang="ja-JP" sz="1400">
                  <a:latin typeface="Symbol" pitchFamily="18" charset="2"/>
                </a:rPr>
                <a:t>h</a:t>
              </a:r>
              <a:r>
                <a:rPr kumimoji="1" lang="en-US" altLang="ja-JP" sz="1400"/>
                <a:t>N, </a:t>
              </a:r>
              <a:r>
                <a:rPr kumimoji="1" lang="en-US" altLang="ja-JP" sz="1400">
                  <a:latin typeface="Symbol" pitchFamily="18" charset="2"/>
                </a:rPr>
                <a:t>r</a:t>
              </a:r>
              <a:r>
                <a:rPr kumimoji="1" lang="en-US" altLang="ja-JP" sz="1400"/>
                <a:t>N, </a:t>
              </a:r>
              <a:r>
                <a:rPr kumimoji="1" lang="en-US" altLang="ja-JP" sz="1400">
                  <a:latin typeface="Symbol" pitchFamily="18" charset="2"/>
                </a:rPr>
                <a:t>pD</a:t>
              </a:r>
              <a:r>
                <a:rPr kumimoji="1" lang="en-US" altLang="ja-JP" sz="1400"/>
                <a:t>)  = (</a:t>
              </a:r>
              <a:r>
                <a:rPr kumimoji="1" lang="en-US" altLang="ja-JP" sz="1400">
                  <a:solidFill>
                    <a:srgbClr val="0000FF"/>
                  </a:solidFill>
                </a:rPr>
                <a:t>p</a:t>
              </a:r>
              <a:r>
                <a:rPr kumimoji="1" lang="en-US" altLang="ja-JP" sz="1400"/>
                <a:t>, </a:t>
              </a:r>
              <a:r>
                <a:rPr kumimoji="1" lang="en-US" altLang="ja-JP" sz="1400">
                  <a:solidFill>
                    <a:srgbClr val="FF0000"/>
                  </a:solidFill>
                </a:rPr>
                <a:t>u</a:t>
              </a:r>
              <a:r>
                <a:rPr kumimoji="1" lang="en-US" altLang="ja-JP" sz="1400"/>
                <a:t>, </a:t>
              </a:r>
              <a:r>
                <a:rPr kumimoji="1" lang="en-US" altLang="ja-JP" sz="1400">
                  <a:solidFill>
                    <a:srgbClr val="0000FF"/>
                  </a:solidFill>
                </a:rPr>
                <a:t>p</a:t>
              </a:r>
              <a:r>
                <a:rPr kumimoji="1" lang="en-US" altLang="ja-JP" sz="1400"/>
                <a:t>)</a:t>
              </a:r>
            </a:p>
          </p:txBody>
        </p:sp>
      </p:grpSp>
      <p:grpSp>
        <p:nvGrpSpPr>
          <p:cNvPr id="395393" name="Group 129"/>
          <p:cNvGrpSpPr>
            <a:grpSpLocks/>
          </p:cNvGrpSpPr>
          <p:nvPr/>
        </p:nvGrpSpPr>
        <p:grpSpPr bwMode="auto">
          <a:xfrm>
            <a:off x="684213" y="3357564"/>
            <a:ext cx="2160587" cy="358775"/>
            <a:chOff x="4195" y="2750"/>
            <a:chExt cx="1361" cy="226"/>
          </a:xfrm>
        </p:grpSpPr>
        <p:sp>
          <p:nvSpPr>
            <p:cNvPr id="32884" name="AutoShape 130"/>
            <p:cNvSpPr>
              <a:spLocks noChangeArrowheads="1"/>
            </p:cNvSpPr>
            <p:nvPr/>
          </p:nvSpPr>
          <p:spPr bwMode="auto">
            <a:xfrm>
              <a:off x="4195" y="2750"/>
              <a:ext cx="1361" cy="226"/>
            </a:xfrm>
            <a:prstGeom prst="roundRect">
              <a:avLst>
                <a:gd name="adj" fmla="val 16616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24" tIns="45711" rIns="91424" bIns="45711" anchor="ctr"/>
            <a:lstStyle/>
            <a:p>
              <a:pPr algn="ctr" eaLnBrk="1" hangingPunct="1"/>
              <a:endParaRPr kumimoji="1" lang="ja-JP" altLang="en-US" b="0"/>
            </a:p>
          </p:txBody>
        </p:sp>
        <p:sp>
          <p:nvSpPr>
            <p:cNvPr id="32885" name="Text Box 131"/>
            <p:cNvSpPr txBox="1">
              <a:spLocks noChangeArrowheads="1"/>
            </p:cNvSpPr>
            <p:nvPr/>
          </p:nvSpPr>
          <p:spPr bwMode="auto">
            <a:xfrm>
              <a:off x="4217" y="2760"/>
              <a:ext cx="13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1" rIns="91424" bIns="4571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400"/>
                <a:t>(</a:t>
              </a:r>
              <a:r>
                <a:rPr kumimoji="1" lang="en-US" altLang="ja-JP" sz="1400">
                  <a:latin typeface="Symbol" pitchFamily="18" charset="2"/>
                </a:rPr>
                <a:t>h</a:t>
              </a:r>
              <a:r>
                <a:rPr kumimoji="1" lang="en-US" altLang="ja-JP" sz="1400"/>
                <a:t>N, </a:t>
              </a:r>
              <a:r>
                <a:rPr kumimoji="1" lang="en-US" altLang="ja-JP" sz="1400">
                  <a:latin typeface="Symbol" pitchFamily="18" charset="2"/>
                </a:rPr>
                <a:t>r</a:t>
              </a:r>
              <a:r>
                <a:rPr kumimoji="1" lang="en-US" altLang="ja-JP" sz="1400"/>
                <a:t>N, </a:t>
              </a:r>
              <a:r>
                <a:rPr kumimoji="1" lang="en-US" altLang="ja-JP" sz="1400">
                  <a:latin typeface="Symbol" pitchFamily="18" charset="2"/>
                </a:rPr>
                <a:t>pD</a:t>
              </a:r>
              <a:r>
                <a:rPr kumimoji="1" lang="en-US" altLang="ja-JP" sz="1400"/>
                <a:t>)  = (</a:t>
              </a:r>
              <a:r>
                <a:rPr kumimoji="1" lang="en-US" altLang="ja-JP" sz="1400">
                  <a:solidFill>
                    <a:srgbClr val="0000FF"/>
                  </a:solidFill>
                </a:rPr>
                <a:t>p</a:t>
              </a:r>
              <a:r>
                <a:rPr kumimoji="1" lang="en-US" altLang="ja-JP" sz="1400"/>
                <a:t>, </a:t>
              </a:r>
              <a:r>
                <a:rPr kumimoji="1" lang="en-US" altLang="ja-JP" sz="1400">
                  <a:solidFill>
                    <a:srgbClr val="FF0000"/>
                  </a:solidFill>
                </a:rPr>
                <a:t>u</a:t>
              </a:r>
              <a:r>
                <a:rPr kumimoji="1" lang="en-US" altLang="ja-JP" sz="1400"/>
                <a:t>, </a:t>
              </a:r>
              <a:r>
                <a:rPr kumimoji="1" lang="en-US" altLang="ja-JP" sz="1400">
                  <a:solidFill>
                    <a:srgbClr val="FF0000"/>
                  </a:solidFill>
                </a:rPr>
                <a:t>u</a:t>
              </a:r>
              <a:r>
                <a:rPr kumimoji="1" lang="en-US" altLang="ja-JP" sz="1400"/>
                <a:t>)</a:t>
              </a:r>
            </a:p>
          </p:txBody>
        </p:sp>
      </p:grpSp>
      <p:grpSp>
        <p:nvGrpSpPr>
          <p:cNvPr id="395402" name="Group 138"/>
          <p:cNvGrpSpPr>
            <a:grpSpLocks/>
          </p:cNvGrpSpPr>
          <p:nvPr/>
        </p:nvGrpSpPr>
        <p:grpSpPr bwMode="auto">
          <a:xfrm>
            <a:off x="3436938" y="4667252"/>
            <a:ext cx="1782762" cy="849313"/>
            <a:chOff x="1004" y="3802"/>
            <a:chExt cx="1123" cy="535"/>
          </a:xfrm>
        </p:grpSpPr>
        <p:sp>
          <p:nvSpPr>
            <p:cNvPr id="32881" name="Rectangle 137"/>
            <p:cNvSpPr>
              <a:spLocks noChangeArrowheads="1"/>
            </p:cNvSpPr>
            <p:nvPr/>
          </p:nvSpPr>
          <p:spPr bwMode="auto">
            <a:xfrm>
              <a:off x="1004" y="3802"/>
              <a:ext cx="1123" cy="53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8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32882" name="Rectangle 134"/>
            <p:cNvSpPr>
              <a:spLocks noChangeArrowheads="1"/>
            </p:cNvSpPr>
            <p:nvPr/>
          </p:nvSpPr>
          <p:spPr bwMode="auto">
            <a:xfrm>
              <a:off x="1020" y="3820"/>
              <a:ext cx="1089" cy="4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pic>
          <p:nvPicPr>
            <p:cNvPr id="32883" name="Picture 13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3906"/>
              <a:ext cx="716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863" name="Line 139"/>
          <p:cNvSpPr>
            <a:spLocks noChangeShapeType="1"/>
          </p:cNvSpPr>
          <p:nvPr/>
        </p:nvSpPr>
        <p:spPr bwMode="auto">
          <a:xfrm flipV="1">
            <a:off x="2916238" y="4221163"/>
            <a:ext cx="21590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2864" name="Text Box 140"/>
          <p:cNvSpPr txBox="1">
            <a:spLocks noChangeArrowheads="1"/>
          </p:cNvSpPr>
          <p:nvPr/>
        </p:nvSpPr>
        <p:spPr bwMode="auto">
          <a:xfrm>
            <a:off x="107950" y="1052514"/>
            <a:ext cx="1800758" cy="58693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/>
              <a:t>Pole trajectory</a:t>
            </a:r>
          </a:p>
          <a:p>
            <a:r>
              <a:rPr lang="en-US" altLang="ja-JP" sz="1600"/>
              <a:t>of N* propagator</a:t>
            </a:r>
          </a:p>
        </p:txBody>
      </p:sp>
      <p:pic>
        <p:nvPicPr>
          <p:cNvPr id="32865" name="Picture 1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2700340"/>
            <a:ext cx="166528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66" name="Text Box 155"/>
          <p:cNvSpPr txBox="1">
            <a:spLocks noChangeArrowheads="1"/>
          </p:cNvSpPr>
          <p:nvPr/>
        </p:nvSpPr>
        <p:spPr bwMode="auto">
          <a:xfrm>
            <a:off x="936353" y="6150417"/>
            <a:ext cx="2018639" cy="58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dirty="0"/>
              <a:t>(</a:t>
            </a:r>
            <a:r>
              <a:rPr lang="en-US" altLang="ja-JP" sz="1600" dirty="0" err="1">
                <a:latin typeface="Symbol" pitchFamily="18" charset="2"/>
              </a:rPr>
              <a:t>p</a:t>
            </a:r>
            <a:r>
              <a:rPr lang="en-US" altLang="ja-JP" sz="1600" dirty="0" err="1"/>
              <a:t>N,</a:t>
            </a:r>
            <a:r>
              <a:rPr lang="en-US" altLang="ja-JP" sz="1600" dirty="0" err="1">
                <a:latin typeface="Symbol" pitchFamily="18" charset="2"/>
              </a:rPr>
              <a:t>s</a:t>
            </a:r>
            <a:r>
              <a:rPr lang="en-US" altLang="ja-JP" sz="1600" dirty="0" err="1"/>
              <a:t>N</a:t>
            </a:r>
            <a:r>
              <a:rPr lang="en-US" altLang="ja-JP" sz="1600" dirty="0"/>
              <a:t>) = (</a:t>
            </a:r>
            <a:r>
              <a:rPr lang="en-US" altLang="ja-JP" sz="1600" dirty="0" err="1">
                <a:solidFill>
                  <a:srgbClr val="FF0000"/>
                </a:solidFill>
              </a:rPr>
              <a:t>u</a:t>
            </a:r>
            <a:r>
              <a:rPr lang="en-US" altLang="ja-JP" sz="1600" dirty="0" err="1"/>
              <a:t>,</a:t>
            </a:r>
            <a:r>
              <a:rPr lang="en-US" altLang="ja-JP" sz="1600" dirty="0" err="1">
                <a:solidFill>
                  <a:srgbClr val="0000FF"/>
                </a:solidFill>
              </a:rPr>
              <a:t>p</a:t>
            </a:r>
            <a:r>
              <a:rPr lang="en-US" altLang="ja-JP" sz="1600" dirty="0"/>
              <a:t>)</a:t>
            </a:r>
          </a:p>
          <a:p>
            <a:r>
              <a:rPr lang="en-US" altLang="ja-JP" sz="1600" dirty="0"/>
              <a:t>for three P11 poles</a:t>
            </a:r>
          </a:p>
        </p:txBody>
      </p:sp>
      <p:pic>
        <p:nvPicPr>
          <p:cNvPr id="32867" name="Picture 1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239840"/>
            <a:ext cx="438626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5433" name="Group 169"/>
          <p:cNvGrpSpPr>
            <a:grpSpLocks/>
          </p:cNvGrpSpPr>
          <p:nvPr/>
        </p:nvGrpSpPr>
        <p:grpSpPr bwMode="auto">
          <a:xfrm>
            <a:off x="2987676" y="2133602"/>
            <a:ext cx="5040313" cy="1439863"/>
            <a:chOff x="1882" y="1344"/>
            <a:chExt cx="3175" cy="907"/>
          </a:xfrm>
        </p:grpSpPr>
        <p:grpSp>
          <p:nvGrpSpPr>
            <p:cNvPr id="32869" name="Group 168"/>
            <p:cNvGrpSpPr>
              <a:grpSpLocks/>
            </p:cNvGrpSpPr>
            <p:nvPr/>
          </p:nvGrpSpPr>
          <p:grpSpPr bwMode="auto">
            <a:xfrm>
              <a:off x="1882" y="1344"/>
              <a:ext cx="3175" cy="907"/>
              <a:chOff x="1882" y="1344"/>
              <a:chExt cx="3175" cy="907"/>
            </a:xfrm>
          </p:grpSpPr>
          <p:sp>
            <p:nvSpPr>
              <p:cNvPr id="32871" name="AutoShape 142"/>
              <p:cNvSpPr>
                <a:spLocks noChangeArrowheads="1"/>
              </p:cNvSpPr>
              <p:nvPr/>
            </p:nvSpPr>
            <p:spPr bwMode="auto">
              <a:xfrm>
                <a:off x="1882" y="1344"/>
                <a:ext cx="3175" cy="907"/>
              </a:xfrm>
              <a:prstGeom prst="wedgeRoundRectCallout">
                <a:avLst>
                  <a:gd name="adj1" fmla="val -40486"/>
                  <a:gd name="adj2" fmla="val -71500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89984" tIns="46791" rIns="89984" bIns="46791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32872" name="Group 162"/>
              <p:cNvGrpSpPr>
                <a:grpSpLocks/>
              </p:cNvGrpSpPr>
              <p:nvPr/>
            </p:nvGrpSpPr>
            <p:grpSpPr bwMode="auto">
              <a:xfrm>
                <a:off x="3778" y="1407"/>
                <a:ext cx="998" cy="532"/>
                <a:chOff x="3733" y="1407"/>
                <a:chExt cx="998" cy="532"/>
              </a:xfrm>
            </p:grpSpPr>
            <p:pic>
              <p:nvPicPr>
                <p:cNvPr id="32875" name="Picture 144" descr="Untitled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3" y="1536"/>
                  <a:ext cx="99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2876" name="Group 161"/>
                <p:cNvGrpSpPr>
                  <a:grpSpLocks/>
                </p:cNvGrpSpPr>
                <p:nvPr/>
              </p:nvGrpSpPr>
              <p:grpSpPr bwMode="auto">
                <a:xfrm>
                  <a:off x="3733" y="1407"/>
                  <a:ext cx="993" cy="485"/>
                  <a:chOff x="3733" y="1407"/>
                  <a:chExt cx="993" cy="485"/>
                </a:xfrm>
              </p:grpSpPr>
              <p:pic>
                <p:nvPicPr>
                  <p:cNvPr id="32877" name="Picture 148" descr="txp_fig"/>
                  <p:cNvPicPr>
                    <a:picLocks noChangeAspect="1" noChangeArrowheads="1"/>
                  </p:cNvPicPr>
                  <p:nvPr>
                    <p:custDataLst>
                      <p:tags r:id="rId7"/>
                    </p:custDataLst>
                  </p:nvPr>
                </p:nvPicPr>
                <p:blipFill>
                  <a:blip r:embed="rId20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33" y="1773"/>
                    <a:ext cx="161" cy="1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2878" name="Picture 149" descr="txp_fig"/>
                  <p:cNvPicPr>
                    <a:picLocks noChangeAspect="1" noChangeArrowheads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2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64" y="1768"/>
                    <a:ext cx="162" cy="1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2879" name="Picture 145" descr="txp_fig"/>
                  <p:cNvPicPr>
                    <a:picLocks noChangeAspect="1" noChangeArrowheads="1"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2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86" y="1407"/>
                    <a:ext cx="134" cy="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2880" name="Picture 146" descr="txp_fig"/>
                  <p:cNvPicPr>
                    <a:picLocks noChangeAspect="1" noChangeArrowheads="1"/>
                  </p:cNvPicPr>
                  <p:nvPr>
                    <p:custDataLst>
                      <p:tags r:id="rId10"/>
                    </p:custDataLst>
                  </p:nvPr>
                </p:nvPicPr>
                <p:blipFill>
                  <a:blip r:embed="rId2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86" y="1769"/>
                    <a:ext cx="84" cy="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pic>
            <p:nvPicPr>
              <p:cNvPr id="32873" name="Picture 159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2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2" y="1628"/>
                <a:ext cx="1413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874" name="Picture 166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2" y="2057"/>
                <a:ext cx="1713" cy="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870" name="Text Box 150"/>
            <p:cNvSpPr txBox="1">
              <a:spLocks noChangeArrowheads="1"/>
            </p:cNvSpPr>
            <p:nvPr/>
          </p:nvSpPr>
          <p:spPr bwMode="auto">
            <a:xfrm>
              <a:off x="1946" y="1401"/>
              <a:ext cx="753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/>
                <a:t>self-energy: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7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95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9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9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95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9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323" grpId="0" animBg="1"/>
      <p:bldP spid="395324" grpId="0" animBg="1"/>
      <p:bldP spid="395325" grpId="0" animBg="1"/>
      <p:bldP spid="3953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Summary and future works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38113" y="1323368"/>
            <a:ext cx="8278526" cy="275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dirty="0"/>
              <a:t> </a:t>
            </a:r>
            <a:r>
              <a:rPr lang="en-US" altLang="ja-JP" dirty="0" smtClean="0"/>
              <a:t>Extraction of N* states from DCC analysis 2006-2012</a:t>
            </a:r>
            <a:endParaRPr lang="en-US" altLang="ja-JP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dirty="0"/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539750" y="1700808"/>
            <a:ext cx="8756221" cy="332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20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ja-JP" sz="2000" dirty="0"/>
              <a:t>  </a:t>
            </a:r>
            <a:r>
              <a:rPr lang="en-US" altLang="ja-JP" sz="2000" dirty="0" smtClean="0"/>
              <a:t>Fully combined analysis of </a:t>
            </a:r>
            <a:r>
              <a:rPr lang="en-US" altLang="ja-JP" sz="2000" dirty="0" err="1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ja-JP" sz="2000" dirty="0" err="1">
                <a:solidFill>
                  <a:srgbClr val="0000FF"/>
                </a:solidFill>
              </a:rPr>
              <a:t>p</a:t>
            </a:r>
            <a:r>
              <a:rPr lang="en-US" altLang="ja-JP" sz="2000" dirty="0">
                <a:solidFill>
                  <a:srgbClr val="0000FF"/>
                </a:solidFill>
              </a:rPr>
              <a:t>, </a:t>
            </a:r>
            <a:r>
              <a:rPr lang="en-US" altLang="ja-JP" sz="2000" dirty="0" err="1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altLang="ja-JP" sz="2000" dirty="0" err="1">
                <a:solidFill>
                  <a:srgbClr val="0000FF"/>
                </a:solidFill>
              </a:rPr>
              <a:t>p</a:t>
            </a:r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ja-JP" sz="2000" dirty="0" err="1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2000" dirty="0" err="1">
                <a:solidFill>
                  <a:srgbClr val="0000FF"/>
                </a:solidFill>
                <a:sym typeface="Wingdings" pitchFamily="2" charset="2"/>
              </a:rPr>
              <a:t>N</a:t>
            </a:r>
            <a:r>
              <a:rPr lang="en-US" altLang="ja-JP" sz="2000" dirty="0">
                <a:solidFill>
                  <a:srgbClr val="0000FF"/>
                </a:solidFill>
                <a:sym typeface="Wingdings" pitchFamily="2" charset="2"/>
              </a:rPr>
              <a:t>, </a:t>
            </a:r>
            <a:r>
              <a:rPr lang="en-US" altLang="ja-JP" sz="2000" dirty="0" err="1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en-US" altLang="ja-JP" sz="2000" dirty="0" err="1">
                <a:solidFill>
                  <a:srgbClr val="0000FF"/>
                </a:solidFill>
                <a:sym typeface="Wingdings" pitchFamily="2" charset="2"/>
              </a:rPr>
              <a:t>N</a:t>
            </a:r>
            <a:r>
              <a:rPr lang="en-US" altLang="ja-JP" sz="2000" dirty="0">
                <a:solidFill>
                  <a:srgbClr val="0000FF"/>
                </a:solidFill>
                <a:sym typeface="Wingdings" pitchFamily="2" charset="2"/>
              </a:rPr>
              <a:t>, </a:t>
            </a:r>
            <a:r>
              <a:rPr lang="en-US" altLang="ja-JP" sz="2000" dirty="0" smtClean="0">
                <a:solidFill>
                  <a:srgbClr val="0000FF"/>
                </a:solidFill>
                <a:sym typeface="Wingdings" pitchFamily="2" charset="2"/>
              </a:rPr>
              <a:t>K</a:t>
            </a:r>
            <a:r>
              <a:rPr lang="en-US" altLang="ja-JP" sz="2000" dirty="0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sz="2000" dirty="0" smtClean="0">
                <a:solidFill>
                  <a:srgbClr val="0000FF"/>
                </a:solidFill>
                <a:sym typeface="Wingdings" pitchFamily="2" charset="2"/>
              </a:rPr>
              <a:t>, K</a:t>
            </a:r>
            <a:r>
              <a:rPr lang="en-US" altLang="ja-JP" sz="2000" dirty="0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altLang="ja-JP" sz="2000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r>
              <a:rPr lang="en-US" altLang="ja-JP" sz="2000" dirty="0" smtClean="0">
                <a:sym typeface="Wingdings" pitchFamily="2" charset="2"/>
              </a:rPr>
              <a:t>is almost </a:t>
            </a:r>
          </a:p>
          <a:p>
            <a:pPr>
              <a:buClr>
                <a:srgbClr val="0000FF"/>
              </a:buClr>
            </a:pPr>
            <a:r>
              <a:rPr lang="en-US" altLang="ja-JP" sz="2000" dirty="0">
                <a:sym typeface="Wingdings" pitchFamily="2" charset="2"/>
              </a:rPr>
              <a:t> </a:t>
            </a:r>
            <a:r>
              <a:rPr lang="en-US" altLang="ja-JP" sz="2000" dirty="0" smtClean="0">
                <a:sym typeface="Wingdings" pitchFamily="2" charset="2"/>
              </a:rPr>
              <a:t>    completed.</a:t>
            </a:r>
            <a:endParaRPr lang="en-US" altLang="ja-JP" sz="2000" dirty="0" smtClean="0"/>
          </a:p>
          <a:p>
            <a:pPr>
              <a:lnSpc>
                <a:spcPct val="20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N* spectrum in W &lt; 2 </a:t>
            </a:r>
            <a:r>
              <a:rPr lang="en-US" altLang="ja-JP" sz="2000" dirty="0" err="1" smtClean="0"/>
              <a:t>GeV</a:t>
            </a:r>
            <a:r>
              <a:rPr lang="en-US" altLang="ja-JP" sz="2000" dirty="0" smtClean="0"/>
              <a:t> has been determined.</a:t>
            </a:r>
          </a:p>
          <a:p>
            <a:pPr>
              <a:lnSpc>
                <a:spcPct val="20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The </a:t>
            </a:r>
            <a:r>
              <a:rPr lang="en-US" altLang="ja-JP" sz="2000" dirty="0"/>
              <a:t>Roper resonance is associated with </a:t>
            </a:r>
            <a:r>
              <a:rPr lang="en-US" altLang="ja-JP" sz="2000" dirty="0">
                <a:solidFill>
                  <a:srgbClr val="FF0000"/>
                </a:solidFill>
              </a:rPr>
              <a:t>two resonance poles</a:t>
            </a:r>
            <a:r>
              <a:rPr lang="en-US" altLang="ja-JP" sz="2000" dirty="0"/>
              <a:t>.</a:t>
            </a:r>
          </a:p>
          <a:p>
            <a:pPr>
              <a:lnSpc>
                <a:spcPct val="20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The </a:t>
            </a:r>
            <a:r>
              <a:rPr lang="en-US" altLang="ja-JP" sz="2000" dirty="0"/>
              <a:t>two Roper poles and N*(1710) pole are generated from a</a:t>
            </a:r>
            <a:r>
              <a:rPr lang="en-US" altLang="ja-JP" sz="2000" dirty="0">
                <a:solidFill>
                  <a:srgbClr val="FF0000"/>
                </a:solidFill>
              </a:rPr>
              <a:t> single 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     bare state</a:t>
            </a:r>
            <a:r>
              <a:rPr lang="en-US" altLang="ja-JP" sz="2000" dirty="0"/>
              <a:t>.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380038" y="4941640"/>
            <a:ext cx="8382364" cy="1737013"/>
            <a:chOff x="380038" y="4941640"/>
            <a:chExt cx="8382364" cy="1737013"/>
          </a:xfrm>
        </p:grpSpPr>
        <p:sp>
          <p:nvSpPr>
            <p:cNvPr id="545806" name="AutoShape 14"/>
            <p:cNvSpPr>
              <a:spLocks noChangeArrowheads="1"/>
            </p:cNvSpPr>
            <p:nvPr/>
          </p:nvSpPr>
          <p:spPr bwMode="auto">
            <a:xfrm>
              <a:off x="380038" y="5311024"/>
              <a:ext cx="8382364" cy="1367629"/>
            </a:xfrm>
            <a:prstGeom prst="flowChartAlternateProcess">
              <a:avLst/>
            </a:prstGeom>
            <a:solidFill>
              <a:schemeClr val="bg1"/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545803" name="AutoShape 11"/>
            <p:cNvSpPr>
              <a:spLocks noChangeArrowheads="1"/>
            </p:cNvSpPr>
            <p:nvPr/>
          </p:nvSpPr>
          <p:spPr bwMode="auto">
            <a:xfrm>
              <a:off x="3980240" y="4941640"/>
              <a:ext cx="863600" cy="576262"/>
            </a:xfrm>
            <a:prstGeom prst="downArrow">
              <a:avLst>
                <a:gd name="adj1" fmla="val 46969"/>
                <a:gd name="adj2" fmla="val 54546"/>
              </a:avLst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545804" name="Text Box 12"/>
            <p:cNvSpPr txBox="1">
              <a:spLocks noChangeArrowheads="1"/>
            </p:cNvSpPr>
            <p:nvPr/>
          </p:nvSpPr>
          <p:spPr bwMode="auto">
            <a:xfrm>
              <a:off x="491891" y="5526923"/>
              <a:ext cx="8270511" cy="95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2800" dirty="0" smtClean="0">
                  <a:solidFill>
                    <a:srgbClr val="FF0000"/>
                  </a:solidFill>
                </a:rPr>
                <a:t>Multichannel </a:t>
              </a:r>
              <a:r>
                <a:rPr lang="en-US" altLang="ja-JP" sz="2800" dirty="0">
                  <a:solidFill>
                    <a:srgbClr val="FF0000"/>
                  </a:solidFill>
                </a:rPr>
                <a:t>reaction </a:t>
              </a:r>
              <a:r>
                <a:rPr lang="en-US" altLang="ja-JP" sz="2800" dirty="0" smtClean="0">
                  <a:solidFill>
                    <a:srgbClr val="FF0000"/>
                  </a:solidFill>
                </a:rPr>
                <a:t>dynamics</a:t>
              </a:r>
              <a:r>
                <a:rPr lang="en-US" altLang="ja-JP" sz="2800" dirty="0" smtClean="0"/>
                <a:t> </a:t>
              </a:r>
              <a:r>
                <a:rPr lang="en-US" altLang="ja-JP" sz="2800" dirty="0"/>
                <a:t>plays </a:t>
              </a:r>
              <a:endParaRPr lang="en-US" altLang="ja-JP" sz="2800" dirty="0" smtClean="0"/>
            </a:p>
            <a:p>
              <a:pPr algn="ctr"/>
              <a:r>
                <a:rPr lang="en-US" altLang="ja-JP" sz="2800" dirty="0" smtClean="0"/>
                <a:t>a crucial role </a:t>
              </a:r>
              <a:r>
                <a:rPr lang="en-US" altLang="ja-JP" sz="2800" dirty="0"/>
                <a:t>for interpreting </a:t>
              </a:r>
              <a:r>
                <a:rPr lang="en-US" altLang="ja-JP" sz="2800" dirty="0">
                  <a:solidFill>
                    <a:srgbClr val="0000FF"/>
                  </a:solidFill>
                </a:rPr>
                <a:t>the N* </a:t>
              </a:r>
              <a:r>
                <a:rPr lang="en-US" altLang="ja-JP" sz="2800" dirty="0" smtClean="0">
                  <a:solidFill>
                    <a:srgbClr val="0000FF"/>
                  </a:solidFill>
                </a:rPr>
                <a:t>spectrum </a:t>
              </a:r>
              <a:r>
                <a:rPr lang="en-US" altLang="ja-JP" sz="2800" dirty="0" smtClean="0"/>
                <a:t>!!</a:t>
              </a:r>
              <a:endParaRPr lang="en-US" altLang="ja-JP" sz="2800" dirty="0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74791" y="764704"/>
            <a:ext cx="1588897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Summary</a:t>
            </a:r>
            <a:endParaRPr kumimoji="1" lang="ja-JP" alt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99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354005" y="1449650"/>
            <a:ext cx="746069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b="1" dirty="0" smtClean="0">
                <a:sym typeface="Wingdings" pitchFamily="2" charset="2"/>
              </a:rPr>
              <a:t>Add </a:t>
            </a:r>
            <a:r>
              <a:rPr lang="en-US" altLang="ja-JP" b="1" dirty="0" err="1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lang="en-US" altLang="ja-JP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en-US" altLang="ja-JP" b="1" dirty="0" smtClean="0">
                <a:solidFill>
                  <a:srgbClr val="FF0000"/>
                </a:solidFill>
                <a:sym typeface="Wingdings" pitchFamily="2" charset="2"/>
              </a:rPr>
              <a:t> channel </a:t>
            </a:r>
            <a:r>
              <a:rPr lang="en-US" altLang="ja-JP" b="1" dirty="0" smtClean="0">
                <a:sym typeface="Wingdings" pitchFamily="2" charset="2"/>
              </a:rPr>
              <a:t>and complete the </a:t>
            </a:r>
            <a:r>
              <a:rPr lang="en-US" altLang="ja-JP" b="1" dirty="0">
                <a:solidFill>
                  <a:srgbClr val="FF0000"/>
                </a:solidFill>
                <a:sym typeface="Wingdings" pitchFamily="2" charset="2"/>
              </a:rPr>
              <a:t>9</a:t>
            </a:r>
            <a:r>
              <a:rPr lang="en-US" altLang="ja-JP" b="1" dirty="0" smtClean="0">
                <a:solidFill>
                  <a:srgbClr val="FF0000"/>
                </a:solidFill>
                <a:sym typeface="Wingdings" pitchFamily="2" charset="2"/>
              </a:rPr>
              <a:t> coupled-channels </a:t>
            </a:r>
            <a:r>
              <a:rPr lang="en-US" altLang="ja-JP" b="1" dirty="0" smtClean="0">
                <a:sym typeface="Wingdings" pitchFamily="2" charset="2"/>
              </a:rPr>
              <a:t>analysis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b="1" dirty="0">
                <a:sym typeface="Wingdings" pitchFamily="2" charset="2"/>
              </a:rPr>
              <a:t> </a:t>
            </a:r>
            <a:r>
              <a:rPr lang="en-US" altLang="ja-JP" b="1" dirty="0" smtClean="0">
                <a:sym typeface="Wingdings" pitchFamily="2" charset="2"/>
              </a:rPr>
              <a:t>    of the </a:t>
            </a:r>
            <a:r>
              <a:rPr lang="en-US" altLang="ja-JP" b="1" dirty="0" err="1">
                <a:latin typeface="Symbol" pitchFamily="18" charset="2"/>
              </a:rPr>
              <a:t>p</a:t>
            </a:r>
            <a:r>
              <a:rPr lang="en-US" altLang="ja-JP" b="1" dirty="0" err="1"/>
              <a:t>p</a:t>
            </a:r>
            <a:r>
              <a:rPr lang="en-US" altLang="ja-JP" b="1" dirty="0"/>
              <a:t>, </a:t>
            </a:r>
            <a:r>
              <a:rPr lang="en-US" altLang="ja-JP" b="1" dirty="0" err="1">
                <a:latin typeface="Symbol" pitchFamily="18" charset="2"/>
              </a:rPr>
              <a:t>g</a:t>
            </a:r>
            <a:r>
              <a:rPr lang="en-US" altLang="ja-JP" b="1" dirty="0" err="1"/>
              <a:t>p</a:t>
            </a:r>
            <a:r>
              <a:rPr lang="en-US" altLang="ja-JP" b="1" dirty="0"/>
              <a:t> </a:t>
            </a:r>
            <a:r>
              <a:rPr lang="en-US" altLang="ja-JP" b="1" dirty="0">
                <a:sym typeface="Wingdings" pitchFamily="2" charset="2"/>
              </a:rPr>
              <a:t> </a:t>
            </a:r>
            <a:r>
              <a:rPr lang="en-US" altLang="ja-JP" b="1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b="1" dirty="0" err="1">
                <a:sym typeface="Wingdings" pitchFamily="2" charset="2"/>
              </a:rPr>
              <a:t>N</a:t>
            </a:r>
            <a:r>
              <a:rPr lang="en-US" altLang="ja-JP" b="1" dirty="0">
                <a:sym typeface="Wingdings" pitchFamily="2" charset="2"/>
              </a:rPr>
              <a:t>, </a:t>
            </a:r>
            <a:r>
              <a:rPr lang="en-US" altLang="ja-JP" b="1" dirty="0" err="1">
                <a:latin typeface="Symbol" pitchFamily="18" charset="2"/>
                <a:sym typeface="Wingdings" pitchFamily="2" charset="2"/>
              </a:rPr>
              <a:t>h</a:t>
            </a:r>
            <a:r>
              <a:rPr lang="en-US" altLang="ja-JP" b="1" dirty="0" err="1">
                <a:sym typeface="Wingdings" pitchFamily="2" charset="2"/>
              </a:rPr>
              <a:t>N</a:t>
            </a:r>
            <a:r>
              <a:rPr lang="en-US" altLang="ja-JP" b="1" dirty="0">
                <a:sym typeface="Wingdings" pitchFamily="2" charset="2"/>
              </a:rPr>
              <a:t>, </a:t>
            </a:r>
            <a:r>
              <a:rPr lang="en-US" altLang="ja-JP" b="1" dirty="0" smtClean="0">
                <a:sym typeface="Wingdings" pitchFamily="2" charset="2"/>
              </a:rPr>
              <a:t>KY, </a:t>
            </a:r>
            <a:r>
              <a:rPr lang="en-US" altLang="ja-JP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lang="en-US" altLang="ja-JP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en-US" altLang="ja-JP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ja-JP" b="1" dirty="0" smtClean="0">
                <a:sym typeface="Wingdings" pitchFamily="2" charset="2"/>
              </a:rPr>
              <a:t>data.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9561" y="2348880"/>
            <a:ext cx="7369325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b="1" dirty="0" smtClean="0">
                <a:sym typeface="Wingdings" pitchFamily="2" charset="2"/>
              </a:rPr>
              <a:t>Applications to p(</a:t>
            </a:r>
            <a:r>
              <a:rPr lang="en-US" altLang="ja-JP" b="1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ja-JP" b="1" dirty="0" smtClean="0">
                <a:sym typeface="Wingdings" pitchFamily="2" charset="2"/>
              </a:rPr>
              <a:t>, </a:t>
            </a:r>
            <a:r>
              <a:rPr lang="en-US" altLang="ja-JP" b="1" dirty="0" err="1" smtClean="0">
                <a:latin typeface="Symbol" pitchFamily="18" charset="2"/>
                <a:sym typeface="Wingdings" pitchFamily="2" charset="2"/>
              </a:rPr>
              <a:t>mp</a:t>
            </a:r>
            <a:r>
              <a:rPr lang="en-US" altLang="ja-JP" b="1" dirty="0" smtClean="0">
                <a:sym typeface="Wingdings" pitchFamily="2" charset="2"/>
              </a:rPr>
              <a:t>), p(</a:t>
            </a:r>
            <a:r>
              <a:rPr lang="en-US" altLang="ja-JP" b="1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ja-JP" b="1" dirty="0" smtClean="0">
                <a:sym typeface="Wingdings" pitchFamily="2" charset="2"/>
              </a:rPr>
              <a:t>, </a:t>
            </a:r>
            <a:r>
              <a:rPr lang="en-US" altLang="ja-JP" b="1" dirty="0" err="1" smtClean="0">
                <a:latin typeface="Symbol" pitchFamily="18" charset="2"/>
                <a:sym typeface="Wingdings" pitchFamily="2" charset="2"/>
              </a:rPr>
              <a:t>mh</a:t>
            </a:r>
            <a:r>
              <a:rPr lang="en-US" altLang="ja-JP" b="1" dirty="0" smtClean="0">
                <a:sym typeface="Wingdings" pitchFamily="2" charset="2"/>
              </a:rPr>
              <a:t>) reactions </a:t>
            </a:r>
            <a:r>
              <a:rPr lang="en-US" altLang="ja-JP" b="1" dirty="0" smtClean="0">
                <a:solidFill>
                  <a:srgbClr val="008000"/>
                </a:solidFill>
                <a:sym typeface="Wingdings" pitchFamily="2" charset="2"/>
              </a:rPr>
              <a:t>beyond the </a:t>
            </a:r>
            <a:r>
              <a:rPr lang="en-US" altLang="ja-JP" b="1" dirty="0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altLang="ja-JP" b="1" dirty="0" smtClean="0">
                <a:solidFill>
                  <a:srgbClr val="008000"/>
                </a:solidFill>
                <a:sym typeface="Wingdings" pitchFamily="2" charset="2"/>
              </a:rPr>
              <a:t> region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b="1" dirty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en-US" altLang="ja-JP" b="1" dirty="0" smtClean="0">
                <a:solidFill>
                  <a:srgbClr val="008000"/>
                </a:solidFill>
                <a:sym typeface="Wingdings" pitchFamily="2" charset="2"/>
              </a:rPr>
              <a:t>    (W </a:t>
            </a:r>
            <a:r>
              <a:rPr lang="en-US" altLang="ja-JP" b="1" dirty="0">
                <a:solidFill>
                  <a:srgbClr val="008000"/>
                </a:solidFill>
                <a:sym typeface="Wingdings" pitchFamily="2" charset="2"/>
              </a:rPr>
              <a:t>&gt;</a:t>
            </a:r>
            <a:r>
              <a:rPr lang="en-US" altLang="ja-JP" b="1" dirty="0" smtClean="0">
                <a:solidFill>
                  <a:srgbClr val="008000"/>
                </a:solidFill>
                <a:sym typeface="Wingdings" pitchFamily="2" charset="2"/>
              </a:rPr>
              <a:t> 1.3 GeV) </a:t>
            </a:r>
            <a:r>
              <a:rPr lang="en-US" altLang="ja-JP" b="1" dirty="0" smtClean="0">
                <a:sym typeface="Wingdings" pitchFamily="2" charset="2"/>
              </a:rPr>
              <a:t>and study </a:t>
            </a:r>
            <a:r>
              <a:rPr lang="en-US" altLang="ja-JP" b="1" dirty="0" smtClean="0">
                <a:solidFill>
                  <a:srgbClr val="008000"/>
                </a:solidFill>
                <a:sym typeface="Wingdings" pitchFamily="2" charset="2"/>
              </a:rPr>
              <a:t>axial form factors </a:t>
            </a:r>
            <a:r>
              <a:rPr lang="en-US" altLang="ja-JP" b="1" dirty="0" smtClean="0">
                <a:sym typeface="Wingdings" pitchFamily="2" charset="2"/>
              </a:rPr>
              <a:t>of N*.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44298" y="3034652"/>
            <a:ext cx="814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kumimoji="1" lang="en-US" altLang="ja-JP" sz="1600" b="1" dirty="0" smtClean="0"/>
              <a:t>A part of the new collaboration 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“Toward unified description of lepton-nucleus </a:t>
            </a:r>
          </a:p>
          <a:p>
            <a:pPr>
              <a:buClr>
                <a:srgbClr val="0000FF"/>
              </a:buClr>
            </a:pPr>
            <a:r>
              <a:rPr lang="en-US" altLang="ja-JP" sz="1600" b="1" dirty="0">
                <a:solidFill>
                  <a:srgbClr val="0000FF"/>
                </a:solidFill>
              </a:rPr>
              <a:t> 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    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reactions from MeV to </a:t>
            </a:r>
            <a:r>
              <a:rPr kumimoji="1" lang="en-US" altLang="ja-JP" sz="1600" b="1" dirty="0" err="1" smtClean="0">
                <a:solidFill>
                  <a:srgbClr val="0000FF"/>
                </a:solidFill>
              </a:rPr>
              <a:t>GeV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 region”</a:t>
            </a:r>
            <a:r>
              <a:rPr kumimoji="1" lang="en-US" altLang="ja-JP" sz="1600" b="1" dirty="0" smtClean="0"/>
              <a:t> at J-PARC branch of KEK theory center.</a:t>
            </a:r>
            <a:endParaRPr kumimoji="1" lang="ja-JP" altLang="en-US" sz="1600" b="1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0" y="76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Summary and future works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512" y="838200"/>
            <a:ext cx="2116285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Future works</a:t>
            </a:r>
            <a:endParaRPr kumimoji="1" lang="ja-JP" altLang="en-US" sz="24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9562" y="3717032"/>
            <a:ext cx="6746590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b="1" dirty="0" smtClean="0">
                <a:sym typeface="Wingdings" pitchFamily="2" charset="2"/>
              </a:rPr>
              <a:t>Applications to </a:t>
            </a:r>
            <a:r>
              <a:rPr lang="en-US" altLang="ja-JP" b="1" dirty="0" smtClean="0">
                <a:solidFill>
                  <a:srgbClr val="FF0000"/>
                </a:solidFill>
                <a:sym typeface="Wingdings" pitchFamily="2" charset="2"/>
              </a:rPr>
              <a:t>strangeness production reactions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b="1" dirty="0">
                <a:sym typeface="Wingdings" pitchFamily="2" charset="2"/>
              </a:rPr>
              <a:t> </a:t>
            </a:r>
            <a:r>
              <a:rPr lang="en-US" altLang="ja-JP" b="1" dirty="0" smtClean="0">
                <a:sym typeface="Wingdings" pitchFamily="2" charset="2"/>
              </a:rPr>
              <a:t>    (Y* spectroscopy, YN &amp; YY interactions, </a:t>
            </a:r>
            <a:r>
              <a:rPr lang="en-US" altLang="ja-JP" b="1" dirty="0" err="1" smtClean="0">
                <a:sym typeface="Wingdings" pitchFamily="2" charset="2"/>
              </a:rPr>
              <a:t>hypernucleus</a:t>
            </a:r>
            <a:r>
              <a:rPr lang="en-US" altLang="ja-JP" b="1" dirty="0">
                <a:sym typeface="Wingdings" pitchFamily="2" charset="2"/>
              </a:rPr>
              <a:t> </a:t>
            </a:r>
            <a:r>
              <a:rPr lang="en-US" altLang="ja-JP" b="1" dirty="0" smtClean="0">
                <a:sym typeface="Wingdings" pitchFamily="2" charset="2"/>
              </a:rPr>
              <a:t>…)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9561" y="4713211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b="1" dirty="0" smtClean="0">
                <a:sym typeface="Wingdings" pitchFamily="2" charset="2"/>
              </a:rPr>
              <a:t>Applications to </a:t>
            </a:r>
            <a:r>
              <a:rPr lang="en-US" altLang="ja-JP" b="1" dirty="0" smtClean="0">
                <a:solidFill>
                  <a:srgbClr val="008000"/>
                </a:solidFill>
                <a:sym typeface="Wingdings" pitchFamily="2" charset="2"/>
              </a:rPr>
              <a:t>meson spectroscopy via heavy-meson decays</a:t>
            </a:r>
          </a:p>
        </p:txBody>
      </p:sp>
      <p:sp>
        <p:nvSpPr>
          <p:cNvPr id="16" name="Text Box 62"/>
          <p:cNvSpPr txBox="1">
            <a:spLocks noChangeArrowheads="1"/>
          </p:cNvSpPr>
          <p:nvPr/>
        </p:nvSpPr>
        <p:spPr bwMode="auto">
          <a:xfrm>
            <a:off x="3592772" y="5099996"/>
            <a:ext cx="466965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</a:rPr>
              <a:t>Kamano</a:t>
            </a:r>
            <a:r>
              <a:rPr lang="en-US" altLang="ja-JP" sz="1400" b="1" dirty="0">
                <a:solidFill>
                  <a:srgbClr val="FF0000"/>
                </a:solidFill>
              </a:rPr>
              <a:t>, Nakamura, Lee, Sato,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PRD84 114019 (2011)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  <p:grpSp>
        <p:nvGrpSpPr>
          <p:cNvPr id="17" name="Group 58"/>
          <p:cNvGrpSpPr>
            <a:grpSpLocks/>
          </p:cNvGrpSpPr>
          <p:nvPr/>
        </p:nvGrpSpPr>
        <p:grpSpPr bwMode="auto">
          <a:xfrm>
            <a:off x="3592772" y="5409954"/>
            <a:ext cx="3013071" cy="1439862"/>
            <a:chOff x="1854" y="3103"/>
            <a:chExt cx="1898" cy="907"/>
          </a:xfrm>
        </p:grpSpPr>
        <p:sp>
          <p:nvSpPr>
            <p:cNvPr id="18" name="Line 12"/>
            <p:cNvSpPr>
              <a:spLocks noChangeAspect="1" noChangeShapeType="1"/>
            </p:cNvSpPr>
            <p:nvPr/>
          </p:nvSpPr>
          <p:spPr bwMode="auto">
            <a:xfrm>
              <a:off x="2290" y="3702"/>
              <a:ext cx="85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19" name="Freeform 13"/>
            <p:cNvSpPr>
              <a:spLocks noChangeAspect="1"/>
            </p:cNvSpPr>
            <p:nvPr/>
          </p:nvSpPr>
          <p:spPr bwMode="auto">
            <a:xfrm rot="1200000">
              <a:off x="2294" y="3366"/>
              <a:ext cx="424" cy="46"/>
            </a:xfrm>
            <a:custGeom>
              <a:avLst/>
              <a:gdLst>
                <a:gd name="T0" fmla="*/ 0 w 726"/>
                <a:gd name="T1" fmla="*/ 136 h 136"/>
                <a:gd name="T2" fmla="*/ 91 w 726"/>
                <a:gd name="T3" fmla="*/ 0 h 136"/>
                <a:gd name="T4" fmla="*/ 182 w 726"/>
                <a:gd name="T5" fmla="*/ 136 h 136"/>
                <a:gd name="T6" fmla="*/ 273 w 726"/>
                <a:gd name="T7" fmla="*/ 0 h 136"/>
                <a:gd name="T8" fmla="*/ 363 w 726"/>
                <a:gd name="T9" fmla="*/ 136 h 136"/>
                <a:gd name="T10" fmla="*/ 454 w 726"/>
                <a:gd name="T11" fmla="*/ 0 h 136"/>
                <a:gd name="T12" fmla="*/ 545 w 726"/>
                <a:gd name="T13" fmla="*/ 136 h 136"/>
                <a:gd name="T14" fmla="*/ 636 w 726"/>
                <a:gd name="T15" fmla="*/ 0 h 136"/>
                <a:gd name="T16" fmla="*/ 726 w 726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136">
                  <a:moveTo>
                    <a:pt x="0" y="136"/>
                  </a:moveTo>
                  <a:cubicBezTo>
                    <a:pt x="30" y="68"/>
                    <a:pt x="61" y="0"/>
                    <a:pt x="91" y="0"/>
                  </a:cubicBezTo>
                  <a:cubicBezTo>
                    <a:pt x="121" y="0"/>
                    <a:pt x="152" y="136"/>
                    <a:pt x="182" y="136"/>
                  </a:cubicBezTo>
                  <a:cubicBezTo>
                    <a:pt x="212" y="136"/>
                    <a:pt x="243" y="0"/>
                    <a:pt x="273" y="0"/>
                  </a:cubicBezTo>
                  <a:cubicBezTo>
                    <a:pt x="303" y="0"/>
                    <a:pt x="333" y="136"/>
                    <a:pt x="363" y="136"/>
                  </a:cubicBezTo>
                  <a:cubicBezTo>
                    <a:pt x="393" y="136"/>
                    <a:pt x="424" y="0"/>
                    <a:pt x="454" y="0"/>
                  </a:cubicBezTo>
                  <a:cubicBezTo>
                    <a:pt x="484" y="0"/>
                    <a:pt x="515" y="136"/>
                    <a:pt x="545" y="136"/>
                  </a:cubicBezTo>
                  <a:cubicBezTo>
                    <a:pt x="575" y="136"/>
                    <a:pt x="606" y="0"/>
                    <a:pt x="636" y="0"/>
                  </a:cubicBezTo>
                  <a:cubicBezTo>
                    <a:pt x="666" y="0"/>
                    <a:pt x="696" y="68"/>
                    <a:pt x="726" y="13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20" name="Line 14"/>
            <p:cNvSpPr>
              <a:spLocks noChangeAspect="1" noChangeShapeType="1"/>
            </p:cNvSpPr>
            <p:nvPr/>
          </p:nvSpPr>
          <p:spPr bwMode="auto">
            <a:xfrm rot="20100000">
              <a:off x="2691" y="3414"/>
              <a:ext cx="322" cy="1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21" name="Oval 15" descr="右上がり対角線 (反転)"/>
            <p:cNvSpPr>
              <a:spLocks noChangeArrowheads="1"/>
            </p:cNvSpPr>
            <p:nvPr/>
          </p:nvSpPr>
          <p:spPr bwMode="auto">
            <a:xfrm>
              <a:off x="2653" y="3475"/>
              <a:ext cx="88" cy="237"/>
            </a:xfrm>
            <a:prstGeom prst="ellipse">
              <a:avLst/>
            </a:prstGeom>
            <a:pattFill prst="dkUpDiag">
              <a:fgClr>
                <a:srgbClr val="FF9933"/>
              </a:fgClr>
              <a:bgClr>
                <a:schemeClr val="bg1"/>
              </a:bgClr>
            </a:pattFill>
            <a:ln w="127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 b="1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2109" y="3612"/>
              <a:ext cx="183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/>
            <a:p>
              <a:r>
                <a:rPr lang="en-US" altLang="ja-JP" sz="1400" b="1"/>
                <a:t>p</a:t>
              </a: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3152" y="3612"/>
              <a:ext cx="183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/>
            <a:p>
              <a:r>
                <a:rPr lang="en-US" altLang="ja-JP" sz="1400" b="1"/>
                <a:t>p</a:t>
              </a: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2133" y="3158"/>
              <a:ext cx="16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/>
            <a:p>
              <a:r>
                <a:rPr lang="en-US" altLang="ja-JP" sz="1600" b="1">
                  <a:latin typeface="Symbol" pitchFamily="18" charset="2"/>
                </a:rPr>
                <a:t>g</a:t>
              </a:r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2705" y="3158"/>
              <a:ext cx="26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rgbClr val="006600"/>
                  </a:solidFill>
                </a:rPr>
                <a:t>X</a:t>
              </a:r>
              <a:r>
                <a:rPr lang="en-US" altLang="ja-JP" sz="2000" b="1" dirty="0"/>
                <a:t> </a:t>
              </a: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2789" y="3430"/>
              <a:ext cx="84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200" b="1">
                  <a:solidFill>
                    <a:srgbClr val="006600"/>
                  </a:solidFill>
                </a:rPr>
                <a:t>Exotic hybrids?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1854" y="3815"/>
              <a:ext cx="189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 dirty="0" err="1" smtClean="0"/>
                <a:t>GlueX</a:t>
              </a:r>
              <a:r>
                <a:rPr lang="en-US" altLang="ja-JP" sz="1400" b="1" dirty="0" smtClean="0"/>
                <a:t> experiment at </a:t>
              </a:r>
              <a:r>
                <a:rPr lang="en-US" altLang="ja-JP" sz="1400" b="1" dirty="0" err="1" smtClean="0"/>
                <a:t>HallD@JLab</a:t>
              </a:r>
              <a:endParaRPr lang="en-US" altLang="ja-JP" sz="1400" b="1" dirty="0"/>
            </a:p>
          </p:txBody>
        </p:sp>
        <p:sp>
          <p:nvSpPr>
            <p:cNvPr id="28" name="Line 22"/>
            <p:cNvSpPr>
              <a:spLocks noChangeAspect="1" noChangeShapeType="1"/>
            </p:cNvSpPr>
            <p:nvPr/>
          </p:nvSpPr>
          <p:spPr bwMode="auto">
            <a:xfrm>
              <a:off x="3016" y="3360"/>
              <a:ext cx="195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29" name="Line 23"/>
            <p:cNvSpPr>
              <a:spLocks noChangeAspect="1" noChangeShapeType="1"/>
            </p:cNvSpPr>
            <p:nvPr/>
          </p:nvSpPr>
          <p:spPr bwMode="auto">
            <a:xfrm flipV="1">
              <a:off x="3009" y="3200"/>
              <a:ext cx="218" cy="1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30" name="Line 25"/>
            <p:cNvSpPr>
              <a:spLocks noChangeAspect="1" noChangeShapeType="1"/>
            </p:cNvSpPr>
            <p:nvPr/>
          </p:nvSpPr>
          <p:spPr bwMode="auto">
            <a:xfrm flipV="1">
              <a:off x="3245" y="3103"/>
              <a:ext cx="190" cy="1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31" name="Line 26"/>
            <p:cNvSpPr>
              <a:spLocks noChangeAspect="1" noChangeShapeType="1"/>
            </p:cNvSpPr>
            <p:nvPr/>
          </p:nvSpPr>
          <p:spPr bwMode="auto">
            <a:xfrm flipV="1">
              <a:off x="3306" y="3346"/>
              <a:ext cx="21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32" name="Line 27"/>
            <p:cNvSpPr>
              <a:spLocks noChangeAspect="1" noChangeShapeType="1"/>
            </p:cNvSpPr>
            <p:nvPr/>
          </p:nvSpPr>
          <p:spPr bwMode="auto">
            <a:xfrm flipV="1">
              <a:off x="3284" y="3224"/>
              <a:ext cx="2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2952" y="3300"/>
              <a:ext cx="91" cy="9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 b="1"/>
            </a:p>
          </p:txBody>
        </p:sp>
        <p:sp>
          <p:nvSpPr>
            <p:cNvPr id="34" name="Oval 24" descr="右上がり対角線 (太)"/>
            <p:cNvSpPr>
              <a:spLocks noChangeArrowheads="1"/>
            </p:cNvSpPr>
            <p:nvPr/>
          </p:nvSpPr>
          <p:spPr bwMode="auto">
            <a:xfrm>
              <a:off x="3170" y="3172"/>
              <a:ext cx="138" cy="227"/>
            </a:xfrm>
            <a:prstGeom prst="ellipse">
              <a:avLst/>
            </a:prstGeom>
            <a:pattFill prst="wdUpDiag">
              <a:fgClr>
                <a:srgbClr val="0000FF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 b="1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629179" y="5175319"/>
            <a:ext cx="2592288" cy="1682153"/>
            <a:chOff x="323528" y="5131223"/>
            <a:chExt cx="2592288" cy="1682153"/>
          </a:xfrm>
        </p:grpSpPr>
        <p:sp>
          <p:nvSpPr>
            <p:cNvPr id="36" name="Freeform 13"/>
            <p:cNvSpPr>
              <a:spLocks noChangeAspect="1"/>
            </p:cNvSpPr>
            <p:nvPr/>
          </p:nvSpPr>
          <p:spPr bwMode="auto">
            <a:xfrm rot="-1200000">
              <a:off x="1327609" y="5415672"/>
              <a:ext cx="673100" cy="73025"/>
            </a:xfrm>
            <a:custGeom>
              <a:avLst/>
              <a:gdLst>
                <a:gd name="T0" fmla="*/ 0 w 726"/>
                <a:gd name="T1" fmla="*/ 136 h 136"/>
                <a:gd name="T2" fmla="*/ 91 w 726"/>
                <a:gd name="T3" fmla="*/ 0 h 136"/>
                <a:gd name="T4" fmla="*/ 182 w 726"/>
                <a:gd name="T5" fmla="*/ 136 h 136"/>
                <a:gd name="T6" fmla="*/ 273 w 726"/>
                <a:gd name="T7" fmla="*/ 0 h 136"/>
                <a:gd name="T8" fmla="*/ 363 w 726"/>
                <a:gd name="T9" fmla="*/ 136 h 136"/>
                <a:gd name="T10" fmla="*/ 454 w 726"/>
                <a:gd name="T11" fmla="*/ 0 h 136"/>
                <a:gd name="T12" fmla="*/ 545 w 726"/>
                <a:gd name="T13" fmla="*/ 136 h 136"/>
                <a:gd name="T14" fmla="*/ 636 w 726"/>
                <a:gd name="T15" fmla="*/ 0 h 136"/>
                <a:gd name="T16" fmla="*/ 726 w 726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136">
                  <a:moveTo>
                    <a:pt x="0" y="136"/>
                  </a:moveTo>
                  <a:cubicBezTo>
                    <a:pt x="30" y="68"/>
                    <a:pt x="61" y="0"/>
                    <a:pt x="91" y="0"/>
                  </a:cubicBezTo>
                  <a:cubicBezTo>
                    <a:pt x="121" y="0"/>
                    <a:pt x="152" y="136"/>
                    <a:pt x="182" y="136"/>
                  </a:cubicBezTo>
                  <a:cubicBezTo>
                    <a:pt x="212" y="136"/>
                    <a:pt x="243" y="0"/>
                    <a:pt x="273" y="0"/>
                  </a:cubicBezTo>
                  <a:cubicBezTo>
                    <a:pt x="303" y="0"/>
                    <a:pt x="333" y="136"/>
                    <a:pt x="363" y="136"/>
                  </a:cubicBezTo>
                  <a:cubicBezTo>
                    <a:pt x="393" y="136"/>
                    <a:pt x="424" y="0"/>
                    <a:pt x="454" y="0"/>
                  </a:cubicBezTo>
                  <a:cubicBezTo>
                    <a:pt x="484" y="0"/>
                    <a:pt x="515" y="136"/>
                    <a:pt x="545" y="136"/>
                  </a:cubicBezTo>
                  <a:cubicBezTo>
                    <a:pt x="575" y="136"/>
                    <a:pt x="606" y="0"/>
                    <a:pt x="636" y="0"/>
                  </a:cubicBezTo>
                  <a:cubicBezTo>
                    <a:pt x="666" y="0"/>
                    <a:pt x="696" y="68"/>
                    <a:pt x="726" y="13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37" name="Line 14"/>
            <p:cNvSpPr>
              <a:spLocks noChangeAspect="1" noChangeShapeType="1"/>
            </p:cNvSpPr>
            <p:nvPr/>
          </p:nvSpPr>
          <p:spPr bwMode="auto">
            <a:xfrm rot="1500000">
              <a:off x="1321960" y="5767993"/>
              <a:ext cx="480918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38" name="Line 28"/>
            <p:cNvSpPr>
              <a:spLocks noChangeAspect="1" noChangeShapeType="1"/>
            </p:cNvSpPr>
            <p:nvPr/>
          </p:nvSpPr>
          <p:spPr bwMode="auto">
            <a:xfrm>
              <a:off x="795522" y="5656951"/>
              <a:ext cx="485775" cy="1587"/>
            </a:xfrm>
            <a:prstGeom prst="line">
              <a:avLst/>
            </a:prstGeom>
            <a:noFill/>
            <a:ln w="889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flipV="1">
              <a:off x="1869654" y="5599220"/>
              <a:ext cx="576262" cy="288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>
              <a:off x="1869654" y="5957995"/>
              <a:ext cx="576262" cy="2159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41" name="Oval 30"/>
            <p:cNvSpPr>
              <a:spLocks noChangeArrowheads="1"/>
            </p:cNvSpPr>
            <p:nvPr/>
          </p:nvSpPr>
          <p:spPr bwMode="auto">
            <a:xfrm>
              <a:off x="1761704" y="5812074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 b="1"/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1761704" y="6173895"/>
              <a:ext cx="822325" cy="34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600" b="1" dirty="0">
                  <a:solidFill>
                    <a:srgbClr val="0000FF"/>
                  </a:solidFill>
                </a:rPr>
                <a:t>f0, </a:t>
              </a:r>
              <a:r>
                <a:rPr lang="en-US" altLang="ja-JP" sz="1600" b="1" dirty="0">
                  <a:solidFill>
                    <a:srgbClr val="0000FF"/>
                  </a:solidFill>
                  <a:latin typeface="Symbol" pitchFamily="18" charset="2"/>
                </a:rPr>
                <a:t>r</a:t>
              </a:r>
              <a:r>
                <a:rPr lang="en-US" altLang="ja-JP" sz="1600" b="1" dirty="0">
                  <a:solidFill>
                    <a:srgbClr val="0000FF"/>
                  </a:solidFill>
                </a:rPr>
                <a:t>, ..</a:t>
              </a:r>
            </a:p>
          </p:txBody>
        </p:sp>
        <p:sp>
          <p:nvSpPr>
            <p:cNvPr id="43" name="Line 37"/>
            <p:cNvSpPr>
              <a:spLocks noChangeAspect="1" noChangeShapeType="1"/>
            </p:cNvSpPr>
            <p:nvPr/>
          </p:nvSpPr>
          <p:spPr bwMode="auto">
            <a:xfrm flipV="1">
              <a:off x="2409404" y="5365858"/>
              <a:ext cx="460375" cy="2317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44" name="Line 38"/>
            <p:cNvSpPr>
              <a:spLocks noChangeAspect="1" noChangeShapeType="1"/>
            </p:cNvSpPr>
            <p:nvPr/>
          </p:nvSpPr>
          <p:spPr bwMode="auto">
            <a:xfrm flipV="1">
              <a:off x="2398291" y="5851633"/>
              <a:ext cx="51752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45" name="Line 39"/>
            <p:cNvSpPr>
              <a:spLocks noChangeAspect="1" noChangeShapeType="1"/>
            </p:cNvSpPr>
            <p:nvPr/>
          </p:nvSpPr>
          <p:spPr bwMode="auto">
            <a:xfrm>
              <a:off x="2387179" y="6127858"/>
              <a:ext cx="460375" cy="2301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46" name="Text Box 41"/>
            <p:cNvSpPr txBox="1">
              <a:spLocks noChangeArrowheads="1"/>
            </p:cNvSpPr>
            <p:nvPr/>
          </p:nvSpPr>
          <p:spPr bwMode="auto">
            <a:xfrm>
              <a:off x="323528" y="5472535"/>
              <a:ext cx="473504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 dirty="0" smtClean="0"/>
                <a:t>J/</a:t>
              </a:r>
              <a:r>
                <a:rPr lang="en-US" altLang="ja-JP" sz="1400" b="1" dirty="0" smtClean="0">
                  <a:latin typeface="Symbol" pitchFamily="18" charset="2"/>
                </a:rPr>
                <a:t>Y</a:t>
              </a:r>
              <a:endParaRPr lang="en-US" altLang="ja-JP" sz="1400" b="1" dirty="0"/>
            </a:p>
          </p:txBody>
        </p:sp>
        <p:sp>
          <p:nvSpPr>
            <p:cNvPr id="47" name="Text Box 42"/>
            <p:cNvSpPr txBox="1">
              <a:spLocks noChangeArrowheads="1"/>
            </p:cNvSpPr>
            <p:nvPr/>
          </p:nvSpPr>
          <p:spPr bwMode="auto">
            <a:xfrm>
              <a:off x="877467" y="6503814"/>
              <a:ext cx="1992312" cy="309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/>
                <a:t>Heavy meson decays</a:t>
              </a:r>
            </a:p>
          </p:txBody>
        </p:sp>
        <p:sp>
          <p:nvSpPr>
            <p:cNvPr id="48" name="Oval 35" descr="右上がり対角線 (太)"/>
            <p:cNvSpPr>
              <a:spLocks noChangeArrowheads="1"/>
            </p:cNvSpPr>
            <p:nvPr/>
          </p:nvSpPr>
          <p:spPr bwMode="auto">
            <a:xfrm>
              <a:off x="2264941" y="5526195"/>
              <a:ext cx="288925" cy="720725"/>
            </a:xfrm>
            <a:prstGeom prst="ellipse">
              <a:avLst/>
            </a:prstGeom>
            <a:pattFill prst="wdUpDiag">
              <a:fgClr>
                <a:srgbClr val="0000FF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 b="1"/>
            </a:p>
          </p:txBody>
        </p:sp>
        <p:sp>
          <p:nvSpPr>
            <p:cNvPr id="49" name="フローチャート: 処理 48"/>
            <p:cNvSpPr/>
            <p:nvPr/>
          </p:nvSpPr>
          <p:spPr>
            <a:xfrm>
              <a:off x="1234997" y="5565801"/>
              <a:ext cx="180000" cy="180180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1998241" y="5131223"/>
              <a:ext cx="266700" cy="34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/>
            <a:p>
              <a:r>
                <a:rPr lang="en-US" altLang="ja-JP" sz="1600" b="1">
                  <a:latin typeface="Symbol" pitchFamily="18" charset="2"/>
                </a:rPr>
                <a:t>g</a:t>
              </a:r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1350488" y="5794482"/>
              <a:ext cx="423862" cy="40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rgbClr val="006600"/>
                  </a:solidFill>
                </a:rPr>
                <a:t>X</a:t>
              </a:r>
              <a:r>
                <a:rPr lang="en-US" altLang="ja-JP" sz="2000" b="1" dirty="0"/>
                <a:t>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959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2811463"/>
            <a:ext cx="2879725" cy="762000"/>
          </a:xfr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ja-JP" b="0" smtClean="0">
                <a:latin typeface="Arial Black" pitchFamily="34" charset="0"/>
                <a:ea typeface="ＭＳ Ｐゴシック" charset="-128"/>
              </a:rPr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92304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11"/>
            <a:ext cx="9144000" cy="649287"/>
          </a:xfrm>
          <a:noFill/>
        </p:spPr>
        <p:txBody>
          <a:bodyPr lIns="91440" tIns="45720" rIns="91440" bIns="45720"/>
          <a:lstStyle/>
          <a:p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DCC </a:t>
            </a:r>
            <a:r>
              <a:rPr lang="en-US" altLang="ja-JP" sz="28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analysis @ EBAC </a:t>
            </a:r>
            <a:r>
              <a:rPr lang="en-US" altLang="ja-JP" sz="2800" b="0" dirty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(2006-2009)</a:t>
            </a:r>
          </a:p>
        </p:txBody>
      </p:sp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0" y="1412778"/>
            <a:ext cx="9252521" cy="544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>
                <a:latin typeface="Symbol" pitchFamily="18" charset="2"/>
              </a:rPr>
              <a:t> p</a:t>
            </a:r>
            <a:r>
              <a:rPr lang="en-US" altLang="ja-JP" sz="1400" b="1" dirty="0">
                <a:latin typeface="Arial" charset="0"/>
              </a:rPr>
              <a:t> N </a:t>
            </a:r>
            <a:r>
              <a:rPr lang="en-US" altLang="ja-JP" sz="1400" b="1" dirty="0">
                <a:latin typeface="Arial" charset="0"/>
                <a:sym typeface="Wingdings" pitchFamily="2" charset="2"/>
              </a:rPr>
              <a:t> </a:t>
            </a:r>
            <a:r>
              <a:rPr lang="en-US" altLang="ja-JP" sz="1400" b="1" dirty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400" b="1" dirty="0">
                <a:latin typeface="Arial" charset="0"/>
                <a:sym typeface="Wingdings" pitchFamily="2" charset="2"/>
              </a:rPr>
              <a:t> </a:t>
            </a:r>
            <a:r>
              <a:rPr lang="en-US" altLang="ja-JP" sz="1400" b="1" dirty="0">
                <a:latin typeface="Arial" charset="0"/>
                <a:ea typeface="SimSun-PUA" pitchFamily="2" charset="-122"/>
                <a:sym typeface="Wingdings" pitchFamily="2" charset="2"/>
              </a:rPr>
              <a:t>N </a:t>
            </a:r>
            <a:r>
              <a:rPr lang="en-US" altLang="ja-JP" sz="1400" b="1" dirty="0" smtClean="0">
                <a:latin typeface="Arial" charset="0"/>
                <a:ea typeface="SimSun-PUA" pitchFamily="2" charset="-122"/>
                <a:sym typeface="Wingdings" pitchFamily="2" charset="2"/>
              </a:rPr>
              <a:t>	: Analyzed to construct a hadronic part of the model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charset="0"/>
                <a:ea typeface="SimSun-PUA" pitchFamily="2" charset="-122"/>
                <a:sym typeface="Wingdings" pitchFamily="2" charset="2"/>
              </a:rPr>
              <a:t>up </a:t>
            </a:r>
            <a:r>
              <a:rPr lang="en-US" altLang="ja-JP" sz="1400" b="1" dirty="0">
                <a:solidFill>
                  <a:srgbClr val="FF0000"/>
                </a:solidFill>
                <a:latin typeface="Arial" charset="0"/>
                <a:ea typeface="SimSun-PUA" pitchFamily="2" charset="-122"/>
                <a:sym typeface="Wingdings" pitchFamily="2" charset="2"/>
              </a:rPr>
              <a:t>to W = 2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charset="0"/>
                <a:ea typeface="SimSun-PUA" pitchFamily="2" charset="-122"/>
                <a:sym typeface="Wingdings" pitchFamily="2" charset="2"/>
              </a:rPr>
              <a:t>GeV</a:t>
            </a:r>
            <a:endParaRPr lang="en-US" altLang="ja-JP" sz="1400" b="1" dirty="0">
              <a:latin typeface="Arial" charset="0"/>
              <a:ea typeface="SimSun-PUA" pitchFamily="2" charset="-122"/>
              <a:sym typeface="Wingdings" pitchFamily="2" charset="2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0000FF"/>
                </a:solidFill>
                <a:latin typeface="Arial" charset="0"/>
              </a:rPr>
              <a:t>			</a:t>
            </a:r>
            <a:r>
              <a:rPr lang="en-US" altLang="ja-JP" sz="1200" b="1" dirty="0">
                <a:solidFill>
                  <a:srgbClr val="008000"/>
                </a:solidFill>
                <a:latin typeface="Arial" charset="0"/>
              </a:rPr>
              <a:t>Julia-Diaz, Lee, Matsuyama, Sato, PRC76 065201 (2007)</a:t>
            </a:r>
            <a:endParaRPr lang="en-US" altLang="ja-JP" sz="1200" b="1" dirty="0">
              <a:solidFill>
                <a:srgbClr val="008000"/>
              </a:solidFill>
              <a:latin typeface="Arial" charset="0"/>
              <a:ea typeface="SimSun-PUA" pitchFamily="2" charset="-122"/>
              <a:sym typeface="Wingdings" pitchFamily="2" charset="2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1400" b="1" dirty="0">
                <a:latin typeface="Symbol" pitchFamily="18" charset="2"/>
                <a:sym typeface="Wingdings" pitchFamily="2" charset="2"/>
              </a:rPr>
              <a:t> </a:t>
            </a:r>
            <a:r>
              <a:rPr lang="en-US" altLang="ja-JP" sz="1400" b="1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4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altLang="ja-JP" sz="1400" b="1" dirty="0">
                <a:latin typeface="Arial" charset="0"/>
                <a:sym typeface="Wingdings" pitchFamily="2" charset="2"/>
              </a:rPr>
              <a:t>N  </a:t>
            </a:r>
            <a:r>
              <a:rPr lang="en-US" altLang="ja-JP" sz="1400" b="1" dirty="0">
                <a:latin typeface="Symbol" pitchFamily="18" charset="2"/>
                <a:sym typeface="Wingdings" pitchFamily="2" charset="2"/>
              </a:rPr>
              <a:t>h</a:t>
            </a:r>
            <a:r>
              <a:rPr lang="en-US" altLang="ja-JP" sz="1400" b="1" dirty="0">
                <a:latin typeface="Arial" charset="0"/>
                <a:sym typeface="Wingdings" pitchFamily="2" charset="2"/>
              </a:rPr>
              <a:t> N 	: </a:t>
            </a:r>
            <a:r>
              <a:rPr lang="en-US" altLang="ja-JP" sz="1400" b="1" dirty="0" smtClean="0">
                <a:latin typeface="Arial" charset="0"/>
                <a:sym typeface="Wingdings" pitchFamily="2" charset="2"/>
              </a:rPr>
              <a:t>Analyzed to construct a hadronic part of the model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up </a:t>
            </a:r>
            <a:r>
              <a:rPr lang="en-US" altLang="ja-JP" sz="14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to W = 2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GeV</a:t>
            </a:r>
            <a:endParaRPr lang="en-US" altLang="ja-JP" sz="1400" b="1" dirty="0">
              <a:latin typeface="Arial" charset="0"/>
              <a:sym typeface="Wingdings" pitchFamily="2" charset="2"/>
            </a:endParaRPr>
          </a:p>
          <a:p>
            <a:pPr lvl="2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		</a:t>
            </a:r>
            <a:r>
              <a:rPr lang="en-US" altLang="ja-JP" sz="1200" b="1" dirty="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Durand, Julia-Diaz, Lee, </a:t>
            </a:r>
            <a:r>
              <a:rPr lang="en-US" altLang="ja-JP" sz="1200" b="1" dirty="0" err="1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Saghai</a:t>
            </a:r>
            <a:r>
              <a:rPr lang="en-US" altLang="ja-JP" sz="1200" b="1" dirty="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, Sato, PRC78 025204 (2008</a:t>
            </a:r>
            <a:r>
              <a:rPr lang="en-US" altLang="ja-JP" sz="1200" b="1" dirty="0" smtClean="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)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>
                <a:latin typeface="Symbol" pitchFamily="18" charset="2"/>
                <a:sym typeface="Wingdings" pitchFamily="2" charset="2"/>
              </a:rPr>
              <a:t> p</a:t>
            </a:r>
            <a:r>
              <a:rPr lang="en-US" altLang="ja-JP" sz="1400" b="1" dirty="0">
                <a:latin typeface="Arial" charset="0"/>
                <a:sym typeface="Wingdings" pitchFamily="2" charset="2"/>
              </a:rPr>
              <a:t> N  </a:t>
            </a:r>
            <a:r>
              <a:rPr lang="en-US" altLang="ja-JP" sz="1400" b="1" dirty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400" b="1" dirty="0">
                <a:latin typeface="Arial" charset="0"/>
                <a:sym typeface="Wingdings" pitchFamily="2" charset="2"/>
              </a:rPr>
              <a:t> </a:t>
            </a:r>
            <a:r>
              <a:rPr lang="en-US" altLang="ja-JP" sz="1400" b="1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400" b="1" dirty="0">
                <a:latin typeface="Arial" charset="0"/>
                <a:sym typeface="Wingdings" pitchFamily="2" charset="2"/>
              </a:rPr>
              <a:t> N 	: First fully dynamical coupled-channels calculation </a:t>
            </a:r>
            <a:r>
              <a:rPr lang="en-US" altLang="ja-JP" sz="1400" b="1" dirty="0">
                <a:solidFill>
                  <a:srgbClr val="FF0000"/>
                </a:solidFill>
                <a:latin typeface="Arial" charset="0"/>
                <a:ea typeface="SimSun-PUA" pitchFamily="2" charset="-122"/>
                <a:sym typeface="Wingdings" pitchFamily="2" charset="2"/>
              </a:rPr>
              <a:t>up to W = 2 GeV</a:t>
            </a:r>
            <a:endParaRPr lang="en-US" altLang="ja-JP" sz="1400" b="1" dirty="0">
              <a:latin typeface="Arial" charset="0"/>
              <a:sym typeface="Wingdings" pitchFamily="2" charset="2"/>
            </a:endParaRPr>
          </a:p>
          <a:p>
            <a:pPr lvl="2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		</a:t>
            </a:r>
            <a:r>
              <a:rPr lang="en-US" altLang="ja-JP" sz="1200" b="1" dirty="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Kamano, Julia-Diaz, Lee, Matsuyama, Sato, PRC79 025206 (2009)</a:t>
            </a:r>
          </a:p>
          <a:p>
            <a:pPr lvl="2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altLang="ja-JP" sz="1200" b="1" dirty="0">
              <a:solidFill>
                <a:srgbClr val="008000"/>
              </a:solidFill>
              <a:latin typeface="Arial" charset="0"/>
              <a:sym typeface="Wingdings" pitchFamily="2" charset="2"/>
            </a:endParaRPr>
          </a:p>
          <a:p>
            <a:pPr lvl="2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altLang="ja-JP" sz="1200" b="1" dirty="0">
              <a:solidFill>
                <a:srgbClr val="008000"/>
              </a:solidFill>
              <a:latin typeface="Arial" charset="0"/>
              <a:sym typeface="Wingdings" pitchFamily="2" charset="2"/>
            </a:endParaRPr>
          </a:p>
          <a:p>
            <a:pPr lvl="2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altLang="ja-JP" sz="1400" b="1" dirty="0">
              <a:solidFill>
                <a:srgbClr val="008000"/>
              </a:solidFill>
              <a:latin typeface="Arial" charset="0"/>
              <a:sym typeface="Wingdings" pitchFamily="2" charset="2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>
                <a:latin typeface="Arial" charset="0"/>
                <a:sym typeface="Wingdings" pitchFamily="2" charset="2"/>
              </a:rPr>
              <a:t> </a:t>
            </a:r>
            <a:r>
              <a:rPr lang="en-US" altLang="ja-JP" sz="1400" b="1" dirty="0">
                <a:latin typeface="Symbol" pitchFamily="18" charset="2"/>
                <a:sym typeface="Wingdings" pitchFamily="2" charset="2"/>
              </a:rPr>
              <a:t>g</a:t>
            </a:r>
            <a:r>
              <a:rPr lang="en-US" altLang="ja-JP" sz="1400" b="1" baseline="30000" dirty="0">
                <a:latin typeface="Symbol" pitchFamily="18" charset="2"/>
                <a:sym typeface="Wingdings" pitchFamily="2" charset="2"/>
              </a:rPr>
              <a:t>(*)</a:t>
            </a:r>
            <a:r>
              <a:rPr lang="en-US" altLang="ja-JP" sz="1400" b="1" dirty="0">
                <a:latin typeface="Arial" charset="0"/>
                <a:sym typeface="Wingdings" pitchFamily="2" charset="2"/>
              </a:rPr>
              <a:t> N  </a:t>
            </a:r>
            <a:r>
              <a:rPr lang="en-US" altLang="ja-JP" sz="1400" b="1" dirty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400" b="1" dirty="0">
                <a:latin typeface="Arial" charset="0"/>
                <a:sym typeface="Wingdings" pitchFamily="2" charset="2"/>
              </a:rPr>
              <a:t> N 	 : </a:t>
            </a:r>
            <a:r>
              <a:rPr lang="en-US" altLang="ja-JP" sz="1400" b="1" dirty="0" smtClean="0">
                <a:latin typeface="Arial" charset="0"/>
                <a:sym typeface="Wingdings" pitchFamily="2" charset="2"/>
              </a:rPr>
              <a:t>Analyzed to construct a E.M. part of the model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up </a:t>
            </a:r>
            <a:r>
              <a:rPr lang="en-US" altLang="ja-JP" sz="14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to W = 1.6 GeV and Q</a:t>
            </a:r>
            <a:r>
              <a:rPr lang="en-US" altLang="ja-JP" sz="1400" b="1" baseline="300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2</a:t>
            </a:r>
            <a:r>
              <a:rPr lang="en-US" altLang="ja-JP" sz="14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= 1.5 GeV</a:t>
            </a:r>
            <a:r>
              <a:rPr lang="en-US" altLang="ja-JP" sz="1400" b="1" baseline="300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2</a:t>
            </a:r>
            <a:endParaRPr lang="en-US" altLang="ja-JP" sz="1400" b="1" dirty="0">
              <a:latin typeface="Arial" charset="0"/>
              <a:sym typeface="Wingdings" pitchFamily="2" charset="2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008000"/>
                </a:solidFill>
                <a:latin typeface="Arial" charset="0"/>
              </a:rPr>
              <a:t>	     	</a:t>
            </a:r>
            <a:r>
              <a:rPr lang="en-US" altLang="ja-JP" sz="1200" b="1" dirty="0">
                <a:solidFill>
                  <a:srgbClr val="008000"/>
                </a:solidFill>
                <a:latin typeface="Arial" charset="0"/>
              </a:rPr>
              <a:t>(</a:t>
            </a:r>
            <a:r>
              <a:rPr lang="en-US" altLang="ja-JP" sz="1200" b="1" dirty="0" err="1">
                <a:solidFill>
                  <a:srgbClr val="008000"/>
                </a:solidFill>
                <a:latin typeface="Arial" charset="0"/>
              </a:rPr>
              <a:t>photoproduction</a:t>
            </a:r>
            <a:r>
              <a:rPr lang="en-US" altLang="ja-JP" sz="1200" b="1" dirty="0">
                <a:solidFill>
                  <a:srgbClr val="008000"/>
                </a:solidFill>
                <a:latin typeface="Arial" charset="0"/>
              </a:rPr>
              <a:t>)   Julia-Diaz, Lee, Matsuyama, Sato, Smith, PRC77 045205 (2008)</a:t>
            </a:r>
            <a:r>
              <a:rPr lang="en-US" altLang="ja-JP" sz="1200" b="1" dirty="0">
                <a:latin typeface="Arial" charset="0"/>
                <a:sym typeface="Wingdings" pitchFamily="2" charset="2"/>
              </a:rPr>
              <a:t> 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200" b="1" dirty="0">
                <a:latin typeface="Arial" charset="0"/>
                <a:sym typeface="Wingdings" pitchFamily="2" charset="2"/>
              </a:rPr>
              <a:t>	     	</a:t>
            </a:r>
            <a:r>
              <a:rPr lang="en-US" altLang="ja-JP" sz="1200" b="1" dirty="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(electroproduction)</a:t>
            </a:r>
            <a:r>
              <a:rPr lang="en-US" altLang="ja-JP" sz="1200" b="1" dirty="0">
                <a:latin typeface="Arial" charset="0"/>
                <a:sym typeface="Wingdings" pitchFamily="2" charset="2"/>
              </a:rPr>
              <a:t>  </a:t>
            </a:r>
            <a:r>
              <a:rPr lang="en-US" altLang="ja-JP" sz="1200" b="1" dirty="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Julia-Diaz, Kamano, Lee, Matsuyama, Sato, Suzuki, PRC80 025207 (2009)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>
                <a:latin typeface="Symbol" pitchFamily="18" charset="2"/>
                <a:sym typeface="Wingdings" pitchFamily="2" charset="2"/>
              </a:rPr>
              <a:t>   g </a:t>
            </a:r>
            <a:r>
              <a:rPr lang="en-US" altLang="ja-JP" sz="1400" b="1" dirty="0">
                <a:latin typeface="Arial" charset="0"/>
                <a:sym typeface="Wingdings" pitchFamily="2" charset="2"/>
              </a:rPr>
              <a:t> N  </a:t>
            </a:r>
            <a:r>
              <a:rPr lang="en-US" altLang="ja-JP" sz="1400" b="1" dirty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400" b="1" dirty="0">
                <a:latin typeface="Arial" charset="0"/>
                <a:sym typeface="Wingdings" pitchFamily="2" charset="2"/>
              </a:rPr>
              <a:t> </a:t>
            </a:r>
            <a:r>
              <a:rPr lang="en-US" altLang="ja-JP" sz="1400" b="1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400" b="1" dirty="0">
                <a:latin typeface="Arial" charset="0"/>
                <a:sym typeface="Wingdings" pitchFamily="2" charset="2"/>
              </a:rPr>
              <a:t> N   	 : First fully dynamical coupled-channels calculation </a:t>
            </a:r>
            <a:r>
              <a:rPr lang="en-US" altLang="ja-JP" sz="14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up to W =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1.5 GeV</a:t>
            </a:r>
            <a:endParaRPr lang="en-US" altLang="ja-JP" sz="1400" b="1" dirty="0">
              <a:latin typeface="Arial" charset="0"/>
              <a:sym typeface="Wingdings" pitchFamily="2" charset="2"/>
            </a:endParaRPr>
          </a:p>
          <a:p>
            <a:pPr>
              <a:lnSpc>
                <a:spcPct val="11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Arial" charset="0"/>
              </a:rPr>
              <a:t>	   		</a:t>
            </a:r>
            <a:r>
              <a:rPr lang="en-US" altLang="ja-JP" sz="1200" b="1" dirty="0">
                <a:solidFill>
                  <a:srgbClr val="008000"/>
                </a:solidFill>
                <a:latin typeface="Arial" charset="0"/>
              </a:rPr>
              <a:t>Kamano, Julia-Diaz, Lee, Matsuyama, Sato, PRC80 065203 (2009)</a:t>
            </a:r>
          </a:p>
          <a:p>
            <a:pPr>
              <a:lnSpc>
                <a:spcPct val="110000"/>
              </a:lnSpc>
            </a:pPr>
            <a:endParaRPr lang="en-US" altLang="ja-JP" sz="1400" b="1" dirty="0">
              <a:solidFill>
                <a:srgbClr val="008000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n-US" altLang="ja-JP" sz="1400" b="1" dirty="0" smtClean="0">
              <a:solidFill>
                <a:srgbClr val="008000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n-US" altLang="ja-JP" sz="1400" b="1" dirty="0">
              <a:solidFill>
                <a:srgbClr val="008000"/>
              </a:solidFill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>
                <a:latin typeface="Arial" charset="0"/>
                <a:sym typeface="Wingdings" pitchFamily="2" charset="2"/>
              </a:rPr>
              <a:t>  Extraction of N* pole positions &amp; new interpretation on the dynamical origin of P11 </a:t>
            </a:r>
            <a:r>
              <a:rPr lang="en-US" altLang="ja-JP" sz="1400" b="1" dirty="0" smtClean="0">
                <a:latin typeface="Arial" charset="0"/>
                <a:sym typeface="Wingdings" pitchFamily="2" charset="2"/>
              </a:rPr>
              <a:t>resonances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altLang="ja-JP" sz="1400" b="1" dirty="0">
                <a:latin typeface="Arial" charset="0"/>
                <a:sym typeface="Wingdings" pitchFamily="2" charset="2"/>
              </a:rPr>
              <a:t>	</a:t>
            </a:r>
            <a:r>
              <a:rPr lang="en-US" altLang="ja-JP" sz="1400" b="1" dirty="0" smtClean="0">
                <a:latin typeface="Arial" charset="0"/>
                <a:sym typeface="Wingdings" pitchFamily="2" charset="2"/>
              </a:rPr>
              <a:t>		</a:t>
            </a:r>
            <a:r>
              <a:rPr lang="en-US" altLang="ja-JP" sz="1200" b="1" dirty="0">
                <a:solidFill>
                  <a:srgbClr val="008000"/>
                </a:solidFill>
                <a:latin typeface="Arial" charset="0"/>
              </a:rPr>
              <a:t>Suzuki, Julia-Diaz, Kamano, Lee, Matsuyama, Sato, PRL104 065203 (2010</a:t>
            </a:r>
            <a:r>
              <a:rPr lang="en-US" altLang="ja-JP" sz="1200" b="1" dirty="0" smtClean="0">
                <a:solidFill>
                  <a:srgbClr val="008000"/>
                </a:solidFill>
                <a:latin typeface="Arial" charset="0"/>
              </a:rPr>
              <a:t>)</a:t>
            </a:r>
            <a:endParaRPr lang="en-US" altLang="ja-JP" sz="1200" b="1" dirty="0" smtClean="0">
              <a:latin typeface="Arial" charset="0"/>
              <a:sym typeface="Wingdings" pitchFamily="2" charset="2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>
                <a:latin typeface="Arial" charset="0"/>
                <a:sym typeface="Wingdings" pitchFamily="2" charset="2"/>
              </a:rPr>
              <a:t> </a:t>
            </a:r>
            <a:r>
              <a:rPr lang="en-US" altLang="ja-JP" sz="1400" b="1" dirty="0" smtClean="0">
                <a:latin typeface="Arial" charset="0"/>
                <a:sym typeface="Wingdings" pitchFamily="2" charset="2"/>
              </a:rPr>
              <a:t> Stability and model dependence of P11 resonance poles extracted from pi N  pi N data</a:t>
            </a:r>
            <a:endParaRPr lang="en-US" altLang="ja-JP" sz="1400" b="1" dirty="0">
              <a:latin typeface="Arial" charset="0"/>
              <a:sym typeface="Wingdings" pitchFamily="2" charset="2"/>
            </a:endParaRP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altLang="ja-JP" sz="1400" b="1" dirty="0">
                <a:solidFill>
                  <a:srgbClr val="008000"/>
                </a:solidFill>
                <a:latin typeface="Arial" charset="0"/>
              </a:rPr>
              <a:t>			</a:t>
            </a:r>
            <a:r>
              <a:rPr lang="en-US" altLang="ja-JP" sz="1200" b="1" dirty="0" smtClean="0">
                <a:solidFill>
                  <a:srgbClr val="008000"/>
                </a:solidFill>
                <a:latin typeface="Arial" charset="0"/>
              </a:rPr>
              <a:t>Kamano</a:t>
            </a:r>
            <a:r>
              <a:rPr lang="en-US" altLang="ja-JP" sz="1200" b="1" dirty="0">
                <a:solidFill>
                  <a:srgbClr val="008000"/>
                </a:solidFill>
                <a:latin typeface="Arial" charset="0"/>
              </a:rPr>
              <a:t>, </a:t>
            </a:r>
            <a:r>
              <a:rPr lang="en-US" altLang="ja-JP" sz="1200" b="1" dirty="0" smtClean="0">
                <a:solidFill>
                  <a:srgbClr val="008000"/>
                </a:solidFill>
                <a:latin typeface="Arial" charset="0"/>
              </a:rPr>
              <a:t>Nakamura, Lee</a:t>
            </a:r>
            <a:r>
              <a:rPr lang="en-US" altLang="ja-JP" sz="1200" b="1" dirty="0">
                <a:solidFill>
                  <a:srgbClr val="008000"/>
                </a:solidFill>
                <a:latin typeface="Arial" charset="0"/>
              </a:rPr>
              <a:t>, </a:t>
            </a:r>
            <a:r>
              <a:rPr lang="en-US" altLang="ja-JP" sz="1200" b="1" dirty="0" smtClean="0">
                <a:solidFill>
                  <a:srgbClr val="008000"/>
                </a:solidFill>
                <a:latin typeface="Arial" charset="0"/>
              </a:rPr>
              <a:t> Sato</a:t>
            </a:r>
            <a:r>
              <a:rPr lang="en-US" altLang="ja-JP" sz="1200" b="1" dirty="0">
                <a:solidFill>
                  <a:srgbClr val="008000"/>
                </a:solidFill>
                <a:latin typeface="Arial" charset="0"/>
              </a:rPr>
              <a:t>, </a:t>
            </a:r>
            <a:r>
              <a:rPr lang="en-US" altLang="ja-JP" sz="1200" b="1" dirty="0" smtClean="0">
                <a:solidFill>
                  <a:srgbClr val="008000"/>
                </a:solidFill>
                <a:latin typeface="Arial" charset="0"/>
              </a:rPr>
              <a:t>PRC81 065207 </a:t>
            </a:r>
            <a:r>
              <a:rPr lang="en-US" altLang="ja-JP" sz="1200" b="1" dirty="0">
                <a:solidFill>
                  <a:srgbClr val="008000"/>
                </a:solidFill>
                <a:latin typeface="Arial" charset="0"/>
              </a:rPr>
              <a:t>(2010</a:t>
            </a:r>
            <a:r>
              <a:rPr lang="en-US" altLang="ja-JP" sz="1200" b="1" dirty="0" smtClean="0">
                <a:solidFill>
                  <a:srgbClr val="008000"/>
                </a:solidFill>
                <a:latin typeface="Arial" charset="0"/>
              </a:rPr>
              <a:t>)</a:t>
            </a:r>
            <a:endParaRPr lang="en-US" altLang="ja-JP" sz="1200" b="1" dirty="0">
              <a:solidFill>
                <a:srgbClr val="008000"/>
              </a:solidFill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>
                <a:latin typeface="Arial" charset="0"/>
                <a:sym typeface="Wingdings" pitchFamily="2" charset="2"/>
              </a:rPr>
              <a:t>  Extraction of </a:t>
            </a:r>
            <a:r>
              <a:rPr lang="en-US" altLang="ja-JP" sz="1400" b="1" dirty="0" err="1">
                <a:latin typeface="Symbol" pitchFamily="18" charset="2"/>
                <a:sym typeface="Wingdings" pitchFamily="2" charset="2"/>
              </a:rPr>
              <a:t>g</a:t>
            </a:r>
            <a:r>
              <a:rPr lang="en-US" altLang="ja-JP" sz="1400" b="1" dirty="0" err="1">
                <a:latin typeface="Arial" charset="0"/>
                <a:sym typeface="Wingdings" pitchFamily="2" charset="2"/>
              </a:rPr>
              <a:t>N</a:t>
            </a:r>
            <a:r>
              <a:rPr lang="en-US" altLang="ja-JP" sz="1400" b="1" dirty="0">
                <a:latin typeface="Arial" charset="0"/>
                <a:sym typeface="Wingdings" pitchFamily="2" charset="2"/>
              </a:rPr>
              <a:t>  N* electromagnetic transition form </a:t>
            </a:r>
            <a:r>
              <a:rPr lang="en-US" altLang="ja-JP" sz="1400" b="1" dirty="0" smtClean="0">
                <a:latin typeface="Arial" charset="0"/>
                <a:sym typeface="Wingdings" pitchFamily="2" charset="2"/>
              </a:rPr>
              <a:t>factors</a:t>
            </a:r>
            <a:endParaRPr lang="en-US" altLang="ja-JP" sz="1400" b="1" dirty="0">
              <a:latin typeface="Arial" charset="0"/>
              <a:sym typeface="Wingdings" pitchFamily="2" charset="2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008000"/>
                </a:solidFill>
                <a:latin typeface="Arial" charset="0"/>
              </a:rPr>
              <a:t>			</a:t>
            </a:r>
            <a:r>
              <a:rPr lang="en-US" altLang="ja-JP" sz="1200" b="1" dirty="0">
                <a:solidFill>
                  <a:srgbClr val="008000"/>
                </a:solidFill>
                <a:latin typeface="Arial" charset="0"/>
              </a:rPr>
              <a:t>Suzuki, Sato, Lee, </a:t>
            </a:r>
            <a:r>
              <a:rPr lang="en-US" altLang="ja-JP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PRC79 025205 (2009); </a:t>
            </a:r>
            <a:r>
              <a:rPr lang="en-US" altLang="ja-JP" sz="1200" b="1" dirty="0" smtClean="0">
                <a:solidFill>
                  <a:srgbClr val="008000"/>
                </a:solidFill>
                <a:latin typeface="Arial" charset="0"/>
              </a:rPr>
              <a:t>PRC82 045206 (2010)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179388" y="994321"/>
            <a:ext cx="1345538" cy="30995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ja-JP" sz="1400" b="1">
                <a:latin typeface="Arial" charset="0"/>
              </a:rPr>
              <a:t>Hadronic part</a:t>
            </a:r>
          </a:p>
        </p:txBody>
      </p:sp>
      <p:sp>
        <p:nvSpPr>
          <p:cNvPr id="524293" name="Text Box 5"/>
          <p:cNvSpPr txBox="1">
            <a:spLocks noChangeArrowheads="1"/>
          </p:cNvSpPr>
          <p:nvPr/>
        </p:nvSpPr>
        <p:spPr bwMode="auto">
          <a:xfrm>
            <a:off x="179390" y="3047704"/>
            <a:ext cx="1962695" cy="30995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ja-JP" sz="1400" b="1">
                <a:latin typeface="Arial" charset="0"/>
              </a:rPr>
              <a:t>Electromagnetic part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388" y="4847904"/>
            <a:ext cx="2541378" cy="30995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ja-JP" sz="1400" b="1">
                <a:latin typeface="Arial" charset="0"/>
              </a:rPr>
              <a:t>Extraction of N* parameters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55776" y="692696"/>
            <a:ext cx="6434237" cy="66011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ja-JP" sz="1400" b="1" dirty="0" err="1">
                <a:solidFill>
                  <a:srgbClr val="0000FF"/>
                </a:solidFill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sz="1400" b="1" dirty="0" err="1">
                <a:solidFill>
                  <a:srgbClr val="0000FF"/>
                </a:solidFill>
                <a:ea typeface="ＭＳ Ｐゴシック" pitchFamily="50" charset="-128"/>
              </a:rPr>
              <a:t>N</a:t>
            </a:r>
            <a:r>
              <a:rPr lang="en-US" altLang="ja-JP" sz="1400" b="1" dirty="0">
                <a:solidFill>
                  <a:srgbClr val="0000FF"/>
                </a:solidFill>
                <a:ea typeface="ＭＳ Ｐゴシック" pitchFamily="50" charset="-128"/>
              </a:rPr>
              <a:t>, </a:t>
            </a:r>
            <a:r>
              <a:rPr lang="en-US" altLang="ja-JP" sz="1400" b="1" dirty="0" err="1">
                <a:solidFill>
                  <a:srgbClr val="0000FF"/>
                </a:solidFill>
                <a:latin typeface="Symbol" pitchFamily="18" charset="2"/>
                <a:ea typeface="ＭＳ Ｐゴシック" pitchFamily="50" charset="-128"/>
              </a:rPr>
              <a:t>h</a:t>
            </a:r>
            <a:r>
              <a:rPr lang="en-US" altLang="ja-JP" sz="1400" b="1" dirty="0" err="1">
                <a:solidFill>
                  <a:srgbClr val="0000FF"/>
                </a:solidFill>
                <a:ea typeface="ＭＳ Ｐゴシック" pitchFamily="50" charset="-128"/>
              </a:rPr>
              <a:t>N</a:t>
            </a:r>
            <a:r>
              <a:rPr lang="en-US" altLang="ja-JP" sz="1400" b="1" dirty="0">
                <a:solidFill>
                  <a:srgbClr val="0000FF"/>
                </a:solidFill>
                <a:ea typeface="ＭＳ Ｐゴシック" pitchFamily="50" charset="-128"/>
              </a:rPr>
              <a:t>, </a:t>
            </a:r>
            <a:r>
              <a:rPr lang="en-US" altLang="ja-JP" sz="1400" b="1" dirty="0" err="1" smtClean="0">
                <a:solidFill>
                  <a:srgbClr val="0000FF"/>
                </a:solidFill>
                <a:latin typeface="Symbol" pitchFamily="18" charset="2"/>
                <a:ea typeface="ＭＳ Ｐゴシック" pitchFamily="50" charset="-128"/>
              </a:rPr>
              <a:t>pD</a:t>
            </a:r>
            <a:r>
              <a:rPr lang="en-US" altLang="ja-JP" sz="1400" b="1" dirty="0" smtClean="0">
                <a:solidFill>
                  <a:srgbClr val="0000FF"/>
                </a:solidFill>
                <a:ea typeface="ＭＳ Ｐゴシック" pitchFamily="50" charset="-128"/>
              </a:rPr>
              <a:t>, </a:t>
            </a:r>
            <a:r>
              <a:rPr lang="en-US" altLang="ja-JP" sz="1400" b="1" dirty="0" err="1" smtClean="0">
                <a:solidFill>
                  <a:srgbClr val="0000FF"/>
                </a:solidFill>
                <a:latin typeface="Symbol" pitchFamily="18" charset="2"/>
                <a:ea typeface="ＭＳ Ｐゴシック" pitchFamily="50" charset="-128"/>
              </a:rPr>
              <a:t>r</a:t>
            </a:r>
            <a:r>
              <a:rPr lang="en-US" altLang="ja-JP" sz="1400" b="1" dirty="0" err="1" smtClean="0">
                <a:solidFill>
                  <a:srgbClr val="0000FF"/>
                </a:solidFill>
                <a:ea typeface="ＭＳ Ｐゴシック" pitchFamily="50" charset="-128"/>
              </a:rPr>
              <a:t>N</a:t>
            </a:r>
            <a:r>
              <a:rPr lang="en-US" altLang="ja-JP" sz="1400" b="1" dirty="0" smtClean="0">
                <a:solidFill>
                  <a:srgbClr val="0000FF"/>
                </a:solidFill>
                <a:ea typeface="ＭＳ Ｐゴシック" pitchFamily="50" charset="-128"/>
              </a:rPr>
              <a:t>, </a:t>
            </a:r>
            <a:r>
              <a:rPr lang="en-US" altLang="ja-JP" sz="1400" b="1" dirty="0" err="1" smtClean="0">
                <a:solidFill>
                  <a:srgbClr val="0000FF"/>
                </a:solidFill>
                <a:latin typeface="Symbol" pitchFamily="18" charset="2"/>
                <a:ea typeface="ＭＳ Ｐゴシック" pitchFamily="50" charset="-128"/>
              </a:rPr>
              <a:t>s</a:t>
            </a:r>
            <a:r>
              <a:rPr lang="en-US" altLang="ja-JP" sz="1400" b="1" dirty="0" err="1" smtClean="0">
                <a:solidFill>
                  <a:srgbClr val="0000FF"/>
                </a:solidFill>
                <a:ea typeface="ＭＳ Ｐゴシック" pitchFamily="50" charset="-128"/>
              </a:rPr>
              <a:t>N</a:t>
            </a:r>
            <a:r>
              <a:rPr lang="en-US" altLang="ja-JP" sz="1400" b="1" dirty="0" smtClean="0">
                <a:solidFill>
                  <a:srgbClr val="0000FF"/>
                </a:solidFill>
                <a:ea typeface="ＭＳ Ｐゴシック" pitchFamily="50" charset="-128"/>
              </a:rPr>
              <a:t> </a:t>
            </a:r>
            <a:r>
              <a:rPr lang="en-US" altLang="ja-JP" sz="1400" b="1" dirty="0" smtClean="0">
                <a:ea typeface="ＭＳ Ｐゴシック" pitchFamily="50" charset="-128"/>
              </a:rPr>
              <a:t>coupled-channels</a:t>
            </a:r>
            <a:endParaRPr lang="en-US" altLang="ja-JP" sz="1400" b="1" dirty="0">
              <a:ea typeface="ＭＳ Ｐゴシック" pitchFamily="50" charset="-128"/>
            </a:endParaRPr>
          </a:p>
          <a:p>
            <a:pPr>
              <a:defRPr/>
            </a:pPr>
            <a:r>
              <a:rPr lang="en-US" altLang="ja-JP" sz="1400" b="1" dirty="0" smtClean="0">
                <a:ea typeface="ＭＳ Ｐゴシック" pitchFamily="50" charset="-128"/>
              </a:rPr>
              <a:t>calculations </a:t>
            </a:r>
            <a:r>
              <a:rPr lang="en-US" altLang="ja-JP" sz="1400" b="1" dirty="0">
                <a:ea typeface="ＭＳ Ｐゴシック" pitchFamily="50" charset="-128"/>
              </a:rPr>
              <a:t>were performed.</a:t>
            </a:r>
          </a:p>
        </p:txBody>
      </p:sp>
      <p:pic>
        <p:nvPicPr>
          <p:cNvPr id="9" name="Picture 2" descr="C:\Users\kamano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79" y="815656"/>
            <a:ext cx="1186333" cy="4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kamano\Desktop\argonne_header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61609"/>
            <a:ext cx="1113582" cy="49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9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pi0p_d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0"/>
            <a:ext cx="5143500" cy="6858000"/>
          </a:xfrm>
          <a:prstGeom prst="rect">
            <a:avLst/>
          </a:prstGeom>
        </p:spPr>
      </p:pic>
      <p:pic>
        <p:nvPicPr>
          <p:cNvPr id="6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0"/>
            <a:ext cx="11239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40" y="622140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Kamano</a:t>
            </a:r>
            <a:r>
              <a:rPr lang="en-US" sz="1400" b="1" dirty="0" smtClean="0">
                <a:solidFill>
                  <a:srgbClr val="FF0000"/>
                </a:solidFill>
              </a:rPr>
              <a:t>,  Nakamura, Lee, Sato,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2012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113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i0p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85" y="0"/>
            <a:ext cx="6169115" cy="6858000"/>
          </a:xfrm>
          <a:prstGeom prst="rect">
            <a:avLst/>
          </a:prstGeom>
        </p:spPr>
      </p:pic>
      <p:pic>
        <p:nvPicPr>
          <p:cNvPr id="4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76200"/>
            <a:ext cx="11239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09600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2012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487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1e_d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0"/>
            <a:ext cx="5143500" cy="6858000"/>
          </a:xfrm>
          <a:prstGeom prst="rect">
            <a:avLst/>
          </a:prstGeom>
        </p:spPr>
      </p:pic>
      <p:pic>
        <p:nvPicPr>
          <p:cNvPr id="6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52400"/>
            <a:ext cx="1003300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09600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2012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206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07504" y="1525434"/>
            <a:ext cx="4176464" cy="3415734"/>
            <a:chOff x="107504" y="1525434"/>
            <a:chExt cx="4176464" cy="3415734"/>
          </a:xfrm>
        </p:grpSpPr>
        <p:sp>
          <p:nvSpPr>
            <p:cNvPr id="3" name="正方形/長方形 2"/>
            <p:cNvSpPr/>
            <p:nvPr/>
          </p:nvSpPr>
          <p:spPr>
            <a:xfrm>
              <a:off x="107504" y="1525434"/>
              <a:ext cx="4176464" cy="34157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39" y="1681821"/>
              <a:ext cx="3490913" cy="2828575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943355" y="2894417"/>
              <a:ext cx="2622355" cy="253724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818" y="4625522"/>
              <a:ext cx="801940" cy="224544"/>
            </a:xfrm>
            <a:prstGeom prst="rect">
              <a:avLst/>
            </a:prstGeom>
          </p:spPr>
        </p:pic>
      </p:grpSp>
      <p:sp>
        <p:nvSpPr>
          <p:cNvPr id="42599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74712"/>
            <a:ext cx="9144000" cy="762000"/>
          </a:xfrm>
        </p:spPr>
        <p:txBody>
          <a:bodyPr>
            <a:noAutofit/>
          </a:bodyPr>
          <a:lstStyle/>
          <a:p>
            <a:r>
              <a:rPr lang="en-US" altLang="ja-JP" sz="2800" b="0" dirty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N* </a:t>
            </a:r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spectroscopy : </a:t>
            </a:r>
            <a:b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Physics of broad &amp; overlapping resonances </a:t>
            </a:r>
            <a:endParaRPr lang="en-US" altLang="ja-JP" sz="2800" b="0" dirty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425989" name="Oval 5"/>
          <p:cNvSpPr>
            <a:spLocks noChangeAspect="1" noChangeArrowheads="1"/>
          </p:cNvSpPr>
          <p:nvPr/>
        </p:nvSpPr>
        <p:spPr bwMode="auto">
          <a:xfrm>
            <a:off x="2012802" y="2205032"/>
            <a:ext cx="1511638" cy="1512000"/>
          </a:xfrm>
          <a:prstGeom prst="ellipse">
            <a:avLst/>
          </a:prstGeom>
          <a:noFill/>
          <a:ln w="22225">
            <a:solidFill>
              <a:srgbClr val="FF66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5995" name="Text Box 11"/>
          <p:cNvSpPr txBox="1">
            <a:spLocks noChangeArrowheads="1"/>
          </p:cNvSpPr>
          <p:nvPr/>
        </p:nvSpPr>
        <p:spPr bwMode="auto">
          <a:xfrm>
            <a:off x="860674" y="1340768"/>
            <a:ext cx="1079401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b="1">
                <a:solidFill>
                  <a:srgbClr val="006600"/>
                </a:solidFill>
                <a:cs typeface="Arial" charset="0"/>
              </a:rPr>
              <a:t>Δ</a:t>
            </a:r>
            <a:r>
              <a:rPr lang="en-US" altLang="ja-JP" b="1">
                <a:solidFill>
                  <a:srgbClr val="006600"/>
                </a:solidFill>
                <a:cs typeface="Arial" charset="0"/>
              </a:rPr>
              <a:t> (1232)</a:t>
            </a:r>
            <a:endParaRPr lang="el-GR" b="1">
              <a:solidFill>
                <a:srgbClr val="006600"/>
              </a:solidFill>
              <a:cs typeface="Arial" charset="0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499992" y="1525434"/>
            <a:ext cx="4536504" cy="3415734"/>
            <a:chOff x="4499992" y="1525434"/>
            <a:chExt cx="4536504" cy="3415734"/>
          </a:xfrm>
        </p:grpSpPr>
        <p:sp>
          <p:nvSpPr>
            <p:cNvPr id="12" name="正方形/長方形 11"/>
            <p:cNvSpPr/>
            <p:nvPr/>
          </p:nvSpPr>
          <p:spPr>
            <a:xfrm>
              <a:off x="4499992" y="1525434"/>
              <a:ext cx="4536504" cy="34157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898" y="2420888"/>
              <a:ext cx="4360590" cy="2272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図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864" y="2060848"/>
              <a:ext cx="3886092" cy="237952"/>
            </a:xfrm>
            <a:prstGeom prst="rect">
              <a:avLst/>
            </a:prstGeom>
          </p:spPr>
        </p:pic>
      </p:grpSp>
      <p:cxnSp>
        <p:nvCxnSpPr>
          <p:cNvPr id="8" name="直線矢印コネクタ 7"/>
          <p:cNvCxnSpPr/>
          <p:nvPr/>
        </p:nvCxnSpPr>
        <p:spPr>
          <a:xfrm flipH="1">
            <a:off x="2968668" y="1716067"/>
            <a:ext cx="187892" cy="513567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10798" y="5376118"/>
            <a:ext cx="38571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altLang="ja-JP" sz="1600" b="1" dirty="0" smtClean="0"/>
              <a:t>Width: 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a few hundred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 MeV.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b="1" dirty="0" smtClean="0"/>
              <a:t>Resonances are 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highly overlapped</a:t>
            </a:r>
          </a:p>
          <a:p>
            <a:pPr>
              <a:buClr>
                <a:srgbClr val="FF0000"/>
              </a:buClr>
            </a:pPr>
            <a:r>
              <a:rPr lang="ja-JP" altLang="en-US" sz="1600" b="1" dirty="0" smtClean="0"/>
              <a:t>　　</a:t>
            </a:r>
            <a:r>
              <a:rPr lang="en-US" altLang="ja-JP" sz="1600" b="1" dirty="0" smtClean="0"/>
              <a:t>in energy except </a:t>
            </a:r>
            <a:r>
              <a:rPr lang="en-US" altLang="ja-JP" sz="1600" b="1" dirty="0" smtClean="0">
                <a:latin typeface="Symbol" pitchFamily="18" charset="2"/>
              </a:rPr>
              <a:t>D</a:t>
            </a:r>
            <a:r>
              <a:rPr lang="en-US" altLang="ja-JP" sz="1600" b="1" dirty="0" smtClean="0"/>
              <a:t>(1232).</a:t>
            </a:r>
            <a:endParaRPr kumimoji="1" lang="ja-JP" altLang="en-US" sz="160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572000" y="5334307"/>
            <a:ext cx="4589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altLang="ja-JP" sz="1600" b="1" dirty="0" smtClean="0"/>
              <a:t>Width: 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~10 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k</a:t>
            </a:r>
            <a:r>
              <a:rPr kumimoji="1" lang="en-US" altLang="ja-JP" sz="1600" b="1" dirty="0" err="1" smtClean="0">
                <a:solidFill>
                  <a:srgbClr val="FF0000"/>
                </a:solidFill>
              </a:rPr>
              <a:t>eV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600" b="1" dirty="0" smtClean="0"/>
              <a:t>to 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~10 MeV 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b="1" dirty="0" smtClean="0"/>
              <a:t>Each resonance peak is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clearly separated</a:t>
            </a:r>
            <a:r>
              <a:rPr lang="en-US" altLang="ja-JP" sz="1600" b="1" dirty="0" smtClean="0"/>
              <a:t>.</a:t>
            </a:r>
            <a:endParaRPr kumimoji="1" lang="ja-JP" altLang="en-US" sz="1600" b="1" dirty="0"/>
          </a:p>
        </p:txBody>
      </p:sp>
      <p:sp>
        <p:nvSpPr>
          <p:cNvPr id="425990" name="Text Box 6"/>
          <p:cNvSpPr txBox="1">
            <a:spLocks noChangeArrowheads="1"/>
          </p:cNvSpPr>
          <p:nvPr/>
        </p:nvSpPr>
        <p:spPr bwMode="auto">
          <a:xfrm>
            <a:off x="2311152" y="1053702"/>
            <a:ext cx="3657600" cy="649288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1400" b="1" dirty="0">
                <a:solidFill>
                  <a:srgbClr val="006600"/>
                </a:solidFill>
                <a:cs typeface="Arial" charset="0"/>
              </a:rPr>
              <a:t>N* : 1440, 1520, 1535, 1650, 1675, 1680, 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1400" b="1" dirty="0">
                <a:solidFill>
                  <a:srgbClr val="006600"/>
                </a:solidFill>
                <a:latin typeface="Symbol" pitchFamily="18" charset="2"/>
                <a:cs typeface="Arial" charset="0"/>
              </a:rPr>
              <a:t>D </a:t>
            </a:r>
            <a:r>
              <a:rPr lang="en-US" altLang="ja-JP" sz="1400" b="1" dirty="0">
                <a:solidFill>
                  <a:srgbClr val="006600"/>
                </a:solidFill>
                <a:cs typeface="Arial" charset="0"/>
              </a:rPr>
              <a:t>  : 1600, 1620,  1700, </a:t>
            </a:r>
            <a:r>
              <a:rPr lang="en-US" altLang="ja-JP" sz="1400" b="1" dirty="0" smtClean="0">
                <a:solidFill>
                  <a:srgbClr val="006600"/>
                </a:solidFill>
                <a:cs typeface="Arial" charset="0"/>
              </a:rPr>
              <a:t>1750, 1900, </a:t>
            </a:r>
            <a:r>
              <a:rPr lang="en-US" altLang="ja-JP" sz="1400" b="1" dirty="0">
                <a:solidFill>
                  <a:srgbClr val="006600"/>
                </a:solidFill>
                <a:cs typeface="Arial" charset="0"/>
              </a:rPr>
              <a:t>…</a:t>
            </a:r>
            <a:endParaRPr lang="el-GR" sz="1400" b="1" dirty="0">
              <a:solidFill>
                <a:srgbClr val="006600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37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9" grpId="0" animBg="1"/>
      <p:bldP spid="425995" grpId="0" animBg="1"/>
      <p:bldP spid="42599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1e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14500"/>
            <a:ext cx="7620000" cy="3429000"/>
          </a:xfrm>
          <a:prstGeom prst="rect">
            <a:avLst/>
          </a:prstGeom>
        </p:spPr>
      </p:pic>
      <p:pic>
        <p:nvPicPr>
          <p:cNvPr id="6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1003300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1658" y="866001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2012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016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Double pion photoproduction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635375" y="836613"/>
            <a:ext cx="546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>
                <a:solidFill>
                  <a:srgbClr val="FF0000"/>
                </a:solidFill>
              </a:rPr>
              <a:t>Kamano, Julia-Diaz, Lee, Matsuyama, Sato, PRC80 065203 (2009)</a:t>
            </a:r>
          </a:p>
        </p:txBody>
      </p:sp>
      <p:pic>
        <p:nvPicPr>
          <p:cNvPr id="19460" name="Picture 13" descr="g2ptcs-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2349500"/>
            <a:ext cx="5768975" cy="15414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844675"/>
            <a:ext cx="1327150" cy="2714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1874838"/>
            <a:ext cx="1176337" cy="276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916113"/>
            <a:ext cx="1192212" cy="2778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4" name="Group 28"/>
          <p:cNvGrpSpPr>
            <a:grpSpLocks/>
          </p:cNvGrpSpPr>
          <p:nvPr/>
        </p:nvGrpSpPr>
        <p:grpSpPr bwMode="auto">
          <a:xfrm>
            <a:off x="142875" y="1187450"/>
            <a:ext cx="7416800" cy="431800"/>
            <a:chOff x="68" y="799"/>
            <a:chExt cx="4672" cy="272"/>
          </a:xfrm>
        </p:grpSpPr>
        <p:sp>
          <p:nvSpPr>
            <p:cNvPr id="341018" name="Rectangle 26"/>
            <p:cNvSpPr>
              <a:spLocks noChangeArrowheads="1"/>
            </p:cNvSpPr>
            <p:nvPr/>
          </p:nvSpPr>
          <p:spPr bwMode="auto">
            <a:xfrm>
              <a:off x="68" y="799"/>
              <a:ext cx="4672" cy="2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9468" name="Text Box 27"/>
            <p:cNvSpPr txBox="1">
              <a:spLocks noChangeArrowheads="1"/>
            </p:cNvSpPr>
            <p:nvPr/>
          </p:nvSpPr>
          <p:spPr bwMode="auto">
            <a:xfrm>
              <a:off x="103" y="820"/>
              <a:ext cx="461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600"/>
                <a:t>Parameters used in the calculation are from </a:t>
              </a:r>
              <a:r>
                <a:rPr lang="en-US" altLang="ja-JP" sz="1600">
                  <a:latin typeface="Symbol" pitchFamily="18" charset="2"/>
                </a:rPr>
                <a:t>p</a:t>
              </a:r>
              <a:r>
                <a:rPr lang="en-US" altLang="ja-JP" sz="1600"/>
                <a:t>N </a:t>
              </a:r>
              <a:r>
                <a:rPr lang="en-US" altLang="ja-JP" sz="1600">
                  <a:sym typeface="Wingdings" pitchFamily="2" charset="2"/>
                </a:rPr>
                <a:t> </a:t>
              </a:r>
              <a:r>
                <a:rPr lang="en-US" altLang="ja-JP" sz="1600">
                  <a:latin typeface="Symbol" pitchFamily="18" charset="2"/>
                  <a:sym typeface="Wingdings" pitchFamily="2" charset="2"/>
                </a:rPr>
                <a:t>p</a:t>
              </a:r>
              <a:r>
                <a:rPr lang="en-US" altLang="ja-JP" sz="1600">
                  <a:sym typeface="Wingdings" pitchFamily="2" charset="2"/>
                </a:rPr>
                <a:t>N &amp; </a:t>
              </a:r>
              <a:r>
                <a:rPr lang="en-US" altLang="ja-JP" sz="1600">
                  <a:latin typeface="Symbol" pitchFamily="18" charset="2"/>
                  <a:sym typeface="Wingdings" pitchFamily="2" charset="2"/>
                </a:rPr>
                <a:t>g</a:t>
              </a:r>
              <a:r>
                <a:rPr lang="en-US" altLang="ja-JP" sz="1600">
                  <a:sym typeface="Wingdings" pitchFamily="2" charset="2"/>
                </a:rPr>
                <a:t>N  </a:t>
              </a:r>
              <a:r>
                <a:rPr lang="en-US" altLang="ja-JP" sz="1600">
                  <a:latin typeface="Symbol" pitchFamily="18" charset="2"/>
                  <a:sym typeface="Wingdings" pitchFamily="2" charset="2"/>
                </a:rPr>
                <a:t>p</a:t>
              </a:r>
              <a:r>
                <a:rPr lang="en-US" altLang="ja-JP" sz="1600">
                  <a:sym typeface="Wingdings" pitchFamily="2" charset="2"/>
                </a:rPr>
                <a:t>N analyses.</a:t>
              </a:r>
              <a:endParaRPr lang="en-US" altLang="ja-JP" sz="1600"/>
            </a:p>
          </p:txBody>
        </p:sp>
      </p:grpSp>
      <p:pic>
        <p:nvPicPr>
          <p:cNvPr id="19465" name="Picture 30" descr="pm-invm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221163"/>
            <a:ext cx="4319588" cy="2071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107950" y="4189413"/>
            <a:ext cx="35496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/>
              <a:t> Good description near threshold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/>
              <a:t> Reasonable shape of invariant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600"/>
              <a:t>    mass distributions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/>
              <a:t> Above 1.5 GeV, the total cross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600"/>
              <a:t>    sections of </a:t>
            </a:r>
            <a:r>
              <a:rPr lang="en-US" altLang="ja-JP" sz="1600">
                <a:solidFill>
                  <a:srgbClr val="FF0000"/>
                </a:solidFill>
              </a:rPr>
              <a:t>p</a:t>
            </a:r>
            <a:r>
              <a:rPr lang="en-US" altLang="ja-JP" sz="160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US" altLang="ja-JP" sz="1600" baseline="3000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altLang="ja-JP" sz="160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US" altLang="ja-JP" sz="1600" baseline="3000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altLang="ja-JP" sz="1600">
                <a:sym typeface="Symbol" pitchFamily="18" charset="2"/>
              </a:rPr>
              <a:t> and </a:t>
            </a:r>
            <a:r>
              <a:rPr lang="en-US" altLang="ja-JP" sz="1600">
                <a:solidFill>
                  <a:srgbClr val="FF0000"/>
                </a:solidFill>
                <a:sym typeface="Symbol" pitchFamily="18" charset="2"/>
              </a:rPr>
              <a:t>p</a:t>
            </a:r>
            <a:r>
              <a:rPr lang="en-US" altLang="ja-JP" sz="1600" baseline="3000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en-US" altLang="ja-JP" sz="160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US" altLang="ja-JP" sz="1600" baseline="30000">
                <a:solidFill>
                  <a:srgbClr val="FF0000"/>
                </a:solidFill>
                <a:sym typeface="Symbol" pitchFamily="18" charset="2"/>
              </a:rPr>
              <a:t>-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600">
                <a:sym typeface="Symbol" pitchFamily="18" charset="2"/>
              </a:rPr>
              <a:t>    overestimate the data. </a:t>
            </a:r>
          </a:p>
        </p:txBody>
      </p:sp>
    </p:spTree>
    <p:extLst>
      <p:ext uri="{BB962C8B-B14F-4D97-AF65-F5344CB8AC3E}">
        <p14:creationId xmlns:p14="http://schemas.microsoft.com/office/powerpoint/2010/main" val="10611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59"/>
          <p:cNvSpPr>
            <a:spLocks/>
          </p:cNvSpPr>
          <p:nvPr/>
        </p:nvSpPr>
        <p:spPr bwMode="auto">
          <a:xfrm rot="-2700000" flipH="1">
            <a:off x="589201" y="4993468"/>
            <a:ext cx="119931" cy="775960"/>
          </a:xfrm>
          <a:custGeom>
            <a:avLst/>
            <a:gdLst>
              <a:gd name="T0" fmla="*/ 2147483647 w 182"/>
              <a:gd name="T1" fmla="*/ 0 h 1224"/>
              <a:gd name="T2" fmla="*/ 0 w 182"/>
              <a:gd name="T3" fmla="*/ 2147483647 h 1224"/>
              <a:gd name="T4" fmla="*/ 2147483647 w 182"/>
              <a:gd name="T5" fmla="*/ 2147483647 h 1224"/>
              <a:gd name="T6" fmla="*/ 0 w 182"/>
              <a:gd name="T7" fmla="*/ 2147483647 h 1224"/>
              <a:gd name="T8" fmla="*/ 2147483647 w 182"/>
              <a:gd name="T9" fmla="*/ 2147483647 h 1224"/>
              <a:gd name="T10" fmla="*/ 0 w 182"/>
              <a:gd name="T11" fmla="*/ 2147483647 h 1224"/>
              <a:gd name="T12" fmla="*/ 2147483647 w 182"/>
              <a:gd name="T13" fmla="*/ 2147483647 h 1224"/>
              <a:gd name="T14" fmla="*/ 0 w 182"/>
              <a:gd name="T15" fmla="*/ 2147483647 h 1224"/>
              <a:gd name="T16" fmla="*/ 2147483647 w 182"/>
              <a:gd name="T17" fmla="*/ 2147483647 h 1224"/>
              <a:gd name="T18" fmla="*/ 0 w 182"/>
              <a:gd name="T19" fmla="*/ 2147483647 h 12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1224">
                <a:moveTo>
                  <a:pt x="182" y="0"/>
                </a:moveTo>
                <a:cubicBezTo>
                  <a:pt x="91" y="45"/>
                  <a:pt x="0" y="91"/>
                  <a:pt x="0" y="136"/>
                </a:cubicBezTo>
                <a:cubicBezTo>
                  <a:pt x="0" y="181"/>
                  <a:pt x="182" y="227"/>
                  <a:pt x="182" y="272"/>
                </a:cubicBezTo>
                <a:cubicBezTo>
                  <a:pt x="182" y="317"/>
                  <a:pt x="0" y="363"/>
                  <a:pt x="0" y="408"/>
                </a:cubicBezTo>
                <a:cubicBezTo>
                  <a:pt x="0" y="453"/>
                  <a:pt x="182" y="499"/>
                  <a:pt x="182" y="544"/>
                </a:cubicBezTo>
                <a:cubicBezTo>
                  <a:pt x="182" y="589"/>
                  <a:pt x="0" y="635"/>
                  <a:pt x="0" y="680"/>
                </a:cubicBezTo>
                <a:cubicBezTo>
                  <a:pt x="0" y="725"/>
                  <a:pt x="182" y="771"/>
                  <a:pt x="182" y="816"/>
                </a:cubicBezTo>
                <a:cubicBezTo>
                  <a:pt x="182" y="861"/>
                  <a:pt x="0" y="907"/>
                  <a:pt x="0" y="952"/>
                </a:cubicBezTo>
                <a:cubicBezTo>
                  <a:pt x="0" y="997"/>
                  <a:pt x="182" y="1043"/>
                  <a:pt x="182" y="1088"/>
                </a:cubicBezTo>
                <a:cubicBezTo>
                  <a:pt x="182" y="1133"/>
                  <a:pt x="91" y="1178"/>
                  <a:pt x="0" y="122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Single pion electroproduction</a:t>
            </a:r>
            <a:r>
              <a:rPr lang="en-US" altLang="ja-JP" sz="280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  <a:sym typeface="Wingdings" pitchFamily="2" charset="2"/>
              </a:rPr>
              <a:t> (Q</a:t>
            </a:r>
            <a:r>
              <a:rPr lang="en-US" altLang="ja-JP" sz="2800" baseline="3000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  <a:sym typeface="Wingdings" pitchFamily="2" charset="2"/>
              </a:rPr>
              <a:t>2</a:t>
            </a:r>
            <a:r>
              <a:rPr lang="en-US" altLang="ja-JP" sz="280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  <a:sym typeface="Wingdings" pitchFamily="2" charset="2"/>
              </a:rPr>
              <a:t> &gt; 0)</a:t>
            </a:r>
            <a:endParaRPr lang="en-US" altLang="ja-JP" sz="280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79375" y="1190625"/>
            <a:ext cx="5383213" cy="3556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1600" smtClean="0"/>
              <a:t>Fit to the structure function data (~ 20000) from CLAS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987675" y="836613"/>
            <a:ext cx="609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>
                <a:solidFill>
                  <a:srgbClr val="FF0000"/>
                </a:solidFill>
              </a:rPr>
              <a:t>Julia-Diaz, Kamano, Lee, Matsuyama, Sato, Suzuki, PRC80 025207 (2009)</a:t>
            </a:r>
          </a:p>
        </p:txBody>
      </p:sp>
      <p:sp>
        <p:nvSpPr>
          <p:cNvPr id="338953" name="Text Box 9"/>
          <p:cNvSpPr txBox="1">
            <a:spLocks noChangeArrowheads="1"/>
          </p:cNvSpPr>
          <p:nvPr/>
        </p:nvSpPr>
        <p:spPr bwMode="auto">
          <a:xfrm>
            <a:off x="119063" y="2447925"/>
            <a:ext cx="1284287" cy="355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1600" smtClean="0"/>
              <a:t>p (e,</a:t>
            </a:r>
            <a:r>
              <a:rPr lang="en-US" altLang="ja-JP" sz="1600" smtClean="0">
                <a:sym typeface="Wingdings" pitchFamily="2" charset="2"/>
              </a:rPr>
              <a:t>e’ </a:t>
            </a:r>
            <a:r>
              <a:rPr lang="en-US" altLang="ja-JP" sz="160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600" baseline="30000" smtClean="0">
                <a:sym typeface="Wingdings" pitchFamily="2" charset="2"/>
              </a:rPr>
              <a:t>0</a:t>
            </a:r>
            <a:r>
              <a:rPr lang="en-US" altLang="ja-JP" sz="1600" smtClean="0">
                <a:sym typeface="Wingdings" pitchFamily="2" charset="2"/>
              </a:rPr>
              <a:t>) p</a:t>
            </a:r>
          </a:p>
        </p:txBody>
      </p:sp>
      <p:pic>
        <p:nvPicPr>
          <p:cNvPr id="15366" name="Picture 11" descr="ebac-review-str-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30842"/>
            <a:ext cx="6772275" cy="4197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631950"/>
            <a:ext cx="8012112" cy="5032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8" name="Group 6"/>
          <p:cNvGrpSpPr>
            <a:grpSpLocks/>
          </p:cNvGrpSpPr>
          <p:nvPr/>
        </p:nvGrpSpPr>
        <p:grpSpPr bwMode="auto">
          <a:xfrm>
            <a:off x="5651500" y="1125538"/>
            <a:ext cx="2160588" cy="433387"/>
            <a:chOff x="4059" y="748"/>
            <a:chExt cx="1361" cy="2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8951" name="AutoShape 7"/>
            <p:cNvSpPr>
              <a:spLocks noChangeArrowheads="1"/>
            </p:cNvSpPr>
            <p:nvPr/>
          </p:nvSpPr>
          <p:spPr bwMode="auto">
            <a:xfrm>
              <a:off x="4059" y="748"/>
              <a:ext cx="1361" cy="273"/>
            </a:xfrm>
            <a:prstGeom prst="wedgeRoundRectCallout">
              <a:avLst>
                <a:gd name="adj1" fmla="val -40079"/>
                <a:gd name="adj2" fmla="val 96884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000" tIns="46800" rIns="90000" bIns="46800"/>
            <a:lstStyle/>
            <a:p>
              <a:pPr algn="ctr"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pic>
          <p:nvPicPr>
            <p:cNvPr id="153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805"/>
              <a:ext cx="113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957" name="AutoShape 13"/>
          <p:cNvSpPr>
            <a:spLocks noChangeArrowheads="1"/>
          </p:cNvSpPr>
          <p:nvPr/>
        </p:nvSpPr>
        <p:spPr bwMode="auto">
          <a:xfrm>
            <a:off x="107950" y="3284538"/>
            <a:ext cx="1973263" cy="1368425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179388" y="3357563"/>
            <a:ext cx="2016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400">
                <a:solidFill>
                  <a:srgbClr val="FF0000"/>
                </a:solidFill>
              </a:rPr>
              <a:t>W</a:t>
            </a:r>
            <a:r>
              <a:rPr lang="en-US" altLang="ja-JP" sz="1400" baseline="30000"/>
              <a:t> </a:t>
            </a:r>
            <a:r>
              <a:rPr lang="en-US" altLang="ja-JP" sz="1400"/>
              <a:t> &lt; </a:t>
            </a:r>
            <a:r>
              <a:rPr lang="en-US" altLang="ja-JP" sz="1400">
                <a:solidFill>
                  <a:srgbClr val="FF0000"/>
                </a:solidFill>
              </a:rPr>
              <a:t>1.6</a:t>
            </a:r>
            <a:r>
              <a:rPr lang="en-US" altLang="ja-JP" sz="1400"/>
              <a:t> GeV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400">
                <a:solidFill>
                  <a:srgbClr val="0000FF"/>
                </a:solidFill>
              </a:rPr>
              <a:t>Q</a:t>
            </a:r>
            <a:r>
              <a:rPr lang="en-US" altLang="ja-JP" sz="1400" baseline="30000">
                <a:solidFill>
                  <a:srgbClr val="0000FF"/>
                </a:solidFill>
              </a:rPr>
              <a:t>2</a:t>
            </a:r>
            <a:r>
              <a:rPr lang="en-US" altLang="ja-JP" sz="1400"/>
              <a:t> &lt; </a:t>
            </a:r>
            <a:r>
              <a:rPr lang="en-US" altLang="ja-JP" sz="1400">
                <a:solidFill>
                  <a:srgbClr val="0000FF"/>
                </a:solidFill>
              </a:rPr>
              <a:t>1.5</a:t>
            </a:r>
            <a:r>
              <a:rPr lang="en-US" altLang="ja-JP" sz="1400"/>
              <a:t> (GeV/c)</a:t>
            </a:r>
            <a:r>
              <a:rPr lang="en-US" altLang="ja-JP" sz="1400" baseline="30000"/>
              <a:t>2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altLang="ja-JP" sz="1400" baseline="30000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400"/>
              <a:t>            is determined</a:t>
            </a:r>
          </a:p>
          <a:p>
            <a:pPr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400">
                <a:solidFill>
                  <a:srgbClr val="0000FF"/>
                </a:solidFill>
              </a:rPr>
              <a:t>at each Q</a:t>
            </a:r>
            <a:r>
              <a:rPr lang="en-US" altLang="ja-JP" sz="1400" baseline="30000">
                <a:solidFill>
                  <a:srgbClr val="0000FF"/>
                </a:solidFill>
              </a:rPr>
              <a:t>2</a:t>
            </a:r>
            <a:r>
              <a:rPr lang="en-US" altLang="ja-JP" sz="1400"/>
              <a:t>.</a:t>
            </a:r>
          </a:p>
        </p:txBody>
      </p:sp>
      <p:pic>
        <p:nvPicPr>
          <p:cNvPr id="15371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576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313544" y="5734787"/>
            <a:ext cx="5762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187450" y="5734787"/>
            <a:ext cx="576238" cy="0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/>
          <p:cNvSpPr/>
          <p:nvPr/>
        </p:nvSpPr>
        <p:spPr>
          <a:xfrm>
            <a:off x="761206" y="5459591"/>
            <a:ext cx="468000" cy="468000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31355" y="57559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N*</a:t>
            </a:r>
            <a:endParaRPr kumimoji="1" lang="ja-JP" altLang="en-US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0517" y="575597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N</a:t>
            </a:r>
            <a:endParaRPr kumimoji="1" lang="ja-JP" altLang="en-US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7504" y="4859868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Symbol" pitchFamily="18" charset="2"/>
              </a:rPr>
              <a:t>g</a:t>
            </a:r>
            <a:endParaRPr kumimoji="1" lang="ja-JP" altLang="en-US" b="1" dirty="0">
              <a:latin typeface="Symbol" pitchFamily="18" charset="2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96569" y="5035250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(q</a:t>
            </a:r>
            <a:r>
              <a:rPr lang="en-US" altLang="ja-JP" sz="1400" b="1" baseline="30000" dirty="0" smtClean="0"/>
              <a:t>2</a:t>
            </a:r>
            <a:r>
              <a:rPr lang="en-US" altLang="ja-JP" sz="1400" b="1" dirty="0" smtClean="0"/>
              <a:t> = -Q</a:t>
            </a:r>
            <a:r>
              <a:rPr lang="en-US" altLang="ja-JP" sz="1400" b="1" baseline="30000" dirty="0" smtClean="0"/>
              <a:t>2</a:t>
            </a:r>
            <a:r>
              <a:rPr lang="en-US" altLang="ja-JP" sz="1400" b="1" dirty="0" smtClean="0"/>
              <a:t>)</a:t>
            </a:r>
            <a:endParaRPr kumimoji="1" lang="ja-JP" altLang="en-US" sz="1400" b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89137" y="5126508"/>
            <a:ext cx="250107" cy="2471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37075" y="4957231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/>
              <a:t>q</a:t>
            </a:r>
            <a:endParaRPr kumimoji="1" lang="ja-JP" altLang="en-US" sz="1600" b="1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2508" y="6125307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N-N* </a:t>
            </a:r>
            <a:r>
              <a:rPr kumimoji="1" lang="en-US" altLang="ja-JP" sz="1400" b="1" dirty="0" err="1" smtClean="0"/>
              <a:t>e.m</a:t>
            </a:r>
            <a:r>
              <a:rPr kumimoji="1" lang="en-US" altLang="ja-JP" sz="1400" b="1" dirty="0" smtClean="0"/>
              <a:t>. transition</a:t>
            </a:r>
          </a:p>
          <a:p>
            <a:r>
              <a:rPr lang="en-US" altLang="ja-JP" sz="1400" b="1" dirty="0" smtClean="0"/>
              <a:t>form factor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184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Single pion electroproduction</a:t>
            </a:r>
            <a:r>
              <a:rPr lang="en-US" altLang="ja-JP" sz="280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  <a:sym typeface="Wingdings" pitchFamily="2" charset="2"/>
              </a:rPr>
              <a:t> (Q</a:t>
            </a:r>
            <a:r>
              <a:rPr lang="en-US" altLang="ja-JP" sz="2800" baseline="3000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  <a:sym typeface="Wingdings" pitchFamily="2" charset="2"/>
              </a:rPr>
              <a:t>2</a:t>
            </a:r>
            <a:r>
              <a:rPr lang="en-US" altLang="ja-JP" sz="280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  <a:sym typeface="Wingdings" pitchFamily="2" charset="2"/>
              </a:rPr>
              <a:t> &gt; 0)</a:t>
            </a:r>
            <a:endParaRPr lang="en-US" altLang="ja-JP" sz="280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987675" y="836613"/>
            <a:ext cx="6152944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>
                <a:solidFill>
                  <a:srgbClr val="FF0000"/>
                </a:solidFill>
              </a:rPr>
              <a:t>Julia-Diaz, Kamano, Lee, Matsuyama, Sato, Suzuki, PRC80 025207 (2009)</a:t>
            </a:r>
          </a:p>
        </p:txBody>
      </p:sp>
      <p:sp>
        <p:nvSpPr>
          <p:cNvPr id="344069" name="Text Box 5"/>
          <p:cNvSpPr txBox="1">
            <a:spLocks noChangeArrowheads="1"/>
          </p:cNvSpPr>
          <p:nvPr/>
        </p:nvSpPr>
        <p:spPr bwMode="auto">
          <a:xfrm>
            <a:off x="539750" y="1916113"/>
            <a:ext cx="1262054" cy="340735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1600" smtClean="0"/>
              <a:t>p (e,</a:t>
            </a:r>
            <a:r>
              <a:rPr lang="en-US" altLang="ja-JP" sz="1600" smtClean="0">
                <a:sym typeface="Wingdings" pitchFamily="2" charset="2"/>
              </a:rPr>
              <a:t>e’ </a:t>
            </a:r>
            <a:r>
              <a:rPr lang="en-US" altLang="ja-JP" sz="160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600" baseline="30000" smtClean="0">
                <a:sym typeface="Wingdings" pitchFamily="2" charset="2"/>
              </a:rPr>
              <a:t>0</a:t>
            </a:r>
            <a:r>
              <a:rPr lang="en-US" altLang="ja-JP" sz="1600" smtClean="0">
                <a:sym typeface="Wingdings" pitchFamily="2" charset="2"/>
              </a:rPr>
              <a:t>) p</a:t>
            </a:r>
          </a:p>
        </p:txBody>
      </p:sp>
      <p:sp>
        <p:nvSpPr>
          <p:cNvPr id="344076" name="Text Box 12"/>
          <p:cNvSpPr txBox="1">
            <a:spLocks noChangeArrowheads="1"/>
          </p:cNvSpPr>
          <p:nvPr/>
        </p:nvSpPr>
        <p:spPr bwMode="auto">
          <a:xfrm>
            <a:off x="539751" y="3865564"/>
            <a:ext cx="1266863" cy="340735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1600" smtClean="0"/>
              <a:t>p (e,</a:t>
            </a:r>
            <a:r>
              <a:rPr lang="en-US" altLang="ja-JP" sz="1600" smtClean="0">
                <a:sym typeface="Wingdings" pitchFamily="2" charset="2"/>
              </a:rPr>
              <a:t>e’ </a:t>
            </a:r>
            <a:r>
              <a:rPr lang="en-US" altLang="ja-JP" sz="160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600" baseline="30000" smtClean="0">
                <a:sym typeface="Wingdings" pitchFamily="2" charset="2"/>
              </a:rPr>
              <a:t>+</a:t>
            </a:r>
            <a:r>
              <a:rPr lang="en-US" altLang="ja-JP" sz="1600" smtClean="0">
                <a:sym typeface="Wingdings" pitchFamily="2" charset="2"/>
              </a:rPr>
              <a:t>) n</a:t>
            </a:r>
          </a:p>
        </p:txBody>
      </p:sp>
      <p:sp>
        <p:nvSpPr>
          <p:cNvPr id="344077" name="Text Box 13"/>
          <p:cNvSpPr txBox="1">
            <a:spLocks noChangeArrowheads="1"/>
          </p:cNvSpPr>
          <p:nvPr/>
        </p:nvSpPr>
        <p:spPr bwMode="auto">
          <a:xfrm>
            <a:off x="79375" y="1190627"/>
            <a:ext cx="5548612" cy="34073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sz="1600" b="1">
                <a:cs typeface="ＭＳ Ｐゴシック" charset="-128"/>
              </a:rPr>
              <a:t>Five-fold differential cross sections at Q</a:t>
            </a:r>
            <a:r>
              <a:rPr lang="en-US" altLang="ja-JP" sz="1600" b="1" baseline="30000">
                <a:cs typeface="ＭＳ Ｐゴシック" charset="-128"/>
              </a:rPr>
              <a:t>2</a:t>
            </a:r>
            <a:r>
              <a:rPr lang="en-US" altLang="ja-JP" sz="1600" b="1">
                <a:cs typeface="ＭＳ Ｐゴシック" charset="-128"/>
              </a:rPr>
              <a:t> = 0.4 (GeV/c)</a:t>
            </a:r>
            <a:r>
              <a:rPr lang="en-US" altLang="ja-JP" sz="1600" b="1" baseline="30000">
                <a:cs typeface="ＭＳ Ｐゴシック" charset="-128"/>
              </a:rPr>
              <a:t>2</a:t>
            </a:r>
          </a:p>
        </p:txBody>
      </p:sp>
      <p:pic>
        <p:nvPicPr>
          <p:cNvPr id="16391" name="Picture 17" descr="5dim-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4" y="1773238"/>
            <a:ext cx="6911975" cy="43608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5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95536" y="1412776"/>
            <a:ext cx="8424936" cy="4680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372600" cy="78987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28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N-N* transition form factors at </a:t>
            </a:r>
            <a:br>
              <a:rPr lang="en-US" altLang="ja-JP" sz="28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</a:br>
            <a:r>
              <a:rPr lang="en-US" altLang="ja-JP" sz="28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resonance poles</a:t>
            </a:r>
            <a:endParaRPr lang="en-US" altLang="ja-JP" sz="2800" dirty="0">
              <a:solidFill>
                <a:srgbClr val="0000FF"/>
              </a:solidFill>
              <a:latin typeface="Arial Black" charset="0"/>
              <a:ea typeface="ＭＳ Ｐゴシック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12210" y="6367609"/>
            <a:ext cx="5444417" cy="50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110000"/>
              </a:lnSpc>
              <a:buClr>
                <a:srgbClr val="FF0000"/>
              </a:buClr>
              <a:buFont typeface="Wingdings" charset="2"/>
              <a:buNone/>
            </a:pPr>
            <a:r>
              <a:rPr lang="en-US" altLang="ja-JP" sz="1200" b="1" dirty="0" smtClean="0">
                <a:solidFill>
                  <a:srgbClr val="FF0000"/>
                </a:solidFill>
              </a:rPr>
              <a:t>Julia-Diaz</a:t>
            </a:r>
            <a:r>
              <a:rPr lang="en-US" altLang="ja-JP" sz="1200" b="1" dirty="0">
                <a:solidFill>
                  <a:srgbClr val="FF0000"/>
                </a:solidFill>
              </a:rPr>
              <a:t>, Kamano, Lee, Matsuyama, Sato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, Suzuki PRC80 025207 </a:t>
            </a:r>
            <a:r>
              <a:rPr lang="en-US" altLang="ja-JP" sz="1200" b="1" dirty="0">
                <a:solidFill>
                  <a:srgbClr val="FF0000"/>
                </a:solidFill>
              </a:rPr>
              <a:t>(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2009)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pPr algn="r">
              <a:lnSpc>
                <a:spcPct val="110000"/>
              </a:lnSpc>
              <a:buClr>
                <a:srgbClr val="FF0000"/>
              </a:buClr>
              <a:buFont typeface="Wingdings" charset="2"/>
              <a:buNone/>
            </a:pPr>
            <a:r>
              <a:rPr lang="en-US" altLang="ja-JP" sz="1200" b="1" dirty="0">
                <a:solidFill>
                  <a:srgbClr val="FF0000"/>
                </a:solidFill>
              </a:rPr>
              <a:t>Suzuki, Sato, Lee, 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PRC82 </a:t>
            </a:r>
            <a:r>
              <a:rPr lang="en-US" altLang="ja-JP" sz="1200" b="1" dirty="0">
                <a:solidFill>
                  <a:srgbClr val="FF0000"/>
                </a:solidFill>
              </a:rPr>
              <a:t>045206 (2010)</a:t>
            </a:r>
          </a:p>
        </p:txBody>
      </p:sp>
      <p:sp>
        <p:nvSpPr>
          <p:cNvPr id="535557" name="Line 5"/>
          <p:cNvSpPr>
            <a:spLocks noChangeShapeType="1"/>
          </p:cNvSpPr>
          <p:nvPr/>
        </p:nvSpPr>
        <p:spPr bwMode="auto">
          <a:xfrm>
            <a:off x="7093098" y="5798466"/>
            <a:ext cx="503238" cy="0"/>
          </a:xfrm>
          <a:prstGeom prst="line">
            <a:avLst/>
          </a:prstGeom>
          <a:noFill/>
          <a:ln w="25400" cap="sq">
            <a:solidFill>
              <a:srgbClr val="0000FF"/>
            </a:solidFill>
            <a:prstDash val="dash"/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35558" name="Line 6"/>
          <p:cNvSpPr>
            <a:spLocks noChangeShapeType="1"/>
          </p:cNvSpPr>
          <p:nvPr/>
        </p:nvSpPr>
        <p:spPr bwMode="auto">
          <a:xfrm>
            <a:off x="3996209" y="5798466"/>
            <a:ext cx="5032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35559" name="Text Box 7"/>
          <p:cNvSpPr txBox="1">
            <a:spLocks noChangeArrowheads="1"/>
          </p:cNvSpPr>
          <p:nvPr/>
        </p:nvSpPr>
        <p:spPr bwMode="auto">
          <a:xfrm>
            <a:off x="2627784" y="5582566"/>
            <a:ext cx="1158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>
                <a:solidFill>
                  <a:srgbClr val="FF0000"/>
                </a:solidFill>
              </a:rPr>
              <a:t>Real part</a:t>
            </a:r>
          </a:p>
        </p:txBody>
      </p:sp>
      <p:sp>
        <p:nvSpPr>
          <p:cNvPr id="535560" name="Text Box 8"/>
          <p:cNvSpPr txBox="1">
            <a:spLocks noChangeArrowheads="1"/>
          </p:cNvSpPr>
          <p:nvPr/>
        </p:nvSpPr>
        <p:spPr bwMode="auto">
          <a:xfrm>
            <a:off x="5078561" y="5582566"/>
            <a:ext cx="175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>
                <a:solidFill>
                  <a:srgbClr val="0000FF"/>
                </a:solidFill>
              </a:rPr>
              <a:t>Imaginary part</a:t>
            </a:r>
          </a:p>
        </p:txBody>
      </p:sp>
      <p:pic>
        <p:nvPicPr>
          <p:cNvPr id="535561" name="Picture 9" descr="ff-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4" y="1987311"/>
            <a:ext cx="8148324" cy="34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2555776" y="1646576"/>
            <a:ext cx="4628165" cy="34073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sz="1600" b="1" dirty="0">
                <a:cs typeface="ＭＳ Ｐゴシック" charset="-128"/>
              </a:rPr>
              <a:t>Nucleon - 1</a:t>
            </a:r>
            <a:r>
              <a:rPr lang="en-US" altLang="ja-JP" sz="1600" b="1" baseline="30000" dirty="0">
                <a:cs typeface="ＭＳ Ｐゴシック" charset="-128"/>
              </a:rPr>
              <a:t>st</a:t>
            </a:r>
            <a:r>
              <a:rPr lang="en-US" altLang="ja-JP" sz="1600" b="1" dirty="0">
                <a:cs typeface="ＭＳ Ｐゴシック" charset="-128"/>
              </a:rPr>
              <a:t> D13 </a:t>
            </a:r>
            <a:r>
              <a:rPr lang="en-US" altLang="ja-JP" sz="1600" b="1" dirty="0" err="1">
                <a:cs typeface="ＭＳ Ｐゴシック" charset="-128"/>
              </a:rPr>
              <a:t>e.m</a:t>
            </a:r>
            <a:r>
              <a:rPr lang="en-US" altLang="ja-JP" sz="1600" b="1" dirty="0">
                <a:cs typeface="ＭＳ Ｐゴシック" charset="-128"/>
              </a:rPr>
              <a:t>. transition form factors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683568" y="4005064"/>
            <a:ext cx="7704137" cy="2549348"/>
            <a:chOff x="611188" y="2781300"/>
            <a:chExt cx="7704137" cy="3311526"/>
          </a:xfrm>
        </p:grpSpPr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611188" y="2781300"/>
              <a:ext cx="7704137" cy="3311526"/>
              <a:chOff x="567" y="1888"/>
              <a:chExt cx="4853" cy="2086"/>
            </a:xfrm>
          </p:grpSpPr>
          <p:sp>
            <p:nvSpPr>
              <p:cNvPr id="15" name="AutoShape 20"/>
              <p:cNvSpPr>
                <a:spLocks noChangeArrowheads="1"/>
              </p:cNvSpPr>
              <p:nvPr/>
            </p:nvSpPr>
            <p:spPr bwMode="auto">
              <a:xfrm>
                <a:off x="567" y="1888"/>
                <a:ext cx="4853" cy="2086"/>
              </a:xfrm>
              <a:prstGeom prst="flowChartAlternateProcess">
                <a:avLst/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6" name="Text Box 21"/>
              <p:cNvSpPr txBox="1">
                <a:spLocks noChangeArrowheads="1"/>
              </p:cNvSpPr>
              <p:nvPr/>
            </p:nvSpPr>
            <p:spPr bwMode="auto">
              <a:xfrm>
                <a:off x="794" y="2069"/>
                <a:ext cx="4398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ja-JP" sz="2400" b="1" dirty="0" smtClean="0"/>
                  <a:t>Coupling to meson-baryon continuum states 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altLang="ja-JP" sz="2400" b="1" dirty="0" smtClean="0"/>
                  <a:t>makes </a:t>
                </a:r>
                <a:r>
                  <a:rPr lang="en-US" altLang="ja-JP" sz="2400" b="1" dirty="0" smtClean="0">
                    <a:solidFill>
                      <a:srgbClr val="0000FF"/>
                    </a:solidFill>
                  </a:rPr>
                  <a:t>N* form factors</a:t>
                </a:r>
                <a:r>
                  <a:rPr lang="en-US" altLang="ja-JP" sz="2400" b="1" dirty="0" smtClean="0"/>
                  <a:t> </a:t>
                </a:r>
                <a:r>
                  <a:rPr lang="en-US" altLang="ja-JP" sz="2400" b="1" i="1" dirty="0" smtClean="0">
                    <a:solidFill>
                      <a:srgbClr val="FF0000"/>
                    </a:solidFill>
                  </a:rPr>
                  <a:t>complex</a:t>
                </a:r>
                <a:r>
                  <a:rPr lang="en-US" altLang="ja-JP" sz="2400" b="1" dirty="0" smtClean="0"/>
                  <a:t> !!</a:t>
                </a:r>
                <a:endParaRPr lang="en-US" altLang="ja-JP" sz="2400" b="1" dirty="0"/>
              </a:p>
            </p:txBody>
          </p:sp>
        </p:grpSp>
        <p:sp>
          <p:nvSpPr>
            <p:cNvPr id="4" name="下矢印 3"/>
            <p:cNvSpPr/>
            <p:nvPr/>
          </p:nvSpPr>
          <p:spPr>
            <a:xfrm>
              <a:off x="4246609" y="4437063"/>
              <a:ext cx="719807" cy="504056"/>
            </a:xfrm>
            <a:prstGeom prst="downArrow">
              <a:avLst/>
            </a:prstGeom>
            <a:solidFill>
              <a:srgbClr val="0099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369718" y="4959144"/>
              <a:ext cx="6236003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Fundamental nature of </a:t>
              </a:r>
              <a:r>
                <a:rPr kumimoji="1" lang="en-US" altLang="ja-JP" sz="2400" b="1" dirty="0" smtClean="0">
                  <a:solidFill>
                    <a:srgbClr val="009900"/>
                  </a:solidFill>
                </a:rPr>
                <a:t>resonant particles</a:t>
              </a:r>
            </a:p>
            <a:p>
              <a:r>
                <a:rPr lang="en-US" altLang="ja-JP" sz="2400" b="1" dirty="0"/>
                <a:t> </a:t>
              </a:r>
              <a:r>
                <a:rPr lang="en-US" altLang="ja-JP" sz="2400" b="1" dirty="0" smtClean="0"/>
                <a:t>                                       </a:t>
              </a:r>
              <a:r>
                <a:rPr lang="en-US" altLang="ja-JP" sz="1600" b="1" dirty="0" smtClean="0"/>
                <a:t> </a:t>
              </a:r>
              <a:r>
                <a:rPr lang="en-US" altLang="ja-JP" sz="2400" b="1" dirty="0" smtClean="0"/>
                <a:t>(decaying states)</a:t>
              </a:r>
              <a:endParaRPr kumimoji="1" lang="ja-JP" altLang="en-US" sz="24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760183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635896" y="1105534"/>
            <a:ext cx="5184576" cy="54918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8" name="Picture 7" descr="meson-cloud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190" y="1105534"/>
            <a:ext cx="5347802" cy="5347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9533" y="4365104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N, N*</a:t>
            </a:r>
            <a:endParaRPr lang="en-US" sz="3200" b="1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683568" y="2132856"/>
            <a:ext cx="2520279" cy="2401859"/>
            <a:chOff x="1338515" y="2446333"/>
            <a:chExt cx="1584325" cy="1584325"/>
          </a:xfrm>
        </p:grpSpPr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338515" y="2446333"/>
              <a:ext cx="1584325" cy="1584325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chemeClr val="bg1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0" name="Oval 18"/>
            <p:cNvSpPr>
              <a:spLocks noChangeArrowheads="1"/>
            </p:cNvSpPr>
            <p:nvPr/>
          </p:nvSpPr>
          <p:spPr bwMode="auto">
            <a:xfrm>
              <a:off x="2059240" y="3119433"/>
              <a:ext cx="184150" cy="192088"/>
            </a:xfrm>
            <a:prstGeom prst="ellipse">
              <a:avLst/>
            </a:prstGeom>
            <a:gradFill flip="none" rotWithShape="1">
              <a:gsLst>
                <a:gs pos="20000">
                  <a:schemeClr val="bg1"/>
                </a:gs>
                <a:gs pos="83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9975"/>
            <a:ext cx="9144000" cy="5667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</a:rPr>
              <a:t>Meson cloud effect in </a:t>
            </a:r>
            <a:br>
              <a:rPr lang="en-US" altLang="ja-JP" sz="3200" dirty="0" smtClean="0">
                <a:solidFill>
                  <a:srgbClr val="0000FF"/>
                </a:solidFill>
              </a:rPr>
            </a:br>
            <a:r>
              <a:rPr lang="en-US" altLang="ja-JP" sz="3200" dirty="0" smtClean="0">
                <a:solidFill>
                  <a:srgbClr val="0000FF"/>
                </a:solidFill>
              </a:rPr>
              <a:t>gamma N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N* form factors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55976" y="1268760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G</a:t>
            </a:r>
            <a:r>
              <a:rPr kumimoji="1" lang="en-US" altLang="ja-JP" b="1" baseline="-25000" dirty="0" smtClean="0"/>
              <a:t>M</a:t>
            </a:r>
            <a:r>
              <a:rPr kumimoji="1" lang="en-US" altLang="ja-JP" b="1" dirty="0" smtClean="0"/>
              <a:t>(Q</a:t>
            </a:r>
            <a:r>
              <a:rPr kumimoji="1" lang="en-US" altLang="ja-JP" b="1" baseline="30000" dirty="0" smtClean="0"/>
              <a:t>2</a:t>
            </a:r>
            <a:r>
              <a:rPr kumimoji="1" lang="en-US" altLang="ja-JP" b="1" dirty="0" smtClean="0"/>
              <a:t>) for </a:t>
            </a:r>
            <a:r>
              <a:rPr kumimoji="1" lang="en-US" altLang="ja-JP" b="1" dirty="0" smtClean="0">
                <a:latin typeface="Symbol" pitchFamily="18" charset="2"/>
              </a:rPr>
              <a:t>g</a:t>
            </a:r>
            <a:r>
              <a:rPr kumimoji="1" lang="en-US" altLang="ja-JP" b="1" dirty="0" smtClean="0"/>
              <a:t> N </a:t>
            </a:r>
            <a:r>
              <a:rPr kumimoji="1" lang="en-US" altLang="ja-JP" b="1" dirty="0" smtClean="0">
                <a:sym typeface="Wingdings" pitchFamily="2" charset="2"/>
              </a:rPr>
              <a:t> </a:t>
            </a:r>
            <a:r>
              <a:rPr kumimoji="1" lang="en-US" altLang="ja-JP" b="1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kumimoji="1" lang="en-US" altLang="ja-JP" b="1" dirty="0" smtClean="0">
                <a:sym typeface="Wingdings" pitchFamily="2" charset="2"/>
              </a:rPr>
              <a:t> (1232) transition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6028" y="5530006"/>
            <a:ext cx="3283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Note:</a:t>
            </a:r>
          </a:p>
          <a:p>
            <a:r>
              <a:rPr kumimoji="1" lang="en-US" altLang="ja-JP" b="1" dirty="0" smtClean="0"/>
              <a:t>Most of the available static </a:t>
            </a:r>
          </a:p>
          <a:p>
            <a:r>
              <a:rPr kumimoji="1" lang="en-US" altLang="ja-JP" b="1" dirty="0" smtClean="0"/>
              <a:t>hadron models  give </a:t>
            </a:r>
            <a:r>
              <a:rPr lang="en-US" altLang="ja-JP" b="1" dirty="0"/>
              <a:t>G</a:t>
            </a:r>
            <a:r>
              <a:rPr lang="en-US" altLang="ja-JP" b="1" baseline="-25000" dirty="0"/>
              <a:t>M</a:t>
            </a:r>
            <a:r>
              <a:rPr lang="en-US" altLang="ja-JP" b="1" dirty="0"/>
              <a:t>(Q</a:t>
            </a:r>
            <a:r>
              <a:rPr lang="en-US" altLang="ja-JP" b="1" baseline="30000" dirty="0"/>
              <a:t>2</a:t>
            </a:r>
            <a:r>
              <a:rPr lang="en-US" altLang="ja-JP" b="1" dirty="0" smtClean="0"/>
              <a:t>) </a:t>
            </a:r>
          </a:p>
          <a:p>
            <a:r>
              <a:rPr lang="en-US" altLang="ja-JP" b="1" dirty="0" smtClean="0"/>
              <a:t>close to “Bare” form factor.</a:t>
            </a:r>
            <a:endParaRPr kumimoji="1" lang="en-US" altLang="ja-JP" b="1" dirty="0" smtClean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572000" y="4914941"/>
            <a:ext cx="10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572000" y="5453607"/>
            <a:ext cx="100811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805886" y="473027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Full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28466" y="526894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473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8792" y="1165855"/>
            <a:ext cx="8977704" cy="36256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1" name="角丸四角形 10"/>
          <p:cNvSpPr/>
          <p:nvPr/>
        </p:nvSpPr>
        <p:spPr>
          <a:xfrm>
            <a:off x="5148064" y="5118283"/>
            <a:ext cx="3312368" cy="1623085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251520" y="5157192"/>
            <a:ext cx="4320480" cy="158417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4" name="Content Placeholder 3" descr="a1bare2-rev.eps"/>
          <p:cNvPicPr>
            <a:picLocks noGrp="1" noChangeAspect="1"/>
          </p:cNvPicPr>
          <p:nvPr>
            <p:ph idx="1"/>
          </p:nvPr>
        </p:nvPicPr>
        <p:blipFill>
          <a:blip r:embed="rId6"/>
          <a:srcRect l="-13641" r="-13641"/>
          <a:stretch>
            <a:fillRect/>
          </a:stretch>
        </p:blipFill>
        <p:spPr>
          <a:xfrm>
            <a:off x="-488787" y="1445740"/>
            <a:ext cx="5607653" cy="3083993"/>
          </a:xfrm>
        </p:spPr>
      </p:pic>
      <p:pic>
        <p:nvPicPr>
          <p:cNvPr id="5" name="Picture 4" descr="s1bare2-rev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445740"/>
            <a:ext cx="4405704" cy="308399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960280" y="3117841"/>
            <a:ext cx="759523" cy="2003607"/>
          </a:xfrm>
          <a:prstGeom prst="straightConnector1">
            <a:avLst/>
          </a:prstGeom>
          <a:ln w="50800">
            <a:solidFill>
              <a:srgbClr val="008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98399" y="1925151"/>
            <a:ext cx="240141" cy="185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25541" y="3009416"/>
            <a:ext cx="240141" cy="185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1084194" y="3117841"/>
            <a:ext cx="199186" cy="1793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960280" y="2692725"/>
            <a:ext cx="353329" cy="192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73498" y="2825686"/>
            <a:ext cx="3447729" cy="2329173"/>
          </a:xfrm>
          <a:prstGeom prst="straightConnector1">
            <a:avLst/>
          </a:prstGeom>
          <a:ln w="50800">
            <a:solidFill>
              <a:srgbClr val="008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539552" y="5368604"/>
            <a:ext cx="3802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“Static” form factor from</a:t>
            </a:r>
          </a:p>
          <a:p>
            <a:r>
              <a:rPr kumimoji="1" lang="en-US" altLang="ja-JP" sz="2400" b="1" dirty="0" smtClean="0"/>
              <a:t>DSE-model calculation.</a:t>
            </a:r>
          </a:p>
          <a:p>
            <a:r>
              <a:rPr lang="en-US" altLang="ja-JP" sz="2400" b="1" dirty="0" smtClean="0"/>
              <a:t>(C. Roberts et al)</a:t>
            </a:r>
            <a:endParaRPr kumimoji="1" lang="ja-JP" altLang="en-US" sz="2400" b="1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16462" y="188640"/>
            <a:ext cx="9144000" cy="5667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</a:rPr>
              <a:t>A clue how to connect with static hadron models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42525" y="5325015"/>
            <a:ext cx="2973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“Bare” form factor </a:t>
            </a:r>
          </a:p>
          <a:p>
            <a:r>
              <a:rPr lang="en-US" altLang="ja-JP" sz="2400" b="1" dirty="0" smtClean="0"/>
              <a:t>determined from</a:t>
            </a:r>
            <a:endParaRPr kumimoji="1" lang="en-US" altLang="ja-JP" sz="2400" b="1" dirty="0" smtClean="0"/>
          </a:p>
          <a:p>
            <a:r>
              <a:rPr lang="en-US" altLang="ja-JP" sz="2400" b="1" dirty="0" smtClean="0"/>
              <a:t>our </a:t>
            </a:r>
            <a:r>
              <a:rPr kumimoji="1" lang="en-US" altLang="ja-JP" sz="2400" b="1" dirty="0" smtClean="0"/>
              <a:t>DCC analysis.</a:t>
            </a:r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98" y="4366597"/>
            <a:ext cx="1259124" cy="28653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96" y="4366597"/>
            <a:ext cx="1259124" cy="28653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32136"/>
            <a:ext cx="1276480" cy="44217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96" y="1332136"/>
            <a:ext cx="1259124" cy="442174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2987916" y="980728"/>
            <a:ext cx="3312276" cy="37025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87916" y="990283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Symbol" pitchFamily="18" charset="2"/>
              </a:rPr>
              <a:t>g</a:t>
            </a:r>
            <a:r>
              <a:rPr kumimoji="1" lang="en-US" altLang="ja-JP" b="1" dirty="0" smtClean="0"/>
              <a:t> p </a:t>
            </a:r>
            <a:r>
              <a:rPr kumimoji="1" lang="en-US" altLang="ja-JP" b="1" dirty="0" smtClean="0">
                <a:sym typeface="Wingdings" pitchFamily="2" charset="2"/>
              </a:rPr>
              <a:t> Roper </a:t>
            </a:r>
            <a:r>
              <a:rPr kumimoji="1" lang="en-US" altLang="ja-JP" b="1" dirty="0" err="1" smtClean="0">
                <a:sym typeface="Wingdings" pitchFamily="2" charset="2"/>
              </a:rPr>
              <a:t>e.m</a:t>
            </a:r>
            <a:r>
              <a:rPr kumimoji="1" lang="en-US" altLang="ja-JP" b="1" dirty="0" smtClean="0">
                <a:sym typeface="Wingdings" pitchFamily="2" charset="2"/>
              </a:rPr>
              <a:t>.  transition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7426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テキスト ボックス 2"/>
          <p:cNvSpPr txBox="1">
            <a:spLocks noChangeArrowheads="1"/>
          </p:cNvSpPr>
          <p:nvPr/>
        </p:nvSpPr>
        <p:spPr bwMode="auto">
          <a:xfrm>
            <a:off x="382106" y="6167045"/>
            <a:ext cx="23176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ja-JP" sz="1800" dirty="0">
                <a:solidFill>
                  <a:srgbClr val="0000FF"/>
                </a:solidFill>
              </a:rPr>
              <a:t>Data handled with </a:t>
            </a:r>
          </a:p>
          <a:p>
            <a:r>
              <a:rPr kumimoji="1" lang="en-US" altLang="ja-JP" sz="1800" dirty="0">
                <a:solidFill>
                  <a:srgbClr val="0000FF"/>
                </a:solidFill>
              </a:rPr>
              <a:t>the help of R. Arndt</a:t>
            </a:r>
            <a:endParaRPr kumimoji="1"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"/>
            <a:ext cx="9144000" cy="765175"/>
          </a:xfrm>
          <a:noFill/>
        </p:spPr>
        <p:txBody>
          <a:bodyPr/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pi N </a:t>
            </a:r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  <a:sym typeface="Wingdings" pitchFamily="2" charset="2"/>
              </a:rPr>
              <a:t> pi </a:t>
            </a:r>
            <a:r>
              <a:rPr lang="en-US" altLang="ja-JP" sz="3200" dirty="0" err="1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  <a:sym typeface="Wingdings" pitchFamily="2" charset="2"/>
              </a:rPr>
              <a:t>pi</a:t>
            </a:r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  <a:sym typeface="Wingdings" pitchFamily="2" charset="2"/>
              </a:rPr>
              <a:t> N reaction</a:t>
            </a:r>
            <a:endParaRPr lang="en-US" altLang="ja-JP" sz="3200" dirty="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559107" name="Rectangle 3"/>
          <p:cNvSpPr>
            <a:spLocks noChangeArrowheads="1"/>
          </p:cNvSpPr>
          <p:nvPr/>
        </p:nvSpPr>
        <p:spPr bwMode="auto">
          <a:xfrm>
            <a:off x="107951" y="1196975"/>
            <a:ext cx="6335713" cy="4318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63513" y="1241426"/>
            <a:ext cx="626836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/>
              <a:t>Parameters used in the calculation are from </a:t>
            </a:r>
            <a:r>
              <a:rPr lang="en-US" altLang="ja-JP" sz="1600">
                <a:latin typeface="Symbol" pitchFamily="18" charset="2"/>
              </a:rPr>
              <a:t>p</a:t>
            </a:r>
            <a:r>
              <a:rPr lang="en-US" altLang="ja-JP" sz="1600"/>
              <a:t>N </a:t>
            </a:r>
            <a:r>
              <a:rPr lang="en-US" altLang="ja-JP" sz="1600">
                <a:sym typeface="Wingdings" pitchFamily="2" charset="2"/>
              </a:rPr>
              <a:t> </a:t>
            </a:r>
            <a:r>
              <a:rPr lang="en-US" altLang="ja-JP" sz="160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600">
                <a:sym typeface="Wingdings" pitchFamily="2" charset="2"/>
              </a:rPr>
              <a:t>N analysis.</a:t>
            </a:r>
            <a:endParaRPr lang="en-US" altLang="ja-JP" sz="1600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3419872" y="836613"/>
            <a:ext cx="5681661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>
                <a:solidFill>
                  <a:srgbClr val="FF0000"/>
                </a:solidFill>
              </a:rPr>
              <a:t>Kamano, Julia-Diaz, Lee, Matsuyama, Sato, PRC79 025206 (2009)</a:t>
            </a:r>
          </a:p>
        </p:txBody>
      </p:sp>
      <p:sp>
        <p:nvSpPr>
          <p:cNvPr id="23559" name="18 CuadroTexto"/>
          <p:cNvSpPr txBox="1">
            <a:spLocks noChangeArrowheads="1"/>
          </p:cNvSpPr>
          <p:nvPr/>
        </p:nvSpPr>
        <p:spPr bwMode="auto">
          <a:xfrm>
            <a:off x="1476375" y="5301208"/>
            <a:ext cx="15113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800"/>
              <a:t>Full result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68314" y="5467895"/>
            <a:ext cx="82708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pic>
        <p:nvPicPr>
          <p:cNvPr id="23561" name="Picture 11" descr="p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44675"/>
            <a:ext cx="4852988" cy="40719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9116" name="Rectangle 12"/>
          <p:cNvSpPr>
            <a:spLocks noChangeArrowheads="1"/>
          </p:cNvSpPr>
          <p:nvPr/>
        </p:nvSpPr>
        <p:spPr bwMode="auto">
          <a:xfrm>
            <a:off x="179388" y="1773238"/>
            <a:ext cx="2011362" cy="525462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pic>
        <p:nvPicPr>
          <p:cNvPr id="23563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1866902"/>
            <a:ext cx="17954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6588125" y="6286648"/>
            <a:ext cx="8270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3565" name="19 CuadroTexto"/>
          <p:cNvSpPr txBox="1">
            <a:spLocks noChangeArrowheads="1"/>
          </p:cNvSpPr>
          <p:nvPr/>
        </p:nvSpPr>
        <p:spPr bwMode="auto">
          <a:xfrm>
            <a:off x="7453314" y="6142186"/>
            <a:ext cx="15827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800"/>
              <a:t>Phase space</a:t>
            </a:r>
          </a:p>
        </p:txBody>
      </p:sp>
      <p:sp>
        <p:nvSpPr>
          <p:cNvPr id="23566" name="18 CuadroTexto"/>
          <p:cNvSpPr txBox="1">
            <a:spLocks noChangeArrowheads="1"/>
          </p:cNvSpPr>
          <p:nvPr/>
        </p:nvSpPr>
        <p:spPr bwMode="auto">
          <a:xfrm>
            <a:off x="5003801" y="6142186"/>
            <a:ext cx="14398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800"/>
              <a:t>Full result</a:t>
            </a:r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>
            <a:off x="4067175" y="6308873"/>
            <a:ext cx="82708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3569" name="Text Box 19"/>
          <p:cNvSpPr txBox="1">
            <a:spLocks noChangeArrowheads="1"/>
          </p:cNvSpPr>
          <p:nvPr/>
        </p:nvSpPr>
        <p:spPr bwMode="auto">
          <a:xfrm>
            <a:off x="1619251" y="4941888"/>
            <a:ext cx="87906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/>
              <a:t>W (GeV)</a:t>
            </a:r>
          </a:p>
        </p:txBody>
      </p:sp>
      <p:sp>
        <p:nvSpPr>
          <p:cNvPr id="23570" name="Text Box 20"/>
          <p:cNvSpPr txBox="1">
            <a:spLocks noChangeArrowheads="1"/>
          </p:cNvSpPr>
          <p:nvPr/>
        </p:nvSpPr>
        <p:spPr bwMode="auto">
          <a:xfrm rot="-5400000">
            <a:off x="167622" y="3779641"/>
            <a:ext cx="728382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>
                <a:latin typeface="Symbol" pitchFamily="18" charset="2"/>
              </a:rPr>
              <a:t>s</a:t>
            </a:r>
            <a:r>
              <a:rPr lang="en-US" altLang="ja-JP" sz="1400"/>
              <a:t> (mb)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5" y="2514718"/>
            <a:ext cx="2445962" cy="2403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468314" y="5901574"/>
            <a:ext cx="827087" cy="0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8" name="18 CuadroTexto"/>
          <p:cNvSpPr txBox="1">
            <a:spLocks noChangeArrowheads="1"/>
          </p:cNvSpPr>
          <p:nvPr/>
        </p:nvSpPr>
        <p:spPr bwMode="auto">
          <a:xfrm>
            <a:off x="1456377" y="5779364"/>
            <a:ext cx="179109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800" dirty="0" smtClean="0"/>
              <a:t>C. C. effect off </a:t>
            </a:r>
            <a:endParaRPr lang="en-US" altLang="ja-JP" sz="1800" dirty="0"/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539552" y="1412875"/>
            <a:ext cx="8093074" cy="467995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ja-JP" sz="2000" b="1" dirty="0">
                <a:ea typeface="ＭＳ Ｐゴシック" pitchFamily="50" charset="-128"/>
              </a:rPr>
              <a:t>    </a:t>
            </a:r>
          </a:p>
          <a:p>
            <a:pPr>
              <a:defRPr/>
            </a:pPr>
            <a:r>
              <a:rPr lang="en-US" altLang="ja-JP" sz="2000" b="1" dirty="0">
                <a:ea typeface="ＭＳ Ｐゴシック" pitchFamily="50" charset="-128"/>
                <a:sym typeface="Wingdings" pitchFamily="2" charset="2"/>
              </a:rPr>
              <a:t>    (# of </a:t>
            </a:r>
            <a:r>
              <a:rPr lang="en-US" altLang="ja-JP" sz="2000" b="1" dirty="0" err="1">
                <a:latin typeface="Symbol" pitchFamily="18" charset="2"/>
                <a:ea typeface="ＭＳ Ｐゴシック" pitchFamily="50" charset="-128"/>
                <a:sym typeface="Wingdings" pitchFamily="2" charset="2"/>
              </a:rPr>
              <a:t>p</a:t>
            </a:r>
            <a:r>
              <a:rPr lang="en-US" altLang="ja-JP" sz="2000" b="1" dirty="0" err="1">
                <a:ea typeface="ＭＳ Ｐゴシック" pitchFamily="50" charset="-128"/>
                <a:sym typeface="Wingdings" pitchFamily="2" charset="2"/>
              </a:rPr>
              <a:t>N</a:t>
            </a:r>
            <a:r>
              <a:rPr lang="en-US" altLang="ja-JP" sz="2000" b="1" dirty="0">
                <a:ea typeface="ＭＳ Ｐゴシック" pitchFamily="50" charset="-128"/>
                <a:sym typeface="Wingdings" pitchFamily="2" charset="2"/>
              </a:rPr>
              <a:t>  </a:t>
            </a:r>
            <a:r>
              <a:rPr lang="en-US" altLang="ja-JP" sz="2000" b="1" dirty="0" err="1">
                <a:latin typeface="Symbol" pitchFamily="18" charset="2"/>
                <a:ea typeface="ＭＳ Ｐゴシック" pitchFamily="50" charset="-128"/>
                <a:sym typeface="Wingdings" pitchFamily="2" charset="2"/>
              </a:rPr>
              <a:t>pp</a:t>
            </a:r>
            <a:r>
              <a:rPr lang="en-US" altLang="ja-JP" sz="2000" b="1" dirty="0" err="1">
                <a:ea typeface="ＭＳ Ｐゴシック" pitchFamily="50" charset="-128"/>
                <a:sym typeface="Wingdings" pitchFamily="2" charset="2"/>
              </a:rPr>
              <a:t>N</a:t>
            </a:r>
            <a:r>
              <a:rPr lang="en-US" altLang="ja-JP" sz="2000" b="1" dirty="0">
                <a:ea typeface="ＭＳ Ｐゴシック" pitchFamily="50" charset="-128"/>
                <a:sym typeface="Wingdings" pitchFamily="2" charset="2"/>
              </a:rPr>
              <a:t> data) / </a:t>
            </a:r>
            <a:r>
              <a:rPr lang="en-US" altLang="ja-JP" sz="2000" b="1" dirty="0">
                <a:ea typeface="ＭＳ Ｐゴシック" pitchFamily="50" charset="-128"/>
              </a:rPr>
              <a:t>(# of </a:t>
            </a:r>
            <a:r>
              <a:rPr lang="en-US" altLang="ja-JP" sz="2000" b="1" dirty="0" err="1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sz="2000" b="1" dirty="0" err="1">
                <a:ea typeface="ＭＳ Ｐゴシック" pitchFamily="50" charset="-128"/>
              </a:rPr>
              <a:t>N</a:t>
            </a:r>
            <a:r>
              <a:rPr lang="en-US" altLang="ja-JP" sz="2000" b="1" dirty="0">
                <a:ea typeface="ＭＳ Ｐゴシック" pitchFamily="50" charset="-128"/>
              </a:rPr>
              <a:t> </a:t>
            </a:r>
            <a:r>
              <a:rPr lang="en-US" altLang="ja-JP" sz="2000" b="1" dirty="0">
                <a:ea typeface="ＭＳ Ｐゴシック" pitchFamily="50" charset="-128"/>
                <a:sym typeface="Wingdings" pitchFamily="2" charset="2"/>
              </a:rPr>
              <a:t> </a:t>
            </a:r>
            <a:r>
              <a:rPr lang="en-US" altLang="ja-JP" sz="2000" b="1" dirty="0" err="1">
                <a:latin typeface="Symbol" pitchFamily="18" charset="2"/>
                <a:ea typeface="ＭＳ Ｐゴシック" pitchFamily="50" charset="-128"/>
                <a:sym typeface="Wingdings" pitchFamily="2" charset="2"/>
              </a:rPr>
              <a:t>p</a:t>
            </a:r>
            <a:r>
              <a:rPr lang="en-US" altLang="ja-JP" sz="2000" b="1" dirty="0" err="1">
                <a:ea typeface="ＭＳ Ｐゴシック" pitchFamily="50" charset="-128"/>
                <a:sym typeface="Wingdings" pitchFamily="2" charset="2"/>
              </a:rPr>
              <a:t>N</a:t>
            </a:r>
            <a:r>
              <a:rPr lang="en-US" altLang="ja-JP" sz="2000" b="1" dirty="0">
                <a:ea typeface="ＭＳ Ｐゴシック" pitchFamily="50" charset="-128"/>
                <a:sym typeface="Wingdings" pitchFamily="2" charset="2"/>
              </a:rPr>
              <a:t> data)</a:t>
            </a:r>
            <a:r>
              <a:rPr lang="en-US" altLang="ja-JP" b="1" dirty="0">
                <a:ea typeface="ＭＳ Ｐゴシック" pitchFamily="50" charset="-128"/>
                <a:sym typeface="Wingdings" pitchFamily="2" charset="2"/>
              </a:rPr>
              <a:t> </a:t>
            </a:r>
            <a:r>
              <a:rPr lang="en-US" altLang="ja-JP" sz="2000" b="1" dirty="0">
                <a:ea typeface="ＭＳ Ｐゴシック" pitchFamily="50" charset="-128"/>
                <a:sym typeface="Wingdings" pitchFamily="2" charset="2"/>
              </a:rPr>
              <a:t>~ 1200 / 24000</a:t>
            </a:r>
            <a:endParaRPr lang="en-US" altLang="ja-JP" sz="2000" b="1" dirty="0">
              <a:ea typeface="ＭＳ Ｐゴシック" pitchFamily="50" charset="-128"/>
            </a:endParaRPr>
          </a:p>
          <a:p>
            <a:pPr>
              <a:defRPr/>
            </a:pPr>
            <a:endParaRPr lang="en-US" altLang="ja-JP" sz="2000" b="1" dirty="0">
              <a:ea typeface="ＭＳ Ｐゴシック" pitchFamily="50" charset="-128"/>
            </a:endParaRPr>
          </a:p>
          <a:p>
            <a:pPr>
              <a:defRPr/>
            </a:pPr>
            <a:r>
              <a:rPr lang="en-US" altLang="ja-JP" sz="2000" b="1" dirty="0">
                <a:ea typeface="ＭＳ Ｐゴシック" pitchFamily="50" charset="-128"/>
              </a:rPr>
              <a:t>Above </a:t>
            </a:r>
            <a:r>
              <a:rPr lang="en-US" altLang="ja-JP" sz="2000" b="1" dirty="0">
                <a:solidFill>
                  <a:srgbClr val="FF0000"/>
                </a:solidFill>
                <a:ea typeface="ＭＳ Ｐゴシック" pitchFamily="50" charset="-128"/>
              </a:rPr>
              <a:t>W = 1.5 </a:t>
            </a:r>
            <a:r>
              <a:rPr lang="en-US" altLang="ja-JP" sz="2000" b="1" dirty="0" err="1">
                <a:solidFill>
                  <a:srgbClr val="FF0000"/>
                </a:solidFill>
                <a:ea typeface="ＭＳ Ｐゴシック" pitchFamily="50" charset="-128"/>
              </a:rPr>
              <a:t>GeV</a:t>
            </a:r>
            <a:r>
              <a:rPr lang="en-US" altLang="ja-JP" b="1" dirty="0">
                <a:ea typeface="ＭＳ Ｐゴシック" pitchFamily="50" charset="-128"/>
              </a:rPr>
              <a:t>,</a:t>
            </a:r>
          </a:p>
          <a:p>
            <a:pPr>
              <a:defRPr/>
            </a:pPr>
            <a:endParaRPr lang="en-US" altLang="ja-JP" b="1" dirty="0">
              <a:ea typeface="ＭＳ Ｐゴシック" pitchFamily="50" charset="-128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ja-JP" sz="2000" b="1" dirty="0">
                <a:ea typeface="ＭＳ Ｐゴシック" pitchFamily="50" charset="-128"/>
              </a:rPr>
              <a:t>  All </a:t>
            </a:r>
            <a:r>
              <a:rPr lang="en-US" altLang="ja-JP" sz="2000" b="1" dirty="0" err="1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sz="2000" b="1" dirty="0" err="1" smtClean="0">
                <a:ea typeface="ＭＳ Ｐゴシック" pitchFamily="50" charset="-128"/>
              </a:rPr>
              <a:t>N</a:t>
            </a:r>
            <a:r>
              <a:rPr lang="en-US" altLang="ja-JP" sz="2000" b="1" dirty="0" smtClean="0">
                <a:ea typeface="ＭＳ Ｐゴシック" pitchFamily="50" charset="-128"/>
              </a:rPr>
              <a:t> </a:t>
            </a:r>
            <a:r>
              <a:rPr lang="en-US" altLang="ja-JP" sz="2000" b="1" dirty="0" smtClean="0">
                <a:ea typeface="ＭＳ Ｐゴシック" pitchFamily="50" charset="-128"/>
                <a:sym typeface="Wingdings" pitchFamily="2" charset="2"/>
              </a:rPr>
              <a:t> </a:t>
            </a:r>
            <a:r>
              <a:rPr lang="en-US" altLang="ja-JP" sz="2000" b="1" dirty="0" err="1" smtClean="0">
                <a:latin typeface="Symbol" pitchFamily="18" charset="2"/>
                <a:ea typeface="ＭＳ Ｐゴシック" pitchFamily="50" charset="-128"/>
              </a:rPr>
              <a:t>pp</a:t>
            </a:r>
            <a:r>
              <a:rPr lang="en-US" altLang="ja-JP" sz="2000" b="1" dirty="0" err="1" smtClean="0">
                <a:ea typeface="ＭＳ Ｐゴシック" pitchFamily="50" charset="-128"/>
              </a:rPr>
              <a:t>N</a:t>
            </a:r>
            <a:r>
              <a:rPr lang="en-US" altLang="ja-JP" sz="2000" b="1" dirty="0" smtClean="0">
                <a:ea typeface="ＭＳ Ｐゴシック" pitchFamily="50" charset="-128"/>
              </a:rPr>
              <a:t> data were </a:t>
            </a:r>
            <a:r>
              <a:rPr lang="en-US" altLang="ja-JP" sz="2000" b="1" dirty="0">
                <a:ea typeface="ＭＳ Ｐゴシック" pitchFamily="50" charset="-128"/>
              </a:rPr>
              <a:t>measured more than</a:t>
            </a:r>
            <a:r>
              <a:rPr lang="en-US" altLang="ja-JP" sz="2000" b="1" dirty="0">
                <a:solidFill>
                  <a:srgbClr val="0000FF"/>
                </a:solidFill>
                <a:ea typeface="ＭＳ Ｐゴシック" pitchFamily="50" charset="-128"/>
              </a:rPr>
              <a:t> </a:t>
            </a:r>
            <a:r>
              <a:rPr lang="en-US" altLang="ja-JP" sz="2000" b="1" dirty="0">
                <a:solidFill>
                  <a:srgbClr val="008000"/>
                </a:solidFill>
                <a:ea typeface="ＭＳ Ｐゴシック" pitchFamily="50" charset="-128"/>
              </a:rPr>
              <a:t>3 decades ago</a:t>
            </a:r>
            <a:r>
              <a:rPr lang="en-US" altLang="ja-JP" sz="2000" b="1" dirty="0">
                <a:ea typeface="ＭＳ Ｐゴシック" pitchFamily="50" charset="-128"/>
              </a:rPr>
              <a:t>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en-US" altLang="ja-JP" sz="2000" b="1" dirty="0">
              <a:ea typeface="ＭＳ Ｐゴシック" pitchFamily="50" charset="-128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ja-JP" sz="2000" b="1" dirty="0">
                <a:ea typeface="ＭＳ Ｐゴシック" pitchFamily="50" charset="-128"/>
              </a:rPr>
              <a:t>  </a:t>
            </a:r>
            <a:r>
              <a:rPr lang="en-US" altLang="ja-JP" sz="2000" b="1" dirty="0">
                <a:solidFill>
                  <a:srgbClr val="FF0000"/>
                </a:solidFill>
                <a:ea typeface="ＭＳ Ｐゴシック" pitchFamily="50" charset="-128"/>
              </a:rPr>
              <a:t>No</a:t>
            </a:r>
            <a:r>
              <a:rPr lang="en-US" altLang="ja-JP" sz="2000" b="1" dirty="0">
                <a:ea typeface="ＭＳ Ｐゴシック" pitchFamily="50" charset="-128"/>
              </a:rPr>
              <a:t> </a:t>
            </a:r>
            <a:r>
              <a:rPr lang="en-US" altLang="ja-JP" sz="2000" b="1" dirty="0">
                <a:solidFill>
                  <a:srgbClr val="0000FF"/>
                </a:solidFill>
                <a:ea typeface="ＭＳ Ｐゴシック" pitchFamily="50" charset="-128"/>
              </a:rPr>
              <a:t>differential cross section data</a:t>
            </a:r>
            <a:r>
              <a:rPr lang="en-US" altLang="ja-JP" sz="2000" b="1" dirty="0">
                <a:ea typeface="ＭＳ Ｐゴシック" pitchFamily="50" charset="-128"/>
              </a:rPr>
              <a:t> are available for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ja-JP" sz="2000" b="1" dirty="0">
                <a:ea typeface="ＭＳ Ｐゴシック" pitchFamily="50" charset="-128"/>
              </a:rPr>
              <a:t>     quantitative </a:t>
            </a:r>
            <a:r>
              <a:rPr lang="en-US" altLang="ja-JP" sz="2000" b="1" dirty="0" smtClean="0">
                <a:ea typeface="ＭＳ Ｐゴシック" pitchFamily="50" charset="-128"/>
              </a:rPr>
              <a:t>fits.</a:t>
            </a:r>
            <a:endParaRPr lang="en-US" altLang="ja-JP" sz="2000" b="1" dirty="0">
              <a:ea typeface="ＭＳ Ｐゴシック" pitchFamily="50" charset="-128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altLang="ja-JP" sz="2000" b="1" dirty="0">
              <a:ea typeface="ＭＳ Ｐゴシック" pitchFamily="50" charset="-128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altLang="ja-JP" sz="2000" b="1" dirty="0">
              <a:ea typeface="ＭＳ Ｐゴシック" pitchFamily="50" charset="-128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altLang="ja-JP" sz="2000" b="1" dirty="0">
              <a:ea typeface="ＭＳ Ｐゴシック" pitchFamily="50" charset="-128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altLang="ja-JP" sz="2000" b="1" dirty="0">
              <a:ea typeface="ＭＳ Ｐゴシック" pitchFamily="50" charset="-128"/>
            </a:endParaRPr>
          </a:p>
        </p:txBody>
      </p: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827089" y="4797425"/>
            <a:ext cx="7450138" cy="1009650"/>
            <a:chOff x="532" y="3022"/>
            <a:chExt cx="4693" cy="636"/>
          </a:xfrm>
        </p:grpSpPr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532" y="3385"/>
              <a:ext cx="4693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2200"/>
                <a:t>Need help of </a:t>
              </a:r>
              <a:r>
                <a:rPr lang="en-US" altLang="ja-JP" sz="2200">
                  <a:solidFill>
                    <a:srgbClr val="0000FF"/>
                  </a:solidFill>
                </a:rPr>
                <a:t>hadron beam facilities</a:t>
              </a:r>
              <a:r>
                <a:rPr lang="en-US" altLang="ja-JP" sz="2200"/>
                <a:t> such as </a:t>
              </a:r>
              <a:r>
                <a:rPr lang="en-US" altLang="ja-JP" sz="2200">
                  <a:solidFill>
                    <a:srgbClr val="FF0000"/>
                  </a:solidFill>
                </a:rPr>
                <a:t>J-PARC</a:t>
              </a:r>
              <a:r>
                <a:rPr lang="en-US" altLang="ja-JP" sz="2200"/>
                <a:t> !!</a:t>
              </a:r>
            </a:p>
          </p:txBody>
        </p:sp>
        <p:sp>
          <p:nvSpPr>
            <p:cNvPr id="32" name="AutoShape 27"/>
            <p:cNvSpPr>
              <a:spLocks noChangeArrowheads="1"/>
            </p:cNvSpPr>
            <p:nvPr/>
          </p:nvSpPr>
          <p:spPr bwMode="auto">
            <a:xfrm>
              <a:off x="2653" y="3022"/>
              <a:ext cx="454" cy="317"/>
            </a:xfrm>
            <a:prstGeom prst="downArrow">
              <a:avLst>
                <a:gd name="adj1" fmla="val 49778"/>
                <a:gd name="adj2" fmla="val 47319"/>
              </a:avLst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83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80" y="692696"/>
            <a:ext cx="3960000" cy="288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図 2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15117"/>
            <a:ext cx="3960000" cy="288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8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0" y="693056"/>
            <a:ext cx="3960000" cy="32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角丸四角形吹き出し 23"/>
          <p:cNvSpPr/>
          <p:nvPr/>
        </p:nvSpPr>
        <p:spPr>
          <a:xfrm>
            <a:off x="395536" y="4134678"/>
            <a:ext cx="4202968" cy="2597426"/>
          </a:xfrm>
          <a:prstGeom prst="wedgeRoundRectCallout">
            <a:avLst>
              <a:gd name="adj1" fmla="val 59657"/>
              <a:gd name="adj2" fmla="val -6774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66274" name="Rectangle 3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altLang="ja-JP" sz="32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Cross sections </a:t>
            </a:r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of inelastic channels</a:t>
            </a:r>
            <a:endParaRPr lang="en-US" altLang="ja-JP" sz="3200" b="0" dirty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80728"/>
            <a:ext cx="793229" cy="203293"/>
          </a:xfrm>
          <a:prstGeom prst="rect">
            <a:avLst/>
          </a:prstGeom>
        </p:spPr>
      </p:pic>
      <p:sp>
        <p:nvSpPr>
          <p:cNvPr id="15" name="Line 65"/>
          <p:cNvSpPr>
            <a:spLocks noChangeShapeType="1"/>
          </p:cNvSpPr>
          <p:nvPr/>
        </p:nvSpPr>
        <p:spPr bwMode="auto">
          <a:xfrm>
            <a:off x="6660232" y="1184021"/>
            <a:ext cx="82421" cy="607574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 flipV="1">
            <a:off x="6579603" y="2537783"/>
            <a:ext cx="80629" cy="3469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pic>
        <p:nvPicPr>
          <p:cNvPr id="17" name="Picture 6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34" y="2852936"/>
            <a:ext cx="1671705" cy="29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57" y="4744580"/>
            <a:ext cx="793229" cy="235460"/>
          </a:xfrm>
          <a:prstGeom prst="rect">
            <a:avLst/>
          </a:prstGeom>
        </p:spPr>
      </p:pic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6833232" y="5013176"/>
            <a:ext cx="404936" cy="104456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0" name="Line 62"/>
          <p:cNvSpPr>
            <a:spLocks noChangeShapeType="1"/>
          </p:cNvSpPr>
          <p:nvPr/>
        </p:nvSpPr>
        <p:spPr bwMode="auto">
          <a:xfrm flipH="1">
            <a:off x="8006460" y="5535460"/>
            <a:ext cx="121839" cy="596169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pic>
        <p:nvPicPr>
          <p:cNvPr id="21" name="Picture 6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790" y="5255117"/>
            <a:ext cx="1091177" cy="268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7" y="4674331"/>
            <a:ext cx="3600000" cy="34841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6" y="5141812"/>
            <a:ext cx="3600000" cy="34018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6" y="6237312"/>
            <a:ext cx="3600000" cy="29302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6" y="4351715"/>
            <a:ext cx="3276000" cy="27007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2" y="5607466"/>
            <a:ext cx="3204000" cy="2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7504" y="737421"/>
            <a:ext cx="8881438" cy="1489587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344805" y="836712"/>
            <a:ext cx="8571875" cy="124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sz="2000" b="1" dirty="0" smtClean="0"/>
              <a:t>Since the late 90s, huge amount of </a:t>
            </a:r>
            <a:r>
              <a:rPr lang="en-US" altLang="ja-JP" sz="2000" b="1" dirty="0" smtClean="0">
                <a:solidFill>
                  <a:srgbClr val="008000"/>
                </a:solidFill>
              </a:rPr>
              <a:t>high precision </a:t>
            </a:r>
            <a:r>
              <a:rPr lang="en-US" altLang="ja-JP" sz="2000" b="1" dirty="0">
                <a:solidFill>
                  <a:srgbClr val="008000"/>
                </a:solidFill>
              </a:rPr>
              <a:t>data </a:t>
            </a:r>
            <a:r>
              <a:rPr lang="en-US" altLang="ja-JP" sz="2000" b="1" dirty="0"/>
              <a:t>of 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meson </a:t>
            </a:r>
          </a:p>
          <a:p>
            <a:pPr>
              <a:lnSpc>
                <a:spcPct val="125000"/>
              </a:lnSpc>
            </a:pPr>
            <a:r>
              <a:rPr lang="en-US" altLang="ja-JP" sz="2000" b="1" dirty="0" smtClean="0">
                <a:solidFill>
                  <a:srgbClr val="0000FF"/>
                </a:solidFill>
              </a:rPr>
              <a:t>photo-production reactions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dirty="0" smtClean="0"/>
              <a:t>on the nucleon target has been reported </a:t>
            </a:r>
          </a:p>
          <a:p>
            <a:pPr>
              <a:lnSpc>
                <a:spcPct val="125000"/>
              </a:lnSpc>
            </a:pPr>
            <a:r>
              <a:rPr lang="en-US" altLang="ja-JP" sz="2000" b="1" dirty="0" smtClean="0"/>
              <a:t>from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electron/photon beam facilities.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266271" name="AutoShape 31"/>
          <p:cNvSpPr>
            <a:spLocks noChangeArrowheads="1"/>
          </p:cNvSpPr>
          <p:nvPr/>
        </p:nvSpPr>
        <p:spPr bwMode="auto">
          <a:xfrm>
            <a:off x="107504" y="2424906"/>
            <a:ext cx="3168277" cy="792212"/>
          </a:xfrm>
          <a:prstGeom prst="wedgeRoundRectCallout">
            <a:avLst>
              <a:gd name="adj1" fmla="val -15104"/>
              <a:gd name="adj2" fmla="val -98270"/>
              <a:gd name="adj3" fmla="val 16667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25000"/>
              </a:lnSpc>
            </a:pPr>
            <a:r>
              <a:rPr lang="en-US" altLang="ja-JP" sz="1600" b="1" dirty="0" err="1" smtClean="0"/>
              <a:t>JLab</a:t>
            </a:r>
            <a:r>
              <a:rPr lang="en-US" altLang="ja-JP" sz="1600" b="1" dirty="0"/>
              <a:t>, MAMI, ELSA, </a:t>
            </a:r>
            <a:r>
              <a:rPr lang="en-US" altLang="ja-JP" sz="1600" b="1" dirty="0" smtClean="0"/>
              <a:t>GRAAL</a:t>
            </a:r>
            <a:r>
              <a:rPr lang="en-US" altLang="ja-JP" sz="1600" b="1" dirty="0"/>
              <a:t>, </a:t>
            </a:r>
            <a:r>
              <a:rPr lang="en-US" altLang="ja-JP" sz="1600" b="1" dirty="0" smtClean="0"/>
              <a:t>LEPS/SPring-8</a:t>
            </a:r>
            <a:r>
              <a:rPr lang="en-US" altLang="ja-JP" sz="1600" b="1" dirty="0"/>
              <a:t>, …</a:t>
            </a:r>
          </a:p>
        </p:txBody>
      </p:sp>
      <p:sp>
        <p:nvSpPr>
          <p:cNvPr id="266274" name="Rectangle 3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altLang="ja-JP" sz="32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Experimental developments</a:t>
            </a:r>
            <a:endParaRPr lang="en-US" altLang="ja-JP" sz="3200" b="0" dirty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779912" y="2492896"/>
            <a:ext cx="5256584" cy="4274919"/>
            <a:chOff x="3779912" y="2492896"/>
            <a:chExt cx="5256584" cy="4274919"/>
          </a:xfrm>
        </p:grpSpPr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090" y="2492896"/>
              <a:ext cx="5219406" cy="42749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3779912" y="6431410"/>
              <a:ext cx="3599104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ja-JP" sz="1400" b="1" dirty="0" smtClean="0">
                  <a:latin typeface="Arial" charset="0"/>
                </a:rPr>
                <a:t>E. </a:t>
              </a:r>
              <a:r>
                <a:rPr lang="en-US" altLang="ja-JP" sz="1400" b="1" dirty="0" err="1" smtClean="0">
                  <a:latin typeface="Arial" charset="0"/>
                </a:rPr>
                <a:t>Pasyuk’s</a:t>
              </a:r>
              <a:r>
                <a:rPr lang="en-US" altLang="ja-JP" sz="1400" b="1" dirty="0" smtClean="0">
                  <a:latin typeface="Arial" charset="0"/>
                </a:rPr>
                <a:t> </a:t>
              </a:r>
              <a:r>
                <a:rPr lang="en-US" altLang="ja-JP" sz="1400" b="1" dirty="0">
                  <a:latin typeface="Arial" charset="0"/>
                </a:rPr>
                <a:t>talk at </a:t>
              </a:r>
              <a:r>
                <a:rPr lang="en-US" altLang="ja-JP" sz="1400" b="1" dirty="0" smtClean="0">
                  <a:latin typeface="Arial" charset="0"/>
                </a:rPr>
                <a:t>Hall-B/EBAC </a:t>
              </a:r>
              <a:r>
                <a:rPr lang="en-US" altLang="ja-JP" sz="1400" b="1" dirty="0">
                  <a:latin typeface="Arial" charset="0"/>
                </a:rPr>
                <a:t>meeting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87312" y="3844860"/>
            <a:ext cx="3620592" cy="2256809"/>
            <a:chOff x="87312" y="3844860"/>
            <a:chExt cx="3620592" cy="2256809"/>
          </a:xfrm>
        </p:grpSpPr>
        <p:sp>
          <p:nvSpPr>
            <p:cNvPr id="26" name="角丸四角形 25"/>
            <p:cNvSpPr/>
            <p:nvPr/>
          </p:nvSpPr>
          <p:spPr>
            <a:xfrm>
              <a:off x="87312" y="3844860"/>
              <a:ext cx="3620592" cy="2256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91343" y="4005064"/>
              <a:ext cx="33445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kumimoji="1" lang="en-US" altLang="ja-JP" sz="2400" b="1" dirty="0" smtClean="0"/>
                <a:t>Opens a great opportunity to make </a:t>
              </a:r>
              <a:r>
                <a:rPr kumimoji="1" lang="en-US" altLang="ja-JP" sz="2400" b="1" i="1" dirty="0" smtClean="0">
                  <a:solidFill>
                    <a:srgbClr val="0000FF"/>
                  </a:solidFill>
                </a:rPr>
                <a:t>quantitative</a:t>
              </a:r>
              <a:r>
                <a:rPr kumimoji="1" lang="en-US" altLang="ja-JP" sz="2400" b="1" dirty="0" smtClean="0"/>
                <a:t> study of </a:t>
              </a:r>
            </a:p>
            <a:p>
              <a:pPr>
                <a:lnSpc>
                  <a:spcPct val="125000"/>
                </a:lnSpc>
              </a:pPr>
              <a:r>
                <a:rPr kumimoji="1" lang="en-US" altLang="ja-JP" sz="2400" b="1" dirty="0" smtClean="0"/>
                <a:t>the N* states !! </a:t>
              </a:r>
              <a:endParaRPr kumimoji="1" lang="ja-JP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2599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7504" y="1268760"/>
            <a:ext cx="4465345" cy="488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79388" y="1352552"/>
            <a:ext cx="4267200" cy="4740275"/>
            <a:chOff x="0" y="768"/>
            <a:chExt cx="2688" cy="2986"/>
          </a:xfrm>
        </p:grpSpPr>
        <p:pic>
          <p:nvPicPr>
            <p:cNvPr id="11315" name="Picture 12" descr="nwle2gev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" t="17166" r="9375" b="14563"/>
            <a:stretch>
              <a:fillRect/>
            </a:stretch>
          </p:blipFill>
          <p:spPr bwMode="auto">
            <a:xfrm>
              <a:off x="0" y="768"/>
              <a:ext cx="2688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6" name="Picture 11" descr="dwle2gev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8" r="5661" b="6897"/>
            <a:stretch>
              <a:fillRect/>
            </a:stretch>
          </p:blipFill>
          <p:spPr bwMode="auto">
            <a:xfrm>
              <a:off x="0" y="2304"/>
              <a:ext cx="2640" cy="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ja-JP" sz="3200" b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N* states and PDG *s</a:t>
            </a:r>
          </a:p>
        </p:txBody>
      </p:sp>
      <p:grpSp>
        <p:nvGrpSpPr>
          <p:cNvPr id="526343" name="Group 7"/>
          <p:cNvGrpSpPr>
            <a:grpSpLocks/>
          </p:cNvGrpSpPr>
          <p:nvPr/>
        </p:nvGrpSpPr>
        <p:grpSpPr bwMode="auto">
          <a:xfrm>
            <a:off x="250825" y="2841627"/>
            <a:ext cx="4192588" cy="2867025"/>
            <a:chOff x="158" y="1706"/>
            <a:chExt cx="2641" cy="1806"/>
          </a:xfrm>
        </p:grpSpPr>
        <p:sp>
          <p:nvSpPr>
            <p:cNvPr id="11305" name="Rectangle 8"/>
            <p:cNvSpPr>
              <a:spLocks noChangeArrowheads="1"/>
            </p:cNvSpPr>
            <p:nvPr/>
          </p:nvSpPr>
          <p:spPr bwMode="auto">
            <a:xfrm>
              <a:off x="158" y="1706"/>
              <a:ext cx="2631" cy="227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1306" name="Rectangle 9"/>
            <p:cNvSpPr>
              <a:spLocks noChangeArrowheads="1"/>
            </p:cNvSpPr>
            <p:nvPr/>
          </p:nvSpPr>
          <p:spPr bwMode="auto">
            <a:xfrm>
              <a:off x="158" y="2024"/>
              <a:ext cx="2631" cy="227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1307" name="Rectangle 10"/>
            <p:cNvSpPr>
              <a:spLocks noChangeArrowheads="1"/>
            </p:cNvSpPr>
            <p:nvPr/>
          </p:nvSpPr>
          <p:spPr bwMode="auto">
            <a:xfrm>
              <a:off x="167" y="2766"/>
              <a:ext cx="2631" cy="227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1308" name="Rectangle 11"/>
            <p:cNvSpPr>
              <a:spLocks noChangeArrowheads="1"/>
            </p:cNvSpPr>
            <p:nvPr/>
          </p:nvSpPr>
          <p:spPr bwMode="auto">
            <a:xfrm>
              <a:off x="168" y="2449"/>
              <a:ext cx="2631" cy="119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1309" name="Rectangle 12"/>
            <p:cNvSpPr>
              <a:spLocks noChangeArrowheads="1"/>
            </p:cNvSpPr>
            <p:nvPr/>
          </p:nvSpPr>
          <p:spPr bwMode="auto">
            <a:xfrm>
              <a:off x="158" y="3203"/>
              <a:ext cx="2631" cy="309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1310" name="Text Box 13"/>
            <p:cNvSpPr txBox="1">
              <a:spLocks noChangeArrowheads="1"/>
            </p:cNvSpPr>
            <p:nvPr/>
          </p:nvSpPr>
          <p:spPr bwMode="auto">
            <a:xfrm>
              <a:off x="1383" y="1706"/>
              <a:ext cx="21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2000">
                  <a:solidFill>
                    <a:srgbClr val="FF6600"/>
                  </a:solidFill>
                  <a:latin typeface="Arial Black" pitchFamily="34" charset="0"/>
                </a:rPr>
                <a:t>?</a:t>
              </a:r>
            </a:p>
          </p:txBody>
        </p:sp>
        <p:sp>
          <p:nvSpPr>
            <p:cNvPr id="11311" name="Text Box 14"/>
            <p:cNvSpPr txBox="1">
              <a:spLocks noChangeArrowheads="1"/>
            </p:cNvSpPr>
            <p:nvPr/>
          </p:nvSpPr>
          <p:spPr bwMode="auto">
            <a:xfrm>
              <a:off x="1383" y="2024"/>
              <a:ext cx="21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2000">
                  <a:solidFill>
                    <a:srgbClr val="FF6600"/>
                  </a:solidFill>
                  <a:latin typeface="Arial Black" pitchFamily="34" charset="0"/>
                </a:rPr>
                <a:t>?</a:t>
              </a:r>
            </a:p>
          </p:txBody>
        </p:sp>
        <p:sp>
          <p:nvSpPr>
            <p:cNvPr id="11312" name="Text Box 15"/>
            <p:cNvSpPr txBox="1">
              <a:spLocks noChangeArrowheads="1"/>
            </p:cNvSpPr>
            <p:nvPr/>
          </p:nvSpPr>
          <p:spPr bwMode="auto">
            <a:xfrm>
              <a:off x="1383" y="2387"/>
              <a:ext cx="21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2000">
                  <a:solidFill>
                    <a:srgbClr val="FF6600"/>
                  </a:solidFill>
                  <a:latin typeface="Arial Black" pitchFamily="34" charset="0"/>
                </a:rPr>
                <a:t>?</a:t>
              </a:r>
            </a:p>
          </p:txBody>
        </p:sp>
        <p:sp>
          <p:nvSpPr>
            <p:cNvPr id="11313" name="Text Box 16"/>
            <p:cNvSpPr txBox="1">
              <a:spLocks noChangeArrowheads="1"/>
            </p:cNvSpPr>
            <p:nvPr/>
          </p:nvSpPr>
          <p:spPr bwMode="auto">
            <a:xfrm>
              <a:off x="1383" y="2750"/>
              <a:ext cx="21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2000">
                  <a:solidFill>
                    <a:srgbClr val="FF6600"/>
                  </a:solidFill>
                  <a:latin typeface="Arial Black" pitchFamily="34" charset="0"/>
                </a:rPr>
                <a:t>?</a:t>
              </a:r>
            </a:p>
          </p:txBody>
        </p:sp>
        <p:sp>
          <p:nvSpPr>
            <p:cNvPr id="11314" name="Text Box 17"/>
            <p:cNvSpPr txBox="1">
              <a:spLocks noChangeArrowheads="1"/>
            </p:cNvSpPr>
            <p:nvPr/>
          </p:nvSpPr>
          <p:spPr bwMode="auto">
            <a:xfrm>
              <a:off x="1383" y="3237"/>
              <a:ext cx="21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2000">
                  <a:solidFill>
                    <a:srgbClr val="FF6600"/>
                  </a:solidFill>
                  <a:latin typeface="Arial Black" pitchFamily="34" charset="0"/>
                </a:rPr>
                <a:t>?</a:t>
              </a:r>
            </a:p>
          </p:txBody>
        </p:sp>
      </p:grpSp>
      <p:grpSp>
        <p:nvGrpSpPr>
          <p:cNvPr id="526354" name="Group 18"/>
          <p:cNvGrpSpPr>
            <a:grpSpLocks/>
          </p:cNvGrpSpPr>
          <p:nvPr/>
        </p:nvGrpSpPr>
        <p:grpSpPr bwMode="auto">
          <a:xfrm>
            <a:off x="2627314" y="908050"/>
            <a:ext cx="6084887" cy="1504950"/>
            <a:chOff x="1746" y="2659"/>
            <a:chExt cx="3833" cy="948"/>
          </a:xfrm>
        </p:grpSpPr>
        <p:sp>
          <p:nvSpPr>
            <p:cNvPr id="11299" name="AutoShape 19"/>
            <p:cNvSpPr>
              <a:spLocks noChangeArrowheads="1"/>
            </p:cNvSpPr>
            <p:nvPr/>
          </p:nvSpPr>
          <p:spPr bwMode="auto">
            <a:xfrm>
              <a:off x="1746" y="2659"/>
              <a:ext cx="3833" cy="948"/>
            </a:xfrm>
            <a:prstGeom prst="wedgeRoundRectCallout">
              <a:avLst>
                <a:gd name="adj1" fmla="val -39199"/>
                <a:gd name="adj2" fmla="val 81963"/>
                <a:gd name="adj3" fmla="val 16667"/>
              </a:avLst>
            </a:prstGeom>
            <a:solidFill>
              <a:schemeClr val="bg1"/>
            </a:solidFill>
            <a:ln w="31750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 algn="ctr"/>
              <a:endParaRPr lang="ja-JP" altLang="en-US"/>
            </a:p>
          </p:txBody>
        </p:sp>
        <p:pic>
          <p:nvPicPr>
            <p:cNvPr id="11300" name="Picture 2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" y="2790"/>
              <a:ext cx="3351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01" name="Text Box 21"/>
            <p:cNvSpPr txBox="1">
              <a:spLocks noChangeArrowheads="1"/>
            </p:cNvSpPr>
            <p:nvPr/>
          </p:nvSpPr>
          <p:spPr bwMode="auto">
            <a:xfrm>
              <a:off x="2598" y="3339"/>
              <a:ext cx="288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200"/>
                <a:t> Arndt, Briscoe, Strakovsky, Workman PRC 74 045205 (2006)</a:t>
              </a:r>
            </a:p>
          </p:txBody>
        </p:sp>
        <p:sp>
          <p:nvSpPr>
            <p:cNvPr id="11302" name="Line 22"/>
            <p:cNvSpPr>
              <a:spLocks noChangeShapeType="1"/>
            </p:cNvSpPr>
            <p:nvPr/>
          </p:nvSpPr>
          <p:spPr bwMode="auto">
            <a:xfrm flipV="1">
              <a:off x="2426" y="3429"/>
              <a:ext cx="207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11303" name="Line 23"/>
            <p:cNvSpPr>
              <a:spLocks noChangeShapeType="1"/>
            </p:cNvSpPr>
            <p:nvPr/>
          </p:nvSpPr>
          <p:spPr bwMode="auto">
            <a:xfrm flipV="1">
              <a:off x="3923" y="3066"/>
              <a:ext cx="1307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11304" name="Line 24"/>
            <p:cNvSpPr>
              <a:spLocks noChangeShapeType="1"/>
            </p:cNvSpPr>
            <p:nvPr/>
          </p:nvSpPr>
          <p:spPr bwMode="auto">
            <a:xfrm flipV="1">
              <a:off x="1927" y="3248"/>
              <a:ext cx="3303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852976" y="2709190"/>
            <a:ext cx="3895488" cy="3240090"/>
            <a:chOff x="4610101" y="2565400"/>
            <a:chExt cx="3895488" cy="3240090"/>
          </a:xfrm>
        </p:grpSpPr>
        <p:sp>
          <p:nvSpPr>
            <p:cNvPr id="11266" name="Rectangle 2"/>
            <p:cNvSpPr>
              <a:spLocks noChangeArrowheads="1"/>
            </p:cNvSpPr>
            <p:nvPr/>
          </p:nvSpPr>
          <p:spPr bwMode="auto">
            <a:xfrm>
              <a:off x="5940426" y="2781300"/>
              <a:ext cx="1152525" cy="71913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1271" name="Line 25"/>
            <p:cNvSpPr>
              <a:spLocks noChangeAspect="1" noChangeShapeType="1"/>
            </p:cNvSpPr>
            <p:nvPr/>
          </p:nvSpPr>
          <p:spPr bwMode="auto">
            <a:xfrm flipV="1">
              <a:off x="7194551" y="3141663"/>
              <a:ext cx="863600" cy="863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11272" name="Line 26"/>
            <p:cNvSpPr>
              <a:spLocks noChangeAspect="1" noChangeShapeType="1"/>
            </p:cNvSpPr>
            <p:nvPr/>
          </p:nvSpPr>
          <p:spPr bwMode="auto">
            <a:xfrm rot="16200000" flipV="1">
              <a:off x="7194550" y="4005264"/>
              <a:ext cx="863600" cy="863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11273" name="Arc 27"/>
            <p:cNvSpPr>
              <a:spLocks/>
            </p:cNvSpPr>
            <p:nvPr/>
          </p:nvSpPr>
          <p:spPr bwMode="auto">
            <a:xfrm>
              <a:off x="7699375" y="3502025"/>
              <a:ext cx="338138" cy="935038"/>
            </a:xfrm>
            <a:custGeom>
              <a:avLst/>
              <a:gdLst>
                <a:gd name="T0" fmla="*/ 2147483647 w 21600"/>
                <a:gd name="T1" fmla="*/ 0 h 42017"/>
                <a:gd name="T2" fmla="*/ 2147483647 w 21600"/>
                <a:gd name="T3" fmla="*/ 2147483647 h 42017"/>
                <a:gd name="T4" fmla="*/ 0 w 21600"/>
                <a:gd name="T5" fmla="*/ 2147483647 h 420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017" fill="none" extrusionOk="0">
                  <a:moveTo>
                    <a:pt x="5414" y="-1"/>
                  </a:moveTo>
                  <a:cubicBezTo>
                    <a:pt x="14943" y="2467"/>
                    <a:pt x="21600" y="11065"/>
                    <a:pt x="21600" y="20910"/>
                  </a:cubicBezTo>
                  <a:cubicBezTo>
                    <a:pt x="21600" y="31071"/>
                    <a:pt x="14517" y="39859"/>
                    <a:pt x="4587" y="42017"/>
                  </a:cubicBezTo>
                </a:path>
                <a:path w="21600" h="42017" stroke="0" extrusionOk="0">
                  <a:moveTo>
                    <a:pt x="5414" y="-1"/>
                  </a:moveTo>
                  <a:cubicBezTo>
                    <a:pt x="14943" y="2467"/>
                    <a:pt x="21600" y="11065"/>
                    <a:pt x="21600" y="20910"/>
                  </a:cubicBezTo>
                  <a:cubicBezTo>
                    <a:pt x="21600" y="31071"/>
                    <a:pt x="14517" y="39859"/>
                    <a:pt x="4587" y="42017"/>
                  </a:cubicBezTo>
                  <a:lnTo>
                    <a:pt x="0" y="20910"/>
                  </a:lnTo>
                  <a:lnTo>
                    <a:pt x="5414" y="-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1274" name="Text Box 28"/>
            <p:cNvSpPr txBox="1">
              <a:spLocks noChangeArrowheads="1"/>
            </p:cNvSpPr>
            <p:nvPr/>
          </p:nvSpPr>
          <p:spPr bwMode="auto">
            <a:xfrm>
              <a:off x="8054976" y="3789363"/>
              <a:ext cx="369310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/>
                <a:t>L</a:t>
              </a:r>
            </a:p>
          </p:txBody>
        </p:sp>
        <p:sp>
          <p:nvSpPr>
            <p:cNvPr id="11275" name="Text Box 29"/>
            <p:cNvSpPr txBox="1">
              <a:spLocks noChangeArrowheads="1"/>
            </p:cNvSpPr>
            <p:nvPr/>
          </p:nvSpPr>
          <p:spPr bwMode="auto">
            <a:xfrm>
              <a:off x="6011863" y="2849565"/>
              <a:ext cx="1039365" cy="586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3200"/>
                <a:t>L</a:t>
              </a:r>
              <a:r>
                <a:rPr lang="en-US" altLang="ja-JP" sz="3200" baseline="-25000">
                  <a:solidFill>
                    <a:srgbClr val="0000FF"/>
                  </a:solidFill>
                </a:rPr>
                <a:t>2I</a:t>
              </a:r>
              <a:r>
                <a:rPr lang="en-US" altLang="ja-JP" sz="3200" baseline="-25000"/>
                <a:t> </a:t>
              </a:r>
              <a:r>
                <a:rPr lang="en-US" altLang="ja-JP" sz="3200" baseline="-25000">
                  <a:solidFill>
                    <a:srgbClr val="FF0000"/>
                  </a:solidFill>
                </a:rPr>
                <a:t>2J</a:t>
              </a:r>
            </a:p>
          </p:txBody>
        </p:sp>
        <p:sp>
          <p:nvSpPr>
            <p:cNvPr id="11276" name="Text Box 30"/>
            <p:cNvSpPr txBox="1">
              <a:spLocks noChangeArrowheads="1"/>
            </p:cNvSpPr>
            <p:nvPr/>
          </p:nvSpPr>
          <p:spPr bwMode="auto">
            <a:xfrm>
              <a:off x="8058150" y="2565400"/>
              <a:ext cx="435032" cy="64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3600" b="0">
                  <a:latin typeface="Symbol" pitchFamily="18" charset="2"/>
                </a:rPr>
                <a:t>p</a:t>
              </a:r>
            </a:p>
          </p:txBody>
        </p:sp>
        <p:sp>
          <p:nvSpPr>
            <p:cNvPr id="11277" name="Text Box 31"/>
            <p:cNvSpPr txBox="1">
              <a:spLocks noChangeArrowheads="1"/>
            </p:cNvSpPr>
            <p:nvPr/>
          </p:nvSpPr>
          <p:spPr bwMode="auto">
            <a:xfrm>
              <a:off x="8101013" y="4652963"/>
              <a:ext cx="404576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i="1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1278" name="Text Box 32"/>
            <p:cNvSpPr txBox="1">
              <a:spLocks noChangeArrowheads="1"/>
            </p:cNvSpPr>
            <p:nvPr/>
          </p:nvSpPr>
          <p:spPr bwMode="auto">
            <a:xfrm>
              <a:off x="6330950" y="4076700"/>
              <a:ext cx="524800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>
                  <a:solidFill>
                    <a:srgbClr val="FF3300"/>
                  </a:solidFill>
                </a:rPr>
                <a:t>N*</a:t>
              </a:r>
            </a:p>
          </p:txBody>
        </p:sp>
        <p:sp>
          <p:nvSpPr>
            <p:cNvPr id="11279" name="AutoShape 33"/>
            <p:cNvSpPr>
              <a:spLocks noChangeAspect="1" noChangeArrowheads="1"/>
            </p:cNvSpPr>
            <p:nvPr/>
          </p:nvSpPr>
          <p:spPr bwMode="auto">
            <a:xfrm rot="8100000">
              <a:off x="7575550" y="4337052"/>
              <a:ext cx="173038" cy="2317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1280" name="AutoShape 34"/>
            <p:cNvSpPr>
              <a:spLocks noChangeAspect="1" noChangeArrowheads="1"/>
            </p:cNvSpPr>
            <p:nvPr/>
          </p:nvSpPr>
          <p:spPr bwMode="auto">
            <a:xfrm rot="2700000">
              <a:off x="7584282" y="3399632"/>
              <a:ext cx="173038" cy="2317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1281" name="AutoShape 35"/>
            <p:cNvSpPr>
              <a:spLocks noChangeArrowheads="1"/>
            </p:cNvSpPr>
            <p:nvPr/>
          </p:nvSpPr>
          <p:spPr bwMode="auto">
            <a:xfrm>
              <a:off x="4818063" y="5013327"/>
              <a:ext cx="2951162" cy="792163"/>
            </a:xfrm>
            <a:prstGeom prst="wedgeRoundRectCallout">
              <a:avLst>
                <a:gd name="adj1" fmla="val -1588"/>
                <a:gd name="adj2" fmla="val -123745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r>
                <a:rPr lang="en-US" altLang="ja-JP" sz="2000" b="1"/>
                <a:t>Isospin = </a:t>
              </a:r>
              <a:r>
                <a:rPr lang="en-US" altLang="ja-JP" sz="2000" b="1">
                  <a:solidFill>
                    <a:srgbClr val="0000FF"/>
                  </a:solidFill>
                </a:rPr>
                <a:t>I</a:t>
              </a:r>
              <a:r>
                <a:rPr lang="en-US" altLang="ja-JP" sz="2000" b="1"/>
                <a:t>,  Spin = </a:t>
              </a:r>
              <a:r>
                <a:rPr lang="en-US" altLang="ja-JP" sz="2000" b="1">
                  <a:solidFill>
                    <a:srgbClr val="FF0000"/>
                  </a:solidFill>
                </a:rPr>
                <a:t>J</a:t>
              </a:r>
            </a:p>
            <a:p>
              <a:r>
                <a:rPr lang="en-US" altLang="ja-JP" sz="2000" b="1"/>
                <a:t>Parity = </a:t>
              </a:r>
              <a:r>
                <a:rPr lang="en-US" altLang="ja-JP" sz="2000" b="1">
                  <a:latin typeface="Symbol" pitchFamily="18" charset="2"/>
                </a:rPr>
                <a:t>(-)</a:t>
              </a:r>
              <a:r>
                <a:rPr lang="en-US" altLang="ja-JP" sz="2000" b="1" baseline="30000"/>
                <a:t>L+1</a:t>
              </a:r>
              <a:endParaRPr lang="ja-JP" altLang="en-US" sz="2000" b="1" baseline="30000"/>
            </a:p>
          </p:txBody>
        </p:sp>
        <p:sp>
          <p:nvSpPr>
            <p:cNvPr id="11282" name="Line 36"/>
            <p:cNvSpPr>
              <a:spLocks noChangeAspect="1" noChangeShapeType="1"/>
            </p:cNvSpPr>
            <p:nvPr/>
          </p:nvSpPr>
          <p:spPr bwMode="auto">
            <a:xfrm flipV="1">
              <a:off x="5075238" y="4005263"/>
              <a:ext cx="863600" cy="863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11283" name="AutoShape 37"/>
            <p:cNvSpPr>
              <a:spLocks noChangeAspect="1" noChangeArrowheads="1"/>
            </p:cNvSpPr>
            <p:nvPr/>
          </p:nvSpPr>
          <p:spPr bwMode="auto">
            <a:xfrm rot="2700000">
              <a:off x="5464969" y="4263232"/>
              <a:ext cx="173038" cy="2317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1284" name="Line 38"/>
            <p:cNvSpPr>
              <a:spLocks noChangeAspect="1" noChangeShapeType="1"/>
            </p:cNvSpPr>
            <p:nvPr/>
          </p:nvSpPr>
          <p:spPr bwMode="auto">
            <a:xfrm rot="16200000" flipV="1">
              <a:off x="5054600" y="3168651"/>
              <a:ext cx="863600" cy="863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11285" name="AutoShape 39"/>
            <p:cNvSpPr>
              <a:spLocks noChangeAspect="1" noChangeArrowheads="1"/>
            </p:cNvSpPr>
            <p:nvPr/>
          </p:nvSpPr>
          <p:spPr bwMode="auto">
            <a:xfrm rot="8100000">
              <a:off x="5435600" y="3500438"/>
              <a:ext cx="173038" cy="2317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1286" name="Line 40"/>
            <p:cNvSpPr>
              <a:spLocks noChangeShapeType="1"/>
            </p:cNvSpPr>
            <p:nvPr/>
          </p:nvSpPr>
          <p:spPr bwMode="auto">
            <a:xfrm flipH="1">
              <a:off x="5899150" y="4005263"/>
              <a:ext cx="1295400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11287" name="Text Box 41"/>
            <p:cNvSpPr txBox="1">
              <a:spLocks noChangeArrowheads="1"/>
            </p:cNvSpPr>
            <p:nvPr/>
          </p:nvSpPr>
          <p:spPr bwMode="auto">
            <a:xfrm>
              <a:off x="4643439" y="4581525"/>
              <a:ext cx="404576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i="1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1288" name="Text Box 42"/>
            <p:cNvSpPr txBox="1">
              <a:spLocks noChangeArrowheads="1"/>
            </p:cNvSpPr>
            <p:nvPr/>
          </p:nvSpPr>
          <p:spPr bwMode="auto">
            <a:xfrm>
              <a:off x="4643438" y="2636838"/>
              <a:ext cx="435032" cy="64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3600" b="0">
                  <a:latin typeface="Symbol" pitchFamily="18" charset="2"/>
                </a:rPr>
                <a:t>p</a:t>
              </a:r>
            </a:p>
          </p:txBody>
        </p:sp>
        <p:sp>
          <p:nvSpPr>
            <p:cNvPr id="11289" name="Text Box 43"/>
            <p:cNvSpPr txBox="1">
              <a:spLocks noChangeArrowheads="1"/>
            </p:cNvSpPr>
            <p:nvPr/>
          </p:nvSpPr>
          <p:spPr bwMode="auto">
            <a:xfrm>
              <a:off x="4610101" y="3789363"/>
              <a:ext cx="369310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/>
                <a:t>L</a:t>
              </a:r>
            </a:p>
          </p:txBody>
        </p:sp>
        <p:sp>
          <p:nvSpPr>
            <p:cNvPr id="11290" name="Arc 44"/>
            <p:cNvSpPr>
              <a:spLocks/>
            </p:cNvSpPr>
            <p:nvPr/>
          </p:nvSpPr>
          <p:spPr bwMode="auto">
            <a:xfrm flipH="1">
              <a:off x="5002214" y="3562350"/>
              <a:ext cx="338137" cy="935038"/>
            </a:xfrm>
            <a:custGeom>
              <a:avLst/>
              <a:gdLst>
                <a:gd name="T0" fmla="*/ 2147483647 w 21600"/>
                <a:gd name="T1" fmla="*/ 0 h 42017"/>
                <a:gd name="T2" fmla="*/ 2147483647 w 21600"/>
                <a:gd name="T3" fmla="*/ 2147483647 h 42017"/>
                <a:gd name="T4" fmla="*/ 0 w 21600"/>
                <a:gd name="T5" fmla="*/ 2147483647 h 420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017" fill="none" extrusionOk="0">
                  <a:moveTo>
                    <a:pt x="5414" y="-1"/>
                  </a:moveTo>
                  <a:cubicBezTo>
                    <a:pt x="14943" y="2467"/>
                    <a:pt x="21600" y="11065"/>
                    <a:pt x="21600" y="20910"/>
                  </a:cubicBezTo>
                  <a:cubicBezTo>
                    <a:pt x="21600" y="31071"/>
                    <a:pt x="14517" y="39859"/>
                    <a:pt x="4587" y="42017"/>
                  </a:cubicBezTo>
                </a:path>
                <a:path w="21600" h="42017" stroke="0" extrusionOk="0">
                  <a:moveTo>
                    <a:pt x="5414" y="-1"/>
                  </a:moveTo>
                  <a:cubicBezTo>
                    <a:pt x="14943" y="2467"/>
                    <a:pt x="21600" y="11065"/>
                    <a:pt x="21600" y="20910"/>
                  </a:cubicBezTo>
                  <a:cubicBezTo>
                    <a:pt x="21600" y="31071"/>
                    <a:pt x="14517" y="39859"/>
                    <a:pt x="4587" y="42017"/>
                  </a:cubicBezTo>
                  <a:lnTo>
                    <a:pt x="0" y="20910"/>
                  </a:lnTo>
                  <a:lnTo>
                    <a:pt x="5414" y="-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grpSp>
        <p:nvGrpSpPr>
          <p:cNvPr id="52" name="Group 24"/>
          <p:cNvGrpSpPr>
            <a:grpSpLocks/>
          </p:cNvGrpSpPr>
          <p:nvPr/>
        </p:nvGrpSpPr>
        <p:grpSpPr bwMode="auto">
          <a:xfrm>
            <a:off x="3705461" y="2709190"/>
            <a:ext cx="5329237" cy="3313112"/>
            <a:chOff x="2290" y="1842"/>
            <a:chExt cx="3357" cy="2087"/>
          </a:xfrm>
        </p:grpSpPr>
        <p:sp>
          <p:nvSpPr>
            <p:cNvPr id="11292" name="AutoShape 25"/>
            <p:cNvSpPr>
              <a:spLocks noChangeArrowheads="1"/>
            </p:cNvSpPr>
            <p:nvPr/>
          </p:nvSpPr>
          <p:spPr bwMode="auto">
            <a:xfrm>
              <a:off x="2290" y="1842"/>
              <a:ext cx="3357" cy="2087"/>
            </a:xfrm>
            <a:prstGeom prst="flowChartAlternateProcess">
              <a:avLst/>
            </a:prstGeom>
            <a:solidFill>
              <a:schemeClr val="bg1"/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pPr algn="ctr"/>
              <a:endParaRPr lang="en-US" altLang="ja-JP"/>
            </a:p>
          </p:txBody>
        </p:sp>
        <p:sp>
          <p:nvSpPr>
            <p:cNvPr id="11293" name="Text Box 26"/>
            <p:cNvSpPr txBox="1">
              <a:spLocks noChangeArrowheads="1"/>
            </p:cNvSpPr>
            <p:nvPr/>
          </p:nvSpPr>
          <p:spPr bwMode="auto">
            <a:xfrm>
              <a:off x="2517" y="1978"/>
              <a:ext cx="286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2000"/>
                <a:t>Most of the N*s were</a:t>
              </a:r>
              <a:r>
                <a:rPr lang="ja-JP" altLang="en-US" sz="2000"/>
                <a:t> </a:t>
              </a:r>
              <a:r>
                <a:rPr lang="en-US" altLang="ja-JP" sz="2000"/>
                <a:t>extracted from</a:t>
              </a:r>
            </a:p>
          </p:txBody>
        </p:sp>
        <p:sp>
          <p:nvSpPr>
            <p:cNvPr id="11294" name="AutoShape 27"/>
            <p:cNvSpPr>
              <a:spLocks noChangeArrowheads="1"/>
            </p:cNvSpPr>
            <p:nvPr/>
          </p:nvSpPr>
          <p:spPr bwMode="auto">
            <a:xfrm>
              <a:off x="3742" y="2614"/>
              <a:ext cx="545" cy="363"/>
            </a:xfrm>
            <a:prstGeom prst="downArrow">
              <a:avLst>
                <a:gd name="adj1" fmla="val 48991"/>
                <a:gd name="adj2" fmla="val 48759"/>
              </a:avLst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1295" name="Text Box 28"/>
            <p:cNvSpPr txBox="1">
              <a:spLocks noChangeArrowheads="1"/>
            </p:cNvSpPr>
            <p:nvPr/>
          </p:nvSpPr>
          <p:spPr bwMode="auto">
            <a:xfrm>
              <a:off x="2528" y="3058"/>
              <a:ext cx="301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2000"/>
                <a:t>Need</a:t>
              </a:r>
              <a:r>
                <a:rPr lang="en-US" altLang="ja-JP"/>
                <a:t> </a:t>
              </a:r>
              <a:r>
                <a:rPr lang="en-US" altLang="ja-JP" i="1">
                  <a:solidFill>
                    <a:srgbClr val="FF0000"/>
                  </a:solidFill>
                </a:rPr>
                <a:t>comprehensive analysis</a:t>
              </a:r>
              <a:r>
                <a:rPr lang="en-US" altLang="ja-JP"/>
                <a:t> </a:t>
              </a:r>
              <a:r>
                <a:rPr lang="en-US" altLang="ja-JP" sz="2000"/>
                <a:t>of</a:t>
              </a:r>
            </a:p>
          </p:txBody>
        </p:sp>
        <p:pic>
          <p:nvPicPr>
            <p:cNvPr id="11296" name="Picture 2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341"/>
              <a:ext cx="213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97" name="Picture 3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3418"/>
              <a:ext cx="22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98" name="Text Box 31"/>
            <p:cNvSpPr txBox="1">
              <a:spLocks noChangeArrowheads="1"/>
            </p:cNvSpPr>
            <p:nvPr/>
          </p:nvSpPr>
          <p:spPr bwMode="auto">
            <a:xfrm>
              <a:off x="4241" y="3612"/>
              <a:ext cx="1137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/>
                <a:t>channels !!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3408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ja-JP" sz="2800" b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Hadron spectrum and reaction dynamics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952" y="981076"/>
            <a:ext cx="7398244" cy="25160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kumimoji="1" lang="en-US" altLang="ja-JP" sz="1800" b="1" dirty="0" smtClean="0">
                <a:ea typeface="ＭＳ Ｐゴシック" pitchFamily="50" charset="-128"/>
              </a:rPr>
              <a:t>Various </a:t>
            </a:r>
            <a:r>
              <a:rPr kumimoji="1" lang="en-US" altLang="ja-JP" sz="1800" b="1" i="1" dirty="0" smtClean="0">
                <a:solidFill>
                  <a:srgbClr val="FF0000"/>
                </a:solidFill>
                <a:ea typeface="ＭＳ Ｐゴシック" pitchFamily="50" charset="-128"/>
              </a:rPr>
              <a:t>static</a:t>
            </a:r>
            <a:r>
              <a:rPr kumimoji="1" lang="en-US" altLang="ja-JP" sz="1800" b="1" i="1" dirty="0" smtClean="0">
                <a:ea typeface="ＭＳ Ｐゴシック" pitchFamily="50" charset="-128"/>
              </a:rPr>
              <a:t> </a:t>
            </a:r>
            <a:r>
              <a:rPr kumimoji="1" lang="en-US" altLang="ja-JP" sz="1800" b="1" dirty="0">
                <a:solidFill>
                  <a:srgbClr val="0000FF"/>
                </a:solidFill>
                <a:ea typeface="ＭＳ Ｐゴシック" pitchFamily="50" charset="-128"/>
              </a:rPr>
              <a:t>hadron </a:t>
            </a:r>
            <a:r>
              <a:rPr kumimoji="1" lang="en-US" altLang="ja-JP" sz="1800" b="1" dirty="0" smtClean="0">
                <a:solidFill>
                  <a:srgbClr val="0000FF"/>
                </a:solidFill>
                <a:ea typeface="ＭＳ Ｐゴシック" pitchFamily="50" charset="-128"/>
              </a:rPr>
              <a:t>models </a:t>
            </a:r>
            <a:r>
              <a:rPr kumimoji="1" lang="en-US" altLang="ja-JP" sz="1800" b="1" dirty="0">
                <a:ea typeface="ＭＳ Ｐゴシック" pitchFamily="50" charset="-128"/>
              </a:rPr>
              <a:t>have been </a:t>
            </a:r>
            <a:r>
              <a:rPr kumimoji="1" lang="en-US" altLang="ja-JP" sz="1800" b="1" dirty="0" smtClean="0">
                <a:ea typeface="ＭＳ Ｐゴシック" pitchFamily="50" charset="-128"/>
              </a:rPr>
              <a:t>proposed to</a:t>
            </a:r>
            <a:r>
              <a:rPr lang="en-US" altLang="ja-JP" b="1" dirty="0">
                <a:ea typeface="ＭＳ Ｐゴシック" pitchFamily="50" charset="-128"/>
              </a:rPr>
              <a:t> </a:t>
            </a:r>
            <a:r>
              <a:rPr lang="en-US" altLang="ja-JP" b="1" dirty="0" smtClean="0">
                <a:ea typeface="ＭＳ Ｐゴシック" pitchFamily="50" charset="-128"/>
              </a:rPr>
              <a:t>calculate </a:t>
            </a:r>
          </a:p>
          <a:p>
            <a:pPr>
              <a:lnSpc>
                <a:spcPct val="125000"/>
              </a:lnSpc>
              <a:buClr>
                <a:srgbClr val="FF0000"/>
              </a:buClr>
              <a:defRPr/>
            </a:pPr>
            <a:r>
              <a:rPr kumimoji="1" lang="en-US" altLang="ja-JP" sz="1800" b="1" dirty="0">
                <a:ea typeface="ＭＳ Ｐゴシック" pitchFamily="50" charset="-128"/>
              </a:rPr>
              <a:t> </a:t>
            </a:r>
            <a:r>
              <a:rPr kumimoji="1" lang="en-US" altLang="ja-JP" sz="1800" b="1" dirty="0" smtClean="0">
                <a:ea typeface="ＭＳ Ｐゴシック" pitchFamily="50" charset="-128"/>
              </a:rPr>
              <a:t>    hadron </a:t>
            </a:r>
            <a:r>
              <a:rPr kumimoji="1" lang="en-US" altLang="ja-JP" sz="1800" b="1" dirty="0">
                <a:ea typeface="ＭＳ Ｐゴシック" pitchFamily="50" charset="-128"/>
              </a:rPr>
              <a:t>spectrum </a:t>
            </a:r>
            <a:r>
              <a:rPr kumimoji="1" lang="en-US" altLang="ja-JP" sz="1800" b="1" dirty="0" smtClean="0">
                <a:ea typeface="ＭＳ Ｐゴシック" pitchFamily="50" charset="-128"/>
              </a:rPr>
              <a:t>and </a:t>
            </a:r>
            <a:r>
              <a:rPr kumimoji="1" lang="en-US" altLang="ja-JP" sz="1800" b="1" dirty="0">
                <a:ea typeface="ＭＳ Ｐゴシック" pitchFamily="50" charset="-128"/>
              </a:rPr>
              <a:t>form </a:t>
            </a:r>
            <a:r>
              <a:rPr kumimoji="1" lang="en-US" altLang="ja-JP" sz="1800" b="1" dirty="0" smtClean="0">
                <a:ea typeface="ＭＳ Ｐゴシック" pitchFamily="50" charset="-128"/>
              </a:rPr>
              <a:t>factors.</a:t>
            </a:r>
            <a:endParaRPr kumimoji="1" lang="en-US" altLang="ja-JP" sz="1800" b="1" dirty="0">
              <a:ea typeface="ＭＳ Ｐゴシック" pitchFamily="50" charset="-128"/>
            </a:endParaRPr>
          </a:p>
          <a:p>
            <a:pPr marL="285750" indent="-28575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endParaRPr kumimoji="1" lang="en-US" altLang="ja-JP" sz="1800" b="1" dirty="0">
              <a:ea typeface="ＭＳ Ｐゴシック" pitchFamily="50" charset="-128"/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defRPr/>
            </a:pPr>
            <a:endParaRPr kumimoji="1" lang="en-US" altLang="ja-JP" sz="1800" b="1" dirty="0">
              <a:ea typeface="ＭＳ Ｐゴシック" pitchFamily="50" charset="-128"/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defRPr/>
            </a:pPr>
            <a:endParaRPr kumimoji="1" lang="en-US" altLang="ja-JP" sz="1800" b="1" dirty="0">
              <a:ea typeface="ＭＳ Ｐゴシック" pitchFamily="50" charset="-128"/>
            </a:endParaRPr>
          </a:p>
          <a:p>
            <a:pPr marL="285750" indent="-28575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kumimoji="1" lang="en-US" altLang="ja-JP" sz="1800" b="1" dirty="0">
                <a:ea typeface="ＭＳ Ｐゴシック" pitchFamily="50" charset="-128"/>
              </a:rPr>
              <a:t>In reality, </a:t>
            </a:r>
            <a:r>
              <a:rPr kumimoji="1" lang="en-US" altLang="ja-JP" sz="1800" b="1" dirty="0" smtClean="0">
                <a:ea typeface="ＭＳ Ｐゴシック" pitchFamily="50" charset="-128"/>
              </a:rPr>
              <a:t>excited hadrons </a:t>
            </a:r>
            <a:r>
              <a:rPr kumimoji="1" lang="en-US" altLang="ja-JP" sz="1800" b="1" dirty="0">
                <a:ea typeface="ＭＳ Ｐゴシック" pitchFamily="50" charset="-128"/>
              </a:rPr>
              <a:t>are </a:t>
            </a:r>
            <a:r>
              <a:rPr kumimoji="1" lang="en-US" altLang="ja-JP" sz="1800" b="1" dirty="0">
                <a:solidFill>
                  <a:srgbClr val="FF0000"/>
                </a:solidFill>
                <a:ea typeface="ＭＳ Ｐゴシック" pitchFamily="50" charset="-128"/>
              </a:rPr>
              <a:t>“unstable” </a:t>
            </a:r>
            <a:r>
              <a:rPr kumimoji="1" lang="en-US" altLang="ja-JP" sz="1800" b="1" dirty="0">
                <a:ea typeface="ＭＳ Ｐゴシック" pitchFamily="50" charset="-128"/>
              </a:rPr>
              <a:t>and can exist </a:t>
            </a:r>
          </a:p>
          <a:p>
            <a:pPr>
              <a:lnSpc>
                <a:spcPct val="125000"/>
              </a:lnSpc>
              <a:buClr>
                <a:srgbClr val="FF0000"/>
              </a:buClr>
              <a:defRPr/>
            </a:pPr>
            <a:r>
              <a:rPr kumimoji="1" lang="en-US" altLang="ja-JP" sz="1800" b="1" dirty="0">
                <a:solidFill>
                  <a:srgbClr val="FF0000"/>
                </a:solidFill>
                <a:ea typeface="ＭＳ Ｐゴシック" pitchFamily="50" charset="-128"/>
              </a:rPr>
              <a:t>    only as </a:t>
            </a:r>
            <a:r>
              <a:rPr kumimoji="1" lang="en-US" altLang="ja-JP" sz="1800" b="1" dirty="0">
                <a:solidFill>
                  <a:srgbClr val="0000FF"/>
                </a:solidFill>
                <a:ea typeface="ＭＳ Ｐゴシック" pitchFamily="50" charset="-128"/>
              </a:rPr>
              <a:t>resonance states </a:t>
            </a:r>
            <a:r>
              <a:rPr kumimoji="1" lang="en-US" altLang="ja-JP" sz="1800" b="1" dirty="0">
                <a:ea typeface="ＭＳ Ｐゴシック" pitchFamily="50" charset="-128"/>
              </a:rPr>
              <a:t>in hadron reactions.</a:t>
            </a:r>
          </a:p>
        </p:txBody>
      </p:sp>
      <p:sp>
        <p:nvSpPr>
          <p:cNvPr id="10244" name="テキスト ボックス 3"/>
          <p:cNvSpPr txBox="1">
            <a:spLocks noChangeArrowheads="1"/>
          </p:cNvSpPr>
          <p:nvPr/>
        </p:nvSpPr>
        <p:spPr bwMode="auto">
          <a:xfrm>
            <a:off x="323850" y="1862139"/>
            <a:ext cx="86340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25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kumimoji="1" lang="en-US" altLang="ja-JP" sz="1600" dirty="0"/>
              <a:t>Quark models, Bag models,  Dyson-Schwinger approaches, Holographic QCD,…</a:t>
            </a:r>
          </a:p>
          <a:p>
            <a:pPr>
              <a:lnSpc>
                <a:spcPct val="125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kumimoji="1" lang="en-US" altLang="ja-JP" sz="1600" dirty="0">
                <a:solidFill>
                  <a:srgbClr val="FF0000"/>
                </a:solidFill>
              </a:rPr>
              <a:t>Excited hadrons </a:t>
            </a:r>
            <a:r>
              <a:rPr kumimoji="1" lang="en-US" altLang="ja-JP" sz="1600" dirty="0"/>
              <a:t>are treated as </a:t>
            </a:r>
            <a:r>
              <a:rPr kumimoji="1" lang="en-US" altLang="ja-JP" sz="1600" dirty="0">
                <a:solidFill>
                  <a:srgbClr val="FF0000"/>
                </a:solidFill>
              </a:rPr>
              <a:t>stable 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particles.</a:t>
            </a:r>
            <a:r>
              <a:rPr lang="en-US" altLang="ja-JP" sz="1600" dirty="0" smtClean="0">
                <a:solidFill>
                  <a:srgbClr val="0000FF"/>
                </a:solidFill>
              </a:rPr>
              <a:t> </a:t>
            </a:r>
            <a:r>
              <a:rPr lang="en-US" altLang="ja-JP" sz="1600" dirty="0" smtClean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kumimoji="1" lang="en-US" altLang="ja-JP" sz="1600" dirty="0" smtClean="0"/>
              <a:t> </a:t>
            </a:r>
            <a:r>
              <a:rPr lang="en-US" altLang="ja-JP" sz="1600" dirty="0"/>
              <a:t>T</a:t>
            </a:r>
            <a:r>
              <a:rPr kumimoji="1" lang="en-US" altLang="ja-JP" sz="1600" dirty="0" smtClean="0"/>
              <a:t>he </a:t>
            </a:r>
            <a:r>
              <a:rPr kumimoji="1" lang="en-US" altLang="ja-JP" sz="1600" dirty="0"/>
              <a:t>resulting masses are </a:t>
            </a:r>
            <a:r>
              <a:rPr kumimoji="1" lang="en-US" altLang="ja-JP" sz="1600" i="1" dirty="0">
                <a:solidFill>
                  <a:srgbClr val="FF0000"/>
                </a:solidFill>
              </a:rPr>
              <a:t>real</a:t>
            </a:r>
            <a:r>
              <a:rPr kumimoji="1" lang="en-US" altLang="ja-JP" sz="1600" dirty="0"/>
              <a:t>.</a:t>
            </a:r>
            <a:endParaRPr kumimoji="1" lang="ja-JP" altLang="en-US" sz="1600" dirty="0"/>
          </a:p>
        </p:txBody>
      </p:sp>
      <p:grpSp>
        <p:nvGrpSpPr>
          <p:cNvPr id="10" name="グループ化 9"/>
          <p:cNvGrpSpPr>
            <a:grpSpLocks/>
          </p:cNvGrpSpPr>
          <p:nvPr/>
        </p:nvGrpSpPr>
        <p:grpSpPr bwMode="auto">
          <a:xfrm>
            <a:off x="107950" y="3644900"/>
            <a:ext cx="8945092" cy="2520950"/>
            <a:chOff x="107504" y="3645024"/>
            <a:chExt cx="8944912" cy="2520280"/>
          </a:xfrm>
        </p:grpSpPr>
        <p:sp>
          <p:nvSpPr>
            <p:cNvPr id="10313" name="角丸四角形 8"/>
            <p:cNvSpPr>
              <a:spLocks noChangeArrowheads="1"/>
            </p:cNvSpPr>
            <p:nvPr/>
          </p:nvSpPr>
          <p:spPr bwMode="auto">
            <a:xfrm>
              <a:off x="107504" y="4509120"/>
              <a:ext cx="8902521" cy="16561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0" algn="ctr">
              <a:solidFill>
                <a:srgbClr val="FF6600"/>
              </a:solidFill>
              <a:round/>
              <a:headEnd/>
              <a:tailEnd/>
            </a:ln>
            <a:effectLst>
              <a:outerShdw blurRad="1270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7" name="下矢印 6"/>
            <p:cNvSpPr/>
            <p:nvPr/>
          </p:nvSpPr>
          <p:spPr bwMode="auto">
            <a:xfrm>
              <a:off x="4069824" y="3645024"/>
              <a:ext cx="936606" cy="647528"/>
            </a:xfrm>
            <a:prstGeom prst="downArrow">
              <a:avLst>
                <a:gd name="adj1" fmla="val 50000"/>
                <a:gd name="adj2" fmla="val 58818"/>
              </a:avLst>
            </a:prstGeom>
            <a:solidFill>
              <a:srgbClr val="00B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000" tIns="46800" rIns="90000" bIns="46800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0315" name="テキスト ボックス 7"/>
            <p:cNvSpPr txBox="1">
              <a:spLocks noChangeArrowheads="1"/>
            </p:cNvSpPr>
            <p:nvPr/>
          </p:nvSpPr>
          <p:spPr bwMode="auto">
            <a:xfrm>
              <a:off x="254992" y="4941167"/>
              <a:ext cx="8797424" cy="830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kumimoji="1" lang="en-US" altLang="ja-JP"/>
                <a:t>What is the role of </a:t>
              </a:r>
              <a:r>
                <a:rPr kumimoji="1" lang="en-US" altLang="ja-JP">
                  <a:solidFill>
                    <a:srgbClr val="FF0000"/>
                  </a:solidFill>
                </a:rPr>
                <a:t>reaction dynamics </a:t>
              </a:r>
              <a:r>
                <a:rPr kumimoji="1" lang="en-US" altLang="ja-JP"/>
                <a:t>in interpreting </a:t>
              </a:r>
            </a:p>
            <a:p>
              <a:pPr algn="ctr"/>
              <a:r>
                <a:rPr kumimoji="1" lang="en-US" altLang="ja-JP">
                  <a:solidFill>
                    <a:srgbClr val="0000FF"/>
                  </a:solidFill>
                </a:rPr>
                <a:t>the hadron spectrum, structures, and dynamical origins </a:t>
              </a:r>
              <a:r>
                <a:rPr kumimoji="1" lang="en-US" altLang="ja-JP"/>
                <a:t>??</a:t>
              </a:r>
              <a:endParaRPr kumimoji="1" lang="ja-JP" altLang="en-US"/>
            </a:p>
          </p:txBody>
        </p:sp>
      </p:grpSp>
      <p:sp>
        <p:nvSpPr>
          <p:cNvPr id="2" name="角丸四角形吹き出し 1"/>
          <p:cNvSpPr>
            <a:spLocks noChangeArrowheads="1"/>
          </p:cNvSpPr>
          <p:nvPr/>
        </p:nvSpPr>
        <p:spPr bwMode="auto">
          <a:xfrm>
            <a:off x="298450" y="3716338"/>
            <a:ext cx="3552825" cy="673100"/>
          </a:xfrm>
          <a:prstGeom prst="wedgeRoundRectCallout">
            <a:avLst>
              <a:gd name="adj1" fmla="val -6926"/>
              <a:gd name="adj2" fmla="val -93630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/>
            <a:r>
              <a:rPr lang="en-US" altLang="ja-JP" sz="1600" b="1" dirty="0"/>
              <a:t>“Mass” becomes </a:t>
            </a:r>
            <a:r>
              <a:rPr lang="en-US" altLang="ja-JP" sz="1600" b="1" dirty="0">
                <a:solidFill>
                  <a:srgbClr val="0000FF"/>
                </a:solidFill>
              </a:rPr>
              <a:t>complex </a:t>
            </a:r>
            <a:r>
              <a:rPr lang="en-US" altLang="ja-JP" sz="1600" b="1" dirty="0"/>
              <a:t>!!</a:t>
            </a:r>
          </a:p>
          <a:p>
            <a:pPr algn="ctr"/>
            <a:r>
              <a:rPr lang="en-US" altLang="ja-JP" sz="1600" b="1" dirty="0">
                <a:sym typeface="Wingdings" pitchFamily="2" charset="2"/>
              </a:rPr>
              <a:t></a:t>
            </a:r>
            <a:r>
              <a:rPr lang="en-US" altLang="ja-JP" sz="1600" b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ja-JP" sz="1600" b="1" dirty="0">
                <a:solidFill>
                  <a:srgbClr val="0000FF"/>
                </a:solidFill>
              </a:rPr>
              <a:t> </a:t>
            </a:r>
            <a:r>
              <a:rPr lang="en-US" altLang="ja-JP" sz="1600" b="1" dirty="0"/>
              <a:t>“</a:t>
            </a:r>
            <a:r>
              <a:rPr lang="en-US" altLang="ja-JP" sz="1600" b="1" dirty="0">
                <a:solidFill>
                  <a:srgbClr val="FF0000"/>
                </a:solidFill>
              </a:rPr>
              <a:t>pole mass</a:t>
            </a:r>
            <a:r>
              <a:rPr lang="en-US" altLang="ja-JP" sz="1600" b="1" dirty="0"/>
              <a:t>”</a:t>
            </a:r>
            <a:endParaRPr lang="ja-JP" altLang="en-US" sz="1600" b="1" dirty="0"/>
          </a:p>
        </p:txBody>
      </p:sp>
      <p:grpSp>
        <p:nvGrpSpPr>
          <p:cNvPr id="5" name="グループ化 4"/>
          <p:cNvGrpSpPr>
            <a:grpSpLocks/>
          </p:cNvGrpSpPr>
          <p:nvPr/>
        </p:nvGrpSpPr>
        <p:grpSpPr bwMode="auto">
          <a:xfrm>
            <a:off x="3059114" y="3357564"/>
            <a:ext cx="3204723" cy="2435280"/>
            <a:chOff x="6119805" y="2353669"/>
            <a:chExt cx="3204283" cy="2435616"/>
          </a:xfrm>
        </p:grpSpPr>
        <p:grpSp>
          <p:nvGrpSpPr>
            <p:cNvPr id="10291" name="Group 53"/>
            <p:cNvGrpSpPr>
              <a:grpSpLocks/>
            </p:cNvGrpSpPr>
            <p:nvPr/>
          </p:nvGrpSpPr>
          <p:grpSpPr bwMode="auto">
            <a:xfrm>
              <a:off x="6671024" y="2353669"/>
              <a:ext cx="2019300" cy="1800225"/>
              <a:chOff x="567" y="2205"/>
              <a:chExt cx="1272" cy="1134"/>
            </a:xfrm>
          </p:grpSpPr>
          <p:sp>
            <p:nvSpPr>
              <p:cNvPr id="10293" name="Freeform 30"/>
              <p:cNvSpPr>
                <a:spLocks noChangeAspect="1"/>
              </p:cNvSpPr>
              <p:nvPr/>
            </p:nvSpPr>
            <p:spPr bwMode="auto">
              <a:xfrm>
                <a:off x="567" y="2205"/>
                <a:ext cx="637" cy="1132"/>
              </a:xfrm>
              <a:custGeom>
                <a:avLst/>
                <a:gdLst>
                  <a:gd name="T0" fmla="*/ 0 w 408"/>
                  <a:gd name="T1" fmla="*/ 0 h 726"/>
                  <a:gd name="T2" fmla="*/ 414 w 408"/>
                  <a:gd name="T3" fmla="*/ 2930 h 726"/>
                  <a:gd name="T4" fmla="*/ 1260 w 408"/>
                  <a:gd name="T5" fmla="*/ 5022 h 726"/>
                  <a:gd name="T6" fmla="*/ 2528 w 408"/>
                  <a:gd name="T7" fmla="*/ 6277 h 726"/>
                  <a:gd name="T8" fmla="*/ 3786 w 408"/>
                  <a:gd name="T9" fmla="*/ 6691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8" h="726">
                    <a:moveTo>
                      <a:pt x="0" y="0"/>
                    </a:moveTo>
                    <a:cubicBezTo>
                      <a:pt x="11" y="113"/>
                      <a:pt x="22" y="227"/>
                      <a:pt x="45" y="318"/>
                    </a:cubicBezTo>
                    <a:cubicBezTo>
                      <a:pt x="68" y="409"/>
                      <a:pt x="98" y="485"/>
                      <a:pt x="136" y="545"/>
                    </a:cubicBezTo>
                    <a:cubicBezTo>
                      <a:pt x="174" y="605"/>
                      <a:pt x="227" y="651"/>
                      <a:pt x="272" y="681"/>
                    </a:cubicBezTo>
                    <a:cubicBezTo>
                      <a:pt x="317" y="711"/>
                      <a:pt x="362" y="718"/>
                      <a:pt x="408" y="726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0294" name="Freeform 31"/>
              <p:cNvSpPr>
                <a:spLocks noChangeAspect="1"/>
              </p:cNvSpPr>
              <p:nvPr/>
            </p:nvSpPr>
            <p:spPr bwMode="auto">
              <a:xfrm flipH="1">
                <a:off x="1202" y="2205"/>
                <a:ext cx="637" cy="1134"/>
              </a:xfrm>
              <a:custGeom>
                <a:avLst/>
                <a:gdLst>
                  <a:gd name="T0" fmla="*/ 0 w 408"/>
                  <a:gd name="T1" fmla="*/ 0 h 726"/>
                  <a:gd name="T2" fmla="*/ 414 w 408"/>
                  <a:gd name="T3" fmla="*/ 2957 h 726"/>
                  <a:gd name="T4" fmla="*/ 1260 w 408"/>
                  <a:gd name="T5" fmla="*/ 5066 h 726"/>
                  <a:gd name="T6" fmla="*/ 2528 w 408"/>
                  <a:gd name="T7" fmla="*/ 6334 h 726"/>
                  <a:gd name="T8" fmla="*/ 3786 w 408"/>
                  <a:gd name="T9" fmla="*/ 6748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8" h="726">
                    <a:moveTo>
                      <a:pt x="0" y="0"/>
                    </a:moveTo>
                    <a:cubicBezTo>
                      <a:pt x="11" y="113"/>
                      <a:pt x="22" y="227"/>
                      <a:pt x="45" y="318"/>
                    </a:cubicBezTo>
                    <a:cubicBezTo>
                      <a:pt x="68" y="409"/>
                      <a:pt x="98" y="485"/>
                      <a:pt x="136" y="545"/>
                    </a:cubicBezTo>
                    <a:cubicBezTo>
                      <a:pt x="174" y="605"/>
                      <a:pt x="227" y="651"/>
                      <a:pt x="272" y="681"/>
                    </a:cubicBezTo>
                    <a:cubicBezTo>
                      <a:pt x="317" y="711"/>
                      <a:pt x="362" y="718"/>
                      <a:pt x="408" y="726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0295" name="Line 35"/>
              <p:cNvSpPr>
                <a:spLocks noChangeShapeType="1"/>
              </p:cNvSpPr>
              <p:nvPr/>
            </p:nvSpPr>
            <p:spPr bwMode="auto">
              <a:xfrm flipV="1">
                <a:off x="766" y="3021"/>
                <a:ext cx="87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0296" name="Line 36"/>
              <p:cNvSpPr>
                <a:spLocks noChangeShapeType="1"/>
              </p:cNvSpPr>
              <p:nvPr/>
            </p:nvSpPr>
            <p:spPr bwMode="auto">
              <a:xfrm>
                <a:off x="625" y="2659"/>
                <a:ext cx="116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0297" name="Line 37"/>
              <p:cNvSpPr>
                <a:spLocks noChangeShapeType="1"/>
              </p:cNvSpPr>
              <p:nvPr/>
            </p:nvSpPr>
            <p:spPr bwMode="auto">
              <a:xfrm>
                <a:off x="567" y="2296"/>
                <a:ext cx="1256" cy="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grpSp>
            <p:nvGrpSpPr>
              <p:cNvPr id="10298" name="Group 38"/>
              <p:cNvGrpSpPr>
                <a:grpSpLocks/>
              </p:cNvGrpSpPr>
              <p:nvPr/>
            </p:nvGrpSpPr>
            <p:grpSpPr bwMode="auto">
              <a:xfrm>
                <a:off x="1429" y="2432"/>
                <a:ext cx="227" cy="453"/>
                <a:chOff x="2820" y="3100"/>
                <a:chExt cx="227" cy="453"/>
              </a:xfrm>
            </p:grpSpPr>
            <p:sp>
              <p:nvSpPr>
                <p:cNvPr id="1030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934" y="3100"/>
                  <a:ext cx="0" cy="4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10310" name="Group 40"/>
                <p:cNvGrpSpPr>
                  <a:grpSpLocks/>
                </p:cNvGrpSpPr>
                <p:nvPr/>
              </p:nvGrpSpPr>
              <p:grpSpPr bwMode="auto">
                <a:xfrm>
                  <a:off x="2820" y="3194"/>
                  <a:ext cx="227" cy="263"/>
                  <a:chOff x="2835" y="3167"/>
                  <a:chExt cx="227" cy="263"/>
                </a:xfrm>
              </p:grpSpPr>
              <p:sp>
                <p:nvSpPr>
                  <p:cNvPr id="10311" name="Oval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5" y="3203"/>
                    <a:ext cx="227" cy="2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1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44" y="3167"/>
                    <a:ext cx="204" cy="25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ja-JP" sz="200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ＭＳ Ｐゴシック" pitchFamily="50" charset="-128"/>
                      </a:rPr>
                      <a:t>u</a:t>
                    </a:r>
                  </a:p>
                </p:txBody>
              </p:sp>
            </p:grpSp>
          </p:grpSp>
          <p:grpSp>
            <p:nvGrpSpPr>
              <p:cNvPr id="10299" name="Group 43"/>
              <p:cNvGrpSpPr>
                <a:grpSpLocks/>
              </p:cNvGrpSpPr>
              <p:nvPr/>
            </p:nvGrpSpPr>
            <p:grpSpPr bwMode="auto">
              <a:xfrm>
                <a:off x="884" y="2795"/>
                <a:ext cx="227" cy="408"/>
                <a:chOff x="839" y="3299"/>
                <a:chExt cx="227" cy="408"/>
              </a:xfrm>
            </p:grpSpPr>
            <p:sp>
              <p:nvSpPr>
                <p:cNvPr id="10305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951" y="3299"/>
                  <a:ext cx="0" cy="40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10306" name="Group 45"/>
                <p:cNvGrpSpPr>
                  <a:grpSpLocks/>
                </p:cNvGrpSpPr>
                <p:nvPr/>
              </p:nvGrpSpPr>
              <p:grpSpPr bwMode="auto">
                <a:xfrm>
                  <a:off x="839" y="3376"/>
                  <a:ext cx="227" cy="265"/>
                  <a:chOff x="2290" y="3528"/>
                  <a:chExt cx="227" cy="265"/>
                </a:xfrm>
              </p:grpSpPr>
              <p:sp>
                <p:nvSpPr>
                  <p:cNvPr id="10307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3566"/>
                    <a:ext cx="227" cy="2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5" y="3528"/>
                    <a:ext cx="204" cy="25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ja-JP" sz="200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ＭＳ Ｐゴシック" pitchFamily="50" charset="-128"/>
                      </a:rPr>
                      <a:t>u</a:t>
                    </a:r>
                  </a:p>
                </p:txBody>
              </p:sp>
            </p:grpSp>
          </p:grpSp>
          <p:grpSp>
            <p:nvGrpSpPr>
              <p:cNvPr id="10300" name="Group 48"/>
              <p:cNvGrpSpPr>
                <a:grpSpLocks/>
              </p:cNvGrpSpPr>
              <p:nvPr/>
            </p:nvGrpSpPr>
            <p:grpSpPr bwMode="auto">
              <a:xfrm>
                <a:off x="1247" y="2795"/>
                <a:ext cx="227" cy="453"/>
                <a:chOff x="2699" y="3347"/>
                <a:chExt cx="227" cy="453"/>
              </a:xfrm>
            </p:grpSpPr>
            <p:sp>
              <p:nvSpPr>
                <p:cNvPr id="10301" name="Line 4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811" y="3347"/>
                  <a:ext cx="0" cy="4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10302" name="Group 50"/>
                <p:cNvGrpSpPr>
                  <a:grpSpLocks/>
                </p:cNvGrpSpPr>
                <p:nvPr/>
              </p:nvGrpSpPr>
              <p:grpSpPr bwMode="auto">
                <a:xfrm>
                  <a:off x="2699" y="3421"/>
                  <a:ext cx="227" cy="261"/>
                  <a:chOff x="2699" y="3532"/>
                  <a:chExt cx="227" cy="261"/>
                </a:xfrm>
              </p:grpSpPr>
              <p:sp>
                <p:nvSpPr>
                  <p:cNvPr id="1030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9" y="3566"/>
                    <a:ext cx="227" cy="2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99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08" y="3532"/>
                    <a:ext cx="204" cy="25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ja-JP" sz="200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ＭＳ Ｐゴシック" pitchFamily="50" charset="-128"/>
                      </a:rPr>
                      <a:t>d</a:t>
                    </a:r>
                  </a:p>
                </p:txBody>
              </p:sp>
            </p:grpSp>
          </p:grpSp>
        </p:grpSp>
        <p:sp>
          <p:nvSpPr>
            <p:cNvPr id="10292" name="テキスト ボックス 3"/>
            <p:cNvSpPr txBox="1">
              <a:spLocks noChangeArrowheads="1"/>
            </p:cNvSpPr>
            <p:nvPr/>
          </p:nvSpPr>
          <p:spPr bwMode="auto">
            <a:xfrm>
              <a:off x="6119805" y="4389120"/>
              <a:ext cx="3204283" cy="4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2000"/>
                <a:t>Constituent quark model</a:t>
              </a:r>
              <a:endParaRPr kumimoji="1" lang="ja-JP" altLang="en-US" sz="2000"/>
            </a:p>
          </p:txBody>
        </p:sp>
      </p:grpSp>
      <p:grpSp>
        <p:nvGrpSpPr>
          <p:cNvPr id="32" name="グループ化 31"/>
          <p:cNvGrpSpPr>
            <a:grpSpLocks/>
          </p:cNvGrpSpPr>
          <p:nvPr/>
        </p:nvGrpSpPr>
        <p:grpSpPr bwMode="auto">
          <a:xfrm>
            <a:off x="1547814" y="3140968"/>
            <a:ext cx="7347670" cy="3671841"/>
            <a:chOff x="1547664" y="3069735"/>
            <a:chExt cx="7347988" cy="3671619"/>
          </a:xfrm>
        </p:grpSpPr>
        <p:grpSp>
          <p:nvGrpSpPr>
            <p:cNvPr id="10249" name="グループ化 5"/>
            <p:cNvGrpSpPr>
              <a:grpSpLocks/>
            </p:cNvGrpSpPr>
            <p:nvPr/>
          </p:nvGrpSpPr>
          <p:grpSpPr bwMode="auto">
            <a:xfrm>
              <a:off x="1547664" y="4704242"/>
              <a:ext cx="2610810" cy="1461062"/>
              <a:chOff x="5505463" y="3444982"/>
              <a:chExt cx="2610810" cy="1461062"/>
            </a:xfrm>
          </p:grpSpPr>
          <p:sp>
            <p:nvSpPr>
              <p:cNvPr id="10281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7365596" y="3444982"/>
                <a:ext cx="750677" cy="7305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10282" name="Line 26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7375668" y="4165440"/>
                <a:ext cx="730531" cy="75067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10283" name="Text Box 32"/>
              <p:cNvSpPr txBox="1">
                <a:spLocks noChangeArrowheads="1"/>
              </p:cNvSpPr>
              <p:nvPr/>
            </p:nvSpPr>
            <p:spPr bwMode="auto">
              <a:xfrm>
                <a:off x="6614919" y="4235942"/>
                <a:ext cx="524823" cy="463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ja-JP" dirty="0">
                    <a:solidFill>
                      <a:srgbClr val="FF3300"/>
                    </a:solidFill>
                  </a:rPr>
                  <a:t>N*</a:t>
                </a:r>
              </a:p>
            </p:txBody>
          </p:sp>
          <p:sp>
            <p:nvSpPr>
              <p:cNvPr id="10284" name="AutoShape 33"/>
              <p:cNvSpPr>
                <a:spLocks noChangeAspect="1" noChangeArrowheads="1"/>
              </p:cNvSpPr>
              <p:nvPr/>
            </p:nvSpPr>
            <p:spPr bwMode="auto">
              <a:xfrm rot="8100000">
                <a:off x="7696777" y="4456176"/>
                <a:ext cx="150412" cy="196062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0285" name="AutoShape 34"/>
              <p:cNvSpPr>
                <a:spLocks noChangeAspect="1" noChangeArrowheads="1"/>
              </p:cNvSpPr>
              <p:nvPr/>
            </p:nvSpPr>
            <p:spPr bwMode="auto">
              <a:xfrm rot="2700000">
                <a:off x="7706385" y="3660497"/>
                <a:ext cx="146375" cy="20146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0286" name="Line 36"/>
              <p:cNvSpPr>
                <a:spLocks noChangeAspect="1" noChangeShapeType="1"/>
              </p:cNvSpPr>
              <p:nvPr/>
            </p:nvSpPr>
            <p:spPr bwMode="auto">
              <a:xfrm flipV="1">
                <a:off x="5523402" y="4175513"/>
                <a:ext cx="750677" cy="7305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10287" name="AutoShape 37"/>
              <p:cNvSpPr>
                <a:spLocks noChangeAspect="1" noChangeArrowheads="1"/>
              </p:cNvSpPr>
              <p:nvPr/>
            </p:nvSpPr>
            <p:spPr bwMode="auto">
              <a:xfrm rot="2700000">
                <a:off x="5864191" y="4391028"/>
                <a:ext cx="146375" cy="20146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0288" name="Line 38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5515536" y="3457738"/>
                <a:ext cx="730531" cy="75067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10289" name="AutoShape 39"/>
              <p:cNvSpPr>
                <a:spLocks noChangeAspect="1" noChangeArrowheads="1"/>
              </p:cNvSpPr>
              <p:nvPr/>
            </p:nvSpPr>
            <p:spPr bwMode="auto">
              <a:xfrm rot="8100000">
                <a:off x="5836644" y="3748474"/>
                <a:ext cx="150412" cy="196062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0290" name="Line 40"/>
              <p:cNvSpPr>
                <a:spLocks noChangeShapeType="1"/>
              </p:cNvSpPr>
              <p:nvPr/>
            </p:nvSpPr>
            <p:spPr bwMode="auto">
              <a:xfrm flipH="1">
                <a:off x="6239581" y="4175513"/>
                <a:ext cx="1126015" cy="0"/>
              </a:xfrm>
              <a:prstGeom prst="line">
                <a:avLst/>
              </a:pr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</p:grpSp>
        <p:grpSp>
          <p:nvGrpSpPr>
            <p:cNvPr id="10250" name="Group 8"/>
            <p:cNvGrpSpPr>
              <a:grpSpLocks/>
            </p:cNvGrpSpPr>
            <p:nvPr/>
          </p:nvGrpSpPr>
          <p:grpSpPr bwMode="auto">
            <a:xfrm>
              <a:off x="7382764" y="3430881"/>
              <a:ext cx="1512888" cy="692150"/>
              <a:chOff x="3013" y="2731"/>
              <a:chExt cx="1138" cy="589"/>
            </a:xfrm>
          </p:grpSpPr>
          <p:grpSp>
            <p:nvGrpSpPr>
              <p:cNvPr id="10271" name="Group 9"/>
              <p:cNvGrpSpPr>
                <a:grpSpLocks/>
              </p:cNvGrpSpPr>
              <p:nvPr/>
            </p:nvGrpSpPr>
            <p:grpSpPr bwMode="auto">
              <a:xfrm>
                <a:off x="3651" y="2795"/>
                <a:ext cx="340" cy="340"/>
                <a:chOff x="3606" y="2614"/>
                <a:chExt cx="340" cy="340"/>
              </a:xfrm>
            </p:grpSpPr>
            <p:sp>
              <p:nvSpPr>
                <p:cNvPr id="10277" name="Oval 10"/>
                <p:cNvSpPr>
                  <a:spLocks noChangeArrowheads="1"/>
                </p:cNvSpPr>
                <p:nvPr/>
              </p:nvSpPr>
              <p:spPr bwMode="auto">
                <a:xfrm>
                  <a:off x="3606" y="2614"/>
                  <a:ext cx="340" cy="3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71717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78" name="Oval 11"/>
                <p:cNvSpPr>
                  <a:spLocks noChangeArrowheads="1"/>
                </p:cNvSpPr>
                <p:nvPr/>
              </p:nvSpPr>
              <p:spPr bwMode="auto">
                <a:xfrm>
                  <a:off x="3663" y="2689"/>
                  <a:ext cx="70" cy="74"/>
                </a:xfrm>
                <a:prstGeom prst="ellipse">
                  <a:avLst/>
                </a:prstGeom>
                <a:solidFill>
                  <a:srgbClr val="FF0000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79" name="Oval 12"/>
                <p:cNvSpPr>
                  <a:spLocks noChangeArrowheads="1"/>
                </p:cNvSpPr>
                <p:nvPr/>
              </p:nvSpPr>
              <p:spPr bwMode="auto">
                <a:xfrm>
                  <a:off x="3830" y="2704"/>
                  <a:ext cx="70" cy="74"/>
                </a:xfrm>
                <a:prstGeom prst="ellipse">
                  <a:avLst/>
                </a:prstGeom>
                <a:solidFill>
                  <a:srgbClr val="00FF00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80" name="Oval 13"/>
                <p:cNvSpPr>
                  <a:spLocks noChangeArrowheads="1"/>
                </p:cNvSpPr>
                <p:nvPr/>
              </p:nvSpPr>
              <p:spPr bwMode="auto">
                <a:xfrm>
                  <a:off x="3719" y="2818"/>
                  <a:ext cx="72" cy="75"/>
                </a:xfrm>
                <a:prstGeom prst="ellipse">
                  <a:avLst/>
                </a:prstGeom>
                <a:solidFill>
                  <a:srgbClr val="0000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272" name="Group 14"/>
              <p:cNvGrpSpPr>
                <a:grpSpLocks/>
              </p:cNvGrpSpPr>
              <p:nvPr/>
            </p:nvGrpSpPr>
            <p:grpSpPr bwMode="auto">
              <a:xfrm>
                <a:off x="3198" y="2976"/>
                <a:ext cx="291" cy="294"/>
                <a:chOff x="2925" y="2886"/>
                <a:chExt cx="291" cy="294"/>
              </a:xfrm>
            </p:grpSpPr>
            <p:sp>
              <p:nvSpPr>
                <p:cNvPr id="10274" name="Oval 15"/>
                <p:cNvSpPr>
                  <a:spLocks noChangeArrowheads="1"/>
                </p:cNvSpPr>
                <p:nvPr/>
              </p:nvSpPr>
              <p:spPr bwMode="auto">
                <a:xfrm>
                  <a:off x="2925" y="2886"/>
                  <a:ext cx="291" cy="29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71717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75" name="Oval 16"/>
                <p:cNvSpPr>
                  <a:spLocks noChangeArrowheads="1"/>
                </p:cNvSpPr>
                <p:nvPr/>
              </p:nvSpPr>
              <p:spPr bwMode="auto">
                <a:xfrm>
                  <a:off x="2995" y="2952"/>
                  <a:ext cx="70" cy="74"/>
                </a:xfrm>
                <a:prstGeom prst="ellipse">
                  <a:avLst/>
                </a:prstGeom>
                <a:solidFill>
                  <a:srgbClr val="FFFF00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76" name="Oval 17"/>
                <p:cNvSpPr>
                  <a:spLocks noChangeArrowheads="1"/>
                </p:cNvSpPr>
                <p:nvPr/>
              </p:nvSpPr>
              <p:spPr bwMode="auto">
                <a:xfrm>
                  <a:off x="3086" y="3048"/>
                  <a:ext cx="72" cy="75"/>
                </a:xfrm>
                <a:prstGeom prst="ellipse">
                  <a:avLst/>
                </a:prstGeom>
                <a:solidFill>
                  <a:srgbClr val="0000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0273" name="Oval 18"/>
              <p:cNvSpPr>
                <a:spLocks noChangeArrowheads="1"/>
              </p:cNvSpPr>
              <p:nvPr/>
            </p:nvSpPr>
            <p:spPr bwMode="auto">
              <a:xfrm rot="-900000">
                <a:off x="3013" y="2731"/>
                <a:ext cx="1138" cy="58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</p:grpSp>
        <p:grpSp>
          <p:nvGrpSpPr>
            <p:cNvPr id="10251" name="Group 19"/>
            <p:cNvGrpSpPr>
              <a:grpSpLocks/>
            </p:cNvGrpSpPr>
            <p:nvPr/>
          </p:nvGrpSpPr>
          <p:grpSpPr bwMode="auto">
            <a:xfrm>
              <a:off x="5908968" y="3452390"/>
              <a:ext cx="1295400" cy="619125"/>
              <a:chOff x="1678" y="2594"/>
              <a:chExt cx="1023" cy="589"/>
            </a:xfrm>
          </p:grpSpPr>
          <p:grpSp>
            <p:nvGrpSpPr>
              <p:cNvPr id="10262" name="Group 20"/>
              <p:cNvGrpSpPr>
                <a:grpSpLocks/>
              </p:cNvGrpSpPr>
              <p:nvPr/>
            </p:nvGrpSpPr>
            <p:grpSpPr bwMode="auto">
              <a:xfrm>
                <a:off x="2245" y="2840"/>
                <a:ext cx="291" cy="294"/>
                <a:chOff x="2925" y="2886"/>
                <a:chExt cx="291" cy="294"/>
              </a:xfrm>
            </p:grpSpPr>
            <p:sp>
              <p:nvSpPr>
                <p:cNvPr id="10268" name="Oval 21"/>
                <p:cNvSpPr>
                  <a:spLocks noChangeArrowheads="1"/>
                </p:cNvSpPr>
                <p:nvPr/>
              </p:nvSpPr>
              <p:spPr bwMode="auto">
                <a:xfrm>
                  <a:off x="2925" y="2886"/>
                  <a:ext cx="291" cy="29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71717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69" name="Oval 22"/>
                <p:cNvSpPr>
                  <a:spLocks noChangeArrowheads="1"/>
                </p:cNvSpPr>
                <p:nvPr/>
              </p:nvSpPr>
              <p:spPr bwMode="auto">
                <a:xfrm>
                  <a:off x="2995" y="2952"/>
                  <a:ext cx="70" cy="74"/>
                </a:xfrm>
                <a:prstGeom prst="ellipse">
                  <a:avLst/>
                </a:prstGeom>
                <a:solidFill>
                  <a:srgbClr val="FFFF00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70" name="Oval 23"/>
                <p:cNvSpPr>
                  <a:spLocks noChangeArrowheads="1"/>
                </p:cNvSpPr>
                <p:nvPr/>
              </p:nvSpPr>
              <p:spPr bwMode="auto">
                <a:xfrm>
                  <a:off x="3086" y="3048"/>
                  <a:ext cx="72" cy="75"/>
                </a:xfrm>
                <a:prstGeom prst="ellipse">
                  <a:avLst/>
                </a:prstGeom>
                <a:solidFill>
                  <a:srgbClr val="0000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263" name="Group 24"/>
              <p:cNvGrpSpPr>
                <a:grpSpLocks/>
              </p:cNvGrpSpPr>
              <p:nvPr/>
            </p:nvGrpSpPr>
            <p:grpSpPr bwMode="auto">
              <a:xfrm>
                <a:off x="1837" y="2659"/>
                <a:ext cx="291" cy="294"/>
                <a:chOff x="2925" y="2886"/>
                <a:chExt cx="291" cy="294"/>
              </a:xfrm>
            </p:grpSpPr>
            <p:sp>
              <p:nvSpPr>
                <p:cNvPr id="10265" name="Oval 25"/>
                <p:cNvSpPr>
                  <a:spLocks noChangeArrowheads="1"/>
                </p:cNvSpPr>
                <p:nvPr/>
              </p:nvSpPr>
              <p:spPr bwMode="auto">
                <a:xfrm>
                  <a:off x="2925" y="2886"/>
                  <a:ext cx="291" cy="29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71717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66" name="Oval 26"/>
                <p:cNvSpPr>
                  <a:spLocks noChangeArrowheads="1"/>
                </p:cNvSpPr>
                <p:nvPr/>
              </p:nvSpPr>
              <p:spPr bwMode="auto">
                <a:xfrm>
                  <a:off x="2995" y="2952"/>
                  <a:ext cx="70" cy="74"/>
                </a:xfrm>
                <a:prstGeom prst="ellipse">
                  <a:avLst/>
                </a:prstGeom>
                <a:solidFill>
                  <a:srgbClr val="FFFF00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67" name="Oval 27"/>
                <p:cNvSpPr>
                  <a:spLocks noChangeArrowheads="1"/>
                </p:cNvSpPr>
                <p:nvPr/>
              </p:nvSpPr>
              <p:spPr bwMode="auto">
                <a:xfrm>
                  <a:off x="3086" y="3048"/>
                  <a:ext cx="72" cy="75"/>
                </a:xfrm>
                <a:prstGeom prst="ellipse">
                  <a:avLst/>
                </a:prstGeom>
                <a:solidFill>
                  <a:srgbClr val="0000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0264" name="Oval 28"/>
              <p:cNvSpPr>
                <a:spLocks noChangeArrowheads="1"/>
              </p:cNvSpPr>
              <p:nvPr/>
            </p:nvSpPr>
            <p:spPr bwMode="auto">
              <a:xfrm rot="1500000">
                <a:off x="1678" y="2594"/>
                <a:ext cx="1023" cy="58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</p:grpSp>
        <p:grpSp>
          <p:nvGrpSpPr>
            <p:cNvPr id="10252" name="Group 42"/>
            <p:cNvGrpSpPr>
              <a:grpSpLocks/>
            </p:cNvGrpSpPr>
            <p:nvPr/>
          </p:nvGrpSpPr>
          <p:grpSpPr bwMode="auto">
            <a:xfrm>
              <a:off x="5838826" y="4719897"/>
              <a:ext cx="3006159" cy="2021457"/>
              <a:chOff x="2987" y="2725"/>
              <a:chExt cx="2350" cy="1543"/>
            </a:xfrm>
          </p:grpSpPr>
          <p:grpSp>
            <p:nvGrpSpPr>
              <p:cNvPr id="10255" name="Group 38"/>
              <p:cNvGrpSpPr>
                <a:grpSpLocks/>
              </p:cNvGrpSpPr>
              <p:nvPr/>
            </p:nvGrpSpPr>
            <p:grpSpPr bwMode="auto">
              <a:xfrm>
                <a:off x="3152" y="2725"/>
                <a:ext cx="1724" cy="1543"/>
                <a:chOff x="2517" y="865"/>
                <a:chExt cx="1724" cy="1543"/>
              </a:xfrm>
            </p:grpSpPr>
            <p:sp>
              <p:nvSpPr>
                <p:cNvPr id="10260" name="Oval 36"/>
                <p:cNvSpPr>
                  <a:spLocks noChangeArrowheads="1"/>
                </p:cNvSpPr>
                <p:nvPr/>
              </p:nvSpPr>
              <p:spPr bwMode="auto">
                <a:xfrm>
                  <a:off x="2517" y="865"/>
                  <a:ext cx="1724" cy="15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chemeClr val="bg1">
                        <a:alpha val="62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10261" name="Oval 34"/>
                <p:cNvSpPr>
                  <a:spLocks noChangeArrowheads="1"/>
                </p:cNvSpPr>
                <p:nvPr/>
              </p:nvSpPr>
              <p:spPr bwMode="auto">
                <a:xfrm>
                  <a:off x="3288" y="1573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256" name="Group 41"/>
              <p:cNvGrpSpPr>
                <a:grpSpLocks/>
              </p:cNvGrpSpPr>
              <p:nvPr/>
            </p:nvGrpSpPr>
            <p:grpSpPr bwMode="auto">
              <a:xfrm>
                <a:off x="2987" y="3433"/>
                <a:ext cx="2350" cy="578"/>
                <a:chOff x="2987" y="3433"/>
                <a:chExt cx="2350" cy="578"/>
              </a:xfrm>
            </p:grpSpPr>
            <p:sp>
              <p:nvSpPr>
                <p:cNvPr id="7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987" y="3751"/>
                  <a:ext cx="856" cy="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600" dirty="0" smtClean="0">
                      <a:solidFill>
                        <a:srgbClr val="0099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ＭＳ Ｐゴシック" pitchFamily="50" charset="-128"/>
                    </a:rPr>
                    <a:t>bare </a:t>
                  </a:r>
                  <a:r>
                    <a:rPr lang="en-US" altLang="ja-JP" sz="1600" dirty="0">
                      <a:solidFill>
                        <a:srgbClr val="0099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ＭＳ Ｐゴシック" pitchFamily="50" charset="-128"/>
                    </a:rPr>
                    <a:t>state</a:t>
                  </a:r>
                  <a:endParaRPr lang="ja-JP" altLang="en-US" sz="1600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pitchFamily="50" charset="-128"/>
                  </a:endParaRPr>
                </a:p>
              </p:txBody>
            </p:sp>
            <p:sp>
              <p:nvSpPr>
                <p:cNvPr id="7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286" y="3433"/>
                  <a:ext cx="1051" cy="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600" dirty="0">
                      <a:solidFill>
                        <a:srgbClr val="0099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ＭＳ Ｐゴシック" pitchFamily="50" charset="-128"/>
                    </a:rPr>
                    <a:t>meson cloud</a:t>
                  </a:r>
                </a:p>
              </p:txBody>
            </p:sp>
            <p:sp>
              <p:nvSpPr>
                <p:cNvPr id="1025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651" y="3569"/>
                  <a:ext cx="318" cy="227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0253" name="テキスト ボックス 7"/>
            <p:cNvSpPr txBox="1">
              <a:spLocks noChangeArrowheads="1"/>
            </p:cNvSpPr>
            <p:nvPr/>
          </p:nvSpPr>
          <p:spPr bwMode="auto">
            <a:xfrm>
              <a:off x="6300248" y="3069735"/>
              <a:ext cx="2063474" cy="30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400" dirty="0"/>
                <a:t>“</a:t>
              </a:r>
              <a:r>
                <a:rPr kumimoji="1" lang="en-US" altLang="ja-JP" sz="1400" dirty="0" smtClean="0"/>
                <a:t>molecule-like” </a:t>
              </a:r>
              <a:r>
                <a:rPr kumimoji="1" lang="en-US" altLang="ja-JP" sz="1400" dirty="0"/>
                <a:t>states</a:t>
              </a:r>
              <a:endParaRPr kumimoji="1" lang="ja-JP" altLang="en-US" sz="1400" dirty="0"/>
            </a:p>
          </p:txBody>
        </p:sp>
        <p:sp>
          <p:nvSpPr>
            <p:cNvPr id="10254" name="テキスト ボックス 8"/>
            <p:cNvSpPr txBox="1">
              <a:spLocks noChangeArrowheads="1"/>
            </p:cNvSpPr>
            <p:nvPr/>
          </p:nvSpPr>
          <p:spPr bwMode="auto">
            <a:xfrm>
              <a:off x="5796136" y="4634072"/>
              <a:ext cx="2882645" cy="30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400" dirty="0"/>
                <a:t>core (bare state) + meson cloud</a:t>
              </a:r>
              <a:endParaRPr kumimoji="1" lang="ja-JP" altLang="en-US" sz="1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245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708274"/>
            <a:ext cx="8208912" cy="1800845"/>
          </a:xfr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b="1" dirty="0"/>
              <a:t>Results of </a:t>
            </a:r>
            <a:r>
              <a:rPr lang="en-US" altLang="ja-JP" sz="2800" b="1" dirty="0" smtClean="0"/>
              <a:t>nucleon resonance extraction </a:t>
            </a:r>
            <a:br>
              <a:rPr lang="en-US" altLang="ja-JP" sz="2800" b="1" dirty="0" smtClean="0"/>
            </a:br>
            <a:r>
              <a:rPr lang="en-US" altLang="ja-JP" sz="2800" b="1" dirty="0" smtClean="0"/>
              <a:t>from</a:t>
            </a:r>
            <a:r>
              <a:rPr lang="en-US" altLang="ja-JP" sz="2800" b="1" dirty="0"/>
              <a:t> </a:t>
            </a:r>
            <a:r>
              <a:rPr lang="en-US" altLang="ja-JP" sz="2800" b="1" dirty="0" err="1" smtClean="0"/>
              <a:t>Collaboration@EBAC</a:t>
            </a:r>
            <a:r>
              <a:rPr lang="en-US" altLang="ja-JP" sz="2800" b="1" dirty="0"/>
              <a:t/>
            </a:r>
            <a:br>
              <a:rPr lang="en-US" altLang="ja-JP" sz="2800" b="1" dirty="0"/>
            </a:br>
            <a:r>
              <a:rPr lang="en-US" altLang="ja-JP" sz="2800" b="0" dirty="0" smtClean="0">
                <a:latin typeface="Arial Black" pitchFamily="34" charset="0"/>
                <a:ea typeface="ＭＳ Ｐゴシック" charset="-128"/>
              </a:rPr>
              <a:t>(2 of 3)</a:t>
            </a:r>
          </a:p>
        </p:txBody>
      </p:sp>
    </p:spTree>
    <p:extLst>
      <p:ext uri="{BB962C8B-B14F-4D97-AF65-F5344CB8AC3E}">
        <p14:creationId xmlns:p14="http://schemas.microsoft.com/office/powerpoint/2010/main" val="202098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664078" y="1844824"/>
            <a:ext cx="4498645" cy="37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u="sng" dirty="0"/>
              <a:t>Objectives and goals:</a:t>
            </a:r>
          </a:p>
          <a:p>
            <a:pPr>
              <a:lnSpc>
                <a:spcPct val="200000"/>
              </a:lnSpc>
            </a:pPr>
            <a:r>
              <a:rPr lang="en-US" altLang="ja-JP" sz="1600" dirty="0"/>
              <a:t>Through the </a:t>
            </a:r>
            <a:r>
              <a:rPr lang="en-US" altLang="ja-JP" sz="1600" dirty="0">
                <a:solidFill>
                  <a:srgbClr val="FF0000"/>
                </a:solidFill>
              </a:rPr>
              <a:t>comprehensive analysis</a:t>
            </a:r>
            <a:r>
              <a:rPr lang="en-US" altLang="ja-JP" sz="1600" dirty="0"/>
              <a:t> </a:t>
            </a:r>
          </a:p>
          <a:p>
            <a:r>
              <a:rPr lang="en-US" altLang="ja-JP" sz="1600" dirty="0"/>
              <a:t>of world data</a:t>
            </a:r>
            <a:r>
              <a:rPr lang="en-US" altLang="ja-JP" sz="1600" dirty="0">
                <a:solidFill>
                  <a:srgbClr val="0000FF"/>
                </a:solidFill>
              </a:rPr>
              <a:t> </a:t>
            </a:r>
            <a:r>
              <a:rPr lang="en-US" altLang="ja-JP" sz="1600" dirty="0"/>
              <a:t>of </a:t>
            </a:r>
            <a:r>
              <a:rPr lang="en-US" altLang="ja-JP" sz="1600" dirty="0" err="1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ja-JP" sz="1600" dirty="0" err="1">
                <a:solidFill>
                  <a:srgbClr val="0000FF"/>
                </a:solidFill>
              </a:rPr>
              <a:t>N</a:t>
            </a:r>
            <a:r>
              <a:rPr lang="en-US" altLang="ja-JP" sz="1600" dirty="0">
                <a:solidFill>
                  <a:srgbClr val="0000FF"/>
                </a:solidFill>
              </a:rPr>
              <a:t>, </a:t>
            </a:r>
            <a:r>
              <a:rPr lang="en-US" altLang="ja-JP" sz="1600" dirty="0" err="1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altLang="ja-JP" sz="1600" dirty="0" err="1">
                <a:solidFill>
                  <a:srgbClr val="0000FF"/>
                </a:solidFill>
              </a:rPr>
              <a:t>N</a:t>
            </a:r>
            <a:r>
              <a:rPr lang="en-US" altLang="ja-JP" sz="1600" dirty="0">
                <a:solidFill>
                  <a:srgbClr val="0000FF"/>
                </a:solidFill>
              </a:rPr>
              <a:t>, N(</a:t>
            </a:r>
            <a:r>
              <a:rPr lang="en-US" altLang="ja-JP" sz="1600" dirty="0" err="1">
                <a:solidFill>
                  <a:srgbClr val="0000FF"/>
                </a:solidFill>
              </a:rPr>
              <a:t>e,e</a:t>
            </a:r>
            <a:r>
              <a:rPr lang="en-US" altLang="ja-JP" sz="1600" dirty="0">
                <a:solidFill>
                  <a:srgbClr val="0000FF"/>
                </a:solidFill>
              </a:rPr>
              <a:t>’)</a:t>
            </a:r>
            <a:r>
              <a:rPr lang="en-US" altLang="ja-JP" sz="1600" dirty="0"/>
              <a:t> reactions</a:t>
            </a:r>
            <a:r>
              <a:rPr lang="en-US" altLang="ja-JP" sz="1600" dirty="0" smtClean="0"/>
              <a:t>,</a:t>
            </a:r>
          </a:p>
          <a:p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  Determine N* spectrum (</a:t>
            </a:r>
            <a:r>
              <a:rPr lang="en-US" altLang="ja-JP" sz="1600" dirty="0">
                <a:solidFill>
                  <a:srgbClr val="FF6600"/>
                </a:solidFill>
                <a:sym typeface="Wingdings" pitchFamily="2" charset="2"/>
              </a:rPr>
              <a:t>pole masses</a:t>
            </a:r>
            <a:r>
              <a:rPr lang="en-US" altLang="ja-JP" sz="1600" dirty="0" smtClean="0"/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  Extract N* form factors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600" dirty="0"/>
              <a:t>      (e.g., N-N* </a:t>
            </a:r>
            <a:r>
              <a:rPr lang="en-US" altLang="ja-JP" sz="1600" dirty="0" err="1"/>
              <a:t>e.m</a:t>
            </a:r>
            <a:r>
              <a:rPr lang="en-US" altLang="ja-JP" sz="1600" dirty="0"/>
              <a:t>. transition form factors</a:t>
            </a:r>
            <a:r>
              <a:rPr lang="en-US" altLang="ja-JP" sz="1600" dirty="0" smtClean="0"/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altLang="ja-JP" sz="1600" dirty="0"/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  Provide </a:t>
            </a:r>
            <a:r>
              <a:rPr lang="en-US" altLang="ja-JP" sz="1600" dirty="0">
                <a:solidFill>
                  <a:srgbClr val="FF0000"/>
                </a:solidFill>
              </a:rPr>
              <a:t>reaction mechanism information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600" dirty="0">
                <a:solidFill>
                  <a:srgbClr val="FF0000"/>
                </a:solidFill>
              </a:rPr>
              <a:t>      </a:t>
            </a:r>
            <a:r>
              <a:rPr lang="en-US" altLang="ja-JP" sz="1600" dirty="0"/>
              <a:t>necessary for</a:t>
            </a:r>
            <a:r>
              <a:rPr lang="ja-JP" altLang="en-US" sz="1600" dirty="0"/>
              <a:t> </a:t>
            </a:r>
            <a:r>
              <a:rPr lang="en-US" altLang="ja-JP" sz="1600" dirty="0"/>
              <a:t>interpreting </a:t>
            </a:r>
            <a:r>
              <a:rPr lang="en-US" altLang="ja-JP" sz="1600" dirty="0">
                <a:solidFill>
                  <a:srgbClr val="0000FF"/>
                </a:solidFill>
              </a:rPr>
              <a:t>N* spectrum, 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600" dirty="0">
                <a:solidFill>
                  <a:srgbClr val="0000FF"/>
                </a:solidFill>
              </a:rPr>
              <a:t>      structures and dynamical origins</a:t>
            </a:r>
            <a:endParaRPr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80728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Collaboration </a:t>
            </a:r>
            <a:r>
              <a:rPr lang="en-US" altLang="ja-JP" sz="28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at Excited Baryon Analysis Center (EBAC) of Jefferson Lab</a:t>
            </a:r>
            <a:endParaRPr lang="ja-JP" altLang="en-US" sz="2800" b="0" dirty="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277943" y="1124744"/>
            <a:ext cx="275855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u="sng" dirty="0">
                <a:solidFill>
                  <a:srgbClr val="0000FF"/>
                </a:solidFill>
              </a:rPr>
              <a:t>http://ebac-theory.jlab.org/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43731" y="1844824"/>
            <a:ext cx="4680494" cy="4104709"/>
            <a:chOff x="43731" y="1967631"/>
            <a:chExt cx="4680494" cy="4104709"/>
          </a:xfrm>
        </p:grpSpPr>
        <p:sp>
          <p:nvSpPr>
            <p:cNvPr id="12292" name="Oval 4"/>
            <p:cNvSpPr>
              <a:spLocks noChangeArrowheads="1"/>
            </p:cNvSpPr>
            <p:nvPr/>
          </p:nvSpPr>
          <p:spPr bwMode="auto">
            <a:xfrm>
              <a:off x="1386105" y="3982194"/>
              <a:ext cx="2052080" cy="74295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 altLang="ja-JP"/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1484472" y="4118171"/>
              <a:ext cx="1981931" cy="494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1300" dirty="0" smtClean="0">
                  <a:solidFill>
                    <a:srgbClr val="FF0000"/>
                  </a:solidFill>
                </a:rPr>
                <a:t>Spectrum, structure,…</a:t>
              </a:r>
            </a:p>
            <a:p>
              <a:pPr algn="ctr"/>
              <a:r>
                <a:rPr lang="en-US" altLang="ja-JP" sz="1300" dirty="0" smtClean="0">
                  <a:solidFill>
                    <a:srgbClr val="FF0000"/>
                  </a:solidFill>
                </a:rPr>
                <a:t>of N</a:t>
              </a:r>
              <a:r>
                <a:rPr lang="en-US" altLang="ja-JP" sz="1300" dirty="0">
                  <a:solidFill>
                    <a:srgbClr val="FF0000"/>
                  </a:solidFill>
                </a:rPr>
                <a:t>* </a:t>
              </a:r>
              <a:r>
                <a:rPr lang="en-US" altLang="ja-JP" sz="1300" dirty="0" smtClean="0">
                  <a:solidFill>
                    <a:srgbClr val="FF0000"/>
                  </a:solidFill>
                </a:rPr>
                <a:t>states</a:t>
              </a:r>
              <a:endParaRPr lang="en-US" altLang="ja-JP" sz="1300" dirty="0">
                <a:solidFill>
                  <a:srgbClr val="FF0000"/>
                </a:solidFill>
              </a:endParaRPr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>
              <a:off x="1815758" y="5502427"/>
              <a:ext cx="1249362" cy="5699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 altLang="ja-JP"/>
            </a:p>
          </p:txBody>
        </p:sp>
        <p:sp>
          <p:nvSpPr>
            <p:cNvPr id="408584" name="Text Box 8"/>
            <p:cNvSpPr txBox="1">
              <a:spLocks noChangeArrowheads="1"/>
            </p:cNvSpPr>
            <p:nvPr/>
          </p:nvSpPr>
          <p:spPr bwMode="auto">
            <a:xfrm>
              <a:off x="2058648" y="5580215"/>
              <a:ext cx="787693" cy="40229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ja-JP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  <a:ea typeface="ＭＳ Ｐゴシック" pitchFamily="50" charset="-128"/>
                </a:rPr>
                <a:t>Q</a:t>
              </a:r>
              <a:r>
                <a:rPr lang="en-US" altLang="ja-JP" sz="20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  <a:ea typeface="ＭＳ Ｐゴシック" pitchFamily="50" charset="-128"/>
                </a:rPr>
                <a:t>C</a:t>
              </a:r>
              <a:r>
                <a:rPr lang="en-US" altLang="ja-JP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  <a:ea typeface="ＭＳ Ｐゴシック" pitchFamily="50" charset="-128"/>
                </a:rPr>
                <a:t>D</a:t>
              </a:r>
            </a:p>
          </p:txBody>
        </p:sp>
        <p:sp>
          <p:nvSpPr>
            <p:cNvPr id="12297" name="AutoShape 9"/>
            <p:cNvSpPr>
              <a:spLocks noChangeArrowheads="1"/>
            </p:cNvSpPr>
            <p:nvPr/>
          </p:nvSpPr>
          <p:spPr bwMode="auto">
            <a:xfrm rot="5400000">
              <a:off x="1903865" y="3243188"/>
              <a:ext cx="1084263" cy="47625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6842 h 21600"/>
                <a:gd name="T14" fmla="*/ 19570 w 21600"/>
                <a:gd name="T15" fmla="*/ 1475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062" y="0"/>
                  </a:moveTo>
                  <a:lnTo>
                    <a:pt x="16062" y="6842"/>
                  </a:lnTo>
                  <a:lnTo>
                    <a:pt x="3375" y="6842"/>
                  </a:lnTo>
                  <a:lnTo>
                    <a:pt x="3375" y="14758"/>
                  </a:lnTo>
                  <a:lnTo>
                    <a:pt x="16062" y="14758"/>
                  </a:lnTo>
                  <a:lnTo>
                    <a:pt x="16062" y="21600"/>
                  </a:lnTo>
                  <a:lnTo>
                    <a:pt x="21600" y="10800"/>
                  </a:lnTo>
                  <a:lnTo>
                    <a:pt x="16062" y="0"/>
                  </a:lnTo>
                  <a:close/>
                </a:path>
                <a:path w="21600" h="21600">
                  <a:moveTo>
                    <a:pt x="1350" y="6842"/>
                  </a:moveTo>
                  <a:lnTo>
                    <a:pt x="1350" y="14758"/>
                  </a:lnTo>
                  <a:lnTo>
                    <a:pt x="2700" y="14758"/>
                  </a:lnTo>
                  <a:lnTo>
                    <a:pt x="2700" y="6842"/>
                  </a:lnTo>
                  <a:lnTo>
                    <a:pt x="1350" y="6842"/>
                  </a:lnTo>
                  <a:close/>
                </a:path>
                <a:path w="21600" h="21600">
                  <a:moveTo>
                    <a:pt x="0" y="6842"/>
                  </a:moveTo>
                  <a:lnTo>
                    <a:pt x="0" y="14758"/>
                  </a:lnTo>
                  <a:lnTo>
                    <a:pt x="675" y="14758"/>
                  </a:lnTo>
                  <a:lnTo>
                    <a:pt x="675" y="6842"/>
                  </a:lnTo>
                  <a:lnTo>
                    <a:pt x="0" y="6842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3347864" y="4114948"/>
              <a:ext cx="1376361" cy="1771650"/>
              <a:chOff x="3035302" y="4114948"/>
              <a:chExt cx="1376361" cy="1771650"/>
            </a:xfrm>
          </p:grpSpPr>
          <p:sp>
            <p:nvSpPr>
              <p:cNvPr id="12294" name="AutoShape 6"/>
              <p:cNvSpPr>
                <a:spLocks noChangeArrowheads="1"/>
              </p:cNvSpPr>
              <p:nvPr/>
            </p:nvSpPr>
            <p:spPr bwMode="auto">
              <a:xfrm rot="10800000">
                <a:off x="3035302" y="4114948"/>
                <a:ext cx="833438" cy="1771650"/>
              </a:xfrm>
              <a:prstGeom prst="curvedRightArrow">
                <a:avLst>
                  <a:gd name="adj1" fmla="val 22891"/>
                  <a:gd name="adj2" fmla="val 56627"/>
                  <a:gd name="adj3" fmla="val 49500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rot="10800000" wrap="none" lIns="90000" tIns="46800" rIns="90000" bIns="46800" anchor="ctr"/>
              <a:lstStyle/>
              <a:p>
                <a:endParaRPr lang="en-US" altLang="ja-JP"/>
              </a:p>
            </p:txBody>
          </p:sp>
          <p:sp>
            <p:nvSpPr>
              <p:cNvPr id="12299" name="AutoShape 11"/>
              <p:cNvSpPr>
                <a:spLocks noChangeArrowheads="1"/>
              </p:cNvSpPr>
              <p:nvPr/>
            </p:nvSpPr>
            <p:spPr bwMode="auto">
              <a:xfrm>
                <a:off x="3160713" y="4846786"/>
                <a:ext cx="1250950" cy="400050"/>
              </a:xfrm>
              <a:prstGeom prst="flowChartAlternateProcess">
                <a:avLst/>
              </a:prstGeom>
              <a:solidFill>
                <a:srgbClr val="FFFF99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endParaRPr lang="en-US" altLang="ja-JP"/>
              </a:p>
            </p:txBody>
          </p:sp>
          <p:sp>
            <p:nvSpPr>
              <p:cNvPr id="12300" name="Text Box 12"/>
              <p:cNvSpPr txBox="1">
                <a:spLocks noChangeArrowheads="1"/>
              </p:cNvSpPr>
              <p:nvPr/>
            </p:nvSpPr>
            <p:spPr bwMode="auto">
              <a:xfrm>
                <a:off x="3262315" y="4919812"/>
                <a:ext cx="1061807" cy="279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ja-JP" sz="1200" dirty="0"/>
                  <a:t>Lattice QCD</a:t>
                </a:r>
              </a:p>
            </p:txBody>
          </p:sp>
        </p:grpSp>
        <p:sp>
          <p:nvSpPr>
            <p:cNvPr id="12301" name="Oval 13"/>
            <p:cNvSpPr>
              <a:spLocks noChangeArrowheads="1"/>
            </p:cNvSpPr>
            <p:nvPr/>
          </p:nvSpPr>
          <p:spPr bwMode="auto">
            <a:xfrm>
              <a:off x="799760" y="2081931"/>
              <a:ext cx="3311525" cy="8001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 altLang="ja-JP"/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43731" y="4114952"/>
              <a:ext cx="1431925" cy="1770063"/>
              <a:chOff x="47625" y="4114952"/>
              <a:chExt cx="1431925" cy="1770063"/>
            </a:xfrm>
          </p:grpSpPr>
          <p:sp>
            <p:nvSpPr>
              <p:cNvPr id="12298" name="AutoShape 10"/>
              <p:cNvSpPr>
                <a:spLocks noChangeArrowheads="1"/>
              </p:cNvSpPr>
              <p:nvPr/>
            </p:nvSpPr>
            <p:spPr bwMode="auto">
              <a:xfrm rot="10800000" flipH="1">
                <a:off x="646113" y="4114952"/>
                <a:ext cx="833437" cy="1770063"/>
              </a:xfrm>
              <a:prstGeom prst="curvedRightArrow">
                <a:avLst>
                  <a:gd name="adj1" fmla="val 22870"/>
                  <a:gd name="adj2" fmla="val 56576"/>
                  <a:gd name="adj3" fmla="val 49500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rot="10800000" wrap="none" lIns="90000" tIns="46800" rIns="90000" bIns="46800" anchor="ctr"/>
              <a:lstStyle/>
              <a:p>
                <a:endParaRPr lang="en-US" altLang="ja-JP"/>
              </a:p>
            </p:txBody>
          </p:sp>
          <p:sp>
            <p:nvSpPr>
              <p:cNvPr id="12302" name="AutoShape 14"/>
              <p:cNvSpPr>
                <a:spLocks noChangeArrowheads="1"/>
              </p:cNvSpPr>
              <p:nvPr/>
            </p:nvSpPr>
            <p:spPr bwMode="auto">
              <a:xfrm>
                <a:off x="66675" y="4848373"/>
                <a:ext cx="1250950" cy="400050"/>
              </a:xfrm>
              <a:prstGeom prst="flowChartAlternateProcess">
                <a:avLst/>
              </a:prstGeom>
              <a:solidFill>
                <a:srgbClr val="FFFF99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endParaRPr lang="en-US" altLang="ja-JP"/>
              </a:p>
            </p:txBody>
          </p:sp>
          <p:sp>
            <p:nvSpPr>
              <p:cNvPr id="12303" name="Text Box 15"/>
              <p:cNvSpPr txBox="1">
                <a:spLocks noChangeArrowheads="1"/>
              </p:cNvSpPr>
              <p:nvPr/>
            </p:nvSpPr>
            <p:spPr bwMode="auto">
              <a:xfrm>
                <a:off x="47625" y="4919812"/>
                <a:ext cx="1294242" cy="279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ja-JP" sz="1200"/>
                  <a:t>Hadron Models</a:t>
                </a:r>
              </a:p>
            </p:txBody>
          </p:sp>
        </p:grpSp>
        <p:sp>
          <p:nvSpPr>
            <p:cNvPr id="12304" name="AutoShape 16"/>
            <p:cNvSpPr>
              <a:spLocks noChangeArrowheads="1"/>
            </p:cNvSpPr>
            <p:nvPr/>
          </p:nvSpPr>
          <p:spPr bwMode="auto">
            <a:xfrm>
              <a:off x="643414" y="3166194"/>
              <a:ext cx="3600400" cy="342900"/>
            </a:xfrm>
            <a:prstGeom prst="flowChartAlternateProcess">
              <a:avLst/>
            </a:prstGeom>
            <a:solidFill>
              <a:srgbClr val="FF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 altLang="ja-JP"/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643414" y="3163111"/>
              <a:ext cx="3640554" cy="34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600" dirty="0" smtClean="0">
                  <a:solidFill>
                    <a:srgbClr val="0000FF"/>
                  </a:solidFill>
                </a:rPr>
                <a:t>Analysis Based on Reaction Theory</a:t>
              </a:r>
              <a:endParaRPr lang="en-US" altLang="ja-JP" sz="1600" dirty="0">
                <a:solidFill>
                  <a:srgbClr val="0000FF"/>
                </a:solidFill>
              </a:endParaRP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>
              <a:off x="1730032" y="1967631"/>
              <a:ext cx="1374392" cy="309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>
                  <a:solidFill>
                    <a:srgbClr val="FF0000"/>
                  </a:solidFill>
                </a:rPr>
                <a:t>Reaction Data</a:t>
              </a:r>
            </a:p>
          </p:txBody>
        </p:sp>
        <p:pic>
          <p:nvPicPr>
            <p:cNvPr id="12309" name="Picture 21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897" y="2310535"/>
              <a:ext cx="23907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7"/>
          <p:cNvGrpSpPr>
            <a:grpSpLocks/>
          </p:cNvGrpSpPr>
          <p:nvPr/>
        </p:nvGrpSpPr>
        <p:grpSpPr bwMode="auto">
          <a:xfrm>
            <a:off x="431592" y="3900067"/>
            <a:ext cx="8351838" cy="1223962"/>
            <a:chOff x="204" y="2432"/>
            <a:chExt cx="5261" cy="771"/>
          </a:xfrm>
        </p:grpSpPr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204" y="2432"/>
              <a:ext cx="5261" cy="771"/>
            </a:xfrm>
            <a:prstGeom prst="wedgeRoundRectCallout">
              <a:avLst>
                <a:gd name="adj1" fmla="val -19415"/>
                <a:gd name="adj2" fmla="val -92702"/>
                <a:gd name="adj3" fmla="val 16667"/>
              </a:avLst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 algn="ctr">
                <a:defRPr/>
              </a:pPr>
              <a:endParaRPr lang="ja-JP" altLang="en-US" b="1">
                <a:ea typeface="ＭＳ Ｐゴシック" pitchFamily="50" charset="-128"/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294" y="2564"/>
              <a:ext cx="4905" cy="2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defRPr/>
              </a:pPr>
              <a:r>
                <a:rPr lang="en-US" altLang="ja-JP" sz="1800" b="1" dirty="0">
                  <a:ea typeface="ＭＳ Ｐゴシック" pitchFamily="50" charset="-128"/>
                </a:rPr>
                <a:t>“Dynamical coupled-channels model of meson production reactions”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1912" y="2858"/>
              <a:ext cx="3334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/>
                <a:t>A. Matsuyama, T. Sato, T.-S.H. Lee Phys. Rep. 439 (2007) 193</a:t>
              </a:r>
            </a:p>
          </p:txBody>
        </p:sp>
      </p:grp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203973" y="1124743"/>
            <a:ext cx="2642368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dirty="0">
                <a:solidFill>
                  <a:srgbClr val="FF0000"/>
                </a:solidFill>
              </a:rPr>
              <a:t>Founded in January 2006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8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usepackage{txfonts}&#10;\usepackage{color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93"/>
  <p:tag name="DEFAULTHEIGHT" val="28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21.7|51.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sigma_{\rm tot}(\pi^- p\to \eta n)~\lesssim~2.8$ (mb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9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229.9805"/>
  <p:tag name="PICTUREFILESIZE" val="1218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sigma_{\rm tot}(\pi^- p\to \omega n)~\lesssim~3$ (mb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9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219.0005"/>
  <p:tag name="PICTUREFILESIZE" val="111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pxfonts}&#10;\usepackage{color}&#10;\begin{document}&#10;\begin{eqnarray*}&#10;\pi N &amp;\to&amp;\pi N,~\eta N,~\pi\pi N,~KY,~\omega N...&#10;\nonumber\\&#10;\gamma^{(\ast)} N &amp;\to&amp;\pi N,~\eta N,~\pi\pi N,~KY,~\omega N...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313"/>
  <p:tag name="PICTUREFILESIZE" val="303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8|25.5|3|7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a,b,c&amp;=&amp;(~\gamma^{(\ast)} N,~\pi N,~\eta N,~\pi\Delta,~\sigma N,~\rho N,~\textcolor[rgb]{0,0,0}{K\Lambda},~K\Sigma,\cdots)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256"/>
  <p:tag name="ORIGWIDTH" val="453.0009"/>
  <p:tag name="PICTUREFILESIZE" val="314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&#10;V_{a,b}&amp;~~=~~&amp;~~~~ v_{a,b}~~~~~~~~+~~~~~~~~Z_{a,b}&#10;~~~~~~~~+ ~~~~~~~~\sum_{N^\ast}\frac{\Gamma^\dag_{N^\ast,a}\Gamma_{N^\ast,b}}{E-M_{N^\ast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523.9811"/>
  <p:tag name="PICTUREFILESIZE" val="257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textcolor[rgb]{0,0,1}{\pi\pi N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256"/>
  <p:tag name="ORIGWIDTH" val="37"/>
  <p:tag name="PICTUREFILESIZE" val="37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&#10;\ \ \ \ \ T^{(LSJ)}_{a,b}(p_{a},p_{b};E)&amp;=&amp;V^{(LSJ)}_{a,b}(p_{a},p_{b};E)&#10;+\sum_c\int^\infty_0 q^2dq V^{(LSJ)}_{a,c}(p_{a},q;E)G_{c}(q;E)T^{(LSJ)}_{c,b}(q,p_{b};E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741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|N^*\rangle = |qqq\rangle + |\rm{m.c.}\rangle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865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|N^*\rangle = |MB\rangle 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55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36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V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2.96"/>
  <p:tag name="PICTUREFILESIZE" val="7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G_{MB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39.96008"/>
  <p:tag name="PICTUREFILESIZE" val="26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MB = \pi N, \eta N, K\Lambda,K\Sigma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81.9804"/>
  <p:tag name="PICTUREFILESIZE" val="1023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MB = \pi \Delta, \rho N, \sigma N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47.0003"/>
  <p:tag name="PICTUREFILESIZE" val="75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I=\frac{3}{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48"/>
  <p:tag name="BOXFONT" val="10"/>
  <p:tag name="BOXWRAP" val="False"/>
  <p:tag name="WORKAROUNDTRANSPARENCYBUG" val="False"/>
  <p:tag name="ALLOWFONTSUBSTITUTION" val="False"/>
  <p:tag name="BITMAPFORMAT" val="pngmono"/>
  <p:tag name="ORIGWIDTH" val="42.96008"/>
  <p:tag name="PICTUREFILESIZE" val="245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gamma p \to \pi^0 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83"/>
  <p:tag name="PICTUREFILESIZE" val="444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\Sigm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d\sigma/d\Omega$ ($\mu$b/sr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17"/>
  <p:tag name="PICTUREFILESIZE" val="736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gamma p \to \eta 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4"/>
  <p:tag name="PICTUREFILESIZE" val="36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36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d\sigma/d\Omega$ (mb/sr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22"/>
  <p:tag name="PICTUREFILESIZE" val="71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d\sigma/d\Omega$ ($\mu$b/sr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17"/>
  <p:tag name="PICTUREFILESIZE" val="736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pi^- p \to \eta 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83"/>
  <p:tag name="PICTUREFILESIZE" val="36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^+ p \to K^+ \Sigma^+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11"/>
  <p:tag name="PICTUREFILESIZE" val="463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^+ p \to K^+ \Sigma^+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11"/>
  <p:tag name="PICTUREFILESIZE" val="46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^- p \to K^0 \Sigma^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07"/>
  <p:tag name="PICTUREFILESIZE" val="55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^- p \to K^0 \Sigma^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07"/>
  <p:tag name="PICTUREFILESIZE" val="55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^- p \to K^0 \Lambda^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09"/>
  <p:tag name="PICTUREFILESIZE" val="555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^- p \to K^0 \Lambda^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09"/>
  <p:tag name="PICTUREFILESIZE" val="555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d\sigma/d\Omega$ ($\mu$b/sr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17"/>
  <p:tag name="PICTUREFILESIZE" val="73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&#10;R = \sigma(e^- e^+ \to {\rm hadrons}) / \sigma(e^- e^+ \to \mu^-\mu^+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342.9607"/>
  <p:tag name="PICTUREFILESIZE" val="1305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gamma p \to K^+\Sigma^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97.98024"/>
  <p:tag name="PICTUREFILESIZE" val="511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gamma p \to K^+\Lambd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93.00016"/>
  <p:tag name="PICTUREFILESIZE" val="45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{\rm Re}(M_{\rm pole})$ (GeV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36.9803"/>
  <p:tag name="PICTUREFILESIZE" val="930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tabular}{lll}   \hline     &#10;Analysis &amp; \multicolumn{2}{c}{P11 poles (MeV)}\\&#10;\hline&#10;6-ch DCC (2010)&amp;$1356-76i$&amp;$1364-105i$\\&#10;CMB (1990)&amp;$1370 -114i$&amp; $1360-120i$ \\&#10;GWU(1985,2006)      &amp;$1359-82i$&amp;$1388-83i$\\&#10;J\&quot;{u}lich (2009)&amp;$1387-74i$&amp;$1387-71i$\\&#10;\hline&#10;\end{tabular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8104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Gamma \equiv -2{\rm Im}(M_{\rm pole})$ (MeV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520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1|19.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^+ p \to K^+ \Sigma^+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463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left. \langle p_a|\hat T(E)|p_b\rangle \right|_{E\to E_0} &amp; \to&amp;&#10; \frac{\bar{\Gamma}(E_0,p_a)\bar{\Gamma}(E_0,p_b)}&#10;{E - E_0} + ({\rm regular~terms})&#10;\end{eqnarray*}&#10;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46"/>
  <p:tag name="BOXHEIGHT" val="452"/>
  <p:tag name="BOXFONT" val="10"/>
  <p:tag name="BOXWRAP" val="False"/>
  <p:tag name="WORKAROUNDTRANSPARENCYBUG" val="False"/>
  <p:tag name="ALLOWFONTSUBSTITUTION" val="False"/>
  <p:tag name="BITMAPFORMAT" val="pngmono"/>
  <p:tag name="ORIGWIDTH" val="494.875"/>
  <p:tag name="PICTUREFILESIZE" val="58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usepackage{txfonts}&#10;\begin{document}&#10;\color{blue}&#10;$M_{\rm BW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3"/>
  <p:tag name="BOXHEIGHT" val="285"/>
  <p:tag name="BOXFONT" val="10"/>
  <p:tag name="BOXWRAP" val="False"/>
  <p:tag name="WORKAROUNDTRANSPARENCYBUG" val="False"/>
  <p:tag name="ALLOWFONTSUBSTITUTION" val="False"/>
  <p:tag name="BITMAPFORMAT" val="bmp256"/>
  <p:tag name="ORIGWIDTH" val="43.98008"/>
  <p:tag name="PICTUREFILESIZE" val="2218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&#10;\sigma(\pi^- p \to {\rm hadrons})&#10;$ (mb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95.9604"/>
  <p:tag name="PICTUREFILESIZE" val="101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usepackage{txfonts}&#10;\begin{document}&#10;\color{red}&#10;$M_{\rm pol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3"/>
  <p:tag name="BOXHEIGHT" val="285"/>
  <p:tag name="BOXFONT" val="10"/>
  <p:tag name="BOXWRAP" val="False"/>
  <p:tag name="WORKAROUNDTRANSPARENCYBUG" val="False"/>
  <p:tag name="ALLOWFONTSUBSTITUTION" val="False"/>
  <p:tag name="BITMAPFORMAT" val="bmp256"/>
  <p:tag name="ORIGWIDTH" val="45.96008"/>
  <p:tag name="PICTUREFILESIZE" val="26987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usepackage{txfonts}&#10;\begin{document}&#10;\color{blue}&#10;$\Gamma_{\rm B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3"/>
  <p:tag name="BOXHEIGHT" val="285"/>
  <p:tag name="BOXFONT" val="10"/>
  <p:tag name="BOXWRAP" val="False"/>
  <p:tag name="WORKAROUNDTRANSPARENCYBUG" val="False"/>
  <p:tag name="ALLOWFONTSUBSTITUTION" val="False"/>
  <p:tag name="BITMAPFORMAT" val="bmp256"/>
  <p:tag name="ORIGWIDTH" val="37.98008"/>
  <p:tag name="PICTUREFILESIZE" val="19187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usepackage{txfonts}&#10;\begin{document}&#10;\color{blue}&#10;\[&#10;\sigma \propto\left|&#10;\frac{1}{E-M_{\rm BW} + i(\Gamma_{\rm BW}/2)}&#10;\right|^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3"/>
  <p:tag name="BOXHEIGHT" val="285"/>
  <p:tag name="BOXFONT" val="10"/>
  <p:tag name="BOXWRAP" val="False"/>
  <p:tag name="WORKAROUNDTRANSPARENCYBUG" val="False"/>
  <p:tag name="ALLOWFONTSUBSTITUTION" val="False"/>
  <p:tag name="BITMAPFORMAT" val="bmp256"/>
  <p:tag name="ORIGWIDTH" val="234.0005"/>
  <p:tag name="PICTUREFILESIZE" val="324977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usepackage{txfonts}&#10;\begin{document}&#10;\color{blue}&#10;\begin{eqnarray*}&#10;{\rm Re}\left(M_{\rm pole}\right)&amp; \sim &amp;M_{\rm BW} \\&#10;{\rm Im}\left(M_{\rm pole}\right)&amp; \sim &amp;-\Gamma_{\rm BW}/2 \\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3"/>
  <p:tag name="BOXHEIGHT" val="285"/>
  <p:tag name="BOXFONT" val="10"/>
  <p:tag name="BOXWRAP" val="False"/>
  <p:tag name="WORKAROUNDTRANSPARENCYBUG" val="False"/>
  <p:tag name="ALLOWFONTSUBSTITUTION" val="False"/>
  <p:tag name="BITMAPFORMAT" val="png256"/>
  <p:tag name="ORIGWIDTH" val="199.9804"/>
  <p:tag name="PICTUREFILESIZE" val="3568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8.2|17.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&#10;T(p,p';E)&amp;=&amp;V(p,p')&#10;+\int q^2dq V(p,q)G(q;E)T(q,p';E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480"/>
  <p:tag name="PICTUREFILESIZE" val="2784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1|15.3|18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1.7|45.8|11.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usepackage{txfonts}&#10;\begin{document}&#10;\begin{eqnarray*}&#10;\textcolor[rgb]{0,0,1}{(1820,-248)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256"/>
  <p:tag name="ORIGWIDTH" val="102"/>
  <p:tag name="PICTUREFILESIZE" val="99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sqrt{s}$ &#10;[GeV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8"/>
  <p:tag name="BOXHEIGHT" val="369"/>
  <p:tag name="BOXFONT" val="10"/>
  <p:tag name="BOXWRAP" val="False"/>
  <p:tag name="WORKAROUNDTRANSPARENCYBUG" val="False"/>
  <p:tag name="ALLOWFONTSUBSTITUTION" val="False"/>
  <p:tag name="BITMAPFORMAT" val="png256"/>
  <p:tag name="ORIGWIDTH" val="75.00016"/>
  <p:tag name="PICTUREFILESIZE" val="889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usepackage{txfonts}&#10;\begin{document}&#10;\begin{eqnarray*}&#10;\textcolor[rgb]{1,0,0}{(1357,-76)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256"/>
  <p:tag name="ORIGWIDTH" val="92"/>
  <p:tag name="PICTUREFILESIZE" val="806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usepackage{txfonts}&#10;\begin{document}&#10;\begin{eqnarray*}&#10;\textcolor[rgb]{0,0.7,0}{(1364,-105)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256"/>
  <p:tag name="ORIGWIDTH" val="102"/>
  <p:tag name="PICTUREFILESIZE" val="1175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32.6|37.7|62.4|60.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x_{MB}:0\to 1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101"/>
  <p:tag name="PICTUREFILESIZE" val="449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(E = m_{N^\ast}^0,~{\rm all}~x_{MB}=0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92"/>
  <p:tag name="PICTUREFILESIZE" val="1056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&#10;\frac{1}{E - m^0_{N^\ast}-\sigma(E)} \to&#10;\frac{1}{E - m^0_{N^\ast} -\sum_{MB}\textcolor[rgb]{1,0,0}{x_{MB}}\sigma_{MB}(E)} 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256"/>
  <p:tag name="ORIGWIDTH" val="404"/>
  <p:tag name="PICTUREFILESIZE" val="3880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sigma(E)=\sum_{MB}\sigma_{MB}(E)=\sum_{MB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210"/>
  <p:tag name="PICTUREFILESIZE" val="1578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&#10;[MB&amp;=&amp;(\pi N,~\eta N,~\pi\Delta,~\sigma N,~\rho N~)]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282"/>
  <p:tag name="PICTUREFILESIZE" val="1290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N^\ast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54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N^\ast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5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|21.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M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19"/>
  <p:tag name="PICTUREFILESIZE" val="125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B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13"/>
  <p:tag name="PICTUREFILESIZE" val="87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&amp;&amp;x_{\pi\Delta}:0\to 1\\&#10;&amp;&amp;x_{\rm other MBs}=1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108"/>
  <p:tag name="PICTUREFILESIZE" val="915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&amp;&amp;x_{\pi\Delta}=0\\&#10;&amp;&amp;x_{\rm other MBs}:0\to 1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142"/>
  <p:tag name="PICTUREFILESIZE" val="1065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gamma p \to \pi^0 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83"/>
  <p:tag name="PICTUREFILESIZE" val="444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gamma p \to \pi^0 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83"/>
  <p:tag name="PICTUREFILESIZE" val="444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gamma p \to \eta 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4"/>
  <p:tag name="PICTUREFILESIZE" val="365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gamma p \to \eta 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4"/>
  <p:tag name="PICTUREFILESIZE" val="36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  N \to \pi N~,~~&#10;\gamma  N \to \pi N 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60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gamma p \to \pi^+\pi^- p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6"/>
  <p:tag name="BOXHEIGHT" val="452"/>
  <p:tag name="BOXFONT" val="10"/>
  <p:tag name="BOXWRAP" val="False"/>
  <p:tag name="WORKAROUNDTRANSPARENCYBUG" val="False"/>
  <p:tag name="ALLOWFONTSUBSTITUTION" val="False"/>
  <p:tag name="BITMAPFORMAT" val="pngmono"/>
  <p:tag name="ORIGWIDTH" val="107"/>
  <p:tag name="PICTUREFILESIZE" val="478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gamma p \to \pi^0\pi^0 p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6"/>
  <p:tag name="BOXHEIGHT" val="452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559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gamma p \to \pi^+\pi^0 n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6"/>
  <p:tag name="BOXHEIGHT" val="452"/>
  <p:tag name="BOXFONT" val="10"/>
  <p:tag name="BOXWRAP" val="False"/>
  <p:tag name="WORKAROUNDTRANSPARENCYBUG" val="False"/>
  <p:tag name="ALLOWFONTSUBSTITUTION" val="False"/>
  <p:tag name="BITMAPFORMAT" val="pngmono"/>
  <p:tag name="ORIGWIDTH" val="103"/>
  <p:tag name="PICTUREFILESIZE" val="527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&#10;\frac{d\sigma^5}{d E_{e'} d\Omega_{e'} d\Omega_\pi^*}&#10;&amp;=&amp;&#10;\Gamma_\gamma&#10;\left[ \textcolor[rgb]{1,0,0}{\sigma_T} + \epsilon &#10;\textcolor[rgb]{1,0,0}{\sigma_L} &#10; +\sqrt{2\epsilon(1+\epsilon)}&#10;\textcolor[rgb]{1,0,0}{\sigma_{LT}} \cos \phi_\pi^\ast&#10;%\right.&#10;%\nonumber \\&#10;%&amp; &amp;  &#10;%\left.&#10;+ \epsilon &#10;\textcolor[rgb]{1,0,0}{\sigma_{TT}} \cos 2\phi_\pi^\ast&#10;+ h_e\sqrt{2\epsilon(1-\epsilon)}&#10; \textcolor[rgb]{1,0,0}{\sigma_{LT^\prime}}\sin \phi_\pi^\ast&#10;\right]. 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6"/>
  <p:tag name="BOXHEIGHT" val="452"/>
  <p:tag name="BOXFONT" val="10"/>
  <p:tag name="BOXWRAP" val="False"/>
  <p:tag name="WORKAROUNDTRANSPARENCYBUG" val="False"/>
  <p:tag name="ALLOWFONTSUBSTITUTION" val="False"/>
  <p:tag name="BITMAPFORMAT" val="png256"/>
  <p:tag name="ORIGWIDTH" val="828"/>
  <p:tag name="PICTUREFILESIZE" val="7644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&#10;\Gamma^{\rm bare}_{\gamma N\to N^\ast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67"/>
  <p:tag name="PICTUREFILESIZE" val="533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\sigma_{\alpha}=\sigma_{\alpha}(W,Q^2,\cos\theta_\pi^\ast)$ 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6"/>
  <p:tag name="BOXHEIGHT" val="452"/>
  <p:tag name="BOXFONT" val="10"/>
  <p:tag name="BOXWRAP" val="False"/>
  <p:tag name="WORKAROUNDTRANSPARENCYBUG" val="False"/>
  <p:tag name="ALLOWFONTSUBSTITUTION" val="False"/>
  <p:tag name="BITMAPFORMAT" val="pngmono"/>
  <p:tag name="ORIGWIDTH" val="187"/>
  <p:tag name="PICTUREFILESIZE" val="1211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Q^2$ (GeV/c)$^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033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Q^2$ (GeV/c)$^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033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A_{1/2}(Q^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76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&#10;\pi N,~\eta N,~\pi\pi N,~KY,~\omega N, ...&#10;$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211"/>
  <p:tag name="PICTUREFILESIZE" val="1085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S_{1/2}(Q^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774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6|47.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^- p \rightarrow\pi^+\pi^- n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16"/>
  <p:tag name="PICTUREFILESIZE" val="470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[\pi^- p~{\rm total }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9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73.98016"/>
  <p:tag name="PICTUREFILESIZE" val="351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[\pi^- p \rightarrow \pi^- p + \pi^0 n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9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147"/>
  <p:tag name="PICTUREFILESIZE" val="614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[\pi^+ p~{\rm total }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9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73.98016"/>
  <p:tag name="PICTUREFILESIZE" val="360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[\pi^+ p \rightarrow \pi^+ p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9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96"/>
  <p:tag name="PICTUREFILESIZE" val="384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sigma_{\rm tot}(\pi^- p\to K^0\Lambda)~\lesssim~0.8$ (mb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9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247.9805"/>
  <p:tag name="PICTUREFILESIZE" val="1361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sigma_{\rm tot}(\pi^- p\to K^0\Sigma^0)~\lesssim~0.2$ (mb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9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253.9805"/>
  <p:tag name="PICTUREFILESIZE" val="1407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sigma_{\rm tot}(\pi^+ p\to K^+\Sigma^+)~\lesssim~0.6$ (mb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9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258.0005"/>
  <p:tag name="PICTUREFILESIZE" val="13040"/>
</p:tagLst>
</file>

<file path=ppt/theme/theme1.xml><?xml version="1.0" encoding="utf-8"?>
<a:theme xmlns:a="http://schemas.openxmlformats.org/drawingml/2006/main" name="cust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FF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kumimoji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custum</Template>
  <TotalTime>12092</TotalTime>
  <Words>3478</Words>
  <Application>Microsoft Macintosh PowerPoint</Application>
  <PresentationFormat>画面に合わせる (4:3)</PresentationFormat>
  <Paragraphs>706</Paragraphs>
  <Slides>48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49" baseType="lpstr">
      <vt:lpstr>custum</vt:lpstr>
      <vt:lpstr>Dynamical Coupled-Channels Approach to Meson Production Reactions and  N* Spectroscopy</vt:lpstr>
      <vt:lpstr>Outline</vt:lpstr>
      <vt:lpstr>Background and motivation for  N* spectroscopy (1 of 3)</vt:lpstr>
      <vt:lpstr>N* spectroscopy :  Physics of broad &amp; overlapping resonances </vt:lpstr>
      <vt:lpstr>Experimental developments</vt:lpstr>
      <vt:lpstr>N* states and PDG *s</vt:lpstr>
      <vt:lpstr>Hadron spectrum and reaction dynamics</vt:lpstr>
      <vt:lpstr>Results of nucleon resonance extraction  from Collaboration@EBAC (2 of 3)</vt:lpstr>
      <vt:lpstr>Collaboration at Excited Baryon Analysis Center (EBAC) of Jefferson Lab</vt:lpstr>
      <vt:lpstr>Dynamical coupled-channels (DCC) model for  meson production reactions</vt:lpstr>
      <vt:lpstr>Dynamical coupled-channels (DCC) analysis</vt:lpstr>
      <vt:lpstr>Analysis Database</vt:lpstr>
      <vt:lpstr>Partial wave amplitudes of pi N scattering</vt:lpstr>
      <vt:lpstr>Single pion photoproduction</vt:lpstr>
      <vt:lpstr>Eta production reactions</vt:lpstr>
      <vt:lpstr>pi N  KY reactions </vt:lpstr>
      <vt:lpstr>gamma p  K+ Lambda, K+ Sigma0</vt:lpstr>
      <vt:lpstr>PowerPoint プレゼンテーション</vt:lpstr>
      <vt:lpstr>PowerPoint プレゼンテーション</vt:lpstr>
      <vt:lpstr>Need of comprehensive analysis  for reliable N* extraction (1st D35 N*)</vt:lpstr>
      <vt:lpstr>Precise determination of YN and YY interactions via pion- and kaon-induced deuteron reactions</vt:lpstr>
      <vt:lpstr>Precise determination of YN and YY interactions via pion- and kaon-induced deuteron reactions</vt:lpstr>
      <vt:lpstr>Multichannel reaction dynamics in hadron spectroscopy (3 of 3)</vt:lpstr>
      <vt:lpstr>Definition of  N* parameters</vt:lpstr>
      <vt:lpstr>PowerPoint プレゼンテーション</vt:lpstr>
      <vt:lpstr>PowerPoint プレゼンテーション</vt:lpstr>
      <vt:lpstr>Multi-layer structure of the scattering amplitudes</vt:lpstr>
      <vt:lpstr>f0(980) in pi-pi scattering, Cont’d</vt:lpstr>
      <vt:lpstr>Delta(1232) : The 1st P33 resonance</vt:lpstr>
      <vt:lpstr>Two-pole structure of the Roper P11(1440)</vt:lpstr>
      <vt:lpstr>Dynamical origin of P11 resonances</vt:lpstr>
      <vt:lpstr>PowerPoint プレゼンテーション</vt:lpstr>
      <vt:lpstr>Summary and future works</vt:lpstr>
      <vt:lpstr>PowerPoint プレゼンテーション</vt:lpstr>
      <vt:lpstr>back up</vt:lpstr>
      <vt:lpstr>DCC analysis @ EBAC (2006-2009)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Double pion photoproduction</vt:lpstr>
      <vt:lpstr>Single pion electroproduction (Q2 &gt; 0)</vt:lpstr>
      <vt:lpstr>Single pion electroproduction (Q2 &gt; 0)</vt:lpstr>
      <vt:lpstr>N-N* transition form factors at  resonance poles</vt:lpstr>
      <vt:lpstr>Meson cloud effect in  gamma N  N* form factors</vt:lpstr>
      <vt:lpstr>A clue how to connect with static hadron models</vt:lpstr>
      <vt:lpstr>pi N  pi pi N reaction</vt:lpstr>
      <vt:lpstr>Cross sections of inelastic channels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Dynamical coupled-channels study of hadron resonances and strangeness production</dc:title>
  <dc:creator>kamano</dc:creator>
  <cp:lastModifiedBy>佐藤 進</cp:lastModifiedBy>
  <cp:revision>616</cp:revision>
  <dcterms:created xsi:type="dcterms:W3CDTF">2011-09-25T15:35:31Z</dcterms:created>
  <dcterms:modified xsi:type="dcterms:W3CDTF">2012-04-16T05:01:29Z</dcterms:modified>
</cp:coreProperties>
</file>