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6" r:id="rId3"/>
    <p:sldMasterId id="2147483698" r:id="rId4"/>
    <p:sldMasterId id="2147483746" r:id="rId5"/>
  </p:sldMasterIdLst>
  <p:notesMasterIdLst>
    <p:notesMasterId r:id="rId43"/>
  </p:notesMasterIdLst>
  <p:sldIdLst>
    <p:sldId id="257" r:id="rId6"/>
    <p:sldId id="258" r:id="rId7"/>
    <p:sldId id="259" r:id="rId8"/>
    <p:sldId id="268" r:id="rId9"/>
    <p:sldId id="330" r:id="rId10"/>
    <p:sldId id="291" r:id="rId11"/>
    <p:sldId id="267" r:id="rId12"/>
    <p:sldId id="272" r:id="rId13"/>
    <p:sldId id="273" r:id="rId14"/>
    <p:sldId id="293" r:id="rId15"/>
    <p:sldId id="294" r:id="rId16"/>
    <p:sldId id="295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274" r:id="rId27"/>
    <p:sldId id="271" r:id="rId28"/>
    <p:sldId id="275" r:id="rId29"/>
    <p:sldId id="276" r:id="rId30"/>
    <p:sldId id="277" r:id="rId31"/>
    <p:sldId id="278" r:id="rId32"/>
    <p:sldId id="279" r:id="rId33"/>
    <p:sldId id="281" r:id="rId34"/>
    <p:sldId id="280" r:id="rId35"/>
    <p:sldId id="282" r:id="rId36"/>
    <p:sldId id="283" r:id="rId37"/>
    <p:sldId id="284" r:id="rId38"/>
    <p:sldId id="285" r:id="rId39"/>
    <p:sldId id="286" r:id="rId40"/>
    <p:sldId id="288" r:id="rId41"/>
    <p:sldId id="289" r:id="rId4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>
      <p:cViewPr varScale="1">
        <p:scale>
          <a:sx n="89" d="100"/>
          <a:sy n="89" d="100"/>
        </p:scale>
        <p:origin x="-143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9C902-0529-4D86-864D-B2C33BC313D8}" type="datetimeFigureOut">
              <a:rPr lang="zh-CN" altLang="en-US" smtClean="0"/>
              <a:t>2016-1-13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E335B-E641-43BB-843E-D04442FB09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5258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685800" indent="-263525">
              <a:defRPr>
                <a:solidFill>
                  <a:schemeClr val="tx1"/>
                </a:solidFill>
                <a:latin typeface="Arial" charset="0"/>
              </a:defRPr>
            </a:lvl2pPr>
            <a:lvl3pPr marL="1054100" indent="-209550">
              <a:defRPr>
                <a:solidFill>
                  <a:schemeClr val="tx1"/>
                </a:solidFill>
                <a:latin typeface="Arial" charset="0"/>
              </a:defRPr>
            </a:lvl3pPr>
            <a:lvl4pPr marL="1476375" indent="-209550">
              <a:defRPr>
                <a:solidFill>
                  <a:schemeClr val="tx1"/>
                </a:solidFill>
                <a:latin typeface="Arial" charset="0"/>
              </a:defRPr>
            </a:lvl4pPr>
            <a:lvl5pPr marL="1898650" indent="-209550">
              <a:defRPr>
                <a:solidFill>
                  <a:schemeClr val="tx1"/>
                </a:solidFill>
                <a:latin typeface="Arial" charset="0"/>
              </a:defRPr>
            </a:lvl5pPr>
            <a:lvl6pPr marL="2355850" indent="-209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3050" indent="-209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70250" indent="-209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27450" indent="-209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5EFEFF6C-4BFC-42CD-86F2-60447BBBBBA3}" type="slidenum">
              <a:rPr lang="zh-CN" altLang="en-GB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GB" altLang="zh-CN" smtClean="0">
              <a:solidFill>
                <a:srgbClr val="000000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5063" y="703263"/>
            <a:ext cx="4594225" cy="34464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3925" y="4360863"/>
            <a:ext cx="5010150" cy="4079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40C315E-36B1-4FAD-89D5-2415EEE64A33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447861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7060A92-70B3-4902-B975-49C587C007B9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931749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86A5C3A-53CC-4F9C-B68F-FBE0D5585B02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424320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A5861-2714-4902-ABC5-9E6A11E7719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381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9C02E-8C5A-47C3-9CBC-0AA1695AF5F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17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4DC99-81A3-4A57-81AF-94988DA5904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502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70D60-53A6-43A0-A4A3-98BF191ED2E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699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D0D74-8D10-4937-B65E-4419A16BD24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532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76919-3C29-41E7-AF63-65504E8723E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2342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4C81F-56F1-4961-BE06-E85F3C604B4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305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486AA-6C05-4D97-A595-381EDD77E37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84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07DF5F6-0141-44BB-8D9A-8E6ED45BE9FF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2187771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E2196-5E48-4ED5-B61C-2B73FD2A44A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730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094BF-17E8-403C-9CA3-3D83AE61490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349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78ADB-326D-4D0B-B5C1-EA28EDADD05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8128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标题，媒体剪辑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媒体占位符 2"/>
          <p:cNvSpPr>
            <a:spLocks noGrp="1"/>
          </p:cNvSpPr>
          <p:nvPr>
            <p:ph type="media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E9EE1-9C81-4A10-A25F-EB9F74641DF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6206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标题，内容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F46E7-F1ED-49DD-9757-BA897AF2257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6492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474B79-DEF0-4E35-A57C-2C27E593D719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9888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49EED5-C753-4A02-B6F5-6B2DAD048B35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8559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788DD2-B8F5-471E-BD4D-7D711D363343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8762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9441C-FD19-40B1-869A-17DD9E9A55DB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4094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D69C9B-C57B-4800-92A9-A49873E57665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919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D716A94-8FB1-4F5B-B166-DAA68524FDED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1589270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79E861-D85A-49AE-BB8D-3D16A6A49598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14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C0199-9746-4323-86A1-9A3AAE6AB256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0479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BBFD83-F6E9-4F49-9BCF-A5A9AEC32501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63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B596F9-1CF2-45F0-8E7B-C2DE28E3AF6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6392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5EC7F-8F9A-4CF9-8A82-C86122963502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837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8177E-E386-47A7-96B0-C915673CB798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1139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43F14-DFF1-40BD-AA59-F081B004E75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3475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F7164-F80E-4891-B3C5-AD6812A774A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0277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4FB1FD-61EC-43FA-BA3A-34A594CD2278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2711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EF7704-0926-4FC1-8B04-36656AF9300A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583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D726F3E-5AA9-4DE8-AAEE-6B90BE1D7C35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5212975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4E333-5EA5-4B87-9EC8-FB62154BAE19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3701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2B00D-0C2C-4045-823D-F70C65698BD1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3215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4AE72-68DC-48A1-ACAD-8817234B6F89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1703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76E5A5-186C-4F14-871E-F4EEE0C7AAF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1425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24C3BF-AFCE-4B4A-8019-D3ECEF492EA0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2393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7F26A9-3D16-49F2-8A87-CDE3296DA140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4792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68A48-B3C2-45C1-BBA2-8AFB314E70B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6097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ED21A-EA30-4447-AA22-69EEF2C33F42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4781040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3ACBB-9492-4C14-9D8A-1F6B0A8E5A1A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9900498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08A7E-7C41-463D-BEE0-AB177C906938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524237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02B9A85-C6E2-406E-912E-3D094C7067E0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298134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29601-5ADD-4ADA-BC29-B75B5509ACD5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4811820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77FAB-45C2-4096-BBF5-930B05CD02E2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0552744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43717-97C4-4EA2-B0BB-4580EBD029A3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42770846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72726-E378-4B3F-908B-21E06230FF3E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060146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63899-D2BB-4019-905E-53651B74460F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9038194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25016-9228-4EDB-9B9B-50726F66DB16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7906253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129B9-CA04-40B2-A810-BECA30A7275B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7028776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A64DF-10D1-4E64-86E9-193DF2806583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831411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EEDE7FF-34C5-472D-AF73-E1C8AF6D408A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21731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2A42FD3-5501-4466-B0EF-C693BF37ED6B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946952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F58A9E8-C34F-41AF-9746-A1FB7A48180C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55439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E732A00-4582-4C21-9DFB-866BDFB9CEBD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717674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 smtClean="0"/>
              <a:t>Click to edit Master text styles</a:t>
            </a:r>
          </a:p>
          <a:p>
            <a:pPr lvl="1"/>
            <a:r>
              <a:rPr lang="en-GB" altLang="zh-CN" smtClean="0"/>
              <a:t>Second level</a:t>
            </a:r>
          </a:p>
          <a:p>
            <a:pPr lvl="2"/>
            <a:r>
              <a:rPr lang="en-GB" altLang="zh-CN" smtClean="0"/>
              <a:t>Third level</a:t>
            </a:r>
          </a:p>
          <a:p>
            <a:pPr lvl="3"/>
            <a:r>
              <a:rPr lang="en-GB" altLang="zh-CN" smtClean="0"/>
              <a:t>Fourth level</a:t>
            </a:r>
          </a:p>
          <a:p>
            <a:pPr lvl="4"/>
            <a:r>
              <a:rPr lang="en-GB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+mn-lt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9BE0D1-A52E-4683-BD66-0D7424BBFB46}" type="slidenum">
              <a:rPr lang="zh-CN" alt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576766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224F21-D4FA-4518-8064-C9B4C4EB4B98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49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宋体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SimSun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SimSun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SimSun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SimSun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宋体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宋体" pitchFamily="2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0C15A8-E809-43B3-B704-2E57DD97D891}" type="slidenum">
              <a:rPr lang="en-US" altLang="zh-C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948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E33C742-892B-4096-AE91-3898A317341C}" type="slidenum">
              <a:rPr lang="en-US" altLang="zh-C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322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 smtClean="0"/>
              <a:t>Click to edit Master text styles</a:t>
            </a:r>
          </a:p>
          <a:p>
            <a:pPr lvl="1"/>
            <a:r>
              <a:rPr lang="en-GB" altLang="zh-CN" smtClean="0"/>
              <a:t>Second level</a:t>
            </a:r>
          </a:p>
          <a:p>
            <a:pPr lvl="2"/>
            <a:r>
              <a:rPr lang="en-GB" altLang="zh-CN" smtClean="0"/>
              <a:t>Third level</a:t>
            </a:r>
          </a:p>
          <a:p>
            <a:pPr lvl="3"/>
            <a:r>
              <a:rPr lang="en-GB" altLang="zh-CN" smtClean="0"/>
              <a:t>Fourth level</a:t>
            </a:r>
          </a:p>
          <a:p>
            <a:pPr lvl="4"/>
            <a:r>
              <a:rPr lang="en-GB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ea typeface="宋体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ea typeface="宋体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ea typeface="宋体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4AF226-4CBC-4788-86C4-24094D86BA6C}" type="slidenum">
              <a:rPr lang="zh-CN" alt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292069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0.png"/><Relationship Id="rId7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540072" y="1651447"/>
            <a:ext cx="8280400" cy="1077218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FFCC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None/>
            </a:pPr>
            <a:r>
              <a:rPr lang="en-US" altLang="zh-CN" b="1" dirty="0" smtClean="0">
                <a:solidFill>
                  <a:srgbClr val="333399"/>
                </a:solidFill>
                <a:latin typeface="Calibri" pitchFamily="34" charset="0"/>
                <a:ea typeface="SimHei" pitchFamily="49" charset="-122"/>
              </a:rPr>
              <a:t>The nature of heavy </a:t>
            </a:r>
            <a:r>
              <a:rPr lang="en-US" altLang="zh-CN" b="1" dirty="0" err="1" smtClean="0">
                <a:solidFill>
                  <a:srgbClr val="333399"/>
                </a:solidFill>
                <a:latin typeface="Calibri" pitchFamily="34" charset="0"/>
                <a:ea typeface="SimHei" pitchFamily="49" charset="-122"/>
              </a:rPr>
              <a:t>pentaquark</a:t>
            </a:r>
            <a:r>
              <a:rPr lang="en-US" altLang="zh-CN" b="1" dirty="0" smtClean="0">
                <a:solidFill>
                  <a:srgbClr val="333399"/>
                </a:solidFill>
                <a:latin typeface="Calibri" pitchFamily="34" charset="0"/>
                <a:ea typeface="SimHei" pitchFamily="49" charset="-122"/>
              </a:rPr>
              <a:t> candidates </a:t>
            </a:r>
            <a:r>
              <a:rPr lang="en-US" altLang="zh-CN" b="1" dirty="0" smtClean="0">
                <a:solidFill>
                  <a:srgbClr val="333399"/>
                </a:solidFill>
                <a:latin typeface="Calibri" pitchFamily="34" charset="0"/>
                <a:ea typeface="SimHei" pitchFamily="49" charset="-122"/>
              </a:rPr>
              <a:t>and </a:t>
            </a:r>
            <a:r>
              <a:rPr lang="en-US" altLang="zh-CN" b="1" smtClean="0">
                <a:solidFill>
                  <a:srgbClr val="333399"/>
                </a:solidFill>
                <a:latin typeface="Calibri" pitchFamily="34" charset="0"/>
                <a:ea typeface="SimHei" pitchFamily="49" charset="-122"/>
              </a:rPr>
              <a:t>their production </a:t>
            </a:r>
            <a:r>
              <a:rPr lang="en-US" altLang="zh-CN" b="1" dirty="0" smtClean="0">
                <a:solidFill>
                  <a:srgbClr val="333399"/>
                </a:solidFill>
                <a:latin typeface="Calibri" pitchFamily="34" charset="0"/>
                <a:ea typeface="SimHei" pitchFamily="49" charset="-122"/>
              </a:rPr>
              <a:t>mechanism</a:t>
            </a:r>
            <a:endParaRPr lang="en-US" altLang="zh-CN" b="1" dirty="0">
              <a:solidFill>
                <a:srgbClr val="333399"/>
              </a:solidFill>
              <a:latin typeface="Calibri" pitchFamily="34" charset="0"/>
              <a:ea typeface="SimHei" pitchFamily="49" charset="-122"/>
            </a:endParaRPr>
          </a:p>
        </p:txBody>
      </p:sp>
      <p:pic>
        <p:nvPicPr>
          <p:cNvPr id="13315" name="Picture 5" descr="ihep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90488"/>
            <a:ext cx="14287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684213" y="6156012"/>
            <a:ext cx="79200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1800" b="1" dirty="0" smtClean="0">
                <a:solidFill>
                  <a:srgbClr val="0000CC"/>
                </a:solidFill>
              </a:rPr>
              <a:t>Hadron </a:t>
            </a:r>
            <a:r>
              <a:rPr lang="en-US" altLang="zh-CN" sz="1800" b="1" dirty="0">
                <a:solidFill>
                  <a:srgbClr val="0000CC"/>
                </a:solidFill>
              </a:rPr>
              <a:t>Physics in Extreme Conditions at J-PARC</a:t>
            </a:r>
            <a:r>
              <a:rPr lang="en-US" altLang="zh-CN" sz="1800" b="1" dirty="0" smtClean="0">
                <a:solidFill>
                  <a:srgbClr val="0000CC"/>
                </a:solidFill>
              </a:rPr>
              <a:t>,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1800" b="1" dirty="0" smtClean="0">
                <a:solidFill>
                  <a:srgbClr val="0000CC"/>
                </a:solidFill>
              </a:rPr>
              <a:t>Jan. 18-20, 2016,  JAEA</a:t>
            </a:r>
            <a:endParaRPr lang="zh-CN" altLang="en-GB" sz="1800" b="1" dirty="0">
              <a:solidFill>
                <a:srgbClr val="0000CC"/>
              </a:solidFill>
            </a:endParaRPr>
          </a:p>
        </p:txBody>
      </p:sp>
      <p:pic>
        <p:nvPicPr>
          <p:cNvPr id="13317" name="Picture 7" descr="ihep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188913"/>
            <a:ext cx="3200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 Box 9"/>
          <p:cNvSpPr txBox="1">
            <a:spLocks noChangeArrowheads="1"/>
          </p:cNvSpPr>
          <p:nvPr/>
        </p:nvSpPr>
        <p:spPr bwMode="auto">
          <a:xfrm>
            <a:off x="1258888" y="614363"/>
            <a:ext cx="36147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1800" b="1">
                <a:solidFill>
                  <a:srgbClr val="808080"/>
                </a:solidFill>
                <a:latin typeface="Eras Demi ITC" pitchFamily="34" charset="0"/>
                <a:ea typeface="宋体" charset="-122"/>
              </a:rPr>
              <a:t>Institute of High Energy Physics</a:t>
            </a:r>
            <a:endParaRPr lang="en-GB" altLang="zh-CN" sz="1800" b="1">
              <a:solidFill>
                <a:srgbClr val="808080"/>
              </a:solidFill>
              <a:latin typeface="Eras Demi ITC" pitchFamily="34" charset="0"/>
              <a:ea typeface="宋体" charset="-122"/>
            </a:endParaRPr>
          </a:p>
        </p:txBody>
      </p:sp>
      <p:pic>
        <p:nvPicPr>
          <p:cNvPr id="13319" name="Picture 7" descr="cas_log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4450"/>
            <a:ext cx="2592387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副标题 1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23034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5000"/>
              </a:spcBef>
              <a:spcAft>
                <a:spcPct val="20000"/>
              </a:spcAft>
            </a:pPr>
            <a:r>
              <a:rPr lang="en-GB" altLang="zh-CN" sz="2800" b="1" dirty="0" err="1" smtClean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Qiang</a:t>
            </a:r>
            <a:r>
              <a:rPr lang="en-GB" altLang="zh-CN" sz="2800" b="1" dirty="0" smtClean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 Zhao 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en-GB" altLang="zh-CN" sz="2000" b="1" dirty="0" smtClean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Institute of High Energy Physics, CAS 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GB" altLang="zh-CN" sz="2000" b="1" dirty="0" smtClean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and Theoretical Physics </a:t>
            </a:r>
            <a:r>
              <a:rPr lang="en-GB" altLang="zh-CN" sz="2000" b="1" dirty="0" err="1" smtClean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Center</a:t>
            </a:r>
            <a:r>
              <a:rPr lang="en-GB" altLang="zh-CN" sz="2000" b="1" dirty="0" smtClean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 for Science Facilities (TPCSF), CAS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GB" altLang="zh-CN" sz="2000" b="1" i="1" dirty="0" smtClean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zhaoq</a:t>
            </a:r>
            <a:r>
              <a:rPr lang="en-GB" altLang="zh-CN" sz="2000" b="1" dirty="0" smtClean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@</a:t>
            </a:r>
            <a:r>
              <a:rPr lang="en-GB" altLang="zh-CN" sz="2000" b="1" i="1" dirty="0" smtClean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ihep.ac.cn </a:t>
            </a:r>
            <a:endParaRPr lang="zh-CN" altLang="en-US" sz="2000" dirty="0" smtClean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9446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42FD3-5501-4466-B0EF-C693BF37ED6B}" type="slidenum">
              <a:rPr lang="zh-CN" altLang="en-GB" smtClean="0"/>
              <a:pPr>
                <a:defRPr/>
              </a:pPr>
              <a:t>10</a:t>
            </a:fld>
            <a:endParaRPr lang="en-GB" altLang="zh-CN"/>
          </a:p>
        </p:txBody>
      </p:sp>
      <p:sp>
        <p:nvSpPr>
          <p:cNvPr id="3" name="TextBox 2"/>
          <p:cNvSpPr txBox="1"/>
          <p:nvPr/>
        </p:nvSpPr>
        <p:spPr>
          <a:xfrm>
            <a:off x="683568" y="476672"/>
            <a:ext cx="3441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Single dispersion relation in </a:t>
            </a:r>
            <a:r>
              <a:rPr lang="en-US" altLang="zh-CN" i="1" dirty="0" smtClean="0"/>
              <a:t>s</a:t>
            </a:r>
            <a:r>
              <a:rPr lang="en-US" altLang="zh-CN" baseline="-25000" dirty="0" smtClean="0"/>
              <a:t>2</a:t>
            </a:r>
            <a:r>
              <a:rPr lang="en-US" altLang="zh-CN" dirty="0" smtClean="0"/>
              <a:t>: 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54197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2420888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The spectral function σ(</a:t>
            </a:r>
            <a:r>
              <a:rPr lang="en-US" altLang="zh-CN" i="1" dirty="0"/>
              <a:t>s</a:t>
            </a:r>
            <a:r>
              <a:rPr lang="en-US" altLang="zh-CN" baseline="-25000" dirty="0"/>
              <a:t>1</a:t>
            </a:r>
            <a:r>
              <a:rPr lang="en-US" altLang="zh-CN" dirty="0"/>
              <a:t>, </a:t>
            </a:r>
            <a:r>
              <a:rPr lang="en-US" altLang="zh-CN" i="1" dirty="0"/>
              <a:t>s</a:t>
            </a:r>
            <a:r>
              <a:rPr lang="en-US" altLang="zh-CN" baseline="-25000" dirty="0"/>
              <a:t>2</a:t>
            </a:r>
            <a:r>
              <a:rPr lang="en-US" altLang="zh-CN" dirty="0"/>
              <a:t>, </a:t>
            </a:r>
            <a:r>
              <a:rPr lang="en-US" altLang="zh-CN" i="1" dirty="0"/>
              <a:t>s</a:t>
            </a:r>
            <a:r>
              <a:rPr lang="en-US" altLang="zh-CN" baseline="-25000" dirty="0"/>
              <a:t>3</a:t>
            </a:r>
            <a:r>
              <a:rPr lang="en-US" altLang="zh-CN" dirty="0"/>
              <a:t>) can be obtained by means of the </a:t>
            </a:r>
            <a:r>
              <a:rPr lang="en-US" altLang="zh-CN" dirty="0" err="1"/>
              <a:t>Cutkosky’s</a:t>
            </a:r>
            <a:r>
              <a:rPr lang="en-US" altLang="zh-CN" dirty="0"/>
              <a:t> rules </a:t>
            </a:r>
            <a:r>
              <a:rPr lang="en-US" altLang="zh-CN" dirty="0" smtClean="0"/>
              <a:t>(absorptive part of the loop amplitude) or </a:t>
            </a:r>
            <a:r>
              <a:rPr lang="en-US" altLang="zh-CN" dirty="0"/>
              <a:t>the formula</a:t>
            </a:r>
            <a:endParaRPr lang="zh-CN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68" y="3157339"/>
            <a:ext cx="72390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4827612"/>
            <a:ext cx="79724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4293096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which reads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4348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96952"/>
            <a:ext cx="32956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42FD3-5501-4466-B0EF-C693BF37ED6B}" type="slidenum">
              <a:rPr lang="zh-CN" altLang="en-GB" smtClean="0"/>
              <a:pPr>
                <a:defRPr/>
              </a:pPr>
              <a:t>11</a:t>
            </a:fld>
            <a:endParaRPr lang="en-GB" altLang="zh-CN"/>
          </a:p>
        </p:txBody>
      </p:sp>
      <p:sp>
        <p:nvSpPr>
          <p:cNvPr id="3" name="TextBox 2"/>
          <p:cNvSpPr txBox="1"/>
          <p:nvPr/>
        </p:nvSpPr>
        <p:spPr>
          <a:xfrm>
            <a:off x="467544" y="548680"/>
            <a:ext cx="482453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CN" dirty="0"/>
              <a:t>For fixed </a:t>
            </a:r>
            <a:r>
              <a:rPr lang="en-US" altLang="zh-CN" i="1" dirty="0"/>
              <a:t>s</a:t>
            </a:r>
            <a:r>
              <a:rPr lang="en-US" altLang="zh-CN" baseline="-25000" dirty="0"/>
              <a:t>1</a:t>
            </a:r>
            <a:r>
              <a:rPr lang="en-US" altLang="zh-CN" dirty="0"/>
              <a:t>, </a:t>
            </a:r>
            <a:r>
              <a:rPr lang="en-US" altLang="zh-CN" i="1" dirty="0"/>
              <a:t>s</a:t>
            </a:r>
            <a:r>
              <a:rPr lang="en-US" altLang="zh-CN" baseline="-25000" dirty="0"/>
              <a:t>3</a:t>
            </a:r>
            <a:r>
              <a:rPr lang="en-US" altLang="zh-CN" dirty="0"/>
              <a:t> and </a:t>
            </a:r>
            <a:r>
              <a:rPr lang="en-US" altLang="zh-CN" i="1" dirty="0"/>
              <a:t>m</a:t>
            </a:r>
            <a:r>
              <a:rPr lang="en-US" altLang="zh-CN" baseline="-25000" dirty="0"/>
              <a:t>i</a:t>
            </a:r>
            <a:r>
              <a:rPr lang="en-US" altLang="zh-CN" dirty="0"/>
              <a:t>, </a:t>
            </a:r>
            <a:r>
              <a:rPr lang="en-US" altLang="zh-CN" dirty="0" smtClean="0"/>
              <a:t>the spectral </a:t>
            </a:r>
            <a:r>
              <a:rPr lang="en-US" altLang="zh-CN" dirty="0"/>
              <a:t>function σ(</a:t>
            </a:r>
            <a:r>
              <a:rPr lang="en-US" altLang="zh-CN" i="1" dirty="0"/>
              <a:t>s</a:t>
            </a:r>
            <a:r>
              <a:rPr lang="en-US" altLang="zh-CN" baseline="-25000" dirty="0"/>
              <a:t>1</a:t>
            </a:r>
            <a:r>
              <a:rPr lang="en-US" altLang="zh-CN" dirty="0"/>
              <a:t>, </a:t>
            </a:r>
            <a:r>
              <a:rPr lang="en-US" altLang="zh-CN" i="1" dirty="0"/>
              <a:t>s</a:t>
            </a:r>
            <a:r>
              <a:rPr lang="en-US" altLang="zh-CN" baseline="-25000" dirty="0"/>
              <a:t>2</a:t>
            </a:r>
            <a:r>
              <a:rPr lang="en-US" altLang="zh-CN" dirty="0"/>
              <a:t>, </a:t>
            </a:r>
            <a:r>
              <a:rPr lang="en-US" altLang="zh-CN" i="1" dirty="0"/>
              <a:t>s</a:t>
            </a:r>
            <a:r>
              <a:rPr lang="en-US" altLang="zh-CN" baseline="-25000" dirty="0"/>
              <a:t>3</a:t>
            </a:r>
            <a:r>
              <a:rPr lang="en-US" altLang="zh-CN" dirty="0"/>
              <a:t>) has logarithmic branch points </a:t>
            </a:r>
            <a:r>
              <a:rPr lang="en-US" altLang="zh-CN" i="1" dirty="0" smtClean="0"/>
              <a:t>s</a:t>
            </a:r>
            <a:r>
              <a:rPr lang="en-US" altLang="zh-CN" baseline="30000" dirty="0" smtClean="0"/>
              <a:t>±</a:t>
            </a:r>
            <a:r>
              <a:rPr lang="en-US" altLang="zh-CN" baseline="-25000" dirty="0"/>
              <a:t>2</a:t>
            </a:r>
            <a:r>
              <a:rPr lang="en-US" altLang="zh-CN" dirty="0" smtClean="0"/>
              <a:t> </a:t>
            </a:r>
            <a:r>
              <a:rPr lang="en-US" altLang="zh-CN" dirty="0"/>
              <a:t>, which </a:t>
            </a:r>
            <a:r>
              <a:rPr lang="en-US" altLang="zh-CN" dirty="0" smtClean="0"/>
              <a:t>correspond to the anomalous thresholds </a:t>
            </a:r>
            <a:r>
              <a:rPr lang="en-US" altLang="zh-CN" dirty="0"/>
              <a:t>by solving </a:t>
            </a:r>
            <a:r>
              <a:rPr lang="en-US" altLang="zh-CN" dirty="0" smtClean="0"/>
              <a:t>the Landau equation. </a:t>
            </a:r>
          </a:p>
          <a:p>
            <a:pPr>
              <a:spcBef>
                <a:spcPts val="1200"/>
              </a:spcBef>
            </a:pPr>
            <a:r>
              <a:rPr lang="en-US" altLang="zh-CN" dirty="0">
                <a:solidFill>
                  <a:srgbClr val="C00000"/>
                </a:solidFill>
              </a:rPr>
              <a:t>H</a:t>
            </a:r>
            <a:r>
              <a:rPr lang="en-US" altLang="zh-CN" dirty="0" smtClean="0">
                <a:solidFill>
                  <a:srgbClr val="C00000"/>
                </a:solidFill>
              </a:rPr>
              <a:t>ow </a:t>
            </a:r>
            <a:r>
              <a:rPr lang="en-US" altLang="zh-CN" dirty="0">
                <a:solidFill>
                  <a:srgbClr val="C00000"/>
                </a:solidFill>
              </a:rPr>
              <a:t>the logarithmic branch points </a:t>
            </a:r>
            <a:r>
              <a:rPr lang="en-US" altLang="zh-CN" i="1" dirty="0" smtClean="0">
                <a:solidFill>
                  <a:srgbClr val="C00000"/>
                </a:solidFill>
              </a:rPr>
              <a:t>s</a:t>
            </a:r>
            <a:r>
              <a:rPr lang="en-US" altLang="zh-CN" baseline="30000" dirty="0">
                <a:solidFill>
                  <a:srgbClr val="C00000"/>
                </a:solidFill>
              </a:rPr>
              <a:t>±</a:t>
            </a:r>
            <a:r>
              <a:rPr lang="en-US" altLang="zh-CN" baseline="-25000" dirty="0">
                <a:solidFill>
                  <a:srgbClr val="C00000"/>
                </a:solidFill>
              </a:rPr>
              <a:t>2</a:t>
            </a:r>
            <a:r>
              <a:rPr lang="en-US" altLang="zh-CN" dirty="0" smtClean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move </a:t>
            </a:r>
            <a:r>
              <a:rPr lang="en-US" altLang="zh-CN" dirty="0" smtClean="0">
                <a:solidFill>
                  <a:srgbClr val="C00000"/>
                </a:solidFill>
              </a:rPr>
              <a:t>as </a:t>
            </a:r>
            <a:r>
              <a:rPr lang="en-US" altLang="zh-CN" i="1" dirty="0" smtClean="0">
                <a:solidFill>
                  <a:srgbClr val="C00000"/>
                </a:solidFill>
              </a:rPr>
              <a:t>s</a:t>
            </a:r>
            <a:r>
              <a:rPr lang="en-US" altLang="zh-CN" baseline="-25000" dirty="0">
                <a:solidFill>
                  <a:srgbClr val="C00000"/>
                </a:solidFill>
              </a:rPr>
              <a:t>1</a:t>
            </a:r>
            <a:r>
              <a:rPr lang="en-US" altLang="zh-CN" dirty="0" smtClean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increases from the threshold of (</a:t>
            </a:r>
            <a:r>
              <a:rPr lang="en-US" altLang="zh-CN" i="1" dirty="0">
                <a:solidFill>
                  <a:srgbClr val="C00000"/>
                </a:solidFill>
              </a:rPr>
              <a:t>m</a:t>
            </a:r>
            <a:r>
              <a:rPr lang="en-US" altLang="zh-CN" baseline="-25000" dirty="0">
                <a:solidFill>
                  <a:srgbClr val="C00000"/>
                </a:solidFill>
              </a:rPr>
              <a:t>2</a:t>
            </a:r>
            <a:r>
              <a:rPr lang="en-US" altLang="zh-CN" dirty="0">
                <a:solidFill>
                  <a:srgbClr val="C00000"/>
                </a:solidFill>
              </a:rPr>
              <a:t> + </a:t>
            </a:r>
            <a:r>
              <a:rPr lang="en-US" altLang="zh-CN" i="1" dirty="0">
                <a:solidFill>
                  <a:srgbClr val="C00000"/>
                </a:solidFill>
              </a:rPr>
              <a:t>m</a:t>
            </a:r>
            <a:r>
              <a:rPr lang="en-US" altLang="zh-CN" baseline="-25000" dirty="0">
                <a:solidFill>
                  <a:srgbClr val="C00000"/>
                </a:solidFill>
              </a:rPr>
              <a:t>3</a:t>
            </a:r>
            <a:r>
              <a:rPr lang="en-US" altLang="zh-CN" dirty="0">
                <a:solidFill>
                  <a:srgbClr val="C00000"/>
                </a:solidFill>
              </a:rPr>
              <a:t>)</a:t>
            </a:r>
            <a:r>
              <a:rPr lang="en-US" altLang="zh-CN" baseline="30000" dirty="0">
                <a:solidFill>
                  <a:srgbClr val="C00000"/>
                </a:solidFill>
              </a:rPr>
              <a:t>2</a:t>
            </a:r>
            <a:r>
              <a:rPr lang="en-US" altLang="zh-CN" dirty="0">
                <a:solidFill>
                  <a:srgbClr val="C00000"/>
                </a:solidFill>
              </a:rPr>
              <a:t>, with </a:t>
            </a:r>
            <a:r>
              <a:rPr lang="en-US" altLang="zh-CN" i="1" dirty="0">
                <a:solidFill>
                  <a:srgbClr val="C00000"/>
                </a:solidFill>
              </a:rPr>
              <a:t>s</a:t>
            </a:r>
            <a:r>
              <a:rPr lang="en-US" altLang="zh-CN" baseline="-25000" dirty="0">
                <a:solidFill>
                  <a:srgbClr val="C00000"/>
                </a:solidFill>
              </a:rPr>
              <a:t>3</a:t>
            </a:r>
            <a:r>
              <a:rPr lang="en-US" altLang="zh-CN" dirty="0">
                <a:solidFill>
                  <a:srgbClr val="C00000"/>
                </a:solidFill>
              </a:rPr>
              <a:t> and </a:t>
            </a:r>
            <a:r>
              <a:rPr lang="en-US" altLang="zh-CN" i="1" dirty="0" smtClean="0">
                <a:solidFill>
                  <a:srgbClr val="C00000"/>
                </a:solidFill>
              </a:rPr>
              <a:t>m</a:t>
            </a:r>
            <a:r>
              <a:rPr lang="en-US" altLang="zh-CN" baseline="-25000" dirty="0" smtClean="0">
                <a:solidFill>
                  <a:srgbClr val="C00000"/>
                </a:solidFill>
              </a:rPr>
              <a:t>i</a:t>
            </a:r>
            <a:r>
              <a:rPr lang="en-US" altLang="zh-CN" dirty="0" smtClean="0">
                <a:solidFill>
                  <a:srgbClr val="C00000"/>
                </a:solidFill>
              </a:rPr>
              <a:t> fixed? </a:t>
            </a:r>
          </a:p>
          <a:p>
            <a:pPr>
              <a:spcBef>
                <a:spcPts val="1200"/>
              </a:spcBef>
            </a:pPr>
            <a:r>
              <a:rPr lang="en-US" altLang="zh-CN" dirty="0" smtClean="0"/>
              <a:t>Substituting </a:t>
            </a:r>
            <a:r>
              <a:rPr lang="en-US" altLang="zh-CN" i="1" dirty="0"/>
              <a:t>s</a:t>
            </a:r>
            <a:r>
              <a:rPr lang="en-US" altLang="zh-CN" baseline="-25000" dirty="0"/>
              <a:t>1</a:t>
            </a:r>
            <a:r>
              <a:rPr lang="en-US" altLang="zh-CN" dirty="0"/>
              <a:t>→</a:t>
            </a:r>
            <a:r>
              <a:rPr lang="en-US" altLang="zh-CN" i="1" dirty="0" smtClean="0"/>
              <a:t>s</a:t>
            </a:r>
            <a:r>
              <a:rPr lang="en-US" altLang="zh-CN" baseline="-25000" dirty="0"/>
              <a:t>1</a:t>
            </a:r>
            <a:r>
              <a:rPr lang="en-US" altLang="zh-CN" dirty="0" smtClean="0"/>
              <a:t>+i</a:t>
            </a:r>
            <a:r>
              <a:rPr lang="en-US" altLang="zh-CN" dirty="0" smtClean="0">
                <a:sym typeface="Symbol"/>
              </a:rPr>
              <a:t>, </a:t>
            </a:r>
            <a:r>
              <a:rPr lang="en-US" altLang="zh-CN" dirty="0" smtClean="0"/>
              <a:t> </a:t>
            </a:r>
            <a:r>
              <a:rPr lang="en-US" altLang="zh-CN" i="1" dirty="0" smtClean="0"/>
              <a:t>s</a:t>
            </a:r>
            <a:r>
              <a:rPr lang="en-US" altLang="zh-CN" baseline="30000" dirty="0"/>
              <a:t>±</a:t>
            </a:r>
            <a:r>
              <a:rPr lang="en-US" altLang="zh-CN" baseline="-25000" dirty="0"/>
              <a:t>2</a:t>
            </a:r>
            <a:r>
              <a:rPr lang="en-US" altLang="zh-CN" dirty="0" smtClean="0"/>
              <a:t> </a:t>
            </a:r>
            <a:r>
              <a:rPr lang="en-US" altLang="zh-CN" dirty="0"/>
              <a:t>in the </a:t>
            </a:r>
            <a:r>
              <a:rPr lang="en-US" altLang="zh-CN" i="1" dirty="0"/>
              <a:t>s</a:t>
            </a:r>
            <a:r>
              <a:rPr lang="en-US" altLang="zh-CN" dirty="0"/>
              <a:t>′-plane are then located at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3995772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The </a:t>
            </a:r>
            <a:r>
              <a:rPr lang="en-US" altLang="zh-CN" dirty="0"/>
              <a:t>normal thresholds </a:t>
            </a:r>
            <a:r>
              <a:rPr lang="en-US" altLang="zh-CN" dirty="0" smtClean="0"/>
              <a:t>and critical </a:t>
            </a:r>
            <a:r>
              <a:rPr lang="en-US" altLang="zh-CN" dirty="0"/>
              <a:t>values for </a:t>
            </a:r>
            <a:r>
              <a:rPr lang="en-US" altLang="zh-CN" i="1" dirty="0"/>
              <a:t>s</a:t>
            </a:r>
            <a:r>
              <a:rPr lang="en-US" altLang="zh-CN" baseline="-25000" dirty="0"/>
              <a:t>1</a:t>
            </a:r>
            <a:r>
              <a:rPr lang="en-US" altLang="zh-CN" dirty="0"/>
              <a:t> and </a:t>
            </a:r>
            <a:r>
              <a:rPr lang="en-US" altLang="zh-CN" i="1" dirty="0"/>
              <a:t>s</a:t>
            </a:r>
            <a:r>
              <a:rPr lang="en-US" altLang="zh-CN" baseline="-25000" dirty="0"/>
              <a:t>2</a:t>
            </a:r>
            <a:r>
              <a:rPr lang="en-US" altLang="zh-CN" dirty="0"/>
              <a:t> as follows,</a:t>
            </a:r>
            <a:endParaRPr lang="zh-CN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96705"/>
            <a:ext cx="677227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3608" y="5706439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With </a:t>
            </a:r>
            <a:endParaRPr lang="zh-CN" alt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702771"/>
            <a:ext cx="27336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592778"/>
            <a:ext cx="2843229" cy="1796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458" y="476672"/>
            <a:ext cx="1047750" cy="3810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159" y="2327920"/>
            <a:ext cx="1638300" cy="3810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372" y="436662"/>
            <a:ext cx="800100" cy="40005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61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7522418" cy="2467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42FD3-5501-4466-B0EF-C693BF37ED6B}" type="slidenum">
              <a:rPr lang="zh-CN" altLang="en-GB" smtClean="0"/>
              <a:pPr>
                <a:defRPr/>
              </a:pPr>
              <a:t>12</a:t>
            </a:fld>
            <a:endParaRPr lang="en-GB" altLang="zh-CN"/>
          </a:p>
        </p:txBody>
      </p:sp>
      <p:sp>
        <p:nvSpPr>
          <p:cNvPr id="3" name="矩形 2"/>
          <p:cNvSpPr/>
          <p:nvPr/>
        </p:nvSpPr>
        <p:spPr>
          <a:xfrm>
            <a:off x="827584" y="539388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Trajectory of </a:t>
            </a:r>
            <a:r>
              <a:rPr lang="en-US" altLang="zh-CN" sz="2000" i="1" dirty="0" smtClean="0"/>
              <a:t>s</a:t>
            </a:r>
            <a:r>
              <a:rPr lang="en-US" altLang="zh-CN" sz="2000" baseline="30000" dirty="0" smtClean="0"/>
              <a:t>±</a:t>
            </a:r>
            <a:r>
              <a:rPr lang="en-US" altLang="zh-CN" sz="2000" baseline="-25000" dirty="0" smtClean="0"/>
              <a:t>2</a:t>
            </a:r>
            <a:r>
              <a:rPr lang="en-US" altLang="zh-CN" sz="2000" dirty="0" smtClean="0"/>
              <a:t> </a:t>
            </a:r>
            <a:r>
              <a:rPr lang="en-US" altLang="zh-CN" sz="2000" dirty="0"/>
              <a:t>in the complex </a:t>
            </a:r>
            <a:r>
              <a:rPr lang="en-US" altLang="zh-CN" sz="2000" i="1" dirty="0" smtClean="0"/>
              <a:t>s</a:t>
            </a:r>
            <a:r>
              <a:rPr lang="en-US" altLang="zh-CN" sz="2000" dirty="0" smtClean="0"/>
              <a:t>′</a:t>
            </a:r>
            <a:r>
              <a:rPr lang="en-US" altLang="zh-CN" sz="2000" baseline="-25000" dirty="0" smtClean="0"/>
              <a:t>2</a:t>
            </a:r>
            <a:r>
              <a:rPr lang="en-US" altLang="zh-CN" sz="2000" dirty="0" smtClean="0"/>
              <a:t>-plane </a:t>
            </a:r>
            <a:r>
              <a:rPr lang="en-US" altLang="zh-CN" sz="2000" dirty="0"/>
              <a:t>with </a:t>
            </a:r>
            <a:r>
              <a:rPr lang="en-US" altLang="zh-CN" sz="2000" i="1" dirty="0"/>
              <a:t>s</a:t>
            </a:r>
            <a:r>
              <a:rPr lang="en-US" altLang="zh-CN" sz="2000" baseline="-25000" dirty="0"/>
              <a:t>1</a:t>
            </a:r>
            <a:r>
              <a:rPr lang="en-US" altLang="zh-CN" sz="2000" dirty="0"/>
              <a:t> increasing from </a:t>
            </a:r>
            <a:r>
              <a:rPr lang="en-US" altLang="zh-CN" sz="2000" i="1" dirty="0"/>
              <a:t>s</a:t>
            </a:r>
            <a:r>
              <a:rPr lang="en-US" altLang="zh-CN" sz="2000" baseline="-25000" dirty="0"/>
              <a:t>1</a:t>
            </a:r>
            <a:r>
              <a:rPr lang="en-US" altLang="zh-CN" sz="2000" i="1" baseline="-25000" dirty="0"/>
              <a:t>N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to </a:t>
            </a:r>
            <a:r>
              <a:rPr lang="en-US" altLang="zh-CN" sz="2000" dirty="0" smtClean="0">
                <a:sym typeface="Symbol"/>
              </a:rPr>
              <a:t></a:t>
            </a:r>
            <a:r>
              <a:rPr lang="en-US" altLang="zh-CN" sz="2000" dirty="0" smtClean="0"/>
              <a:t>.</a:t>
            </a:r>
            <a:endParaRPr lang="zh-CN" altLang="en-US" sz="2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12776"/>
            <a:ext cx="30003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337445"/>
            <a:ext cx="24479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44824"/>
            <a:ext cx="51625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7784" y="2852936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P: </a:t>
            </a:r>
            <a:endParaRPr lang="zh-CN" altLang="en-US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970" y="2924944"/>
            <a:ext cx="7429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883" y="5373216"/>
            <a:ext cx="5419725" cy="100965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42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42FD3-5501-4466-B0EF-C693BF37ED6B}" type="slidenum">
              <a:rPr lang="zh-CN" altLang="en-GB" smtClean="0"/>
              <a:pPr>
                <a:defRPr/>
              </a:pPr>
              <a:t>13</a:t>
            </a:fld>
            <a:endParaRPr lang="en-GB" altLang="zh-CN"/>
          </a:p>
        </p:txBody>
      </p:sp>
      <p:sp>
        <p:nvSpPr>
          <p:cNvPr id="3" name="TextBox 2"/>
          <p:cNvSpPr txBox="1"/>
          <p:nvPr/>
        </p:nvSpPr>
        <p:spPr>
          <a:xfrm>
            <a:off x="866006" y="620688"/>
            <a:ext cx="6579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The difference between the normal and anomalous </a:t>
            </a:r>
            <a:r>
              <a:rPr lang="en-US" altLang="zh-CN" dirty="0" smtClean="0"/>
              <a:t>thresholds: </a:t>
            </a:r>
            <a:endParaRPr lang="zh-CN" alt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861048"/>
            <a:ext cx="6016347" cy="113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24744"/>
            <a:ext cx="263842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2996952"/>
            <a:ext cx="7417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When </a:t>
            </a:r>
            <a:r>
              <a:rPr lang="en-US" altLang="zh-CN" dirty="0"/>
              <a:t>s</a:t>
            </a:r>
            <a:r>
              <a:rPr lang="en-US" altLang="zh-CN" baseline="-25000" dirty="0"/>
              <a:t>2</a:t>
            </a:r>
            <a:r>
              <a:rPr lang="en-US" altLang="zh-CN" dirty="0"/>
              <a:t>=s</a:t>
            </a:r>
            <a:r>
              <a:rPr lang="en-US" altLang="zh-CN" baseline="-25000" dirty="0"/>
              <a:t>2N</a:t>
            </a:r>
            <a:r>
              <a:rPr lang="en-US" altLang="zh-CN" dirty="0"/>
              <a:t> (s</a:t>
            </a:r>
            <a:r>
              <a:rPr lang="en-US" altLang="zh-CN" baseline="-25000" dirty="0"/>
              <a:t>1</a:t>
            </a:r>
            <a:r>
              <a:rPr lang="en-US" altLang="zh-CN" dirty="0"/>
              <a:t>=s</a:t>
            </a:r>
            <a:r>
              <a:rPr lang="en-US" altLang="zh-CN" baseline="-25000" dirty="0"/>
              <a:t>1N</a:t>
            </a:r>
            <a:r>
              <a:rPr lang="en-US" altLang="zh-CN" dirty="0"/>
              <a:t>), we will obtain the maximum value of </a:t>
            </a:r>
            <a:r>
              <a:rPr lang="en-US" altLang="zh-CN" dirty="0" smtClean="0">
                <a:sym typeface="Symbol"/>
              </a:rPr>
              <a:t></a:t>
            </a:r>
            <a:r>
              <a:rPr lang="en-US" altLang="zh-CN" dirty="0" smtClean="0"/>
              <a:t>s</a:t>
            </a:r>
            <a:r>
              <a:rPr lang="en-US" altLang="zh-CN" baseline="-25000" dirty="0" smtClean="0"/>
              <a:t>1</a:t>
            </a:r>
            <a:r>
              <a:rPr lang="en-US" altLang="zh-CN" dirty="0" smtClean="0"/>
              <a:t> (</a:t>
            </a:r>
            <a:r>
              <a:rPr lang="en-US" altLang="zh-CN" dirty="0">
                <a:sym typeface="Symbol"/>
              </a:rPr>
              <a:t></a:t>
            </a:r>
            <a:r>
              <a:rPr lang="en-US" altLang="zh-CN" dirty="0" smtClean="0"/>
              <a:t>s</a:t>
            </a:r>
            <a:r>
              <a:rPr lang="en-US" altLang="zh-CN" baseline="-25000" dirty="0" smtClean="0"/>
              <a:t>2</a:t>
            </a:r>
            <a:r>
              <a:rPr lang="en-US" altLang="zh-CN" dirty="0" smtClean="0"/>
              <a:t> </a:t>
            </a:r>
            <a:r>
              <a:rPr lang="en-US" altLang="zh-CN" dirty="0"/>
              <a:t>),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7487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124744"/>
            <a:ext cx="7416824" cy="2079550"/>
          </a:xfrm>
          <a:solidFill>
            <a:srgbClr val="99CCFF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l"/>
            <a:r>
              <a:rPr lang="en-US" altLang="zh-CN" sz="5400" b="1" dirty="0" smtClean="0">
                <a:solidFill>
                  <a:schemeClr val="accent2"/>
                </a:solidFill>
                <a:latin typeface="Calibri" pitchFamily="34" charset="0"/>
                <a:ea typeface="宋体" pitchFamily="2" charset="-122"/>
              </a:rPr>
              <a:t>3</a:t>
            </a:r>
            <a:r>
              <a:rPr lang="en-US" altLang="zh-CN" sz="4000" b="1" dirty="0" smtClean="0">
                <a:solidFill>
                  <a:schemeClr val="accent2"/>
                </a:solidFill>
                <a:latin typeface="Calibri" pitchFamily="34" charset="0"/>
                <a:ea typeface="宋体" pitchFamily="2" charset="-122"/>
              </a:rPr>
              <a:t>. </a:t>
            </a:r>
            <a:r>
              <a:rPr lang="en-US" altLang="zh-CN" sz="4000" b="1" dirty="0" smtClean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Cases </a:t>
            </a:r>
            <a:r>
              <a:rPr lang="en-US" altLang="zh-CN" sz="4000" b="1" dirty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to recognize anomalous triangle singularity: </a:t>
            </a:r>
            <a:r>
              <a:rPr lang="en-US" altLang="zh-CN" sz="4000" b="1" dirty="0" smtClean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/>
            </a:r>
            <a:br>
              <a:rPr lang="en-US" altLang="zh-CN" sz="4000" b="1" dirty="0" smtClean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</a:br>
            <a:r>
              <a:rPr lang="en-US" altLang="zh-CN" sz="3200" b="1" dirty="0" smtClean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Heavy </a:t>
            </a:r>
            <a:r>
              <a:rPr lang="en-US" altLang="zh-CN" sz="3200" b="1" dirty="0" err="1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pentaquark</a:t>
            </a:r>
            <a:r>
              <a:rPr lang="en-US" altLang="zh-CN" sz="3200" b="1" dirty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 production at </a:t>
            </a:r>
            <a:r>
              <a:rPr lang="en-US" altLang="zh-CN" sz="3200" b="1" dirty="0" err="1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LHCb</a:t>
            </a:r>
            <a:r>
              <a:rPr lang="en-US" altLang="zh-CN" sz="4000" b="1" dirty="0" smtClean="0">
                <a:solidFill>
                  <a:schemeClr val="accent2"/>
                </a:solidFill>
                <a:latin typeface="Calibri" pitchFamily="34" charset="0"/>
                <a:ea typeface="宋体" pitchFamily="2" charset="-122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5635" y="3861048"/>
            <a:ext cx="76828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Many other cases in recent years: </a:t>
            </a:r>
            <a:endParaRPr lang="en-US" altLang="zh-CN" dirty="0">
              <a:solidFill>
                <a:srgbClr val="0000CC"/>
              </a:solidFill>
              <a:latin typeface="Calibri" panose="020F0502020204030204" pitchFamily="34" charset="0"/>
            </a:endParaRPr>
          </a:p>
          <a:p>
            <a:r>
              <a:rPr lang="en-US" altLang="zh-CN" dirty="0">
                <a:solidFill>
                  <a:srgbClr val="C00000"/>
                </a:solidFill>
                <a:latin typeface="Calibri" panose="020F0502020204030204" pitchFamily="34" charset="0"/>
              </a:rPr>
              <a:t>J.-J. Wu, X.-H. </a:t>
            </a:r>
            <a:r>
              <a:rPr lang="en-US" altLang="zh-CN" dirty="0" smtClean="0">
                <a:solidFill>
                  <a:srgbClr val="C00000"/>
                </a:solidFill>
                <a:latin typeface="Calibri" panose="020F0502020204030204" pitchFamily="34" charset="0"/>
              </a:rPr>
              <a:t>Liu, </a:t>
            </a:r>
            <a:r>
              <a:rPr lang="en-US" altLang="zh-CN" dirty="0">
                <a:solidFill>
                  <a:srgbClr val="C00000"/>
                </a:solidFill>
                <a:latin typeface="Calibri" panose="020F0502020204030204" pitchFamily="34" charset="0"/>
              </a:rPr>
              <a:t>and Q. </a:t>
            </a:r>
            <a:r>
              <a:rPr lang="en-US" altLang="zh-CN" dirty="0" smtClean="0">
                <a:solidFill>
                  <a:srgbClr val="C00000"/>
                </a:solidFill>
                <a:latin typeface="Calibri" panose="020F0502020204030204" pitchFamily="34" charset="0"/>
              </a:rPr>
              <a:t>Zhao</a:t>
            </a:r>
            <a:r>
              <a:rPr lang="en-US" altLang="zh-CN" dirty="0">
                <a:solidFill>
                  <a:srgbClr val="C00000"/>
                </a:solidFill>
                <a:latin typeface="Calibri" panose="020F0502020204030204" pitchFamily="34" charset="0"/>
              </a:rPr>
              <a:t>, B.-S. </a:t>
            </a:r>
            <a:r>
              <a:rPr lang="en-US" altLang="zh-CN" dirty="0" err="1">
                <a:solidFill>
                  <a:srgbClr val="C00000"/>
                </a:solidFill>
                <a:latin typeface="Calibri" panose="020F0502020204030204" pitchFamily="34" charset="0"/>
              </a:rPr>
              <a:t>Zou</a:t>
            </a:r>
            <a:r>
              <a:rPr lang="en-US" altLang="zh-CN" dirty="0" smtClean="0">
                <a:solidFill>
                  <a:srgbClr val="C00000"/>
                </a:solidFill>
                <a:latin typeface="Calibri" panose="020F0502020204030204" pitchFamily="34" charset="0"/>
              </a:rPr>
              <a:t>, </a:t>
            </a:r>
            <a:r>
              <a:rPr lang="en-US" altLang="zh-CN" dirty="0">
                <a:solidFill>
                  <a:srgbClr val="C00000"/>
                </a:solidFill>
                <a:latin typeface="Calibri" panose="020F0502020204030204" pitchFamily="34" charset="0"/>
              </a:rPr>
              <a:t>PRL108, 081003 (2012</a:t>
            </a:r>
            <a:r>
              <a:rPr lang="en-US" altLang="zh-CN" dirty="0" smtClean="0">
                <a:solidFill>
                  <a:srgbClr val="C00000"/>
                </a:solidFill>
                <a:latin typeface="Calibri" panose="020F0502020204030204" pitchFamily="34" charset="0"/>
              </a:rPr>
              <a:t>)</a:t>
            </a:r>
          </a:p>
          <a:p>
            <a:r>
              <a:rPr lang="en-US" altLang="zh-CN" dirty="0" smtClean="0">
                <a:solidFill>
                  <a:srgbClr val="C00000"/>
                </a:solidFill>
                <a:latin typeface="Calibri" panose="020F0502020204030204" pitchFamily="34" charset="0"/>
              </a:rPr>
              <a:t>X.-G. Wu, J.-J. Wu, Q. Zhao, B.-S. </a:t>
            </a:r>
            <a:r>
              <a:rPr lang="en-US" altLang="zh-CN" dirty="0" err="1">
                <a:solidFill>
                  <a:srgbClr val="C00000"/>
                </a:solidFill>
                <a:latin typeface="Calibri" panose="020F0502020204030204" pitchFamily="34" charset="0"/>
              </a:rPr>
              <a:t>Zou</a:t>
            </a:r>
            <a:r>
              <a:rPr lang="en-US" altLang="zh-CN" dirty="0">
                <a:solidFill>
                  <a:srgbClr val="C00000"/>
                </a:solidFill>
                <a:latin typeface="Calibri" panose="020F0502020204030204" pitchFamily="34" charset="0"/>
              </a:rPr>
              <a:t>, PRD 87, 014023 (2013)</a:t>
            </a:r>
          </a:p>
          <a:p>
            <a:r>
              <a:rPr lang="en-US" altLang="zh-CN" dirty="0">
                <a:solidFill>
                  <a:srgbClr val="C00000"/>
                </a:solidFill>
                <a:latin typeface="Calibri" panose="020F0502020204030204" pitchFamily="34" charset="0"/>
              </a:rPr>
              <a:t>Q. Wang, C. </a:t>
            </a:r>
            <a:r>
              <a:rPr lang="en-US" altLang="zh-CN" dirty="0" err="1">
                <a:solidFill>
                  <a:srgbClr val="C00000"/>
                </a:solidFill>
                <a:latin typeface="Calibri" panose="020F0502020204030204" pitchFamily="34" charset="0"/>
              </a:rPr>
              <a:t>Hanhart</a:t>
            </a:r>
            <a:r>
              <a:rPr lang="en-US" altLang="zh-CN" dirty="0">
                <a:solidFill>
                  <a:srgbClr val="C00000"/>
                </a:solidFill>
                <a:latin typeface="Calibri" panose="020F0502020204030204" pitchFamily="34" charset="0"/>
              </a:rPr>
              <a:t>, </a:t>
            </a:r>
            <a:r>
              <a:rPr lang="en-US" altLang="zh-CN" dirty="0" smtClean="0">
                <a:solidFill>
                  <a:srgbClr val="C00000"/>
                </a:solidFill>
                <a:latin typeface="Calibri" panose="020F0502020204030204" pitchFamily="34" charset="0"/>
              </a:rPr>
              <a:t>Q. Zhao, </a:t>
            </a:r>
            <a:r>
              <a:rPr lang="en-US" altLang="zh-CN" dirty="0">
                <a:solidFill>
                  <a:srgbClr val="C00000"/>
                </a:solidFill>
                <a:latin typeface="Calibri" panose="020F0502020204030204" pitchFamily="34" charset="0"/>
              </a:rPr>
              <a:t>PRL111, 132003 (2013</a:t>
            </a:r>
            <a:r>
              <a:rPr lang="en-US" altLang="zh-CN" dirty="0" smtClean="0">
                <a:solidFill>
                  <a:srgbClr val="C00000"/>
                </a:solidFill>
                <a:latin typeface="Calibri" panose="020F0502020204030204" pitchFamily="34" charset="0"/>
              </a:rPr>
              <a:t>) </a:t>
            </a:r>
            <a:endParaRPr lang="en-US" altLang="zh-CN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r>
              <a:rPr lang="en-US" altLang="zh-CN" dirty="0">
                <a:solidFill>
                  <a:srgbClr val="C00000"/>
                </a:solidFill>
                <a:latin typeface="Calibri" panose="020F0502020204030204" pitchFamily="34" charset="0"/>
              </a:rPr>
              <a:t>Q. Wang, C. </a:t>
            </a:r>
            <a:r>
              <a:rPr lang="en-US" altLang="zh-CN" dirty="0" err="1">
                <a:solidFill>
                  <a:srgbClr val="C00000"/>
                </a:solidFill>
                <a:latin typeface="Calibri" panose="020F0502020204030204" pitchFamily="34" charset="0"/>
              </a:rPr>
              <a:t>Hanhart</a:t>
            </a:r>
            <a:r>
              <a:rPr lang="en-US" altLang="zh-CN" dirty="0">
                <a:solidFill>
                  <a:srgbClr val="C00000"/>
                </a:solidFill>
                <a:latin typeface="Calibri" panose="020F0502020204030204" pitchFamily="34" charset="0"/>
              </a:rPr>
              <a:t>, </a:t>
            </a:r>
            <a:r>
              <a:rPr lang="en-US" altLang="zh-CN" dirty="0" smtClean="0">
                <a:solidFill>
                  <a:srgbClr val="C00000"/>
                </a:solidFill>
                <a:latin typeface="Calibri" panose="020F0502020204030204" pitchFamily="34" charset="0"/>
              </a:rPr>
              <a:t>Q</a:t>
            </a:r>
            <a:r>
              <a:rPr lang="en-US" altLang="zh-CN" dirty="0">
                <a:solidFill>
                  <a:srgbClr val="C00000"/>
                </a:solidFill>
                <a:latin typeface="Calibri" panose="020F0502020204030204" pitchFamily="34" charset="0"/>
              </a:rPr>
              <a:t>. Zhao, PLB725, 106 (2013</a:t>
            </a:r>
            <a:r>
              <a:rPr lang="en-US" altLang="zh-CN" dirty="0" smtClean="0">
                <a:solidFill>
                  <a:srgbClr val="C00000"/>
                </a:solidFill>
                <a:latin typeface="Calibri" panose="020F0502020204030204" pitchFamily="34" charset="0"/>
              </a:rPr>
              <a:t>)</a:t>
            </a:r>
          </a:p>
          <a:p>
            <a:r>
              <a:rPr lang="en-US" altLang="zh-CN" dirty="0" smtClean="0">
                <a:solidFill>
                  <a:srgbClr val="C00000"/>
                </a:solidFill>
                <a:latin typeface="Calibri" panose="020F0502020204030204" pitchFamily="34" charset="0"/>
              </a:rPr>
              <a:t>X.-H. Liu</a:t>
            </a:r>
            <a:r>
              <a:rPr lang="en-US" altLang="zh-CN" dirty="0" smtClean="0">
                <a:solidFill>
                  <a:srgbClr val="C00000"/>
                </a:solidFill>
                <a:latin typeface="Calibri" panose="020F0502020204030204" pitchFamily="34" charset="0"/>
              </a:rPr>
              <a:t>, M. Oka, </a:t>
            </a:r>
            <a:r>
              <a:rPr lang="en-US" altLang="zh-CN" dirty="0" smtClean="0">
                <a:solidFill>
                  <a:srgbClr val="C00000"/>
                </a:solidFill>
                <a:latin typeface="Calibri" panose="020F0502020204030204" pitchFamily="34" charset="0"/>
              </a:rPr>
              <a:t>Q</a:t>
            </a:r>
            <a:r>
              <a:rPr lang="en-US" altLang="zh-CN" dirty="0">
                <a:solidFill>
                  <a:srgbClr val="C00000"/>
                </a:solidFill>
                <a:latin typeface="Calibri" panose="020F0502020204030204" pitchFamily="34" charset="0"/>
              </a:rPr>
              <a:t>. Zhao</a:t>
            </a:r>
            <a:r>
              <a:rPr lang="en-US" altLang="zh-CN" dirty="0" smtClean="0">
                <a:solidFill>
                  <a:srgbClr val="C00000"/>
                </a:solidFill>
                <a:latin typeface="Calibri" panose="020F0502020204030204" pitchFamily="34" charset="0"/>
              </a:rPr>
              <a:t>, PLB753, 297(2016);  </a:t>
            </a:r>
            <a:r>
              <a:rPr lang="en-US" altLang="zh-CN" dirty="0">
                <a:solidFill>
                  <a:srgbClr val="C00000"/>
                </a:solidFill>
                <a:latin typeface="Calibri" panose="020F0502020204030204" pitchFamily="34" charset="0"/>
              </a:rPr>
              <a:t>arXiv:1507.01674 [</a:t>
            </a:r>
            <a:r>
              <a:rPr lang="en-US" altLang="zh-CN" dirty="0" err="1">
                <a:solidFill>
                  <a:srgbClr val="C00000"/>
                </a:solidFill>
                <a:latin typeface="Calibri" panose="020F0502020204030204" pitchFamily="34" charset="0"/>
              </a:rPr>
              <a:t>hep-ph</a:t>
            </a:r>
            <a:r>
              <a:rPr lang="en-US" altLang="zh-CN" dirty="0" smtClean="0">
                <a:solidFill>
                  <a:srgbClr val="C00000"/>
                </a:solidFill>
                <a:latin typeface="Calibri" panose="020F0502020204030204" pitchFamily="34" charset="0"/>
              </a:rPr>
              <a:t>]</a:t>
            </a:r>
          </a:p>
          <a:p>
            <a:r>
              <a:rPr lang="en-US" altLang="zh-CN" dirty="0" smtClean="0">
                <a:solidFill>
                  <a:srgbClr val="C00000"/>
                </a:solidFill>
                <a:latin typeface="Calibri" panose="020F0502020204030204" pitchFamily="34" charset="0"/>
              </a:rPr>
              <a:t>A. P</a:t>
            </a:r>
            <a:r>
              <a:rPr lang="en-US" altLang="zh-CN" dirty="0">
                <a:solidFill>
                  <a:srgbClr val="C00000"/>
                </a:solidFill>
                <a:latin typeface="Calibri" panose="020F0502020204030204" pitchFamily="34" charset="0"/>
              </a:rPr>
              <a:t>. </a:t>
            </a:r>
            <a:r>
              <a:rPr lang="en-US" altLang="zh-CN" dirty="0" err="1">
                <a:solidFill>
                  <a:srgbClr val="C00000"/>
                </a:solidFill>
                <a:latin typeface="Calibri" panose="020F0502020204030204" pitchFamily="34" charset="0"/>
              </a:rPr>
              <a:t>Szczepaniak</a:t>
            </a:r>
            <a:r>
              <a:rPr lang="en-US" altLang="zh-CN" dirty="0">
                <a:solidFill>
                  <a:srgbClr val="C00000"/>
                </a:solidFill>
                <a:latin typeface="Calibri" panose="020F0502020204030204" pitchFamily="34" charset="0"/>
              </a:rPr>
              <a:t>, </a:t>
            </a:r>
            <a:r>
              <a:rPr lang="en-US" altLang="zh-CN" dirty="0" smtClean="0">
                <a:solidFill>
                  <a:srgbClr val="C00000"/>
                </a:solidFill>
                <a:latin typeface="Calibri" panose="020F0502020204030204" pitchFamily="34" charset="0"/>
              </a:rPr>
              <a:t>PLB747</a:t>
            </a:r>
            <a:r>
              <a:rPr lang="en-US" altLang="zh-CN" dirty="0">
                <a:solidFill>
                  <a:srgbClr val="C00000"/>
                </a:solidFill>
                <a:latin typeface="Calibri" panose="020F0502020204030204" pitchFamily="34" charset="0"/>
              </a:rPr>
              <a:t>, 410 (2015) [arXiv:1501.01691 [</a:t>
            </a:r>
            <a:r>
              <a:rPr lang="en-US" altLang="zh-CN" dirty="0" err="1">
                <a:solidFill>
                  <a:srgbClr val="C00000"/>
                </a:solidFill>
                <a:latin typeface="Calibri" panose="020F0502020204030204" pitchFamily="34" charset="0"/>
              </a:rPr>
              <a:t>hep-ph</a:t>
            </a:r>
            <a:r>
              <a:rPr lang="en-US" altLang="zh-CN" dirty="0" smtClean="0">
                <a:solidFill>
                  <a:srgbClr val="C00000"/>
                </a:solidFill>
                <a:latin typeface="Calibri" panose="020F0502020204030204" pitchFamily="34" charset="0"/>
              </a:rPr>
              <a:t>]] </a:t>
            </a:r>
          </a:p>
        </p:txBody>
      </p:sp>
    </p:spTree>
    <p:extLst>
      <p:ext uri="{BB962C8B-B14F-4D97-AF65-F5344CB8AC3E}">
        <p14:creationId xmlns:p14="http://schemas.microsoft.com/office/powerpoint/2010/main" val="142045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42FD3-5501-4466-B0EF-C693BF37ED6B}" type="slidenum">
              <a:rPr lang="zh-CN" altLang="en-GB" smtClean="0"/>
              <a:pPr>
                <a:defRPr/>
              </a:pPr>
              <a:t>15</a:t>
            </a:fld>
            <a:endParaRPr lang="en-GB" altLang="zh-CN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21990"/>
            <a:ext cx="68294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751047"/>
            <a:ext cx="1296144" cy="94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2348880"/>
            <a:ext cx="68199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8844"/>
            <a:ext cx="63055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20272" y="4149080"/>
            <a:ext cx="1649811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2400" b="1" dirty="0" smtClean="0">
                <a:solidFill>
                  <a:srgbClr val="FF0000"/>
                </a:solidFill>
              </a:rPr>
              <a:t>Pc</a:t>
            </a:r>
            <a:r>
              <a:rPr lang="en-US" altLang="zh-CN" sz="2400" b="1" baseline="30000" dirty="0" smtClean="0">
                <a:solidFill>
                  <a:srgbClr val="FF0000"/>
                </a:solidFill>
                <a:sym typeface="Symbol"/>
              </a:rPr>
              <a:t>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(4380) </a:t>
            </a:r>
          </a:p>
          <a:p>
            <a:pPr>
              <a:spcBef>
                <a:spcPts val="600"/>
              </a:spcBef>
            </a:pPr>
            <a:r>
              <a:rPr lang="en-US" altLang="zh-CN" sz="2400" b="1" dirty="0" smtClean="0">
                <a:solidFill>
                  <a:srgbClr val="FF0000"/>
                </a:solidFill>
              </a:rPr>
              <a:t>Pc</a:t>
            </a:r>
            <a:r>
              <a:rPr lang="en-US" altLang="zh-CN" sz="2400" b="1" baseline="30000" dirty="0">
                <a:solidFill>
                  <a:srgbClr val="FF0000"/>
                </a:solidFill>
                <a:sym typeface="Symbol"/>
              </a:rPr>
              <a:t>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(4450)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4048" y="156740"/>
            <a:ext cx="3996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arXiv:1507.03414v2 [</a:t>
            </a:r>
            <a:r>
              <a:rPr lang="en-US" altLang="zh-CN" dirty="0" err="1">
                <a:solidFill>
                  <a:srgbClr val="0000CC"/>
                </a:solidFill>
                <a:latin typeface="Calibri" panose="020F0502020204030204" pitchFamily="34" charset="0"/>
              </a:rPr>
              <a:t>hep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-ex</a:t>
            </a: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], PRL(2015) </a:t>
            </a:r>
            <a:endParaRPr lang="zh-CN" altLang="en-US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83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42FD3-5501-4466-B0EF-C693BF37ED6B}" type="slidenum">
              <a:rPr lang="zh-CN" altLang="en-GB" smtClean="0"/>
              <a:pPr>
                <a:defRPr/>
              </a:pPr>
              <a:t>16</a:t>
            </a:fld>
            <a:endParaRPr lang="en-GB" altLang="zh-C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1268760"/>
            <a:ext cx="7311871" cy="296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476672"/>
            <a:ext cx="7455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CC"/>
                </a:solidFill>
              </a:rPr>
              <a:t>Data analysis including </a:t>
            </a:r>
            <a:r>
              <a:rPr lang="en-US" altLang="zh-CN" sz="2400" b="1" dirty="0" smtClean="0">
                <a:solidFill>
                  <a:srgbClr val="0000CC"/>
                </a:solidFill>
                <a:sym typeface="Symbol"/>
              </a:rPr>
              <a:t>* and </a:t>
            </a:r>
            <a:r>
              <a:rPr lang="en-US" altLang="zh-CN" sz="2400" b="1" dirty="0" err="1" smtClean="0">
                <a:solidFill>
                  <a:srgbClr val="0000CC"/>
                </a:solidFill>
                <a:sym typeface="Symbol"/>
              </a:rPr>
              <a:t>pentaquark</a:t>
            </a:r>
            <a:r>
              <a:rPr lang="en-US" altLang="zh-CN" sz="2400" b="1" dirty="0" smtClean="0">
                <a:solidFill>
                  <a:srgbClr val="0000CC"/>
                </a:solidFill>
                <a:sym typeface="Symbol"/>
              </a:rPr>
              <a:t> states </a:t>
            </a:r>
            <a:endParaRPr lang="zh-CN" altLang="en-US" sz="2400" b="1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6113" y="4439434"/>
            <a:ext cx="673825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CN" sz="2000" b="1" dirty="0" smtClean="0">
                <a:solidFill>
                  <a:srgbClr val="FF0000"/>
                </a:solidFill>
              </a:rPr>
              <a:t>M[Pc</a:t>
            </a:r>
            <a:r>
              <a:rPr lang="en-US" altLang="zh-CN" sz="2000" b="1" baseline="30000" dirty="0" smtClean="0">
                <a:solidFill>
                  <a:srgbClr val="FF0000"/>
                </a:solidFill>
                <a:sym typeface="Symbol"/>
              </a:rPr>
              <a:t>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(4380)] = (4380</a:t>
            </a:r>
            <a:r>
              <a:rPr lang="en-US" altLang="zh-CN" sz="2000" b="1" dirty="0" smtClean="0">
                <a:solidFill>
                  <a:srgbClr val="FF0000"/>
                </a:solidFill>
                <a:sym typeface="Symbol"/>
              </a:rPr>
              <a:t>829) MeV,  = (2051886) MeV</a:t>
            </a:r>
            <a:endParaRPr lang="en-US" altLang="zh-CN" sz="2000" b="1" dirty="0" smtClean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altLang="zh-CN" sz="2000" b="1" dirty="0" smtClean="0">
                <a:solidFill>
                  <a:srgbClr val="FF0000"/>
                </a:solidFill>
              </a:rPr>
              <a:t>M[Pc</a:t>
            </a:r>
            <a:r>
              <a:rPr lang="en-US" altLang="zh-CN" sz="2000" b="1" baseline="30000" dirty="0">
                <a:solidFill>
                  <a:srgbClr val="FF0000"/>
                </a:solidFill>
                <a:sym typeface="Symbol"/>
              </a:rPr>
              <a:t>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(4450)]</a:t>
            </a:r>
            <a:r>
              <a:rPr lang="en-US" altLang="zh-CN" sz="2000" b="1" dirty="0" smtClean="0">
                <a:solidFill>
                  <a:srgbClr val="FF0000"/>
                </a:solidFill>
                <a:sym typeface="Symbol"/>
              </a:rPr>
              <a:t> = (4449.81.72.5) MeV, =(39519) MeV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5661248"/>
            <a:ext cx="4424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CC"/>
                </a:solidFill>
              </a:rPr>
              <a:t>J</a:t>
            </a:r>
            <a:r>
              <a:rPr lang="en-US" altLang="zh-CN" sz="2400" b="1" baseline="30000" dirty="0" smtClean="0">
                <a:solidFill>
                  <a:srgbClr val="0000CC"/>
                </a:solidFill>
              </a:rPr>
              <a:t>P</a:t>
            </a:r>
            <a:r>
              <a:rPr lang="en-US" altLang="zh-CN" sz="2400" b="1" dirty="0" smtClean="0">
                <a:solidFill>
                  <a:srgbClr val="0000CC"/>
                </a:solidFill>
              </a:rPr>
              <a:t> = (3/2</a:t>
            </a:r>
            <a:r>
              <a:rPr lang="en-US" altLang="zh-CN" sz="2400" b="1" baseline="30000" dirty="0">
                <a:solidFill>
                  <a:srgbClr val="0000CC"/>
                </a:solidFill>
                <a:sym typeface="Symbol"/>
              </a:rPr>
              <a:t></a:t>
            </a:r>
            <a:r>
              <a:rPr lang="en-US" altLang="zh-CN" sz="2400" b="1" dirty="0" smtClean="0">
                <a:solidFill>
                  <a:srgbClr val="0000CC"/>
                </a:solidFill>
                <a:sym typeface="Symbol"/>
              </a:rPr>
              <a:t>, 5/2</a:t>
            </a:r>
            <a:r>
              <a:rPr lang="en-US" altLang="zh-CN" sz="2400" b="1" baseline="30000" dirty="0">
                <a:solidFill>
                  <a:srgbClr val="0000CC"/>
                </a:solidFill>
                <a:sym typeface="Symbol"/>
              </a:rPr>
              <a:t></a:t>
            </a:r>
            <a:r>
              <a:rPr lang="en-US" altLang="zh-CN" sz="2400" b="1" dirty="0" smtClean="0">
                <a:solidFill>
                  <a:srgbClr val="0000CC"/>
                </a:solidFill>
                <a:sym typeface="Symbol"/>
              </a:rPr>
              <a:t>) or (3/2</a:t>
            </a:r>
            <a:r>
              <a:rPr lang="en-US" altLang="zh-CN" sz="2400" b="1" baseline="30000" dirty="0">
                <a:solidFill>
                  <a:srgbClr val="0000CC"/>
                </a:solidFill>
                <a:sym typeface="Symbol"/>
              </a:rPr>
              <a:t></a:t>
            </a:r>
            <a:r>
              <a:rPr lang="en-US" altLang="zh-CN" sz="2400" b="1" dirty="0" smtClean="0">
                <a:solidFill>
                  <a:srgbClr val="0000CC"/>
                </a:solidFill>
                <a:sym typeface="Symbol"/>
              </a:rPr>
              <a:t>, 5/2</a:t>
            </a:r>
            <a:r>
              <a:rPr lang="en-US" altLang="zh-CN" sz="2400" b="1" baseline="30000" dirty="0">
                <a:solidFill>
                  <a:srgbClr val="0000CC"/>
                </a:solidFill>
                <a:sym typeface="Symbol"/>
              </a:rPr>
              <a:t></a:t>
            </a:r>
            <a:r>
              <a:rPr lang="en-US" altLang="zh-CN" sz="2400" b="1" dirty="0" smtClean="0">
                <a:solidFill>
                  <a:srgbClr val="0000CC"/>
                </a:solidFill>
                <a:sym typeface="Symbol"/>
              </a:rPr>
              <a:t>) </a:t>
            </a:r>
            <a:endParaRPr lang="zh-CN" altLang="en-US" sz="2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6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42FD3-5501-4466-B0EF-C693BF37ED6B}" type="slidenum">
              <a:rPr lang="zh-CN" altLang="en-GB" smtClean="0"/>
              <a:pPr>
                <a:defRPr/>
              </a:pPr>
              <a:t>17</a:t>
            </a:fld>
            <a:endParaRPr lang="en-GB" altLang="zh-CN"/>
          </a:p>
        </p:txBody>
      </p:sp>
      <p:sp>
        <p:nvSpPr>
          <p:cNvPr id="3" name="TextBox 2"/>
          <p:cNvSpPr txBox="1"/>
          <p:nvPr/>
        </p:nvSpPr>
        <p:spPr>
          <a:xfrm>
            <a:off x="683568" y="404664"/>
            <a:ext cx="770485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24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Immediate theoretical studies: </a:t>
            </a:r>
          </a:p>
          <a:p>
            <a:pPr>
              <a:spcBef>
                <a:spcPts val="600"/>
              </a:spcBef>
            </a:pPr>
            <a:r>
              <a:rPr lang="en-US" altLang="zh-CN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1) Molecular states: </a:t>
            </a:r>
            <a:endParaRPr lang="en-US" altLang="zh-CN" b="1" dirty="0" smtClean="0">
              <a:solidFill>
                <a:srgbClr val="0000CC"/>
              </a:solidFill>
              <a:latin typeface="Calibri" panose="020F0502020204030204" pitchFamily="34" charset="0"/>
              <a:sym typeface="Symbol"/>
            </a:endParaRPr>
          </a:p>
          <a:p>
            <a:pPr>
              <a:spcBef>
                <a:spcPts val="600"/>
              </a:spcBef>
            </a:pP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  <a:sym typeface="Symbol"/>
              </a:rPr>
              <a:t>R. Chen, X. Liu, X.-Q. Li, S.-L. Zhu, </a:t>
            </a: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arXiv:1507.03704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[</a:t>
            </a:r>
            <a:r>
              <a:rPr lang="en-US" altLang="zh-CN" dirty="0" err="1">
                <a:solidFill>
                  <a:srgbClr val="0000CC"/>
                </a:solidFill>
                <a:latin typeface="Calibri" panose="020F0502020204030204" pitchFamily="34" charset="0"/>
              </a:rPr>
              <a:t>hep-ph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]</a:t>
            </a:r>
            <a:endParaRPr lang="en-US" altLang="zh-CN" dirty="0" smtClean="0">
              <a:solidFill>
                <a:srgbClr val="0000CC"/>
              </a:solidFill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L. Roca, J. Nieves and E. </a:t>
            </a:r>
            <a:r>
              <a:rPr lang="en-US" altLang="zh-CN" dirty="0" err="1">
                <a:solidFill>
                  <a:srgbClr val="0000CC"/>
                </a:solidFill>
                <a:latin typeface="Calibri" panose="020F0502020204030204" pitchFamily="34" charset="0"/>
              </a:rPr>
              <a:t>Oset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, arXiv:1507.04249 [</a:t>
            </a:r>
            <a:r>
              <a:rPr lang="en-US" altLang="zh-CN" dirty="0" err="1">
                <a:solidFill>
                  <a:srgbClr val="0000CC"/>
                </a:solidFill>
                <a:latin typeface="Calibri" panose="020F0502020204030204" pitchFamily="34" charset="0"/>
              </a:rPr>
              <a:t>hep-ph</a:t>
            </a: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].</a:t>
            </a:r>
          </a:p>
          <a:p>
            <a:pPr>
              <a:spcBef>
                <a:spcPts val="600"/>
              </a:spcBef>
            </a:pP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A. </a:t>
            </a:r>
            <a:r>
              <a:rPr lang="en-US" altLang="zh-CN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Feijoo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, V. K. </a:t>
            </a:r>
            <a:r>
              <a:rPr lang="en-US" altLang="zh-CN" dirty="0" err="1">
                <a:solidFill>
                  <a:srgbClr val="0000CC"/>
                </a:solidFill>
                <a:latin typeface="Calibri" panose="020F0502020204030204" pitchFamily="34" charset="0"/>
              </a:rPr>
              <a:t>Magas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, A. Ramos and E. </a:t>
            </a:r>
            <a:r>
              <a:rPr lang="en-US" altLang="zh-CN" dirty="0" err="1">
                <a:solidFill>
                  <a:srgbClr val="0000CC"/>
                </a:solidFill>
                <a:latin typeface="Calibri" panose="020F0502020204030204" pitchFamily="34" charset="0"/>
              </a:rPr>
              <a:t>Oset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, arXiv:1507.04640 [</a:t>
            </a:r>
            <a:r>
              <a:rPr lang="en-US" altLang="zh-CN" dirty="0" err="1">
                <a:solidFill>
                  <a:srgbClr val="0000CC"/>
                </a:solidFill>
                <a:latin typeface="Calibri" panose="020F0502020204030204" pitchFamily="34" charset="0"/>
              </a:rPr>
              <a:t>hep-ph</a:t>
            </a: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]</a:t>
            </a:r>
          </a:p>
          <a:p>
            <a:pPr>
              <a:spcBef>
                <a:spcPts val="600"/>
              </a:spcBef>
            </a:pP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  <a:sym typeface="Symbol"/>
              </a:rPr>
              <a:t>J. He, </a:t>
            </a: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arXiv:1507.05200 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[</a:t>
            </a:r>
            <a:r>
              <a:rPr lang="en-US" altLang="zh-CN" dirty="0" err="1">
                <a:solidFill>
                  <a:srgbClr val="0000CC"/>
                </a:solidFill>
                <a:latin typeface="Calibri" panose="020F0502020204030204" pitchFamily="34" charset="0"/>
              </a:rPr>
              <a:t>hep-ph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]</a:t>
            </a:r>
            <a:endParaRPr lang="en-US" altLang="zh-CN" dirty="0">
              <a:solidFill>
                <a:srgbClr val="0000CC"/>
              </a:solidFill>
              <a:latin typeface="Calibri" panose="020F0502020204030204" pitchFamily="34" charset="0"/>
              <a:sym typeface="Symbol"/>
            </a:endParaRPr>
          </a:p>
          <a:p>
            <a:pPr>
              <a:spcBef>
                <a:spcPts val="600"/>
              </a:spcBef>
            </a:pP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U.-G. </a:t>
            </a:r>
            <a:r>
              <a:rPr lang="en-US" altLang="zh-CN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Meissner</a:t>
            </a: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, J.A. </a:t>
            </a:r>
            <a:r>
              <a:rPr lang="en-US" altLang="zh-CN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Oller</a:t>
            </a: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, arXiv:1507.07478v1 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[</a:t>
            </a:r>
            <a:r>
              <a:rPr lang="en-US" altLang="zh-CN" dirty="0" err="1">
                <a:solidFill>
                  <a:srgbClr val="0000CC"/>
                </a:solidFill>
                <a:latin typeface="Calibri" panose="020F0502020204030204" pitchFamily="34" charset="0"/>
              </a:rPr>
              <a:t>hep-ph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]</a:t>
            </a:r>
            <a:endParaRPr lang="en-US" altLang="zh-CN" dirty="0" smtClean="0">
              <a:solidFill>
                <a:srgbClr val="0000CC"/>
              </a:solidFill>
              <a:latin typeface="Calibri" panose="020F0502020204030204" pitchFamily="34" charset="0"/>
              <a:sym typeface="Symbol"/>
            </a:endParaRPr>
          </a:p>
          <a:p>
            <a:pPr>
              <a:spcBef>
                <a:spcPts val="600"/>
              </a:spcBef>
            </a:pPr>
            <a:r>
              <a:rPr lang="en-US" altLang="zh-CN" b="1" dirty="0" smtClean="0">
                <a:solidFill>
                  <a:srgbClr val="0000CC"/>
                </a:solidFill>
                <a:latin typeface="Calibri" panose="020F0502020204030204" pitchFamily="34" charset="0"/>
                <a:sym typeface="Symbol"/>
              </a:rPr>
              <a:t>2) </a:t>
            </a:r>
            <a:r>
              <a:rPr lang="en-US" altLang="zh-CN" b="1" dirty="0" err="1" smtClean="0">
                <a:solidFill>
                  <a:srgbClr val="0000CC"/>
                </a:solidFill>
                <a:latin typeface="Calibri" panose="020F0502020204030204" pitchFamily="34" charset="0"/>
                <a:sym typeface="Symbol"/>
              </a:rPr>
              <a:t>Multiquark</a:t>
            </a:r>
            <a:r>
              <a:rPr lang="en-US" altLang="zh-CN" b="1" dirty="0" smtClean="0">
                <a:solidFill>
                  <a:srgbClr val="0000CC"/>
                </a:solidFill>
                <a:latin typeface="Calibri" panose="020F0502020204030204" pitchFamily="34" charset="0"/>
                <a:sym typeface="Symbol"/>
              </a:rPr>
              <a:t> state as an overall color singlet</a:t>
            </a:r>
            <a:endParaRPr lang="en-US" altLang="zh-CN" b="1" dirty="0">
              <a:solidFill>
                <a:srgbClr val="0000CC"/>
              </a:solidFill>
              <a:latin typeface="Calibri" panose="020F0502020204030204" pitchFamily="34" charset="0"/>
              <a:sym typeface="Symbol"/>
            </a:endParaRPr>
          </a:p>
          <a:p>
            <a:pPr>
              <a:spcBef>
                <a:spcPts val="600"/>
              </a:spcBef>
            </a:pP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L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. </a:t>
            </a:r>
            <a:r>
              <a:rPr lang="en-US" altLang="zh-CN" dirty="0" err="1">
                <a:solidFill>
                  <a:srgbClr val="0000CC"/>
                </a:solidFill>
                <a:latin typeface="Calibri" panose="020F0502020204030204" pitchFamily="34" charset="0"/>
              </a:rPr>
              <a:t>Maiani</a:t>
            </a: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, A.D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. </a:t>
            </a:r>
            <a:r>
              <a:rPr lang="en-US" altLang="zh-CN" dirty="0" err="1">
                <a:solidFill>
                  <a:srgbClr val="0000CC"/>
                </a:solidFill>
                <a:latin typeface="Calibri" panose="020F0502020204030204" pitchFamily="34" charset="0"/>
              </a:rPr>
              <a:t>Polosa</a:t>
            </a: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, and 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V. </a:t>
            </a:r>
            <a:r>
              <a:rPr lang="en-US" altLang="zh-CN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Riquer</a:t>
            </a: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, arXiv:1507.04980 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[</a:t>
            </a:r>
            <a:r>
              <a:rPr lang="en-US" altLang="zh-CN" dirty="0" err="1">
                <a:solidFill>
                  <a:srgbClr val="0000CC"/>
                </a:solidFill>
                <a:latin typeface="Calibri" panose="020F0502020204030204" pitchFamily="34" charset="0"/>
              </a:rPr>
              <a:t>hep-ph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]</a:t>
            </a:r>
            <a:endParaRPr lang="en-US" altLang="zh-CN" dirty="0" smtClean="0">
              <a:solidFill>
                <a:srgbClr val="0000CC"/>
              </a:solidFill>
              <a:latin typeface="Calibri" panose="020F0502020204030204" pitchFamily="34" charset="0"/>
              <a:sym typeface="Symbol"/>
            </a:endParaRPr>
          </a:p>
          <a:p>
            <a:pPr>
              <a:spcBef>
                <a:spcPts val="600"/>
              </a:spcBef>
            </a:pP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R.L. Lebed, arXiv:1507.05867 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[</a:t>
            </a:r>
            <a:r>
              <a:rPr lang="en-US" altLang="zh-CN" dirty="0" err="1">
                <a:solidFill>
                  <a:srgbClr val="0000CC"/>
                </a:solidFill>
                <a:latin typeface="Calibri" panose="020F0502020204030204" pitchFamily="34" charset="0"/>
              </a:rPr>
              <a:t>hep-ph</a:t>
            </a: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]</a:t>
            </a:r>
          </a:p>
          <a:p>
            <a:pPr>
              <a:spcBef>
                <a:spcPts val="600"/>
              </a:spcBef>
            </a:pP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V.V. </a:t>
            </a:r>
            <a:r>
              <a:rPr lang="en-US" altLang="zh-CN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Anisovich</a:t>
            </a: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 et al., arXiv:1507.07652[</a:t>
            </a:r>
            <a:r>
              <a:rPr lang="en-US" altLang="zh-CN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hep-ph</a:t>
            </a: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]</a:t>
            </a:r>
          </a:p>
          <a:p>
            <a:pPr>
              <a:spcBef>
                <a:spcPts val="600"/>
              </a:spcBef>
            </a:pP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G.-N. Li, X.-G. He, M. He, arXiv:1507.08252 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[</a:t>
            </a:r>
            <a:r>
              <a:rPr lang="en-US" altLang="zh-CN" dirty="0" err="1">
                <a:solidFill>
                  <a:srgbClr val="0000CC"/>
                </a:solidFill>
                <a:latin typeface="Calibri" panose="020F0502020204030204" pitchFamily="34" charset="0"/>
              </a:rPr>
              <a:t>hep-ph</a:t>
            </a: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]</a:t>
            </a:r>
          </a:p>
          <a:p>
            <a:pPr>
              <a:spcBef>
                <a:spcPts val="600"/>
              </a:spcBef>
            </a:pPr>
            <a:r>
              <a:rPr lang="en-US" altLang="zh-CN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3) </a:t>
            </a:r>
            <a:r>
              <a:rPr lang="en-US" altLang="zh-CN" b="1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Soliton</a:t>
            </a:r>
            <a:r>
              <a:rPr lang="en-US" altLang="zh-CN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 model</a:t>
            </a:r>
          </a:p>
          <a:p>
            <a:pPr>
              <a:spcBef>
                <a:spcPts val="600"/>
              </a:spcBef>
            </a:pP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N.N. </a:t>
            </a:r>
            <a:r>
              <a:rPr lang="en-US" altLang="zh-CN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Scoccolaa</a:t>
            </a: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, D.O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. </a:t>
            </a:r>
            <a:r>
              <a:rPr lang="en-US" altLang="zh-CN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Riska</a:t>
            </a: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, </a:t>
            </a:r>
            <a:r>
              <a:rPr lang="en-US" altLang="zh-CN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Mannque</a:t>
            </a: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 Rho, arXiv:1508.01172 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[</a:t>
            </a:r>
            <a:r>
              <a:rPr lang="en-US" altLang="zh-CN" dirty="0" err="1">
                <a:solidFill>
                  <a:srgbClr val="0000CC"/>
                </a:solidFill>
                <a:latin typeface="Calibri" panose="020F0502020204030204" pitchFamily="34" charset="0"/>
              </a:rPr>
              <a:t>hep-ph</a:t>
            </a: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]</a:t>
            </a:r>
          </a:p>
          <a:p>
            <a:pPr>
              <a:spcBef>
                <a:spcPts val="600"/>
              </a:spcBef>
            </a:pPr>
            <a:r>
              <a:rPr lang="en-US" altLang="zh-CN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4) Sum rules study</a:t>
            </a:r>
          </a:p>
          <a:p>
            <a:pPr>
              <a:spcBef>
                <a:spcPts val="600"/>
              </a:spcBef>
            </a:pPr>
            <a:r>
              <a:rPr lang="de-DE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H. X. Chen, W. Chen, X. Liu, </a:t>
            </a:r>
            <a:r>
              <a:rPr lang="de-DE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T.</a:t>
            </a: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G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. Steele and S. L. Zhu, arXiv:1507.03717</a:t>
            </a:r>
            <a:endParaRPr lang="en-US" altLang="zh-CN" dirty="0" smtClean="0">
              <a:solidFill>
                <a:srgbClr val="0000CC"/>
              </a:solidFill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Z.-G. Wang, arXiv:1508.01468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.</a:t>
            </a:r>
            <a:endParaRPr lang="zh-CN" altLang="en-US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09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42FD3-5501-4466-B0EF-C693BF37ED6B}" type="slidenum">
              <a:rPr lang="zh-CN" altLang="en-GB" smtClean="0"/>
              <a:pPr>
                <a:defRPr/>
              </a:pPr>
              <a:t>18</a:t>
            </a:fld>
            <a:endParaRPr lang="en-GB" altLang="zh-CN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3989963"/>
            <a:ext cx="723505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CN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Alternative solutions? Or some further concerns? </a:t>
            </a:r>
            <a:endParaRPr lang="en-US" altLang="zh-CN" sz="24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altLang="zh-CN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Threshold enhancement produced by anomalous triangle singularity: </a:t>
            </a:r>
            <a:endParaRPr lang="en-US" altLang="zh-CN" b="1" dirty="0">
              <a:solidFill>
                <a:srgbClr val="FF0000"/>
              </a:solidFill>
              <a:latin typeface="Calibri" panose="020F0502020204030204" pitchFamily="34" charset="0"/>
              <a:sym typeface="Symbol"/>
            </a:endParaRPr>
          </a:p>
          <a:p>
            <a:pPr>
              <a:spcBef>
                <a:spcPts val="1200"/>
              </a:spcBef>
            </a:pPr>
            <a:r>
              <a:rPr lang="de-DE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F.-K. Guo, U.-G. Meissner, W. Wang, and Z. Yang, arXiv:1507.04950 [hep-ph]</a:t>
            </a:r>
          </a:p>
          <a:p>
            <a:pPr>
              <a:spcBef>
                <a:spcPts val="600"/>
              </a:spcBef>
            </a:pP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X.-H. Liu, Q. Wang, and Q. Zhao, arXiv:1507.05359 [</a:t>
            </a:r>
            <a:r>
              <a:rPr lang="en-US" altLang="zh-CN" dirty="0" err="1">
                <a:solidFill>
                  <a:srgbClr val="0000CC"/>
                </a:solidFill>
                <a:latin typeface="Calibri" panose="020F0502020204030204" pitchFamily="34" charset="0"/>
              </a:rPr>
              <a:t>hep-ph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]</a:t>
            </a:r>
          </a:p>
          <a:p>
            <a:pPr>
              <a:spcBef>
                <a:spcPts val="600"/>
              </a:spcBef>
            </a:pPr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M. </a:t>
            </a:r>
            <a:r>
              <a:rPr lang="en-US" altLang="zh-CN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Mikhasenko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, arXiv:1507.06552v1 [</a:t>
            </a:r>
            <a:r>
              <a:rPr lang="en-US" altLang="zh-CN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hep-ph</a:t>
            </a:r>
            <a:r>
              <a:rPr lang="en-US" altLang="zh-CN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]</a:t>
            </a:r>
            <a:endParaRPr lang="zh-CN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3" y="620688"/>
            <a:ext cx="806489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00CC"/>
                </a:solidFill>
                <a:latin typeface="Calibri" panose="020F0502020204030204" pitchFamily="34" charset="0"/>
              </a:rPr>
              <a:t>Some early studies: </a:t>
            </a:r>
          </a:p>
          <a:p>
            <a:pPr>
              <a:spcBef>
                <a:spcPts val="600"/>
              </a:spcBef>
            </a:pP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J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. J. Wu, R. Molina, E. </a:t>
            </a:r>
            <a:r>
              <a:rPr lang="en-US" altLang="zh-CN" dirty="0" err="1">
                <a:solidFill>
                  <a:srgbClr val="0000CC"/>
                </a:solidFill>
                <a:latin typeface="Calibri" panose="020F0502020204030204" pitchFamily="34" charset="0"/>
              </a:rPr>
              <a:t>Oset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 and B. S. </a:t>
            </a:r>
            <a:r>
              <a:rPr lang="en-US" altLang="zh-CN" dirty="0" err="1">
                <a:solidFill>
                  <a:srgbClr val="0000CC"/>
                </a:solidFill>
                <a:latin typeface="Calibri" panose="020F0502020204030204" pitchFamily="34" charset="0"/>
              </a:rPr>
              <a:t>Zou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, Phys. Rev. </a:t>
            </a:r>
            <a:r>
              <a:rPr lang="en-US" altLang="zh-CN" dirty="0" err="1">
                <a:solidFill>
                  <a:srgbClr val="0000CC"/>
                </a:solidFill>
                <a:latin typeface="Calibri" panose="020F0502020204030204" pitchFamily="34" charset="0"/>
              </a:rPr>
              <a:t>Lett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. </a:t>
            </a:r>
            <a:r>
              <a:rPr lang="en-US" altLang="zh-CN" b="1" dirty="0">
                <a:solidFill>
                  <a:srgbClr val="0000CC"/>
                </a:solidFill>
                <a:latin typeface="Calibri" panose="020F0502020204030204" pitchFamily="34" charset="0"/>
              </a:rPr>
              <a:t>105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, 232001 (2010) [arXiv:1007.0573 [</a:t>
            </a:r>
            <a:r>
              <a:rPr lang="en-US" altLang="zh-CN" dirty="0" err="1">
                <a:solidFill>
                  <a:srgbClr val="0000CC"/>
                </a:solidFill>
                <a:latin typeface="Calibri" panose="020F0502020204030204" pitchFamily="34" charset="0"/>
              </a:rPr>
              <a:t>nucl-th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]].</a:t>
            </a:r>
          </a:p>
          <a:p>
            <a:pPr>
              <a:spcBef>
                <a:spcPts val="600"/>
              </a:spcBef>
            </a:pP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J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. J. Wu, R. Molina, E. </a:t>
            </a:r>
            <a:r>
              <a:rPr lang="en-US" altLang="zh-CN" dirty="0" err="1">
                <a:solidFill>
                  <a:srgbClr val="0000CC"/>
                </a:solidFill>
                <a:latin typeface="Calibri" panose="020F0502020204030204" pitchFamily="34" charset="0"/>
              </a:rPr>
              <a:t>Oset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 and B. S. </a:t>
            </a:r>
            <a:r>
              <a:rPr lang="en-US" altLang="zh-CN" dirty="0" err="1">
                <a:solidFill>
                  <a:srgbClr val="0000CC"/>
                </a:solidFill>
                <a:latin typeface="Calibri" panose="020F0502020204030204" pitchFamily="34" charset="0"/>
              </a:rPr>
              <a:t>Zou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, Phys. Rev. C </a:t>
            </a:r>
            <a:r>
              <a:rPr lang="en-US" altLang="zh-CN" b="1" dirty="0">
                <a:solidFill>
                  <a:srgbClr val="0000CC"/>
                </a:solidFill>
                <a:latin typeface="Calibri" panose="020F0502020204030204" pitchFamily="34" charset="0"/>
              </a:rPr>
              <a:t>84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, 015202 (2011) [arXiv:1011.2399 [</a:t>
            </a:r>
            <a:r>
              <a:rPr lang="en-US" altLang="zh-CN" dirty="0" err="1">
                <a:solidFill>
                  <a:srgbClr val="0000CC"/>
                </a:solidFill>
                <a:latin typeface="Calibri" panose="020F0502020204030204" pitchFamily="34" charset="0"/>
              </a:rPr>
              <a:t>nucl-th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]].</a:t>
            </a:r>
          </a:p>
          <a:p>
            <a:pPr>
              <a:spcBef>
                <a:spcPts val="600"/>
              </a:spcBef>
            </a:pP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J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. J. Wu, T.-S. H. Lee and B. S. </a:t>
            </a:r>
            <a:r>
              <a:rPr lang="en-US" altLang="zh-CN" dirty="0" err="1">
                <a:solidFill>
                  <a:srgbClr val="0000CC"/>
                </a:solidFill>
                <a:latin typeface="Calibri" panose="020F0502020204030204" pitchFamily="34" charset="0"/>
              </a:rPr>
              <a:t>Zou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, Phys. Rev. C </a:t>
            </a:r>
            <a:r>
              <a:rPr lang="en-US" altLang="zh-CN" b="1" dirty="0">
                <a:solidFill>
                  <a:srgbClr val="0000CC"/>
                </a:solidFill>
                <a:latin typeface="Calibri" panose="020F0502020204030204" pitchFamily="34" charset="0"/>
              </a:rPr>
              <a:t>85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, 044002 (2012) [arXiv:1202.1036 [</a:t>
            </a:r>
            <a:r>
              <a:rPr lang="en-US" altLang="zh-CN" dirty="0" err="1">
                <a:solidFill>
                  <a:srgbClr val="0000CC"/>
                </a:solidFill>
                <a:latin typeface="Calibri" panose="020F0502020204030204" pitchFamily="34" charset="0"/>
              </a:rPr>
              <a:t>nucl-th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]].</a:t>
            </a:r>
          </a:p>
          <a:p>
            <a:pPr>
              <a:spcBef>
                <a:spcPts val="600"/>
              </a:spcBef>
            </a:pP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Z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. C. Yang, Z. F. Sun, J. He, X. Liu and S. L. Zhu, Chin. Phys. C </a:t>
            </a:r>
            <a:r>
              <a:rPr lang="en-US" altLang="zh-CN" b="1" dirty="0">
                <a:solidFill>
                  <a:srgbClr val="0000CC"/>
                </a:solidFill>
                <a:latin typeface="Calibri" panose="020F0502020204030204" pitchFamily="34" charset="0"/>
              </a:rPr>
              <a:t>36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, 6 (2012) [arXiv:1105.2901 [</a:t>
            </a:r>
            <a:r>
              <a:rPr lang="en-US" altLang="zh-CN" dirty="0" err="1">
                <a:solidFill>
                  <a:srgbClr val="0000CC"/>
                </a:solidFill>
                <a:latin typeface="Calibri" panose="020F0502020204030204" pitchFamily="34" charset="0"/>
              </a:rPr>
              <a:t>hep-ph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]].</a:t>
            </a:r>
            <a:endParaRPr lang="zh-CN" altLang="en-US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79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42FD3-5501-4466-B0EF-C693BF37ED6B}" type="slidenum">
              <a:rPr lang="zh-CN" altLang="en-GB" smtClean="0"/>
              <a:pPr>
                <a:defRPr/>
              </a:pPr>
              <a:t>19</a:t>
            </a:fld>
            <a:endParaRPr lang="en-GB" altLang="zh-CN"/>
          </a:p>
        </p:txBody>
      </p:sp>
      <p:sp>
        <p:nvSpPr>
          <p:cNvPr id="3" name="TextBox 2"/>
          <p:cNvSpPr txBox="1"/>
          <p:nvPr/>
        </p:nvSpPr>
        <p:spPr>
          <a:xfrm>
            <a:off x="683568" y="718532"/>
            <a:ext cx="784887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28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Challenges for difference scenarios:</a:t>
            </a:r>
          </a:p>
          <a:p>
            <a:pPr>
              <a:spcBef>
                <a:spcPts val="600"/>
              </a:spcBef>
            </a:pPr>
            <a:r>
              <a:rPr lang="en-US" altLang="zh-CN" sz="20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1) </a:t>
            </a:r>
            <a:r>
              <a:rPr lang="en-US" altLang="zh-CN" sz="2000" b="1" dirty="0" smtClean="0">
                <a:solidFill>
                  <a:srgbClr val="0000CC"/>
                </a:solidFill>
                <a:latin typeface="Calibri" panose="020F0502020204030204" pitchFamily="34" charset="0"/>
                <a:sym typeface="Symbol"/>
              </a:rPr>
              <a:t>A strong attractive force is required to bring the mass below threshold in a </a:t>
            </a:r>
            <a:r>
              <a:rPr lang="en-US" altLang="zh-CN" sz="2000" b="1" dirty="0" smtClean="0">
                <a:solidFill>
                  <a:srgbClr val="FF0000"/>
                </a:solidFill>
                <a:latin typeface="Calibri" panose="020F0502020204030204" pitchFamily="34" charset="0"/>
                <a:sym typeface="Symbol"/>
              </a:rPr>
              <a:t>P wave for </a:t>
            </a:r>
            <a:r>
              <a:rPr lang="en-US" altLang="zh-CN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Pc(4450</a:t>
            </a:r>
            <a:r>
              <a:rPr lang="en-US" altLang="zh-CN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) with </a:t>
            </a:r>
            <a:r>
              <a:rPr lang="en-US" altLang="zh-CN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JP=5/2</a:t>
            </a:r>
            <a:r>
              <a:rPr lang="en-US" altLang="zh-CN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+ </a:t>
            </a:r>
            <a:r>
              <a:rPr lang="en-US" altLang="zh-CN" sz="20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if it is a </a:t>
            </a:r>
            <a:r>
              <a:rPr lang="en-US" altLang="zh-CN" sz="2000" b="1" dirty="0" smtClean="0">
                <a:solidFill>
                  <a:srgbClr val="0000CC"/>
                </a:solidFill>
                <a:latin typeface="Calibri" panose="020F0502020204030204" pitchFamily="34" charset="0"/>
                <a:sym typeface="Symbol"/>
              </a:rPr>
              <a:t></a:t>
            </a:r>
            <a:r>
              <a:rPr lang="en-US" altLang="zh-CN" sz="2000" b="1" dirty="0">
                <a:solidFill>
                  <a:srgbClr val="0000CC"/>
                </a:solidFill>
                <a:latin typeface="Calibri" panose="020F0502020204030204" pitchFamily="34" charset="0"/>
              </a:rPr>
              <a:t>c*(2520)</a:t>
            </a:r>
            <a:r>
              <a:rPr lang="en-US" altLang="zh-CN" sz="2000" b="1" dirty="0">
                <a:solidFill>
                  <a:srgbClr val="0000CC"/>
                </a:solidFill>
                <a:latin typeface="Calibri" panose="020F0502020204030204" pitchFamily="34" charset="0"/>
                <a:sym typeface="Symbol"/>
              </a:rPr>
              <a:t>D</a:t>
            </a:r>
            <a:r>
              <a:rPr lang="en-US" altLang="zh-CN" sz="2000" b="1" dirty="0" smtClean="0">
                <a:solidFill>
                  <a:srgbClr val="0000CC"/>
                </a:solidFill>
                <a:latin typeface="Calibri" panose="020F0502020204030204" pitchFamily="34" charset="0"/>
                <a:sym typeface="Symbol"/>
              </a:rPr>
              <a:t>* molecule. Then, </a:t>
            </a:r>
            <a:r>
              <a:rPr lang="en-US" altLang="zh-CN" sz="2000" b="1" i="1" dirty="0" smtClean="0">
                <a:solidFill>
                  <a:srgbClr val="006600"/>
                </a:solidFill>
                <a:latin typeface="Calibri" panose="020F0502020204030204" pitchFamily="34" charset="0"/>
                <a:sym typeface="Symbol"/>
              </a:rPr>
              <a:t>how about the S wave?</a:t>
            </a:r>
            <a:r>
              <a:rPr lang="en-US" altLang="zh-CN" sz="2000" b="1" dirty="0" smtClean="0">
                <a:solidFill>
                  <a:srgbClr val="0000CC"/>
                </a:solidFill>
                <a:latin typeface="Calibri" panose="020F0502020204030204" pitchFamily="34" charset="0"/>
                <a:sym typeface="Symbol"/>
              </a:rPr>
              <a:t> Similar questions for the lower one. </a:t>
            </a:r>
          </a:p>
          <a:p>
            <a:pPr>
              <a:spcBef>
                <a:spcPts val="600"/>
              </a:spcBef>
            </a:pPr>
            <a:r>
              <a:rPr lang="en-US" altLang="zh-CN" sz="2000" b="1" dirty="0" smtClean="0">
                <a:solidFill>
                  <a:srgbClr val="0000CC"/>
                </a:solidFill>
                <a:latin typeface="Calibri" panose="020F0502020204030204" pitchFamily="34" charset="0"/>
                <a:sym typeface="Symbol"/>
              </a:rPr>
              <a:t>2) Why the lower one is much broader than the higher one?</a:t>
            </a:r>
          </a:p>
          <a:p>
            <a:pPr>
              <a:spcBef>
                <a:spcPts val="600"/>
              </a:spcBef>
            </a:pPr>
            <a:r>
              <a:rPr lang="en-US" altLang="zh-CN" sz="20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3) How about other channels with </a:t>
            </a:r>
            <a:r>
              <a:rPr lang="en-US" altLang="zh-CN" sz="2000" b="1" dirty="0">
                <a:solidFill>
                  <a:srgbClr val="0000CC"/>
                </a:solidFill>
                <a:latin typeface="Calibri" panose="020F0502020204030204" pitchFamily="34" charset="0"/>
                <a:sym typeface="Symbol"/>
              </a:rPr>
              <a:t></a:t>
            </a:r>
            <a:r>
              <a:rPr lang="en-US" altLang="zh-CN" sz="20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c*</a:t>
            </a:r>
            <a:r>
              <a:rPr lang="en-US" altLang="zh-CN" sz="2000" b="1" dirty="0" smtClean="0">
                <a:solidFill>
                  <a:srgbClr val="0000CC"/>
                </a:solidFill>
                <a:latin typeface="Calibri" panose="020F0502020204030204" pitchFamily="34" charset="0"/>
                <a:sym typeface="Symbol"/>
              </a:rPr>
              <a:t>D(*) and c*D(*) interactions? </a:t>
            </a:r>
            <a:r>
              <a:rPr lang="en-US" altLang="zh-CN" sz="2000" b="1" i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How </a:t>
            </a:r>
            <a:r>
              <a:rPr lang="en-US" altLang="zh-CN" sz="2000" b="1" i="1" dirty="0">
                <a:solidFill>
                  <a:srgbClr val="006600"/>
                </a:solidFill>
                <a:latin typeface="Calibri" panose="020F0502020204030204" pitchFamily="34" charset="0"/>
              </a:rPr>
              <a:t>many states we would </a:t>
            </a:r>
            <a:r>
              <a:rPr lang="en-US" altLang="zh-CN" sz="2000" b="1" i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expect and why only two states are seen? </a:t>
            </a:r>
          </a:p>
          <a:p>
            <a:pPr>
              <a:spcBef>
                <a:spcPts val="600"/>
              </a:spcBef>
            </a:pPr>
            <a:r>
              <a:rPr lang="en-US" altLang="zh-CN" sz="20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4) </a:t>
            </a:r>
            <a:r>
              <a:rPr lang="en-US" altLang="zh-CN" sz="2000" b="1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Pentaquarks</a:t>
            </a:r>
            <a:r>
              <a:rPr lang="en-US" altLang="zh-CN" sz="20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 with hidden </a:t>
            </a:r>
            <a:r>
              <a:rPr lang="en-US" altLang="zh-CN" sz="2000" b="1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b</a:t>
            </a:r>
            <a:r>
              <a:rPr lang="en-US" altLang="zh-CN" sz="2000" b="1" dirty="0" err="1" smtClean="0">
                <a:solidFill>
                  <a:srgbClr val="0000CC"/>
                </a:solidFill>
                <a:latin typeface="Calibri" panose="020F0502020204030204" pitchFamily="34" charset="0"/>
                <a:sym typeface="Symbol"/>
              </a:rPr>
              <a:t>b</a:t>
            </a:r>
            <a:r>
              <a:rPr lang="en-US" altLang="zh-CN" sz="2000" b="1" dirty="0" smtClean="0">
                <a:solidFill>
                  <a:srgbClr val="0000CC"/>
                </a:solidFill>
                <a:latin typeface="Calibri" panose="020F0502020204030204" pitchFamily="34" charset="0"/>
                <a:sym typeface="Symbol"/>
              </a:rPr>
              <a:t> ?</a:t>
            </a:r>
            <a:endParaRPr lang="en-US" altLang="zh-CN" sz="2000" b="1" dirty="0" smtClean="0">
              <a:solidFill>
                <a:srgbClr val="0000CC"/>
              </a:solidFill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altLang="zh-CN" sz="20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5) </a:t>
            </a:r>
            <a:r>
              <a:rPr lang="en-US" altLang="zh-CN" sz="20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If the threshold interaction plays a role, how to distinguish the threshold kinematic effects from genuine states? </a:t>
            </a:r>
          </a:p>
          <a:p>
            <a:pPr>
              <a:spcBef>
                <a:spcPts val="600"/>
              </a:spcBef>
            </a:pPr>
            <a:r>
              <a:rPr lang="en-US" altLang="zh-CN" sz="20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……</a:t>
            </a:r>
            <a:endParaRPr lang="en-US" altLang="zh-CN" sz="2000" b="1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09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sz="5400" b="1" u="sng" smtClean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Outline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628775"/>
            <a:ext cx="7705725" cy="4525963"/>
          </a:xfrm>
        </p:spPr>
        <p:txBody>
          <a:bodyPr/>
          <a:lstStyle/>
          <a:p>
            <a:pPr marL="609600" indent="-609600">
              <a:spcBef>
                <a:spcPct val="35000"/>
              </a:spcBef>
              <a:buSzPct val="130000"/>
              <a:buFontTx/>
              <a:buNone/>
            </a:pPr>
            <a:r>
              <a:rPr lang="en-US" altLang="zh-CN" sz="2800" b="1" dirty="0" smtClean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1. Observation of threshold enhancements in exp. -- kinematic </a:t>
            </a:r>
            <a:r>
              <a:rPr lang="en-US" altLang="zh-CN" sz="2800" b="1" dirty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effects or genuine states?</a:t>
            </a:r>
            <a:endParaRPr lang="en-US" altLang="zh-CN" sz="2800" b="1" dirty="0" smtClean="0">
              <a:solidFill>
                <a:schemeClr val="accent2"/>
              </a:solidFill>
              <a:latin typeface="Calibri" pitchFamily="34" charset="0"/>
              <a:ea typeface="宋体" charset="-122"/>
            </a:endParaRPr>
          </a:p>
          <a:p>
            <a:pPr marL="609600" indent="-609600">
              <a:spcBef>
                <a:spcPct val="35000"/>
              </a:spcBef>
              <a:buSzPct val="130000"/>
              <a:buNone/>
            </a:pPr>
            <a:r>
              <a:rPr lang="en-US" altLang="zh-CN" sz="2800" b="1" dirty="0" smtClean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2. On the anomalous triangle singularity (ATS)</a:t>
            </a:r>
          </a:p>
          <a:p>
            <a:pPr marL="609600" indent="-609600">
              <a:spcBef>
                <a:spcPct val="35000"/>
              </a:spcBef>
              <a:buSzPct val="130000"/>
              <a:buFontTx/>
              <a:buNone/>
            </a:pPr>
            <a:r>
              <a:rPr lang="en-US" altLang="zh-CN" sz="2800" b="1" dirty="0" smtClean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3. Cases to recognize ATS: </a:t>
            </a:r>
          </a:p>
          <a:p>
            <a:pPr marL="609600" indent="-609600">
              <a:spcBef>
                <a:spcPct val="35000"/>
              </a:spcBef>
              <a:buSzPct val="130000"/>
              <a:buFontTx/>
              <a:buNone/>
            </a:pPr>
            <a:r>
              <a:rPr lang="en-US" altLang="zh-CN" sz="2800" b="1" dirty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	</a:t>
            </a:r>
            <a:r>
              <a:rPr lang="en-US" altLang="zh-CN" sz="2800" b="1" dirty="0" smtClean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Heavy </a:t>
            </a:r>
            <a:r>
              <a:rPr lang="en-US" altLang="zh-CN" sz="2800" b="1" dirty="0" err="1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pentaquark</a:t>
            </a:r>
            <a:r>
              <a:rPr lang="en-US" altLang="zh-CN" sz="2800" b="1" dirty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 production at </a:t>
            </a:r>
            <a:r>
              <a:rPr lang="en-US" altLang="zh-CN" sz="2800" b="1" dirty="0" err="1" smtClean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LHCb</a:t>
            </a:r>
            <a:r>
              <a:rPr lang="en-US" altLang="zh-CN" sz="2800" b="1" dirty="0" smtClean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 </a:t>
            </a:r>
          </a:p>
          <a:p>
            <a:pPr marL="609600" indent="-609600">
              <a:spcBef>
                <a:spcPct val="35000"/>
              </a:spcBef>
              <a:buSzPct val="130000"/>
              <a:buFontTx/>
              <a:buNone/>
            </a:pPr>
            <a:r>
              <a:rPr lang="en-US" altLang="zh-CN" sz="2800" b="1" dirty="0" smtClean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4. Summary</a:t>
            </a:r>
          </a:p>
          <a:p>
            <a:pPr marL="609600" indent="-609600">
              <a:spcBef>
                <a:spcPct val="35000"/>
              </a:spcBef>
              <a:buSzPct val="130000"/>
              <a:buFontTx/>
              <a:buNone/>
            </a:pPr>
            <a:endParaRPr lang="en-US" altLang="zh-CN" sz="2800" b="1" dirty="0" smtClean="0">
              <a:solidFill>
                <a:schemeClr val="accent2"/>
              </a:solidFill>
              <a:latin typeface="Calibri" pitchFamily="34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8989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42FD3-5501-4466-B0EF-C693BF37ED6B}" type="slidenum">
              <a:rPr lang="zh-CN" altLang="en-GB" smtClean="0"/>
              <a:pPr>
                <a:defRPr/>
              </a:pPr>
              <a:t>20</a:t>
            </a:fld>
            <a:endParaRPr lang="en-GB" altLang="zh-CN"/>
          </a:p>
        </p:txBody>
      </p:sp>
      <p:sp>
        <p:nvSpPr>
          <p:cNvPr id="3" name="TextBox 2"/>
          <p:cNvSpPr txBox="1"/>
          <p:nvPr/>
        </p:nvSpPr>
        <p:spPr>
          <a:xfrm>
            <a:off x="683568" y="404664"/>
            <a:ext cx="4756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Production mechanism in </a:t>
            </a:r>
            <a:r>
              <a:rPr lang="en-US" altLang="zh-CN" sz="2400" b="1" dirty="0" smtClean="0">
                <a:solidFill>
                  <a:srgbClr val="0000CC"/>
                </a:solidFill>
                <a:latin typeface="Calibri" panose="020F0502020204030204" pitchFamily="34" charset="0"/>
                <a:sym typeface="Symbol"/>
              </a:rPr>
              <a:t></a:t>
            </a:r>
            <a:r>
              <a:rPr lang="en-US" altLang="zh-CN" sz="2400" b="1" baseline="-25000" dirty="0" smtClean="0">
                <a:solidFill>
                  <a:srgbClr val="0000CC"/>
                </a:solidFill>
                <a:latin typeface="Calibri" panose="020F0502020204030204" pitchFamily="34" charset="0"/>
                <a:sym typeface="Symbol"/>
              </a:rPr>
              <a:t>b</a:t>
            </a:r>
            <a:r>
              <a:rPr lang="en-US" altLang="zh-CN" sz="2400" b="1" dirty="0" smtClean="0">
                <a:solidFill>
                  <a:srgbClr val="0000CC"/>
                </a:solidFill>
                <a:latin typeface="Calibri" panose="020F0502020204030204" pitchFamily="34" charset="0"/>
                <a:sym typeface="Symbol"/>
              </a:rPr>
              <a:t> decay </a:t>
            </a:r>
            <a:endParaRPr lang="zh-CN" altLang="en-US" sz="2400" b="1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88" y="1340768"/>
            <a:ext cx="60960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4318595"/>
            <a:ext cx="49434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51609" y="3547431"/>
            <a:ext cx="4636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Rescattering</a:t>
            </a:r>
            <a:r>
              <a:rPr lang="en-US" altLang="zh-CN" sz="24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 via triangle diagrams </a:t>
            </a:r>
            <a:r>
              <a:rPr lang="en-US" altLang="zh-CN" sz="2400" b="1" dirty="0" smtClean="0">
                <a:solidFill>
                  <a:srgbClr val="0000CC"/>
                </a:solidFill>
                <a:latin typeface="Calibri" panose="020F0502020204030204" pitchFamily="34" charset="0"/>
                <a:sym typeface="Symbol"/>
              </a:rPr>
              <a:t> </a:t>
            </a:r>
            <a:endParaRPr lang="zh-CN" altLang="en-US" sz="2400" b="1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04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42FD3-5501-4466-B0EF-C693BF37ED6B}" type="slidenum">
              <a:rPr lang="zh-CN" altLang="en-GB" smtClean="0"/>
              <a:pPr>
                <a:defRPr/>
              </a:pPr>
              <a:t>21</a:t>
            </a:fld>
            <a:endParaRPr lang="en-GB" altLang="zh-CN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02221"/>
            <a:ext cx="31718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 bwMode="auto">
          <a:xfrm>
            <a:off x="2627784" y="620688"/>
            <a:ext cx="720080" cy="3600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b="1" smtClean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2636912"/>
            <a:ext cx="74771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09120"/>
            <a:ext cx="280987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1609" y="3759423"/>
            <a:ext cx="4365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Rescattering</a:t>
            </a:r>
            <a:r>
              <a:rPr lang="en-US" altLang="zh-CN" sz="24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 to generate a pole? </a:t>
            </a:r>
            <a:endParaRPr lang="zh-CN" altLang="en-US" sz="2400" b="1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260648"/>
            <a:ext cx="4432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A new leading order mechanism  </a:t>
            </a:r>
            <a:endParaRPr lang="zh-CN" altLang="en-US" sz="2400" b="1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1960" y="5229200"/>
            <a:ext cx="4285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Favored by the molecular picture 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30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42FD3-5501-4466-B0EF-C693BF37ED6B}" type="slidenum">
              <a:rPr lang="zh-CN" altLang="en-GB" smtClean="0"/>
              <a:pPr>
                <a:defRPr/>
              </a:pPr>
              <a:t>22</a:t>
            </a:fld>
            <a:endParaRPr lang="en-GB" altLang="zh-CN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1196752"/>
            <a:ext cx="49434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476672"/>
            <a:ext cx="7020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The anomalous triangle singularity can be recognized </a:t>
            </a:r>
            <a:endParaRPr lang="zh-CN" altLang="en-US" sz="2400" b="1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1318" y="4089846"/>
            <a:ext cx="7235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F.-K. Guo, U.-G. </a:t>
            </a:r>
            <a:r>
              <a:rPr lang="de-DE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Meissner</a:t>
            </a:r>
            <a:r>
              <a:rPr lang="de-DE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, W. Wang, and Z. Yang, </a:t>
            </a:r>
            <a:r>
              <a:rPr lang="de-DE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arXiv:1507.04950 [hep-ph]</a:t>
            </a:r>
          </a:p>
          <a:p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X.-H. Liu, Q. Wang, and Q. </a:t>
            </a: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Zhao, arXiv:1507.05359 [</a:t>
            </a:r>
            <a:r>
              <a:rPr lang="en-US" altLang="zh-CN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hep-ph</a:t>
            </a: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] </a:t>
            </a:r>
          </a:p>
        </p:txBody>
      </p:sp>
    </p:spTree>
    <p:extLst>
      <p:ext uri="{BB962C8B-B14F-4D97-AF65-F5344CB8AC3E}">
        <p14:creationId xmlns:p14="http://schemas.microsoft.com/office/powerpoint/2010/main" val="200690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42FD3-5501-4466-B0EF-C693BF37ED6B}" type="slidenum">
              <a:rPr lang="zh-CN" altLang="en-GB" smtClean="0"/>
              <a:pPr>
                <a:defRPr/>
              </a:pPr>
              <a:t>23</a:t>
            </a:fld>
            <a:endParaRPr lang="en-GB" altLang="zh-C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03" y="2100808"/>
            <a:ext cx="48482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51720"/>
            <a:ext cx="48196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404664"/>
            <a:ext cx="3066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0000CC"/>
                </a:solidFill>
              </a:rPr>
              <a:t>Thresholds for </a:t>
            </a:r>
            <a:r>
              <a:rPr lang="en-US" altLang="zh-CN" sz="2400" dirty="0" smtClean="0">
                <a:solidFill>
                  <a:srgbClr val="0000CC"/>
                </a:solidFill>
                <a:sym typeface="Symbol"/>
              </a:rPr>
              <a:t></a:t>
            </a:r>
            <a:r>
              <a:rPr lang="en-US" altLang="zh-CN" sz="2400" baseline="-25000" dirty="0" err="1" smtClean="0">
                <a:solidFill>
                  <a:srgbClr val="0000CC"/>
                </a:solidFill>
                <a:sym typeface="Symbol"/>
              </a:rPr>
              <a:t>cJ</a:t>
            </a:r>
            <a:r>
              <a:rPr lang="en-US" altLang="zh-CN" sz="2400" dirty="0" smtClean="0">
                <a:solidFill>
                  <a:srgbClr val="0000CC"/>
                </a:solidFill>
                <a:sym typeface="Symbol"/>
              </a:rPr>
              <a:t> p </a:t>
            </a:r>
            <a:endParaRPr lang="zh-CN" altLang="en-US" sz="2400" dirty="0">
              <a:solidFill>
                <a:srgbClr val="00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7144" y="6084004"/>
            <a:ext cx="5739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X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.-H. Liu, Q. Wang, and Q. </a:t>
            </a: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Zhao, arXiv:1507.05359 [</a:t>
            </a:r>
            <a:r>
              <a:rPr lang="en-US" altLang="zh-CN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hep-ph</a:t>
            </a: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]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7" y="375467"/>
            <a:ext cx="2532280" cy="2044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583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42FD3-5501-4466-B0EF-C693BF37ED6B}" type="slidenum">
              <a:rPr lang="zh-CN" altLang="en-GB" smtClean="0"/>
              <a:pPr>
                <a:defRPr/>
              </a:pPr>
              <a:t>24</a:t>
            </a:fld>
            <a:endParaRPr lang="en-GB" altLang="zh-CN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37" y="908720"/>
            <a:ext cx="2671879" cy="179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980729"/>
            <a:ext cx="2688170" cy="165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964437"/>
            <a:ext cx="2704462" cy="168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49" y="2924944"/>
            <a:ext cx="53340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57" y="5230325"/>
            <a:ext cx="4873163" cy="129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030335"/>
            <a:ext cx="2290605" cy="1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 bwMode="auto">
          <a:xfrm>
            <a:off x="3635896" y="5517232"/>
            <a:ext cx="1080120" cy="432048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12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42FD3-5501-4466-B0EF-C693BF37ED6B}" type="slidenum">
              <a:rPr lang="zh-CN" altLang="en-GB" smtClean="0"/>
              <a:pPr>
                <a:defRPr/>
              </a:pPr>
              <a:t>25</a:t>
            </a:fld>
            <a:endParaRPr lang="en-GB" altLang="zh-C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107281"/>
            <a:ext cx="5055844" cy="3794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3618731" cy="388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812" y="1338858"/>
            <a:ext cx="48482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889" y="1750715"/>
            <a:ext cx="50958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329333"/>
            <a:ext cx="3429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3" y="404664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00CC"/>
                </a:solidFill>
                <a:latin typeface="Calibri" panose="020F0502020204030204" pitchFamily="34" charset="0"/>
              </a:rPr>
              <a:t>Invariant mass distribution of J</a:t>
            </a:r>
            <a:r>
              <a:rPr lang="en-US" altLang="zh-CN" sz="24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/</a:t>
            </a:r>
            <a:r>
              <a:rPr lang="en-US" altLang="zh-CN" sz="2400" b="1" dirty="0" smtClean="0">
                <a:solidFill>
                  <a:srgbClr val="0000CC"/>
                </a:solidFill>
                <a:latin typeface="Calibri" panose="020F0502020204030204" pitchFamily="34" charset="0"/>
                <a:sym typeface="Symbol"/>
              </a:rPr>
              <a:t></a:t>
            </a:r>
            <a:r>
              <a:rPr lang="en-US" altLang="zh-CN" sz="24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2400" b="1" dirty="0">
                <a:solidFill>
                  <a:srgbClr val="0000CC"/>
                </a:solidFill>
                <a:latin typeface="Calibri" panose="020F0502020204030204" pitchFamily="34" charset="0"/>
              </a:rPr>
              <a:t>p with different K</a:t>
            </a:r>
            <a:r>
              <a:rPr lang="en-US" altLang="zh-CN" sz="2400" b="1" baseline="30000" dirty="0">
                <a:solidFill>
                  <a:srgbClr val="0000CC"/>
                </a:solidFill>
                <a:latin typeface="Calibri" panose="020F0502020204030204" pitchFamily="34" charset="0"/>
              </a:rPr>
              <a:t>−</a:t>
            </a:r>
            <a:r>
              <a:rPr lang="en-US" altLang="zh-CN" sz="2400" b="1" dirty="0">
                <a:solidFill>
                  <a:srgbClr val="0000CC"/>
                </a:solidFill>
                <a:latin typeface="Calibri" panose="020F0502020204030204" pitchFamily="34" charset="0"/>
              </a:rPr>
              <a:t>p momentum cuts</a:t>
            </a:r>
            <a:endParaRPr lang="zh-CN" altLang="en-US" sz="2400" b="1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7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42FD3-5501-4466-B0EF-C693BF37ED6B}" type="slidenum">
              <a:rPr lang="zh-CN" altLang="en-GB" smtClean="0"/>
              <a:pPr>
                <a:defRPr/>
              </a:pPr>
              <a:t>26</a:t>
            </a:fld>
            <a:endParaRPr lang="en-GB" altLang="zh-CN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562100"/>
            <a:ext cx="3886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9310" y="6093296"/>
            <a:ext cx="7235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F.-K. Guo, U.-G. </a:t>
            </a:r>
            <a:r>
              <a:rPr lang="de-DE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Meissner</a:t>
            </a:r>
            <a:r>
              <a:rPr lang="de-DE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, W. Wang, and Z. Yang, </a:t>
            </a:r>
            <a:r>
              <a:rPr lang="de-DE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arXiv:1507.04950 [hep-ph]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576" y="692696"/>
            <a:ext cx="7537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The ATS can mimic a resonance behavior in certain cases! </a:t>
            </a:r>
            <a:endParaRPr lang="zh-CN" altLang="en-US" sz="24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33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42FD3-5501-4466-B0EF-C693BF37ED6B}" type="slidenum">
              <a:rPr lang="zh-CN" altLang="en-GB" smtClean="0"/>
              <a:pPr>
                <a:defRPr/>
              </a:pPr>
              <a:t>27</a:t>
            </a:fld>
            <a:endParaRPr lang="en-GB" altLang="zh-CN"/>
          </a:p>
        </p:txBody>
      </p:sp>
      <p:sp>
        <p:nvSpPr>
          <p:cNvPr id="3" name="TextBox 2"/>
          <p:cNvSpPr txBox="1"/>
          <p:nvPr/>
        </p:nvSpPr>
        <p:spPr>
          <a:xfrm>
            <a:off x="681447" y="404664"/>
            <a:ext cx="8067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How to distinguish an ATS </a:t>
            </a:r>
            <a:r>
              <a:rPr lang="en-US" altLang="zh-CN" sz="2400" b="1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enhancment</a:t>
            </a:r>
            <a:r>
              <a:rPr lang="en-US" altLang="zh-CN" sz="24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 from a genuine state? </a:t>
            </a:r>
            <a:endParaRPr lang="zh-CN" altLang="en-US" sz="2400" b="1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196752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US" altLang="zh-CN" sz="20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If it is a genuine states, the signal in the invariant mass distribution of J/</a:t>
            </a:r>
            <a:r>
              <a:rPr lang="en-US" altLang="zh-CN" sz="2000" b="1" dirty="0" smtClean="0">
                <a:solidFill>
                  <a:srgbClr val="0000CC"/>
                </a:solidFill>
                <a:latin typeface="Calibri" panose="020F0502020204030204" pitchFamily="34" charset="0"/>
                <a:sym typeface="Symbol"/>
              </a:rPr>
              <a:t> p should be process-independent. </a:t>
            </a:r>
            <a:r>
              <a:rPr lang="en-US" altLang="zh-CN" sz="20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 </a:t>
            </a:r>
          </a:p>
          <a:p>
            <a:pPr marL="457200" indent="-457200">
              <a:buAutoNum type="arabicParenR"/>
            </a:pPr>
            <a:r>
              <a:rPr lang="en-US" altLang="zh-CN" sz="20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The signal should still be present in a process where the ATS does not contribute, e.g. </a:t>
            </a:r>
            <a:r>
              <a:rPr lang="en-US" altLang="zh-CN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J/</a:t>
            </a:r>
            <a:r>
              <a:rPr lang="en-US" altLang="zh-CN" sz="2000" b="1" dirty="0" smtClean="0">
                <a:solidFill>
                  <a:srgbClr val="FF0000"/>
                </a:solidFill>
                <a:latin typeface="Calibri" panose="020F0502020204030204" pitchFamily="34" charset="0"/>
                <a:sym typeface="Symbol"/>
              </a:rPr>
              <a:t> </a:t>
            </a:r>
            <a:r>
              <a:rPr lang="en-US" altLang="zh-CN" sz="2000" b="1" dirty="0" err="1" smtClean="0">
                <a:solidFill>
                  <a:srgbClr val="FF0000"/>
                </a:solidFill>
                <a:latin typeface="Calibri" panose="020F0502020204030204" pitchFamily="34" charset="0"/>
                <a:sym typeface="Symbol"/>
              </a:rPr>
              <a:t>photoproduction</a:t>
            </a:r>
            <a:r>
              <a:rPr lang="en-US" altLang="zh-CN" sz="2000" b="1" dirty="0" smtClean="0">
                <a:solidFill>
                  <a:srgbClr val="FF0000"/>
                </a:solidFill>
                <a:latin typeface="Calibri" panose="020F0502020204030204" pitchFamily="34" charset="0"/>
                <a:sym typeface="Symbol"/>
              </a:rPr>
              <a:t> off nucleon</a:t>
            </a:r>
            <a:r>
              <a:rPr lang="en-US" altLang="zh-CN" sz="20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.</a:t>
            </a:r>
            <a:endParaRPr lang="zh-CN" altLang="en-US" sz="2000" b="1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0793" y="4707141"/>
            <a:ext cx="68235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Q. Wang, </a:t>
            </a: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X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.-H. Liu, </a:t>
            </a: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and 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Q. </a:t>
            </a: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Zhao, PRD(2015); arXiv:1508.00339 [</a:t>
            </a:r>
            <a:r>
              <a:rPr lang="en-US" altLang="zh-CN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hep-ph</a:t>
            </a: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]</a:t>
            </a:r>
          </a:p>
          <a:p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V. </a:t>
            </a:r>
            <a:r>
              <a:rPr lang="en-US" altLang="zh-CN" dirty="0" err="1">
                <a:solidFill>
                  <a:srgbClr val="0000CC"/>
                </a:solidFill>
                <a:latin typeface="Calibri" panose="020F0502020204030204" pitchFamily="34" charset="0"/>
              </a:rPr>
              <a:t>Kubarovsky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 and M.B. </a:t>
            </a:r>
            <a:r>
              <a:rPr lang="en-US" altLang="zh-CN" dirty="0" err="1">
                <a:solidFill>
                  <a:srgbClr val="0000CC"/>
                </a:solidFill>
                <a:latin typeface="Calibri" panose="020F0502020204030204" pitchFamily="34" charset="0"/>
              </a:rPr>
              <a:t>Voloshin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, </a:t>
            </a: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arXiv:1508.00888 [</a:t>
            </a:r>
            <a:r>
              <a:rPr lang="en-US" altLang="zh-CN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hep-ph</a:t>
            </a: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] </a:t>
            </a:r>
          </a:p>
          <a:p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M. </a:t>
            </a:r>
            <a:r>
              <a:rPr lang="en-US" altLang="zh-CN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Karliner</a:t>
            </a: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 and J. </a:t>
            </a:r>
            <a:r>
              <a:rPr lang="en-US" altLang="zh-CN" dirty="0" err="1">
                <a:solidFill>
                  <a:srgbClr val="0000CC"/>
                </a:solidFill>
                <a:latin typeface="Calibri" panose="020F0502020204030204" pitchFamily="34" charset="0"/>
              </a:rPr>
              <a:t>Rosner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, </a:t>
            </a: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arXiv:1508.01496 [</a:t>
            </a:r>
            <a:r>
              <a:rPr lang="en-US" altLang="zh-CN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hep-ph</a:t>
            </a: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]</a:t>
            </a:r>
          </a:p>
          <a:p>
            <a:endParaRPr lang="en-US" altLang="zh-CN" dirty="0">
              <a:solidFill>
                <a:srgbClr val="0000CC"/>
              </a:solidFill>
              <a:latin typeface="Calibri" panose="020F0502020204030204" pitchFamily="34" charset="0"/>
            </a:endParaRPr>
          </a:p>
          <a:p>
            <a:r>
              <a:rPr lang="en-US" altLang="zh-CN" dirty="0">
                <a:solidFill>
                  <a:srgbClr val="C00000"/>
                </a:solidFill>
                <a:latin typeface="Calibri" panose="020F0502020204030204" pitchFamily="34" charset="0"/>
              </a:rPr>
              <a:t>J. J. Wu and T.-S. H. Lee, arXiv:1212.2440 [</a:t>
            </a:r>
            <a:r>
              <a:rPr lang="en-US" altLang="zh-CN" dirty="0" err="1">
                <a:solidFill>
                  <a:srgbClr val="C00000"/>
                </a:solidFill>
                <a:latin typeface="Calibri" panose="020F0502020204030204" pitchFamily="34" charset="0"/>
              </a:rPr>
              <a:t>nucl-th</a:t>
            </a:r>
            <a:r>
              <a:rPr lang="en-US" altLang="zh-CN" dirty="0">
                <a:solidFill>
                  <a:srgbClr val="C00000"/>
                </a:solidFill>
                <a:latin typeface="Calibri" panose="020F0502020204030204" pitchFamily="34" charset="0"/>
              </a:rPr>
              <a:t>]</a:t>
            </a:r>
          </a:p>
          <a:p>
            <a:r>
              <a:rPr lang="en-US" altLang="zh-CN" dirty="0">
                <a:solidFill>
                  <a:srgbClr val="C00000"/>
                </a:solidFill>
                <a:latin typeface="Calibri" panose="020F0502020204030204" pitchFamily="34" charset="0"/>
              </a:rPr>
              <a:t>Y. Huang, J. He, H. F. Zhang and X. R. Chen, J. Phys. G 41, 115004 (2014)</a:t>
            </a:r>
          </a:p>
        </p:txBody>
      </p:sp>
    </p:spTree>
    <p:extLst>
      <p:ext uri="{BB962C8B-B14F-4D97-AF65-F5344CB8AC3E}">
        <p14:creationId xmlns:p14="http://schemas.microsoft.com/office/powerpoint/2010/main" val="63346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42FD3-5501-4466-B0EF-C693BF37ED6B}" type="slidenum">
              <a:rPr lang="zh-CN" altLang="en-GB" smtClean="0"/>
              <a:pPr>
                <a:defRPr/>
              </a:pPr>
              <a:t>28</a:t>
            </a:fld>
            <a:endParaRPr lang="en-GB" altLang="zh-CN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476672"/>
            <a:ext cx="4973797" cy="461665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J/</a:t>
            </a:r>
            <a:r>
              <a:rPr lang="en-US" altLang="zh-CN" sz="2400" b="1" dirty="0" smtClean="0">
                <a:solidFill>
                  <a:srgbClr val="0000CC"/>
                </a:solidFill>
                <a:latin typeface="Calibri" panose="020F0502020204030204" pitchFamily="34" charset="0"/>
                <a:sym typeface="Symbol"/>
              </a:rPr>
              <a:t> </a:t>
            </a:r>
            <a:r>
              <a:rPr lang="en-US" altLang="zh-CN" sz="2400" b="1" dirty="0" err="1" smtClean="0">
                <a:solidFill>
                  <a:srgbClr val="0000CC"/>
                </a:solidFill>
                <a:latin typeface="Calibri" panose="020F0502020204030204" pitchFamily="34" charset="0"/>
                <a:sym typeface="Symbol"/>
              </a:rPr>
              <a:t>photoproduction</a:t>
            </a:r>
            <a:r>
              <a:rPr lang="en-US" altLang="zh-CN" sz="2400" b="1" dirty="0">
                <a:solidFill>
                  <a:srgbClr val="0000CC"/>
                </a:solidFill>
                <a:latin typeface="Calibri" panose="020F0502020204030204" pitchFamily="34" charset="0"/>
                <a:sym typeface="Symbol"/>
              </a:rPr>
              <a:t> </a:t>
            </a:r>
            <a:r>
              <a:rPr lang="en-US" altLang="zh-CN" sz="2400" b="1" dirty="0" smtClean="0">
                <a:solidFill>
                  <a:srgbClr val="0000CC"/>
                </a:solidFill>
                <a:latin typeface="Calibri" panose="020F0502020204030204" pitchFamily="34" charset="0"/>
                <a:sym typeface="Symbol"/>
              </a:rPr>
              <a:t>near threshold: </a:t>
            </a:r>
            <a:endParaRPr lang="zh-CN" altLang="en-US" sz="2400" b="1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4522" y="1196752"/>
            <a:ext cx="70878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Diffractive dominant at forward angle: </a:t>
            </a:r>
            <a:r>
              <a:rPr lang="en-US" altLang="zh-CN" sz="20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Pomeron</a:t>
            </a:r>
            <a:r>
              <a:rPr lang="en-US" altLang="zh-CN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exchange model</a:t>
            </a:r>
            <a:endParaRPr lang="zh-CN" altLang="en-US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4225081" cy="234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69782"/>
            <a:ext cx="4895850" cy="581025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373216"/>
            <a:ext cx="25336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86" y="5458940"/>
            <a:ext cx="20859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373" y="2132856"/>
            <a:ext cx="18478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132" y="2790769"/>
            <a:ext cx="30289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776" y="3429000"/>
            <a:ext cx="36671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589884"/>
            <a:ext cx="18859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190806"/>
            <a:ext cx="3203348" cy="5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左大括号 4"/>
          <p:cNvSpPr/>
          <p:nvPr/>
        </p:nvSpPr>
        <p:spPr bwMode="auto">
          <a:xfrm>
            <a:off x="5671132" y="4669782"/>
            <a:ext cx="125004" cy="919458"/>
          </a:xfrm>
          <a:prstGeom prst="leftBrace">
            <a:avLst/>
          </a:prstGeom>
          <a:noFill/>
          <a:ln w="9525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左大括号 5"/>
          <p:cNvSpPr/>
          <p:nvPr/>
        </p:nvSpPr>
        <p:spPr bwMode="auto">
          <a:xfrm>
            <a:off x="5291386" y="2132856"/>
            <a:ext cx="140390" cy="1872208"/>
          </a:xfrm>
          <a:prstGeom prst="leftBrace">
            <a:avLst/>
          </a:prstGeom>
          <a:noFill/>
          <a:ln w="9525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7144" y="6300028"/>
            <a:ext cx="6849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Q. Wang, </a:t>
            </a: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X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.-H. Liu, </a:t>
            </a: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and 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Q. </a:t>
            </a: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Zhao, PRD(2015); arXiv:1508.00339 [</a:t>
            </a:r>
            <a:r>
              <a:rPr lang="en-US" altLang="zh-CN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hep-ph</a:t>
            </a: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40852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8" name="Line 6"/>
          <p:cNvSpPr>
            <a:spLocks noChangeShapeType="1"/>
          </p:cNvSpPr>
          <p:nvPr/>
        </p:nvSpPr>
        <p:spPr bwMode="auto">
          <a:xfrm>
            <a:off x="781050" y="5656263"/>
            <a:ext cx="4006850" cy="4762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110599" name="Line 7"/>
          <p:cNvSpPr>
            <a:spLocks noChangeShapeType="1"/>
          </p:cNvSpPr>
          <p:nvPr/>
        </p:nvSpPr>
        <p:spPr bwMode="auto">
          <a:xfrm flipV="1">
            <a:off x="1284288" y="1479550"/>
            <a:ext cx="0" cy="4176713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110600" name="Line 8"/>
          <p:cNvSpPr>
            <a:spLocks noChangeShapeType="1"/>
          </p:cNvSpPr>
          <p:nvPr/>
        </p:nvSpPr>
        <p:spPr bwMode="auto">
          <a:xfrm>
            <a:off x="1285875" y="2127250"/>
            <a:ext cx="1295400" cy="28797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110601" name="Freeform 9"/>
          <p:cNvSpPr>
            <a:spLocks/>
          </p:cNvSpPr>
          <p:nvPr/>
        </p:nvSpPr>
        <p:spPr bwMode="auto">
          <a:xfrm>
            <a:off x="1285875" y="4491038"/>
            <a:ext cx="3095625" cy="588962"/>
          </a:xfrm>
          <a:custGeom>
            <a:avLst/>
            <a:gdLst>
              <a:gd name="T0" fmla="*/ 0 w 1950"/>
              <a:gd name="T1" fmla="*/ 280 h 371"/>
              <a:gd name="T2" fmla="*/ 589 w 1950"/>
              <a:gd name="T3" fmla="*/ 53 h 371"/>
              <a:gd name="T4" fmla="*/ 1088 w 1950"/>
              <a:gd name="T5" fmla="*/ 8 h 371"/>
              <a:gd name="T6" fmla="*/ 1497 w 1950"/>
              <a:gd name="T7" fmla="*/ 99 h 371"/>
              <a:gd name="T8" fmla="*/ 1950 w 1950"/>
              <a:gd name="T9" fmla="*/ 371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50" h="371">
                <a:moveTo>
                  <a:pt x="0" y="280"/>
                </a:moveTo>
                <a:cubicBezTo>
                  <a:pt x="204" y="189"/>
                  <a:pt x="408" y="98"/>
                  <a:pt x="589" y="53"/>
                </a:cubicBezTo>
                <a:cubicBezTo>
                  <a:pt x="770" y="8"/>
                  <a:pt x="937" y="0"/>
                  <a:pt x="1088" y="8"/>
                </a:cubicBezTo>
                <a:cubicBezTo>
                  <a:pt x="1239" y="16"/>
                  <a:pt x="1353" y="38"/>
                  <a:pt x="1497" y="99"/>
                </a:cubicBezTo>
                <a:cubicBezTo>
                  <a:pt x="1641" y="160"/>
                  <a:pt x="1795" y="265"/>
                  <a:pt x="1950" y="371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110602" name="Text Box 10"/>
          <p:cNvSpPr txBox="1">
            <a:spLocks noChangeArrowheads="1"/>
          </p:cNvSpPr>
          <p:nvPr/>
        </p:nvSpPr>
        <p:spPr bwMode="auto">
          <a:xfrm>
            <a:off x="1116013" y="5708650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smtClean="0">
                <a:solidFill>
                  <a:srgbClr val="009999"/>
                </a:solidFill>
              </a:rPr>
              <a:t>0</a:t>
            </a:r>
          </a:p>
        </p:txBody>
      </p:sp>
      <p:sp>
        <p:nvSpPr>
          <p:cNvPr id="110603" name="Text Box 11"/>
          <p:cNvSpPr txBox="1">
            <a:spLocks noChangeArrowheads="1"/>
          </p:cNvSpPr>
          <p:nvPr/>
        </p:nvSpPr>
        <p:spPr bwMode="auto">
          <a:xfrm>
            <a:off x="4237038" y="5734050"/>
            <a:ext cx="608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smtClean="0">
                <a:solidFill>
                  <a:srgbClr val="009999"/>
                </a:solidFill>
              </a:rPr>
              <a:t>180</a:t>
            </a:r>
          </a:p>
        </p:txBody>
      </p:sp>
      <p:sp>
        <p:nvSpPr>
          <p:cNvPr id="110604" name="Line 12"/>
          <p:cNvSpPr>
            <a:spLocks noChangeShapeType="1"/>
          </p:cNvSpPr>
          <p:nvPr/>
        </p:nvSpPr>
        <p:spPr bwMode="auto">
          <a:xfrm flipV="1">
            <a:off x="3660775" y="4432300"/>
            <a:ext cx="720725" cy="647700"/>
          </a:xfrm>
          <a:prstGeom prst="line">
            <a:avLst/>
          </a:prstGeom>
          <a:noFill/>
          <a:ln w="28575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110605" name="Text Box 13"/>
          <p:cNvSpPr txBox="1">
            <a:spLocks noChangeArrowheads="1"/>
          </p:cNvSpPr>
          <p:nvPr/>
        </p:nvSpPr>
        <p:spPr bwMode="auto">
          <a:xfrm rot="16200000">
            <a:off x="454819" y="1801019"/>
            <a:ext cx="1058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smtClean="0">
                <a:solidFill>
                  <a:srgbClr val="009999"/>
                </a:solidFill>
              </a:rPr>
              <a:t>d</a:t>
            </a:r>
            <a:r>
              <a:rPr lang="en-US" altLang="zh-CN" sz="2400" b="1" smtClean="0">
                <a:solidFill>
                  <a:srgbClr val="009999"/>
                </a:solidFill>
                <a:sym typeface="Symbol" pitchFamily="18" charset="2"/>
              </a:rPr>
              <a:t>/d</a:t>
            </a:r>
          </a:p>
        </p:txBody>
      </p:sp>
      <p:sp>
        <p:nvSpPr>
          <p:cNvPr id="110606" name="Text Box 14"/>
          <p:cNvSpPr txBox="1">
            <a:spLocks noChangeArrowheads="1"/>
          </p:cNvSpPr>
          <p:nvPr/>
        </p:nvSpPr>
        <p:spPr bwMode="auto">
          <a:xfrm>
            <a:off x="1908175" y="6165850"/>
            <a:ext cx="196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smtClean="0">
                <a:solidFill>
                  <a:srgbClr val="009999"/>
                </a:solidFill>
              </a:rPr>
              <a:t>Scattering angle</a:t>
            </a:r>
          </a:p>
        </p:txBody>
      </p:sp>
      <p:sp>
        <p:nvSpPr>
          <p:cNvPr id="110607" name="Text Box 15"/>
          <p:cNvSpPr txBox="1">
            <a:spLocks noChangeArrowheads="1"/>
          </p:cNvSpPr>
          <p:nvPr/>
        </p:nvSpPr>
        <p:spPr bwMode="auto">
          <a:xfrm>
            <a:off x="4068763" y="1125538"/>
            <a:ext cx="467995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ts val="600"/>
              </a:spcBef>
              <a:spcAft>
                <a:spcPct val="0"/>
              </a:spcAft>
              <a:buFontTx/>
              <a:buAutoNum type="arabicParenR"/>
            </a:pPr>
            <a:r>
              <a:rPr lang="en-US" altLang="zh-CN" b="1" dirty="0" smtClean="0">
                <a:solidFill>
                  <a:srgbClr val="333399"/>
                </a:solidFill>
              </a:rPr>
              <a:t>Forward angle peaking is predominant due to the diffractive process, i.e. </a:t>
            </a:r>
            <a:r>
              <a:rPr lang="en-US" altLang="zh-CN" b="1" dirty="0" err="1" smtClean="0">
                <a:solidFill>
                  <a:srgbClr val="333399"/>
                </a:solidFill>
              </a:rPr>
              <a:t>Pomeron</a:t>
            </a:r>
            <a:r>
              <a:rPr lang="en-US" altLang="zh-CN" b="1" dirty="0" smtClean="0">
                <a:solidFill>
                  <a:srgbClr val="333399"/>
                </a:solidFill>
              </a:rPr>
              <a:t> exchanges. 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FontTx/>
              <a:buAutoNum type="arabicParenR"/>
            </a:pPr>
            <a:r>
              <a:rPr lang="en-US" altLang="zh-CN" b="1" dirty="0" smtClean="0">
                <a:solidFill>
                  <a:srgbClr val="333399"/>
                </a:solidFill>
              </a:rPr>
              <a:t>S-channel resonance excitations contribute to the cross sections at middle and backward angles.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FontTx/>
              <a:buAutoNum type="arabicParenR"/>
            </a:pPr>
            <a:r>
              <a:rPr lang="en-US" altLang="zh-CN" b="1" dirty="0" smtClean="0">
                <a:solidFill>
                  <a:srgbClr val="333399"/>
                </a:solidFill>
              </a:rPr>
              <a:t>U-channel contributes to backward angles.</a:t>
            </a:r>
          </a:p>
        </p:txBody>
      </p:sp>
      <p:sp>
        <p:nvSpPr>
          <p:cNvPr id="110608" name="Text Box 16"/>
          <p:cNvSpPr txBox="1">
            <a:spLocks noChangeArrowheads="1"/>
          </p:cNvSpPr>
          <p:nvPr/>
        </p:nvSpPr>
        <p:spPr bwMode="auto">
          <a:xfrm>
            <a:off x="1619672" y="1988840"/>
            <a:ext cx="231345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srgbClr val="FF0000"/>
                </a:solidFill>
              </a:rPr>
              <a:t>t-channel: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err="1" smtClean="0">
                <a:solidFill>
                  <a:srgbClr val="FF0000"/>
                </a:solidFill>
              </a:rPr>
              <a:t>Pomeron</a:t>
            </a:r>
            <a:r>
              <a:rPr lang="en-US" altLang="zh-CN" b="1" dirty="0" smtClean="0">
                <a:solidFill>
                  <a:srgbClr val="FF0000"/>
                </a:solidFill>
              </a:rPr>
              <a:t> exchange</a:t>
            </a:r>
          </a:p>
        </p:txBody>
      </p:sp>
      <p:sp>
        <p:nvSpPr>
          <p:cNvPr id="110609" name="Text Box 17"/>
          <p:cNvSpPr txBox="1">
            <a:spLocks noChangeArrowheads="1"/>
          </p:cNvSpPr>
          <p:nvPr/>
        </p:nvSpPr>
        <p:spPr bwMode="auto">
          <a:xfrm>
            <a:off x="2606675" y="4097338"/>
            <a:ext cx="1250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smtClean="0">
                <a:solidFill>
                  <a:srgbClr val="333399"/>
                </a:solidFill>
              </a:rPr>
              <a:t>s-channel</a:t>
            </a:r>
          </a:p>
        </p:txBody>
      </p:sp>
      <p:sp>
        <p:nvSpPr>
          <p:cNvPr id="110610" name="Text Box 18"/>
          <p:cNvSpPr txBox="1">
            <a:spLocks noChangeArrowheads="1"/>
          </p:cNvSpPr>
          <p:nvPr/>
        </p:nvSpPr>
        <p:spPr bwMode="auto">
          <a:xfrm>
            <a:off x="4406900" y="4241800"/>
            <a:ext cx="1263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smtClean="0">
                <a:solidFill>
                  <a:srgbClr val="CC6600"/>
                </a:solidFill>
              </a:rPr>
              <a:t>u-channel</a:t>
            </a:r>
          </a:p>
        </p:txBody>
      </p:sp>
      <p:sp>
        <p:nvSpPr>
          <p:cNvPr id="110611" name="Text Box 19"/>
          <p:cNvSpPr txBox="1">
            <a:spLocks noChangeArrowheads="1"/>
          </p:cNvSpPr>
          <p:nvPr/>
        </p:nvSpPr>
        <p:spPr bwMode="auto">
          <a:xfrm>
            <a:off x="2771775" y="5727700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smtClean="0">
                <a:solidFill>
                  <a:srgbClr val="009999"/>
                </a:solidFill>
              </a:rPr>
              <a:t>90</a:t>
            </a:r>
          </a:p>
        </p:txBody>
      </p:sp>
      <p:sp>
        <p:nvSpPr>
          <p:cNvPr id="110612" name="Text Box 20"/>
          <p:cNvSpPr txBox="1">
            <a:spLocks noChangeArrowheads="1"/>
          </p:cNvSpPr>
          <p:nvPr/>
        </p:nvSpPr>
        <p:spPr bwMode="auto">
          <a:xfrm>
            <a:off x="609600" y="333375"/>
            <a:ext cx="7850188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zh-CN" sz="2400" b="1" smtClean="0">
                <a:solidFill>
                  <a:srgbClr val="333399"/>
                </a:solidFill>
                <a:latin typeface="Times New Roman" pitchFamily="18" charset="0"/>
              </a:rPr>
              <a:t>Kinematic features of the production mechanism</a:t>
            </a:r>
            <a:endParaRPr lang="en-GB" altLang="zh-CN" sz="2400" smtClean="0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110613" name="Text Box 21"/>
          <p:cNvSpPr txBox="1">
            <a:spLocks noChangeArrowheads="1"/>
          </p:cNvSpPr>
          <p:nvPr/>
        </p:nvSpPr>
        <p:spPr bwMode="auto">
          <a:xfrm>
            <a:off x="5581650" y="4868863"/>
            <a:ext cx="33115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Interferences from different transition mechanisms </a:t>
            </a:r>
          </a:p>
        </p:txBody>
      </p:sp>
    </p:spTree>
    <p:extLst>
      <p:ext uri="{BB962C8B-B14F-4D97-AF65-F5344CB8AC3E}">
        <p14:creationId xmlns:p14="http://schemas.microsoft.com/office/powerpoint/2010/main" val="306343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141538"/>
            <a:ext cx="7931150" cy="2367582"/>
          </a:xfrm>
          <a:solidFill>
            <a:srgbClr val="99CCFF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l"/>
            <a:r>
              <a:rPr lang="en-US" altLang="zh-CN" sz="5400" b="1" dirty="0" smtClean="0">
                <a:solidFill>
                  <a:schemeClr val="accent2"/>
                </a:solidFill>
                <a:latin typeface="Calibri" pitchFamily="34" charset="0"/>
                <a:ea typeface="宋体" pitchFamily="2" charset="-122"/>
              </a:rPr>
              <a:t>1</a:t>
            </a:r>
            <a:r>
              <a:rPr lang="en-US" altLang="zh-CN" sz="4000" b="1" dirty="0" smtClean="0">
                <a:solidFill>
                  <a:schemeClr val="accent2"/>
                </a:solidFill>
                <a:latin typeface="Calibri" pitchFamily="34" charset="0"/>
                <a:ea typeface="宋体" pitchFamily="2" charset="-122"/>
              </a:rPr>
              <a:t>. </a:t>
            </a:r>
            <a:r>
              <a:rPr lang="en-US" altLang="zh-CN" sz="4000" b="1" dirty="0" smtClean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Observation </a:t>
            </a:r>
            <a:r>
              <a:rPr lang="en-US" altLang="zh-CN" sz="4000" b="1" dirty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of threshold enhancements in exp.</a:t>
            </a:r>
            <a:r>
              <a:rPr lang="en-US" altLang="zh-CN" sz="4000" b="1" dirty="0" smtClean="0">
                <a:solidFill>
                  <a:schemeClr val="accent2"/>
                </a:solidFill>
                <a:latin typeface="Calibri" pitchFamily="34" charset="0"/>
                <a:ea typeface="宋体" pitchFamily="2" charset="-122"/>
              </a:rPr>
              <a:t> </a:t>
            </a:r>
            <a:br>
              <a:rPr lang="en-US" altLang="zh-CN" sz="4000" b="1" dirty="0" smtClean="0">
                <a:solidFill>
                  <a:schemeClr val="accent2"/>
                </a:solidFill>
                <a:latin typeface="Calibri" pitchFamily="34" charset="0"/>
                <a:ea typeface="宋体" pitchFamily="2" charset="-122"/>
              </a:rPr>
            </a:br>
            <a:r>
              <a:rPr lang="en-US" altLang="zh-CN" sz="3200" b="1" dirty="0" smtClean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-- </a:t>
            </a:r>
            <a:r>
              <a:rPr lang="en-US" altLang="zh-CN" sz="3200" b="1" dirty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kinematic effects or genuine states?</a:t>
            </a:r>
            <a:endParaRPr lang="en-US" altLang="zh-CN" sz="3200" b="1" dirty="0" smtClean="0">
              <a:solidFill>
                <a:schemeClr val="accent2"/>
              </a:solidFill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593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42FD3-5501-4466-B0EF-C693BF37ED6B}" type="slidenum">
              <a:rPr lang="zh-CN" altLang="en-GB" smtClean="0"/>
              <a:pPr>
                <a:defRPr/>
              </a:pPr>
              <a:t>30</a:t>
            </a:fld>
            <a:endParaRPr lang="en-GB" altLang="zh-CN"/>
          </a:p>
        </p:txBody>
      </p:sp>
      <p:sp>
        <p:nvSpPr>
          <p:cNvPr id="3" name="TextBox 2"/>
          <p:cNvSpPr txBox="1"/>
          <p:nvPr/>
        </p:nvSpPr>
        <p:spPr>
          <a:xfrm>
            <a:off x="899592" y="404664"/>
            <a:ext cx="5309402" cy="461665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400" b="1" i="1" dirty="0">
                <a:solidFill>
                  <a:srgbClr val="0000CC"/>
                </a:solidFill>
                <a:latin typeface="Calibri" panose="020F0502020204030204" pitchFamily="34" charset="0"/>
              </a:rPr>
              <a:t>s</a:t>
            </a:r>
            <a:r>
              <a:rPr lang="en-US" altLang="zh-CN" sz="24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 and </a:t>
            </a:r>
            <a:r>
              <a:rPr lang="en-US" altLang="zh-CN" sz="2400" b="1" i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u</a:t>
            </a:r>
            <a:r>
              <a:rPr lang="en-US" altLang="zh-CN" sz="24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-channel </a:t>
            </a:r>
            <a:r>
              <a:rPr lang="en-US" altLang="zh-CN" sz="2400" b="1" dirty="0" err="1">
                <a:solidFill>
                  <a:srgbClr val="0000CC"/>
                </a:solidFill>
                <a:latin typeface="Calibri" panose="020F0502020204030204" pitchFamily="34" charset="0"/>
              </a:rPr>
              <a:t>pentaquark</a:t>
            </a:r>
            <a:r>
              <a:rPr lang="en-US" altLang="zh-CN" sz="2400" b="1" dirty="0">
                <a:solidFill>
                  <a:srgbClr val="0000CC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24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production </a:t>
            </a:r>
            <a:endParaRPr lang="zh-CN" altLang="en-US" sz="2400" b="1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95862"/>
            <a:ext cx="4896544" cy="92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5688632" cy="182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2996952"/>
            <a:ext cx="3071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Coupling vertices for </a:t>
            </a:r>
            <a:r>
              <a:rPr lang="en-US" altLang="zh-CN" sz="2000" b="1" i="1" dirty="0" smtClean="0">
                <a:solidFill>
                  <a:srgbClr val="0000CC"/>
                </a:solidFill>
                <a:latin typeface="Calibri" panose="020F0502020204030204" pitchFamily="34" charset="0"/>
                <a:sym typeface="Symbol"/>
              </a:rPr>
              <a:t></a:t>
            </a:r>
            <a:r>
              <a:rPr lang="en-US" altLang="zh-CN" sz="2000" b="1" i="1" dirty="0" err="1" smtClean="0">
                <a:solidFill>
                  <a:srgbClr val="0000CC"/>
                </a:solidFill>
                <a:latin typeface="Calibri" panose="020F0502020204030204" pitchFamily="34" charset="0"/>
                <a:sym typeface="Symbol"/>
              </a:rPr>
              <a:t>NP</a:t>
            </a:r>
            <a:r>
              <a:rPr lang="en-US" altLang="zh-CN" sz="2000" b="1" i="1" baseline="-25000" dirty="0" err="1" smtClean="0">
                <a:solidFill>
                  <a:srgbClr val="0000CC"/>
                </a:solidFill>
                <a:latin typeface="Calibri" panose="020F0502020204030204" pitchFamily="34" charset="0"/>
                <a:sym typeface="Symbol"/>
              </a:rPr>
              <a:t>c</a:t>
            </a:r>
            <a:r>
              <a:rPr lang="en-US" altLang="zh-CN" sz="20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: </a:t>
            </a:r>
            <a:endParaRPr lang="zh-CN" altLang="en-US" sz="2000" b="1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02" y="4581128"/>
            <a:ext cx="4488185" cy="133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201752"/>
            <a:ext cx="3282677" cy="694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75902" y="6093296"/>
            <a:ext cx="6093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altLang="zh-CN" dirty="0">
                <a:solidFill>
                  <a:srgbClr val="C00000"/>
                </a:solidFill>
                <a:latin typeface="Calibri" panose="020F0502020204030204" pitchFamily="34" charset="0"/>
              </a:rPr>
              <a:t>S. H. Kim, S. i. Nam, Y. Oh and H. C. Kim, </a:t>
            </a:r>
            <a:r>
              <a:rPr lang="en-US" altLang="zh-CN" dirty="0" smtClean="0">
                <a:solidFill>
                  <a:srgbClr val="C00000"/>
                </a:solidFill>
                <a:latin typeface="Calibri" panose="020F0502020204030204" pitchFamily="34" charset="0"/>
              </a:rPr>
              <a:t>PR</a:t>
            </a:r>
            <a:r>
              <a:rPr lang="pl-PL" altLang="zh-CN" dirty="0" smtClean="0">
                <a:solidFill>
                  <a:srgbClr val="C00000"/>
                </a:solidFill>
                <a:latin typeface="Calibri" panose="020F0502020204030204" pitchFamily="34" charset="0"/>
              </a:rPr>
              <a:t>D </a:t>
            </a:r>
            <a:r>
              <a:rPr lang="pl-PL" altLang="zh-CN" dirty="0">
                <a:solidFill>
                  <a:srgbClr val="C00000"/>
                </a:solidFill>
                <a:latin typeface="Calibri" panose="020F0502020204030204" pitchFamily="34" charset="0"/>
              </a:rPr>
              <a:t>84, 114023 (2011)</a:t>
            </a:r>
            <a:endParaRPr lang="en-US" altLang="zh-CN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Q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. Wang, </a:t>
            </a: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X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.-H. Liu, </a:t>
            </a: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and 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Q. </a:t>
            </a: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Zhao, arXiv:1508.00339 [</a:t>
            </a:r>
            <a:r>
              <a:rPr lang="en-US" altLang="zh-CN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hep-ph</a:t>
            </a: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12252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42FD3-5501-4466-B0EF-C693BF37ED6B}" type="slidenum">
              <a:rPr lang="zh-CN" altLang="en-GB" smtClean="0"/>
              <a:pPr>
                <a:defRPr/>
              </a:pPr>
              <a:t>31</a:t>
            </a:fld>
            <a:endParaRPr lang="en-GB" altLang="zh-CN"/>
          </a:p>
        </p:txBody>
      </p:sp>
      <p:sp>
        <p:nvSpPr>
          <p:cNvPr id="3" name="TextBox 2"/>
          <p:cNvSpPr txBox="1"/>
          <p:nvPr/>
        </p:nvSpPr>
        <p:spPr>
          <a:xfrm>
            <a:off x="755576" y="476672"/>
            <a:ext cx="33017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Coupling vertices for </a:t>
            </a:r>
            <a:r>
              <a:rPr lang="en-US" altLang="zh-CN" sz="2000" b="1" i="1" dirty="0" smtClean="0">
                <a:solidFill>
                  <a:srgbClr val="0000CC"/>
                </a:solidFill>
                <a:latin typeface="Calibri" panose="020F0502020204030204" pitchFamily="34" charset="0"/>
                <a:sym typeface="Symbol"/>
              </a:rPr>
              <a:t>J/</a:t>
            </a:r>
            <a:r>
              <a:rPr lang="en-US" altLang="zh-CN" sz="2000" b="1" i="1" dirty="0" err="1" smtClean="0">
                <a:solidFill>
                  <a:srgbClr val="0000CC"/>
                </a:solidFill>
                <a:latin typeface="Calibri" panose="020F0502020204030204" pitchFamily="34" charset="0"/>
                <a:sym typeface="Symbol"/>
              </a:rPr>
              <a:t>NP</a:t>
            </a:r>
            <a:r>
              <a:rPr lang="en-US" altLang="zh-CN" sz="2000" b="1" i="1" baseline="-25000" dirty="0" err="1" smtClean="0">
                <a:solidFill>
                  <a:srgbClr val="0000CC"/>
                </a:solidFill>
                <a:latin typeface="Calibri" panose="020F0502020204030204" pitchFamily="34" charset="0"/>
                <a:sym typeface="Symbol"/>
              </a:rPr>
              <a:t>c</a:t>
            </a:r>
            <a:r>
              <a:rPr lang="en-US" altLang="zh-CN" sz="20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: </a:t>
            </a:r>
            <a:endParaRPr lang="zh-CN" altLang="en-US" sz="2000" b="1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196752"/>
            <a:ext cx="8424936" cy="984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5576" y="2380818"/>
            <a:ext cx="4079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Leading transition matrix elements:  </a:t>
            </a:r>
            <a:endParaRPr lang="zh-CN" altLang="en-US" sz="2000" b="1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96952"/>
            <a:ext cx="8496944" cy="110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4253026"/>
            <a:ext cx="3877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solidFill>
                  <a:srgbClr val="0000CC"/>
                </a:solidFill>
                <a:latin typeface="Calibri" panose="020F0502020204030204" pitchFamily="34" charset="0"/>
              </a:rPr>
              <a:t>Rarita</a:t>
            </a:r>
            <a:r>
              <a:rPr lang="en-US" altLang="zh-CN" sz="2000" b="1" dirty="0">
                <a:solidFill>
                  <a:srgbClr val="0000CC"/>
                </a:solidFill>
                <a:latin typeface="Calibri" panose="020F0502020204030204" pitchFamily="34" charset="0"/>
              </a:rPr>
              <a:t>-Schwinger spin </a:t>
            </a:r>
            <a:r>
              <a:rPr lang="en-US" altLang="zh-CN" sz="20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projections: </a:t>
            </a:r>
            <a:endParaRPr lang="zh-CN" altLang="en-US" sz="2000" b="1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699616"/>
            <a:ext cx="8568952" cy="103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111" y="5733256"/>
            <a:ext cx="1945865" cy="108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4024" y="6021288"/>
            <a:ext cx="721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with </a:t>
            </a:r>
            <a:endParaRPr lang="zh-CN" altLang="en-US" sz="2000" b="1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6" name="左大括号 5"/>
          <p:cNvSpPr/>
          <p:nvPr/>
        </p:nvSpPr>
        <p:spPr bwMode="auto">
          <a:xfrm>
            <a:off x="2123727" y="5949280"/>
            <a:ext cx="242481" cy="720080"/>
          </a:xfrm>
          <a:prstGeom prst="leftBrace">
            <a:avLst/>
          </a:prstGeom>
          <a:noFill/>
          <a:ln w="9525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89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42FD3-5501-4466-B0EF-C693BF37ED6B}" type="slidenum">
              <a:rPr lang="zh-CN" altLang="en-GB" smtClean="0"/>
              <a:pPr>
                <a:defRPr/>
              </a:pPr>
              <a:t>32</a:t>
            </a:fld>
            <a:endParaRPr lang="en-GB" altLang="zh-CN"/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 flipV="1">
            <a:off x="5424463" y="2675582"/>
            <a:ext cx="455612" cy="406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b="1" smtClean="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 flipH="1" flipV="1">
            <a:off x="5424463" y="3094683"/>
            <a:ext cx="455612" cy="4048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b="1" smtClean="0">
              <a:solidFill>
                <a:srgbClr val="000000"/>
              </a:solidFill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952083" y="2492896"/>
            <a:ext cx="4270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zh-CN" sz="2000" b="1" smtClean="0">
                <a:solidFill>
                  <a:srgbClr val="0000FF"/>
                </a:solidFill>
                <a:ea typeface="宋体" charset="-122"/>
              </a:rPr>
              <a:t>e</a:t>
            </a:r>
            <a:r>
              <a:rPr lang="en-GB" altLang="zh-CN" sz="2000" b="1" baseline="30000" smtClean="0">
                <a:solidFill>
                  <a:srgbClr val="0000FF"/>
                </a:solidFill>
                <a:ea typeface="宋体" charset="-122"/>
              </a:rPr>
              <a:t>+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5952083" y="3248546"/>
            <a:ext cx="4921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zh-CN" sz="2000" b="1" smtClean="0">
                <a:solidFill>
                  <a:srgbClr val="0000FF"/>
                </a:solidFill>
                <a:ea typeface="宋体" charset="-122"/>
              </a:rPr>
              <a:t>e</a:t>
            </a:r>
            <a:r>
              <a:rPr lang="en-GB" altLang="zh-CN" sz="2000" b="1" baseline="30000" smtClean="0">
                <a:solidFill>
                  <a:srgbClr val="0000FF"/>
                </a:solidFill>
                <a:ea typeface="宋体" charset="-122"/>
                <a:sym typeface="Symbol" pitchFamily="18" charset="2"/>
              </a:rPr>
              <a:t></a:t>
            </a:r>
            <a:r>
              <a:rPr lang="en-GB" altLang="zh-CN" sz="2000" b="1" smtClean="0">
                <a:solidFill>
                  <a:srgbClr val="0000FF"/>
                </a:solidFill>
                <a:ea typeface="宋体" charset="-122"/>
                <a:sym typeface="Symbol" pitchFamily="18" charset="2"/>
              </a:rPr>
              <a:t> </a:t>
            </a:r>
            <a:endParaRPr lang="en-GB" altLang="zh-CN" sz="2000" b="1" smtClean="0">
              <a:solidFill>
                <a:srgbClr val="0000FF"/>
              </a:solidFill>
              <a:ea typeface="宋体" charset="-122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72" y="2629360"/>
            <a:ext cx="2228850" cy="7620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4" name="Freeform 3"/>
          <p:cNvSpPr>
            <a:spLocks/>
          </p:cNvSpPr>
          <p:nvPr/>
        </p:nvSpPr>
        <p:spPr bwMode="auto">
          <a:xfrm rot="5152735">
            <a:off x="5341417" y="951230"/>
            <a:ext cx="396875" cy="385762"/>
          </a:xfrm>
          <a:custGeom>
            <a:avLst/>
            <a:gdLst>
              <a:gd name="T0" fmla="*/ 2147483647 w 568"/>
              <a:gd name="T1" fmla="*/ 2147483647 h 522"/>
              <a:gd name="T2" fmla="*/ 2147483647 w 568"/>
              <a:gd name="T3" fmla="*/ 2147483647 h 522"/>
              <a:gd name="T4" fmla="*/ 2147483647 w 568"/>
              <a:gd name="T5" fmla="*/ 2147483647 h 522"/>
              <a:gd name="T6" fmla="*/ 2147483647 w 568"/>
              <a:gd name="T7" fmla="*/ 2147483647 h 522"/>
              <a:gd name="T8" fmla="*/ 2147483647 w 568"/>
              <a:gd name="T9" fmla="*/ 2147483647 h 522"/>
              <a:gd name="T10" fmla="*/ 2147483647 w 568"/>
              <a:gd name="T11" fmla="*/ 2147483647 h 522"/>
              <a:gd name="T12" fmla="*/ 2147483647 w 568"/>
              <a:gd name="T13" fmla="*/ 2147483647 h 522"/>
              <a:gd name="T14" fmla="*/ 2147483647 w 568"/>
              <a:gd name="T15" fmla="*/ 2147483647 h 522"/>
              <a:gd name="T16" fmla="*/ 2147483647 w 568"/>
              <a:gd name="T17" fmla="*/ 2147483647 h 522"/>
              <a:gd name="T18" fmla="*/ 2147483647 w 568"/>
              <a:gd name="T19" fmla="*/ 2147483647 h 522"/>
              <a:gd name="T20" fmla="*/ 2147483647 w 568"/>
              <a:gd name="T21" fmla="*/ 2147483647 h 52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68" h="522">
                <a:moveTo>
                  <a:pt x="69" y="522"/>
                </a:moveTo>
                <a:cubicBezTo>
                  <a:pt x="34" y="457"/>
                  <a:pt x="0" y="393"/>
                  <a:pt x="23" y="386"/>
                </a:cubicBezTo>
                <a:cubicBezTo>
                  <a:pt x="46" y="379"/>
                  <a:pt x="182" y="492"/>
                  <a:pt x="205" y="477"/>
                </a:cubicBezTo>
                <a:cubicBezTo>
                  <a:pt x="228" y="462"/>
                  <a:pt x="136" y="311"/>
                  <a:pt x="159" y="296"/>
                </a:cubicBezTo>
                <a:cubicBezTo>
                  <a:pt x="182" y="281"/>
                  <a:pt x="326" y="401"/>
                  <a:pt x="341" y="386"/>
                </a:cubicBezTo>
                <a:cubicBezTo>
                  <a:pt x="356" y="371"/>
                  <a:pt x="235" y="220"/>
                  <a:pt x="250" y="205"/>
                </a:cubicBezTo>
                <a:cubicBezTo>
                  <a:pt x="265" y="190"/>
                  <a:pt x="417" y="311"/>
                  <a:pt x="432" y="296"/>
                </a:cubicBezTo>
                <a:cubicBezTo>
                  <a:pt x="447" y="281"/>
                  <a:pt x="326" y="129"/>
                  <a:pt x="341" y="114"/>
                </a:cubicBezTo>
                <a:cubicBezTo>
                  <a:pt x="356" y="99"/>
                  <a:pt x="507" y="220"/>
                  <a:pt x="522" y="205"/>
                </a:cubicBezTo>
                <a:cubicBezTo>
                  <a:pt x="537" y="190"/>
                  <a:pt x="424" y="46"/>
                  <a:pt x="432" y="23"/>
                </a:cubicBezTo>
                <a:cubicBezTo>
                  <a:pt x="440" y="0"/>
                  <a:pt x="504" y="34"/>
                  <a:pt x="568" y="69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b="1" smtClean="0">
              <a:solidFill>
                <a:srgbClr val="000000"/>
              </a:solidFill>
            </a:endParaRPr>
          </a:p>
        </p:txBody>
      </p:sp>
      <p:sp>
        <p:nvSpPr>
          <p:cNvPr id="25" name="Line 7"/>
          <p:cNvSpPr>
            <a:spLocks noChangeShapeType="1"/>
          </p:cNvSpPr>
          <p:nvPr/>
        </p:nvSpPr>
        <p:spPr bwMode="auto">
          <a:xfrm flipV="1">
            <a:off x="5539855" y="1588730"/>
            <a:ext cx="455612" cy="4064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b="1" smtClean="0">
              <a:solidFill>
                <a:srgbClr val="000000"/>
              </a:solidFill>
            </a:endParaRPr>
          </a:p>
        </p:txBody>
      </p:sp>
      <p:sp>
        <p:nvSpPr>
          <p:cNvPr id="26" name="Line 8"/>
          <p:cNvSpPr>
            <a:spLocks noChangeShapeType="1"/>
          </p:cNvSpPr>
          <p:nvPr/>
        </p:nvSpPr>
        <p:spPr bwMode="auto">
          <a:xfrm flipH="1" flipV="1">
            <a:off x="6781662" y="1602970"/>
            <a:ext cx="455612" cy="404812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5152317" y="1876762"/>
            <a:ext cx="4122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zh-CN" sz="2000" b="1" dirty="0" smtClean="0">
                <a:solidFill>
                  <a:srgbClr val="0000FF"/>
                </a:solidFill>
                <a:ea typeface="宋体" charset="-122"/>
              </a:rPr>
              <a:t>p </a:t>
            </a:r>
            <a:endParaRPr lang="en-GB" altLang="zh-CN" sz="2000" b="1" baseline="30000" dirty="0" smtClean="0">
              <a:solidFill>
                <a:srgbClr val="0000FF"/>
              </a:solidFill>
              <a:ea typeface="宋体" charset="-122"/>
            </a:endParaRPr>
          </a:p>
        </p:txBody>
      </p:sp>
      <p:sp>
        <p:nvSpPr>
          <p:cNvPr id="32" name="Line 8"/>
          <p:cNvSpPr>
            <a:spLocks noChangeShapeType="1"/>
          </p:cNvSpPr>
          <p:nvPr/>
        </p:nvSpPr>
        <p:spPr bwMode="auto">
          <a:xfrm flipV="1">
            <a:off x="6781662" y="1247418"/>
            <a:ext cx="431800" cy="34131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33" name="Line 9"/>
          <p:cNvSpPr>
            <a:spLocks noChangeShapeType="1"/>
          </p:cNvSpPr>
          <p:nvPr/>
        </p:nvSpPr>
        <p:spPr bwMode="auto">
          <a:xfrm>
            <a:off x="5983993" y="1588730"/>
            <a:ext cx="804751" cy="4762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b="1" smtClean="0">
              <a:solidFill>
                <a:srgbClr val="000000"/>
              </a:solidFill>
            </a:endParaRPr>
          </a:p>
        </p:txBody>
      </p: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6077843" y="1588730"/>
            <a:ext cx="5668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400" b="1" dirty="0" smtClean="0">
                <a:solidFill>
                  <a:srgbClr val="006600"/>
                </a:solidFill>
                <a:latin typeface="Calibri" pitchFamily="34" charset="0"/>
                <a:ea typeface="宋体" charset="-122"/>
              </a:rPr>
              <a:t>P</a:t>
            </a:r>
            <a:r>
              <a:rPr lang="en-US" altLang="zh-CN" sz="2400" b="1" baseline="-25000" dirty="0" smtClean="0">
                <a:solidFill>
                  <a:srgbClr val="006600"/>
                </a:solidFill>
                <a:latin typeface="Calibri" pitchFamily="34" charset="0"/>
                <a:ea typeface="宋体" charset="-122"/>
              </a:rPr>
              <a:t>c</a:t>
            </a:r>
            <a:r>
              <a:rPr lang="en-US" altLang="zh-CN" sz="2400" b="1" dirty="0" smtClean="0">
                <a:solidFill>
                  <a:srgbClr val="006600"/>
                </a:solidFill>
                <a:latin typeface="Calibri" pitchFamily="34" charset="0"/>
                <a:ea typeface="宋体" charset="-122"/>
              </a:rPr>
              <a:t>  </a:t>
            </a:r>
          </a:p>
        </p:txBody>
      </p:sp>
      <p:sp>
        <p:nvSpPr>
          <p:cNvPr id="40" name="Line 9"/>
          <p:cNvSpPr>
            <a:spLocks noChangeShapeType="1"/>
          </p:cNvSpPr>
          <p:nvPr/>
        </p:nvSpPr>
        <p:spPr bwMode="auto">
          <a:xfrm flipV="1">
            <a:off x="4183825" y="3069183"/>
            <a:ext cx="745405" cy="238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b="1" smtClean="0">
              <a:solidFill>
                <a:srgbClr val="000000"/>
              </a:solidFill>
            </a:endParaRP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4859585" y="2984321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800" b="1" smtClean="0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42" name="Freeform 3"/>
          <p:cNvSpPr>
            <a:spLocks/>
          </p:cNvSpPr>
          <p:nvPr/>
        </p:nvSpPr>
        <p:spPr bwMode="auto">
          <a:xfrm rot="2419281">
            <a:off x="5008390" y="2888020"/>
            <a:ext cx="396875" cy="385762"/>
          </a:xfrm>
          <a:custGeom>
            <a:avLst/>
            <a:gdLst>
              <a:gd name="T0" fmla="*/ 2147483647 w 568"/>
              <a:gd name="T1" fmla="*/ 2147483647 h 522"/>
              <a:gd name="T2" fmla="*/ 2147483647 w 568"/>
              <a:gd name="T3" fmla="*/ 2147483647 h 522"/>
              <a:gd name="T4" fmla="*/ 2147483647 w 568"/>
              <a:gd name="T5" fmla="*/ 2147483647 h 522"/>
              <a:gd name="T6" fmla="*/ 2147483647 w 568"/>
              <a:gd name="T7" fmla="*/ 2147483647 h 522"/>
              <a:gd name="T8" fmla="*/ 2147483647 w 568"/>
              <a:gd name="T9" fmla="*/ 2147483647 h 522"/>
              <a:gd name="T10" fmla="*/ 2147483647 w 568"/>
              <a:gd name="T11" fmla="*/ 2147483647 h 522"/>
              <a:gd name="T12" fmla="*/ 2147483647 w 568"/>
              <a:gd name="T13" fmla="*/ 2147483647 h 522"/>
              <a:gd name="T14" fmla="*/ 2147483647 w 568"/>
              <a:gd name="T15" fmla="*/ 2147483647 h 522"/>
              <a:gd name="T16" fmla="*/ 2147483647 w 568"/>
              <a:gd name="T17" fmla="*/ 2147483647 h 522"/>
              <a:gd name="T18" fmla="*/ 2147483647 w 568"/>
              <a:gd name="T19" fmla="*/ 2147483647 h 522"/>
              <a:gd name="T20" fmla="*/ 2147483647 w 568"/>
              <a:gd name="T21" fmla="*/ 2147483647 h 52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68" h="522">
                <a:moveTo>
                  <a:pt x="69" y="522"/>
                </a:moveTo>
                <a:cubicBezTo>
                  <a:pt x="34" y="457"/>
                  <a:pt x="0" y="393"/>
                  <a:pt x="23" y="386"/>
                </a:cubicBezTo>
                <a:cubicBezTo>
                  <a:pt x="46" y="379"/>
                  <a:pt x="182" y="492"/>
                  <a:pt x="205" y="477"/>
                </a:cubicBezTo>
                <a:cubicBezTo>
                  <a:pt x="228" y="462"/>
                  <a:pt x="136" y="311"/>
                  <a:pt x="159" y="296"/>
                </a:cubicBezTo>
                <a:cubicBezTo>
                  <a:pt x="182" y="281"/>
                  <a:pt x="326" y="401"/>
                  <a:pt x="341" y="386"/>
                </a:cubicBezTo>
                <a:cubicBezTo>
                  <a:pt x="356" y="371"/>
                  <a:pt x="235" y="220"/>
                  <a:pt x="250" y="205"/>
                </a:cubicBezTo>
                <a:cubicBezTo>
                  <a:pt x="265" y="190"/>
                  <a:pt x="417" y="311"/>
                  <a:pt x="432" y="296"/>
                </a:cubicBezTo>
                <a:cubicBezTo>
                  <a:pt x="447" y="281"/>
                  <a:pt x="326" y="129"/>
                  <a:pt x="341" y="114"/>
                </a:cubicBezTo>
                <a:cubicBezTo>
                  <a:pt x="356" y="99"/>
                  <a:pt x="507" y="220"/>
                  <a:pt x="522" y="205"/>
                </a:cubicBezTo>
                <a:cubicBezTo>
                  <a:pt x="537" y="190"/>
                  <a:pt x="424" y="46"/>
                  <a:pt x="432" y="23"/>
                </a:cubicBezTo>
                <a:cubicBezTo>
                  <a:pt x="440" y="0"/>
                  <a:pt x="504" y="34"/>
                  <a:pt x="568" y="69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b="1" smtClean="0">
              <a:solidFill>
                <a:srgbClr val="000000"/>
              </a:solidFill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4152057" y="2627065"/>
            <a:ext cx="6635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1800" b="1" dirty="0" smtClean="0">
                <a:solidFill>
                  <a:srgbClr val="FF0000"/>
                </a:solidFill>
                <a:ea typeface="宋体" charset="-122"/>
                <a:sym typeface="Symbol" pitchFamily="18" charset="2"/>
              </a:rPr>
              <a:t>J/  </a:t>
            </a:r>
          </a:p>
        </p:txBody>
      </p:sp>
      <p:sp>
        <p:nvSpPr>
          <p:cNvPr id="44" name="Line 9"/>
          <p:cNvSpPr>
            <a:spLocks noChangeShapeType="1"/>
          </p:cNvSpPr>
          <p:nvPr/>
        </p:nvSpPr>
        <p:spPr bwMode="auto">
          <a:xfrm>
            <a:off x="5693122" y="1300698"/>
            <a:ext cx="290872" cy="28803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b="1" smtClean="0">
              <a:solidFill>
                <a:srgbClr val="000000"/>
              </a:solidFill>
            </a:endParaRPr>
          </a:p>
        </p:txBody>
      </p:sp>
      <p:sp>
        <p:nvSpPr>
          <p:cNvPr id="45" name="Oval 10"/>
          <p:cNvSpPr>
            <a:spLocks noChangeArrowheads="1"/>
          </p:cNvSpPr>
          <p:nvPr/>
        </p:nvSpPr>
        <p:spPr bwMode="auto">
          <a:xfrm>
            <a:off x="5620890" y="1223116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800" b="1" smtClean="0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46" name="Text Box 13"/>
          <p:cNvSpPr txBox="1">
            <a:spLocks noChangeArrowheads="1"/>
          </p:cNvSpPr>
          <p:nvPr/>
        </p:nvSpPr>
        <p:spPr bwMode="auto">
          <a:xfrm>
            <a:off x="7220793" y="978941"/>
            <a:ext cx="6635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1800" b="1" dirty="0" smtClean="0">
                <a:solidFill>
                  <a:srgbClr val="FF0000"/>
                </a:solidFill>
                <a:ea typeface="宋体" charset="-122"/>
                <a:sym typeface="Symbol" pitchFamily="18" charset="2"/>
              </a:rPr>
              <a:t>J/  </a:t>
            </a:r>
          </a:p>
        </p:txBody>
      </p:sp>
      <p:sp>
        <p:nvSpPr>
          <p:cNvPr id="47" name="Text Box 13"/>
          <p:cNvSpPr txBox="1">
            <a:spLocks noChangeArrowheads="1"/>
          </p:cNvSpPr>
          <p:nvPr/>
        </p:nvSpPr>
        <p:spPr bwMode="auto">
          <a:xfrm>
            <a:off x="5204569" y="1340768"/>
            <a:ext cx="6635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1800" b="1" dirty="0" smtClean="0">
                <a:solidFill>
                  <a:srgbClr val="FF0000"/>
                </a:solidFill>
                <a:ea typeface="宋体" charset="-122"/>
                <a:sym typeface="Symbol" pitchFamily="18" charset="2"/>
              </a:rPr>
              <a:t>J/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60553" y="695017"/>
            <a:ext cx="39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sym typeface="Symbol"/>
              </a:rPr>
              <a:t> 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49" name="Text Box 9"/>
          <p:cNvSpPr txBox="1">
            <a:spLocks noChangeArrowheads="1"/>
          </p:cNvSpPr>
          <p:nvPr/>
        </p:nvSpPr>
        <p:spPr bwMode="auto">
          <a:xfrm>
            <a:off x="7292801" y="1876762"/>
            <a:ext cx="4122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zh-CN" sz="2000" b="1" dirty="0" smtClean="0">
                <a:solidFill>
                  <a:srgbClr val="0000FF"/>
                </a:solidFill>
                <a:ea typeface="宋体" charset="-122"/>
              </a:rPr>
              <a:t>p </a:t>
            </a:r>
            <a:endParaRPr lang="en-GB" altLang="zh-CN" sz="2000" b="1" baseline="30000" dirty="0" smtClean="0">
              <a:solidFill>
                <a:srgbClr val="0000FF"/>
              </a:solidFill>
              <a:ea typeface="宋体" charset="-122"/>
            </a:endParaRPr>
          </a:p>
        </p:txBody>
      </p:sp>
      <p:sp>
        <p:nvSpPr>
          <p:cNvPr id="50" name="Freeform 3"/>
          <p:cNvSpPr>
            <a:spLocks/>
          </p:cNvSpPr>
          <p:nvPr/>
        </p:nvSpPr>
        <p:spPr bwMode="auto">
          <a:xfrm rot="5152735">
            <a:off x="1453541" y="1068541"/>
            <a:ext cx="560649" cy="549119"/>
          </a:xfrm>
          <a:custGeom>
            <a:avLst/>
            <a:gdLst>
              <a:gd name="T0" fmla="*/ 2147483647 w 568"/>
              <a:gd name="T1" fmla="*/ 2147483647 h 522"/>
              <a:gd name="T2" fmla="*/ 2147483647 w 568"/>
              <a:gd name="T3" fmla="*/ 2147483647 h 522"/>
              <a:gd name="T4" fmla="*/ 2147483647 w 568"/>
              <a:gd name="T5" fmla="*/ 2147483647 h 522"/>
              <a:gd name="T6" fmla="*/ 2147483647 w 568"/>
              <a:gd name="T7" fmla="*/ 2147483647 h 522"/>
              <a:gd name="T8" fmla="*/ 2147483647 w 568"/>
              <a:gd name="T9" fmla="*/ 2147483647 h 522"/>
              <a:gd name="T10" fmla="*/ 2147483647 w 568"/>
              <a:gd name="T11" fmla="*/ 2147483647 h 522"/>
              <a:gd name="T12" fmla="*/ 2147483647 w 568"/>
              <a:gd name="T13" fmla="*/ 2147483647 h 522"/>
              <a:gd name="T14" fmla="*/ 2147483647 w 568"/>
              <a:gd name="T15" fmla="*/ 2147483647 h 522"/>
              <a:gd name="T16" fmla="*/ 2147483647 w 568"/>
              <a:gd name="T17" fmla="*/ 2147483647 h 522"/>
              <a:gd name="T18" fmla="*/ 2147483647 w 568"/>
              <a:gd name="T19" fmla="*/ 2147483647 h 522"/>
              <a:gd name="T20" fmla="*/ 2147483647 w 568"/>
              <a:gd name="T21" fmla="*/ 2147483647 h 52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68" h="522">
                <a:moveTo>
                  <a:pt x="69" y="522"/>
                </a:moveTo>
                <a:cubicBezTo>
                  <a:pt x="34" y="457"/>
                  <a:pt x="0" y="393"/>
                  <a:pt x="23" y="386"/>
                </a:cubicBezTo>
                <a:cubicBezTo>
                  <a:pt x="46" y="379"/>
                  <a:pt x="182" y="492"/>
                  <a:pt x="205" y="477"/>
                </a:cubicBezTo>
                <a:cubicBezTo>
                  <a:pt x="228" y="462"/>
                  <a:pt x="136" y="311"/>
                  <a:pt x="159" y="296"/>
                </a:cubicBezTo>
                <a:cubicBezTo>
                  <a:pt x="182" y="281"/>
                  <a:pt x="326" y="401"/>
                  <a:pt x="341" y="386"/>
                </a:cubicBezTo>
                <a:cubicBezTo>
                  <a:pt x="356" y="371"/>
                  <a:pt x="235" y="220"/>
                  <a:pt x="250" y="205"/>
                </a:cubicBezTo>
                <a:cubicBezTo>
                  <a:pt x="265" y="190"/>
                  <a:pt x="417" y="311"/>
                  <a:pt x="432" y="296"/>
                </a:cubicBezTo>
                <a:cubicBezTo>
                  <a:pt x="447" y="281"/>
                  <a:pt x="326" y="129"/>
                  <a:pt x="341" y="114"/>
                </a:cubicBezTo>
                <a:cubicBezTo>
                  <a:pt x="356" y="99"/>
                  <a:pt x="507" y="220"/>
                  <a:pt x="522" y="205"/>
                </a:cubicBezTo>
                <a:cubicBezTo>
                  <a:pt x="537" y="190"/>
                  <a:pt x="424" y="46"/>
                  <a:pt x="432" y="23"/>
                </a:cubicBezTo>
                <a:cubicBezTo>
                  <a:pt x="440" y="0"/>
                  <a:pt x="504" y="34"/>
                  <a:pt x="568" y="69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b="1" smtClean="0">
              <a:solidFill>
                <a:srgbClr val="000000"/>
              </a:solidFill>
            </a:endParaRPr>
          </a:p>
        </p:txBody>
      </p:sp>
      <p:sp>
        <p:nvSpPr>
          <p:cNvPr id="51" name="Line 7"/>
          <p:cNvSpPr>
            <a:spLocks noChangeShapeType="1"/>
          </p:cNvSpPr>
          <p:nvPr/>
        </p:nvSpPr>
        <p:spPr bwMode="auto">
          <a:xfrm flipV="1">
            <a:off x="1522910" y="1586409"/>
            <a:ext cx="455612" cy="4064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b="1" smtClean="0">
              <a:solidFill>
                <a:srgbClr val="000000"/>
              </a:solidFill>
            </a:endParaRPr>
          </a:p>
        </p:txBody>
      </p:sp>
      <p:sp>
        <p:nvSpPr>
          <p:cNvPr id="52" name="Line 8"/>
          <p:cNvSpPr>
            <a:spLocks noChangeShapeType="1"/>
          </p:cNvSpPr>
          <p:nvPr/>
        </p:nvSpPr>
        <p:spPr bwMode="auto">
          <a:xfrm flipH="1" flipV="1">
            <a:off x="2764717" y="1600649"/>
            <a:ext cx="455612" cy="404812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53" name="Text Box 9"/>
          <p:cNvSpPr txBox="1">
            <a:spLocks noChangeArrowheads="1"/>
          </p:cNvSpPr>
          <p:nvPr/>
        </p:nvSpPr>
        <p:spPr bwMode="auto">
          <a:xfrm>
            <a:off x="1135372" y="1874441"/>
            <a:ext cx="4122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zh-CN" sz="2000" b="1" dirty="0" smtClean="0">
                <a:solidFill>
                  <a:srgbClr val="0000FF"/>
                </a:solidFill>
                <a:ea typeface="宋体" charset="-122"/>
              </a:rPr>
              <a:t>p </a:t>
            </a:r>
            <a:endParaRPr lang="en-GB" altLang="zh-CN" sz="2000" b="1" baseline="30000" dirty="0" smtClean="0">
              <a:solidFill>
                <a:srgbClr val="0000FF"/>
              </a:solidFill>
              <a:ea typeface="宋体" charset="-122"/>
            </a:endParaRPr>
          </a:p>
        </p:txBody>
      </p:sp>
      <p:sp>
        <p:nvSpPr>
          <p:cNvPr id="54" name="Line 8"/>
          <p:cNvSpPr>
            <a:spLocks noChangeShapeType="1"/>
          </p:cNvSpPr>
          <p:nvPr/>
        </p:nvSpPr>
        <p:spPr bwMode="auto">
          <a:xfrm flipV="1">
            <a:off x="2764717" y="1245097"/>
            <a:ext cx="431800" cy="34131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55" name="Line 9"/>
          <p:cNvSpPr>
            <a:spLocks noChangeShapeType="1"/>
          </p:cNvSpPr>
          <p:nvPr/>
        </p:nvSpPr>
        <p:spPr bwMode="auto">
          <a:xfrm>
            <a:off x="1967048" y="1586409"/>
            <a:ext cx="804751" cy="4762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b="1" smtClean="0">
              <a:solidFill>
                <a:srgbClr val="000000"/>
              </a:solidFill>
            </a:endParaRPr>
          </a:p>
        </p:txBody>
      </p:sp>
      <p:sp>
        <p:nvSpPr>
          <p:cNvPr id="56" name="Text Box 14"/>
          <p:cNvSpPr txBox="1">
            <a:spLocks noChangeArrowheads="1"/>
          </p:cNvSpPr>
          <p:nvPr/>
        </p:nvSpPr>
        <p:spPr bwMode="auto">
          <a:xfrm>
            <a:off x="2060898" y="1586409"/>
            <a:ext cx="5668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400" b="1" dirty="0" smtClean="0">
                <a:solidFill>
                  <a:srgbClr val="006600"/>
                </a:solidFill>
                <a:latin typeface="Calibri" pitchFamily="34" charset="0"/>
                <a:ea typeface="宋体" charset="-122"/>
              </a:rPr>
              <a:t>P</a:t>
            </a:r>
            <a:r>
              <a:rPr lang="en-US" altLang="zh-CN" sz="2400" b="1" baseline="-25000" dirty="0" smtClean="0">
                <a:solidFill>
                  <a:srgbClr val="006600"/>
                </a:solidFill>
                <a:latin typeface="Calibri" pitchFamily="34" charset="0"/>
                <a:ea typeface="宋体" charset="-122"/>
              </a:rPr>
              <a:t>c</a:t>
            </a:r>
            <a:r>
              <a:rPr lang="en-US" altLang="zh-CN" sz="2400" b="1" dirty="0" smtClean="0">
                <a:solidFill>
                  <a:srgbClr val="006600"/>
                </a:solidFill>
                <a:latin typeface="Calibri" pitchFamily="34" charset="0"/>
                <a:ea typeface="宋体" charset="-122"/>
              </a:rPr>
              <a:t>  </a:t>
            </a:r>
          </a:p>
        </p:txBody>
      </p:sp>
      <p:sp>
        <p:nvSpPr>
          <p:cNvPr id="59" name="Text Box 13"/>
          <p:cNvSpPr txBox="1">
            <a:spLocks noChangeArrowheads="1"/>
          </p:cNvSpPr>
          <p:nvPr/>
        </p:nvSpPr>
        <p:spPr bwMode="auto">
          <a:xfrm>
            <a:off x="3203848" y="976620"/>
            <a:ext cx="6635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1800" b="1" dirty="0" smtClean="0">
                <a:solidFill>
                  <a:srgbClr val="FF0000"/>
                </a:solidFill>
                <a:ea typeface="宋体" charset="-122"/>
                <a:sym typeface="Symbol" pitchFamily="18" charset="2"/>
              </a:rPr>
              <a:t>J/ 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116277" y="781293"/>
            <a:ext cx="39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sym typeface="Symbol"/>
              </a:rPr>
              <a:t> 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62" name="Text Box 9"/>
          <p:cNvSpPr txBox="1">
            <a:spLocks noChangeArrowheads="1"/>
          </p:cNvSpPr>
          <p:nvPr/>
        </p:nvSpPr>
        <p:spPr bwMode="auto">
          <a:xfrm>
            <a:off x="3275856" y="1874441"/>
            <a:ext cx="4122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zh-CN" sz="2000" b="1" dirty="0" smtClean="0">
                <a:solidFill>
                  <a:srgbClr val="0000FF"/>
                </a:solidFill>
                <a:ea typeface="宋体" charset="-122"/>
              </a:rPr>
              <a:t>p </a:t>
            </a:r>
            <a:endParaRPr lang="en-GB" altLang="zh-CN" sz="2000" b="1" baseline="30000" dirty="0" smtClean="0">
              <a:solidFill>
                <a:srgbClr val="0000FF"/>
              </a:solidFill>
              <a:ea typeface="宋体" charset="-122"/>
            </a:endParaRPr>
          </a:p>
        </p:txBody>
      </p:sp>
      <p:sp>
        <p:nvSpPr>
          <p:cNvPr id="48" name="右箭头 47"/>
          <p:cNvSpPr/>
          <p:nvPr/>
        </p:nvSpPr>
        <p:spPr bwMode="auto">
          <a:xfrm>
            <a:off x="4080049" y="1355897"/>
            <a:ext cx="563959" cy="43371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71600" y="116632"/>
            <a:ext cx="3501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Vector meson dominance </a:t>
            </a:r>
            <a:endParaRPr lang="zh-CN" altLang="en-US" sz="2400" b="1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3645024"/>
            <a:ext cx="4004349" cy="86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3" name="TextBox 13312"/>
          <p:cNvSpPr txBox="1"/>
          <p:nvPr/>
        </p:nvSpPr>
        <p:spPr>
          <a:xfrm>
            <a:off x="1835696" y="1052736"/>
            <a:ext cx="538930" cy="369332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e</a:t>
            </a:r>
            <a:r>
              <a:rPr lang="en-US" altLang="zh-CN" b="1" i="1" dirty="0" smtClean="0"/>
              <a:t>h</a:t>
            </a:r>
            <a:r>
              <a:rPr lang="en-US" altLang="zh-CN" b="1" baseline="-25000" dirty="0" smtClean="0"/>
              <a:t>1</a:t>
            </a:r>
            <a:endParaRPr lang="zh-CN" altLang="en-US" b="1" baseline="-25000" dirty="0"/>
          </a:p>
        </p:txBody>
      </p:sp>
      <p:sp>
        <p:nvSpPr>
          <p:cNvPr id="68" name="TextBox 67"/>
          <p:cNvSpPr txBox="1"/>
          <p:nvPr/>
        </p:nvSpPr>
        <p:spPr>
          <a:xfrm>
            <a:off x="5940152" y="1115452"/>
            <a:ext cx="410690" cy="369332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b="1" i="1" dirty="0" smtClean="0"/>
              <a:t>g</a:t>
            </a:r>
            <a:r>
              <a:rPr lang="en-US" altLang="zh-CN" b="1" baseline="-25000" dirty="0" smtClean="0"/>
              <a:t>1</a:t>
            </a:r>
            <a:endParaRPr lang="zh-CN" altLang="en-US" b="1" baseline="-25000" dirty="0"/>
          </a:p>
        </p:txBody>
      </p:sp>
      <p:sp>
        <p:nvSpPr>
          <p:cNvPr id="13316" name="TextBox 13315"/>
          <p:cNvSpPr txBox="1"/>
          <p:nvPr/>
        </p:nvSpPr>
        <p:spPr>
          <a:xfrm>
            <a:off x="755576" y="4582869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00CC"/>
                </a:solidFill>
              </a:rPr>
              <a:t>By assuming that the J/</a:t>
            </a:r>
            <a:r>
              <a:rPr lang="en-US" altLang="zh-CN" b="1" dirty="0" smtClean="0">
                <a:solidFill>
                  <a:srgbClr val="0000CC"/>
                </a:solidFill>
                <a:sym typeface="Symbol"/>
              </a:rPr>
              <a:t> p saturate the decay widths of the Pc states, we have </a:t>
            </a:r>
            <a:endParaRPr lang="zh-CN" altLang="en-US" b="1" dirty="0">
              <a:solidFill>
                <a:srgbClr val="0000CC"/>
              </a:solidFill>
            </a:endParaRPr>
          </a:p>
        </p:txBody>
      </p:sp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396" y="5085184"/>
            <a:ext cx="5295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964" y="5857495"/>
            <a:ext cx="2611260" cy="739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TextBox 71"/>
          <p:cNvSpPr txBox="1"/>
          <p:nvPr/>
        </p:nvSpPr>
        <p:spPr>
          <a:xfrm>
            <a:off x="755576" y="5775823"/>
            <a:ext cx="3324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00CC"/>
                </a:solidFill>
              </a:rPr>
              <a:t>A form factor is included: </a:t>
            </a:r>
            <a:endParaRPr lang="zh-CN" altLang="en-US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42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42FD3-5501-4466-B0EF-C693BF37ED6B}" type="slidenum">
              <a:rPr lang="zh-CN" altLang="en-GB" smtClean="0"/>
              <a:pPr>
                <a:defRPr/>
              </a:pPr>
              <a:t>33</a:t>
            </a:fld>
            <a:endParaRPr lang="en-GB" altLang="zh-CN"/>
          </a:p>
        </p:txBody>
      </p:sp>
      <p:sp>
        <p:nvSpPr>
          <p:cNvPr id="3" name="TextBox 2"/>
          <p:cNvSpPr txBox="1"/>
          <p:nvPr/>
        </p:nvSpPr>
        <p:spPr>
          <a:xfrm>
            <a:off x="899592" y="116632"/>
            <a:ext cx="4076180" cy="461665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Total cross sections predicted: </a:t>
            </a:r>
            <a:endParaRPr lang="zh-CN" altLang="en-US" sz="2400" b="1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6552728" cy="2496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66398"/>
            <a:ext cx="6552728" cy="24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7704" y="755412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Full width prediction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704" y="3852274"/>
            <a:ext cx="4036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Prediction with 5% of </a:t>
            </a:r>
            <a:r>
              <a:rPr lang="en-US" altLang="zh-CN" b="1" dirty="0" err="1" smtClean="0">
                <a:solidFill>
                  <a:srgbClr val="FF0000"/>
                </a:solidFill>
              </a:rPr>
              <a:t>b.r</a:t>
            </a:r>
            <a:r>
              <a:rPr lang="en-US" altLang="zh-CN" b="1" dirty="0" smtClean="0">
                <a:solidFill>
                  <a:srgbClr val="FF0000"/>
                </a:solidFill>
              </a:rPr>
              <a:t>. to J/</a:t>
            </a:r>
            <a:r>
              <a:rPr lang="en-US" altLang="zh-CN" b="1" dirty="0" smtClean="0">
                <a:solidFill>
                  <a:srgbClr val="FF0000"/>
                </a:solidFill>
                <a:sym typeface="Symbol"/>
              </a:rPr>
              <a:t> p: </a:t>
            </a:r>
            <a:r>
              <a:rPr lang="en-US" altLang="zh-CN" b="1" dirty="0" smtClean="0">
                <a:solidFill>
                  <a:srgbClr val="FF0000"/>
                </a:solidFill>
              </a:rPr>
              <a:t>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76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42FD3-5501-4466-B0EF-C693BF37ED6B}" type="slidenum">
              <a:rPr lang="zh-CN" altLang="en-GB" smtClean="0"/>
              <a:pPr>
                <a:defRPr/>
              </a:pPr>
              <a:t>34</a:t>
            </a:fld>
            <a:endParaRPr lang="en-GB" altLang="zh-CN"/>
          </a:p>
        </p:txBody>
      </p:sp>
      <p:sp>
        <p:nvSpPr>
          <p:cNvPr id="3" name="TextBox 2"/>
          <p:cNvSpPr txBox="1"/>
          <p:nvPr/>
        </p:nvSpPr>
        <p:spPr>
          <a:xfrm>
            <a:off x="899592" y="347463"/>
            <a:ext cx="7671395" cy="461665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Predicted differential cross sections at different energies:   </a:t>
            </a:r>
            <a:endParaRPr lang="zh-CN" altLang="en-US" sz="2400" b="1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1543770"/>
            <a:ext cx="6045671" cy="445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23728" y="1268760"/>
            <a:ext cx="1798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W= 4.15 </a:t>
            </a:r>
            <a:r>
              <a:rPr lang="en-US" altLang="zh-CN" sz="2000" b="1" dirty="0" err="1" smtClean="0">
                <a:solidFill>
                  <a:srgbClr val="FF0000"/>
                </a:solidFill>
              </a:rPr>
              <a:t>GeV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 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3350" y="1268760"/>
            <a:ext cx="1798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W= 4.38 </a:t>
            </a:r>
            <a:r>
              <a:rPr lang="en-US" altLang="zh-CN" sz="2000" b="1" dirty="0" err="1" smtClean="0">
                <a:solidFill>
                  <a:srgbClr val="FF0000"/>
                </a:solidFill>
              </a:rPr>
              <a:t>GeV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 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3728" y="3604954"/>
            <a:ext cx="1798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W= 4.45 </a:t>
            </a:r>
            <a:r>
              <a:rPr lang="en-US" altLang="zh-CN" sz="2000" b="1" dirty="0" err="1" smtClean="0">
                <a:solidFill>
                  <a:srgbClr val="FF0000"/>
                </a:solidFill>
              </a:rPr>
              <a:t>GeV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 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56176" y="3604954"/>
            <a:ext cx="1798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W= 4.50 </a:t>
            </a:r>
            <a:r>
              <a:rPr lang="en-US" altLang="zh-CN" sz="2000" b="1" dirty="0" err="1" smtClean="0">
                <a:solidFill>
                  <a:srgbClr val="FF0000"/>
                </a:solidFill>
              </a:rPr>
              <a:t>GeV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 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55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42FD3-5501-4466-B0EF-C693BF37ED6B}" type="slidenum">
              <a:rPr lang="zh-CN" altLang="en-GB" smtClean="0"/>
              <a:pPr>
                <a:defRPr/>
              </a:pPr>
              <a:t>35</a:t>
            </a:fld>
            <a:endParaRPr lang="en-GB" altLang="zh-CN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236" y="1322065"/>
            <a:ext cx="6041068" cy="448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23728" y="980728"/>
            <a:ext cx="1798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W= 4.15 </a:t>
            </a:r>
            <a:r>
              <a:rPr lang="en-US" altLang="zh-CN" sz="2000" b="1" dirty="0" err="1" smtClean="0">
                <a:solidFill>
                  <a:srgbClr val="FF0000"/>
                </a:solidFill>
              </a:rPr>
              <a:t>GeV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 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3350" y="980728"/>
            <a:ext cx="1798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W= 4.38 </a:t>
            </a:r>
            <a:r>
              <a:rPr lang="en-US" altLang="zh-CN" sz="2000" b="1" dirty="0" err="1" smtClean="0">
                <a:solidFill>
                  <a:srgbClr val="FF0000"/>
                </a:solidFill>
              </a:rPr>
              <a:t>GeV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 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2950" y="3316922"/>
            <a:ext cx="1798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W= 4.45 </a:t>
            </a:r>
            <a:r>
              <a:rPr lang="en-US" altLang="zh-CN" sz="2000" b="1" dirty="0" err="1" smtClean="0">
                <a:solidFill>
                  <a:srgbClr val="FF0000"/>
                </a:solidFill>
              </a:rPr>
              <a:t>GeV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 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89534" y="3533378"/>
            <a:ext cx="1798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W= 4.50 </a:t>
            </a:r>
            <a:r>
              <a:rPr lang="en-US" altLang="zh-CN" sz="2000" b="1" dirty="0" err="1" smtClean="0">
                <a:solidFill>
                  <a:srgbClr val="FF0000"/>
                </a:solidFill>
              </a:rPr>
              <a:t>GeV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 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347463"/>
            <a:ext cx="7671395" cy="461665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Predicted differential cross sections at different energies:   </a:t>
            </a:r>
            <a:endParaRPr lang="zh-CN" altLang="en-US" sz="2400" b="1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95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476672"/>
            <a:ext cx="5688632" cy="1224136"/>
          </a:xfrm>
          <a:solidFill>
            <a:srgbClr val="99CCFF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l"/>
            <a:r>
              <a:rPr lang="en-US" altLang="zh-CN" sz="5400" b="1" dirty="0" smtClean="0">
                <a:solidFill>
                  <a:schemeClr val="accent2"/>
                </a:solidFill>
                <a:latin typeface="Calibri" pitchFamily="34" charset="0"/>
                <a:ea typeface="宋体" pitchFamily="2" charset="-122"/>
              </a:rPr>
              <a:t>4</a:t>
            </a:r>
            <a:r>
              <a:rPr lang="en-US" altLang="zh-CN" sz="4000" b="1" dirty="0" smtClean="0">
                <a:solidFill>
                  <a:schemeClr val="accent2"/>
                </a:solidFill>
                <a:latin typeface="Calibri" pitchFamily="34" charset="0"/>
                <a:ea typeface="宋体" pitchFamily="2" charset="-122"/>
              </a:rPr>
              <a:t>. </a:t>
            </a:r>
            <a:r>
              <a:rPr lang="en-US" altLang="zh-CN" sz="4000" b="1" dirty="0" smtClean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Summary </a:t>
            </a:r>
            <a:r>
              <a:rPr lang="en-US" altLang="zh-CN" sz="4000" b="1" dirty="0" smtClean="0">
                <a:solidFill>
                  <a:schemeClr val="accent2"/>
                </a:solidFill>
                <a:latin typeface="Calibri" pitchFamily="34" charset="0"/>
                <a:ea typeface="宋体" pitchFamily="2" charset="-122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552" y="2132856"/>
            <a:ext cx="76328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0000CC"/>
                </a:solidFill>
                <a:latin typeface="Calibri" panose="020F0502020204030204" pitchFamily="34" charset="0"/>
              </a:rPr>
              <a:t>The </a:t>
            </a:r>
            <a:r>
              <a:rPr lang="en-US" altLang="zh-CN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anomalous triangle singularity</a:t>
            </a:r>
            <a:r>
              <a:rPr lang="en-US" altLang="zh-CN" sz="2000" b="1" dirty="0">
                <a:solidFill>
                  <a:srgbClr val="0000CC"/>
                </a:solidFill>
                <a:latin typeface="Calibri" panose="020F0502020204030204" pitchFamily="34" charset="0"/>
              </a:rPr>
              <a:t> is strongly correlated with threshold phenomena for which the physical consequences also need to be understood. </a:t>
            </a:r>
            <a:r>
              <a:rPr lang="en-US" altLang="zh-CN" sz="20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 Many cases seem to be indicating the ATS effects.</a:t>
            </a:r>
            <a:endParaRPr lang="en-US" altLang="zh-CN" sz="2000" b="1" dirty="0">
              <a:solidFill>
                <a:srgbClr val="0000CC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The </a:t>
            </a:r>
            <a:r>
              <a:rPr lang="en-US" altLang="zh-CN" sz="2000" b="1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pentaquark</a:t>
            </a:r>
            <a:r>
              <a:rPr lang="en-US" altLang="zh-CN" sz="20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 candidates observed by </a:t>
            </a:r>
            <a:r>
              <a:rPr lang="en-US" altLang="zh-CN" sz="2000" b="1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LHCb</a:t>
            </a:r>
            <a:r>
              <a:rPr lang="en-US" altLang="zh-CN" sz="20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 may have filled a missing piece of the strong QCD jigsaw puzzle. However, there are still many things to be understood.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The J/</a:t>
            </a:r>
            <a:r>
              <a:rPr lang="en-US" altLang="zh-CN" sz="2000" b="1" dirty="0" smtClean="0">
                <a:solidFill>
                  <a:srgbClr val="FF0000"/>
                </a:solidFill>
                <a:latin typeface="Calibri" panose="020F0502020204030204" pitchFamily="34" charset="0"/>
                <a:sym typeface="Symbol"/>
              </a:rPr>
              <a:t> </a:t>
            </a:r>
            <a:r>
              <a:rPr lang="en-US" altLang="zh-CN" sz="20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photoproduction</a:t>
            </a:r>
            <a:r>
              <a:rPr lang="en-US" altLang="zh-CN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20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serves as an ideal process to distinguish the ATS enhancement from a genuine state which can be studied at </a:t>
            </a:r>
            <a:r>
              <a:rPr lang="en-US" altLang="zh-CN" sz="2000" b="1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JLab</a:t>
            </a:r>
            <a:r>
              <a:rPr lang="en-US" altLang="zh-CN" sz="20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 in the near future.   </a:t>
            </a:r>
            <a:endParaRPr lang="zh-CN" altLang="en-US" sz="2000" b="1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20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13DFC8-4B18-4E2B-8095-7CA6717A9B0E}" type="slidenum">
              <a:rPr lang="zh-CN" altLang="en-GB" smtClean="0"/>
              <a:pPr>
                <a:defRPr/>
              </a:pPr>
              <a:t>37</a:t>
            </a:fld>
            <a:endParaRPr lang="en-GB" altLang="zh-CN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900113" y="2564904"/>
            <a:ext cx="7129462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GB" altLang="zh-CN" sz="6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Thanks for your attention!</a:t>
            </a:r>
          </a:p>
        </p:txBody>
      </p:sp>
      <p:pic>
        <p:nvPicPr>
          <p:cNvPr id="4" name="Picture 5" descr="ihep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90488"/>
            <a:ext cx="14287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hep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188913"/>
            <a:ext cx="3200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258888" y="614363"/>
            <a:ext cx="36147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1800" b="1">
                <a:solidFill>
                  <a:srgbClr val="808080"/>
                </a:solidFill>
                <a:latin typeface="Eras Demi ITC" pitchFamily="34" charset="0"/>
                <a:ea typeface="宋体" charset="-122"/>
              </a:rPr>
              <a:t>Institute of High Energy Physics</a:t>
            </a:r>
            <a:endParaRPr lang="en-GB" altLang="zh-CN" sz="1800" b="1">
              <a:solidFill>
                <a:srgbClr val="808080"/>
              </a:solidFill>
              <a:latin typeface="Eras Demi ITC" pitchFamily="34" charset="0"/>
              <a:ea typeface="宋体" charset="-122"/>
            </a:endParaRPr>
          </a:p>
        </p:txBody>
      </p:sp>
      <p:pic>
        <p:nvPicPr>
          <p:cNvPr id="7" name="Picture 7" descr="cas_log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4450"/>
            <a:ext cx="2592387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460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042988" y="195263"/>
            <a:ext cx="6153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b="1" u="sng">
                <a:solidFill>
                  <a:srgbClr val="FF0000"/>
                </a:solidFill>
                <a:latin typeface="Calibri" pitchFamily="34" charset="0"/>
              </a:rPr>
              <a:t>Multi-faces of QCD: Exotic hadrons </a:t>
            </a:r>
          </a:p>
        </p:txBody>
      </p:sp>
      <p:sp>
        <p:nvSpPr>
          <p:cNvPr id="7171" name="Oval 3"/>
          <p:cNvSpPr>
            <a:spLocks noChangeArrowheads="1"/>
          </p:cNvSpPr>
          <p:nvPr/>
        </p:nvSpPr>
        <p:spPr bwMode="auto">
          <a:xfrm>
            <a:off x="612775" y="1511300"/>
            <a:ext cx="1079500" cy="1079500"/>
          </a:xfrm>
          <a:prstGeom prst="ellipse">
            <a:avLst/>
          </a:prstGeom>
          <a:gradFill rotWithShape="1">
            <a:gsLst>
              <a:gs pos="0">
                <a:srgbClr val="5E6D76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7172" name="Freeform 4"/>
          <p:cNvSpPr>
            <a:spLocks/>
          </p:cNvSpPr>
          <p:nvPr/>
        </p:nvSpPr>
        <p:spPr bwMode="auto">
          <a:xfrm>
            <a:off x="827088" y="1677988"/>
            <a:ext cx="576262" cy="481012"/>
          </a:xfrm>
          <a:custGeom>
            <a:avLst/>
            <a:gdLst>
              <a:gd name="T0" fmla="*/ 0 w 363"/>
              <a:gd name="T1" fmla="*/ 2147483647 h 303"/>
              <a:gd name="T2" fmla="*/ 2147483647 w 363"/>
              <a:gd name="T3" fmla="*/ 2147483647 h 303"/>
              <a:gd name="T4" fmla="*/ 2147483647 w 363"/>
              <a:gd name="T5" fmla="*/ 2147483647 h 30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63" h="303">
                <a:moveTo>
                  <a:pt x="0" y="121"/>
                </a:moveTo>
                <a:cubicBezTo>
                  <a:pt x="106" y="60"/>
                  <a:pt x="212" y="0"/>
                  <a:pt x="272" y="30"/>
                </a:cubicBezTo>
                <a:cubicBezTo>
                  <a:pt x="332" y="60"/>
                  <a:pt x="348" y="258"/>
                  <a:pt x="363" y="303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173" name="Oval 5"/>
          <p:cNvSpPr>
            <a:spLocks noChangeArrowheads="1"/>
          </p:cNvSpPr>
          <p:nvPr/>
        </p:nvSpPr>
        <p:spPr bwMode="auto">
          <a:xfrm>
            <a:off x="757238" y="1798638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7174" name="Oval 6"/>
          <p:cNvSpPr>
            <a:spLocks noChangeArrowheads="1"/>
          </p:cNvSpPr>
          <p:nvPr/>
        </p:nvSpPr>
        <p:spPr bwMode="auto">
          <a:xfrm>
            <a:off x="1262063" y="2087563"/>
            <a:ext cx="215900" cy="215900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zh-CN" sz="1800">
              <a:solidFill>
                <a:srgbClr val="000000"/>
              </a:solidFill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611188" y="10541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400" b="1">
                <a:solidFill>
                  <a:srgbClr val="333399"/>
                </a:solidFill>
                <a:latin typeface="Calibri" pitchFamily="34" charset="0"/>
              </a:rPr>
              <a:t>Hybrid  </a:t>
            </a:r>
            <a:r>
              <a:rPr lang="en-US" altLang="zh-CN" sz="1800" b="1">
                <a:solidFill>
                  <a:srgbClr val="333399"/>
                </a:solidFill>
                <a:latin typeface="Calibri" pitchFamily="34" charset="0"/>
              </a:rPr>
              <a:t> </a:t>
            </a:r>
            <a:endParaRPr lang="en-GB" altLang="zh-CN" sz="1800" b="1">
              <a:solidFill>
                <a:srgbClr val="333399"/>
              </a:solidFill>
              <a:latin typeface="Calibri" pitchFamily="34" charset="0"/>
            </a:endParaRPr>
          </a:p>
        </p:txBody>
      </p:sp>
      <p:sp>
        <p:nvSpPr>
          <p:cNvPr id="7176" name="Oval 8"/>
          <p:cNvSpPr>
            <a:spLocks noChangeArrowheads="1"/>
          </p:cNvSpPr>
          <p:nvPr/>
        </p:nvSpPr>
        <p:spPr bwMode="auto">
          <a:xfrm>
            <a:off x="2630488" y="1511300"/>
            <a:ext cx="1079500" cy="1079500"/>
          </a:xfrm>
          <a:prstGeom prst="ellipse">
            <a:avLst/>
          </a:prstGeom>
          <a:gradFill rotWithShape="1">
            <a:gsLst>
              <a:gs pos="0">
                <a:srgbClr val="5E6D76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7177" name="Freeform 9"/>
          <p:cNvSpPr>
            <a:spLocks/>
          </p:cNvSpPr>
          <p:nvPr/>
        </p:nvSpPr>
        <p:spPr bwMode="auto">
          <a:xfrm>
            <a:off x="2763838" y="1643063"/>
            <a:ext cx="839787" cy="814387"/>
          </a:xfrm>
          <a:custGeom>
            <a:avLst/>
            <a:gdLst>
              <a:gd name="T0" fmla="*/ 2147483647 w 529"/>
              <a:gd name="T1" fmla="*/ 2147483647 h 513"/>
              <a:gd name="T2" fmla="*/ 2147483647 w 529"/>
              <a:gd name="T3" fmla="*/ 2147483647 h 513"/>
              <a:gd name="T4" fmla="*/ 2147483647 w 529"/>
              <a:gd name="T5" fmla="*/ 2147483647 h 513"/>
              <a:gd name="T6" fmla="*/ 2147483647 w 529"/>
              <a:gd name="T7" fmla="*/ 2147483647 h 513"/>
              <a:gd name="T8" fmla="*/ 2147483647 w 529"/>
              <a:gd name="T9" fmla="*/ 2147483647 h 513"/>
              <a:gd name="T10" fmla="*/ 2147483647 w 529"/>
              <a:gd name="T11" fmla="*/ 2147483647 h 5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29" h="513">
                <a:moveTo>
                  <a:pt x="7" y="189"/>
                </a:moveTo>
                <a:cubicBezTo>
                  <a:pt x="0" y="159"/>
                  <a:pt x="151" y="0"/>
                  <a:pt x="234" y="7"/>
                </a:cubicBezTo>
                <a:cubicBezTo>
                  <a:pt x="317" y="14"/>
                  <a:pt x="483" y="151"/>
                  <a:pt x="506" y="234"/>
                </a:cubicBezTo>
                <a:cubicBezTo>
                  <a:pt x="529" y="317"/>
                  <a:pt x="408" y="513"/>
                  <a:pt x="370" y="506"/>
                </a:cubicBezTo>
                <a:cubicBezTo>
                  <a:pt x="332" y="499"/>
                  <a:pt x="340" y="242"/>
                  <a:pt x="279" y="189"/>
                </a:cubicBezTo>
                <a:cubicBezTo>
                  <a:pt x="218" y="136"/>
                  <a:pt x="14" y="219"/>
                  <a:pt x="7" y="189"/>
                </a:cubicBezTo>
                <a:close/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2559050" y="1063625"/>
            <a:ext cx="1354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400" b="1">
                <a:solidFill>
                  <a:srgbClr val="333399"/>
                </a:solidFill>
                <a:latin typeface="Calibri" pitchFamily="34" charset="0"/>
              </a:rPr>
              <a:t>Glueball </a:t>
            </a:r>
            <a:r>
              <a:rPr lang="en-US" altLang="zh-CN" sz="1800" b="1">
                <a:solidFill>
                  <a:srgbClr val="333399"/>
                </a:solidFill>
                <a:latin typeface="Calibri" pitchFamily="34" charset="0"/>
              </a:rPr>
              <a:t> </a:t>
            </a:r>
            <a:endParaRPr lang="en-GB" altLang="zh-CN" sz="1800" b="1">
              <a:solidFill>
                <a:srgbClr val="333399"/>
              </a:solidFill>
              <a:latin typeface="Calibri" pitchFamily="34" charset="0"/>
            </a:endParaRPr>
          </a:p>
        </p:txBody>
      </p:sp>
      <p:sp>
        <p:nvSpPr>
          <p:cNvPr id="7179" name="Oval 11"/>
          <p:cNvSpPr>
            <a:spLocks noChangeArrowheads="1"/>
          </p:cNvSpPr>
          <p:nvPr/>
        </p:nvSpPr>
        <p:spPr bwMode="auto">
          <a:xfrm>
            <a:off x="1044575" y="3789363"/>
            <a:ext cx="1079500" cy="1079500"/>
          </a:xfrm>
          <a:prstGeom prst="ellipse">
            <a:avLst/>
          </a:prstGeom>
          <a:gradFill rotWithShape="1">
            <a:gsLst>
              <a:gs pos="0">
                <a:srgbClr val="5E6D76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>
            <a:off x="1331913" y="4291013"/>
            <a:ext cx="358775" cy="288925"/>
          </a:xfrm>
          <a:prstGeom prst="line">
            <a:avLst/>
          </a:prstGeom>
          <a:noFill/>
          <a:ln w="57150">
            <a:solidFill>
              <a:srgbClr val="F5140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181" name="Oval 13"/>
          <p:cNvSpPr>
            <a:spLocks noChangeArrowheads="1"/>
          </p:cNvSpPr>
          <p:nvPr/>
        </p:nvSpPr>
        <p:spPr bwMode="auto">
          <a:xfrm>
            <a:off x="1187450" y="4148138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7182" name="Oval 14"/>
          <p:cNvSpPr>
            <a:spLocks noChangeArrowheads="1"/>
          </p:cNvSpPr>
          <p:nvPr/>
        </p:nvSpPr>
        <p:spPr bwMode="auto">
          <a:xfrm>
            <a:off x="1619250" y="4508500"/>
            <a:ext cx="215900" cy="215900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zh-CN" sz="1800">
              <a:solidFill>
                <a:srgbClr val="000000"/>
              </a:solidFill>
            </a:endParaRP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4573588" y="1054100"/>
            <a:ext cx="1654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400" b="1">
                <a:solidFill>
                  <a:srgbClr val="333399"/>
                </a:solidFill>
                <a:latin typeface="Calibri" pitchFamily="34" charset="0"/>
              </a:rPr>
              <a:t>Tetraquark </a:t>
            </a:r>
            <a:endParaRPr lang="en-GB" altLang="zh-CN" sz="1800" b="1">
              <a:solidFill>
                <a:srgbClr val="333399"/>
              </a:solidFill>
              <a:latin typeface="Calibri" pitchFamily="34" charset="0"/>
            </a:endParaRPr>
          </a:p>
        </p:txBody>
      </p:sp>
      <p:sp>
        <p:nvSpPr>
          <p:cNvPr id="7184" name="Oval 16"/>
          <p:cNvSpPr>
            <a:spLocks noChangeArrowheads="1"/>
          </p:cNvSpPr>
          <p:nvPr/>
        </p:nvSpPr>
        <p:spPr bwMode="auto">
          <a:xfrm>
            <a:off x="6956425" y="1484313"/>
            <a:ext cx="1223963" cy="1223962"/>
          </a:xfrm>
          <a:prstGeom prst="ellipse">
            <a:avLst/>
          </a:prstGeom>
          <a:gradFill rotWithShape="1">
            <a:gsLst>
              <a:gs pos="0">
                <a:srgbClr val="5E6D76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>
            <a:off x="7173913" y="2201863"/>
            <a:ext cx="431800" cy="215900"/>
          </a:xfrm>
          <a:prstGeom prst="line">
            <a:avLst/>
          </a:prstGeom>
          <a:noFill/>
          <a:ln w="57150">
            <a:solidFill>
              <a:srgbClr val="F5140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186" name="Oval 18"/>
          <p:cNvSpPr>
            <a:spLocks noChangeArrowheads="1"/>
          </p:cNvSpPr>
          <p:nvPr/>
        </p:nvSpPr>
        <p:spPr bwMode="auto">
          <a:xfrm>
            <a:off x="7029450" y="2058988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7187" name="Oval 19"/>
          <p:cNvSpPr>
            <a:spLocks noChangeArrowheads="1"/>
          </p:cNvSpPr>
          <p:nvPr/>
        </p:nvSpPr>
        <p:spPr bwMode="auto">
          <a:xfrm>
            <a:off x="7534275" y="2347913"/>
            <a:ext cx="215900" cy="215900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zh-CN" sz="1800">
              <a:solidFill>
                <a:srgbClr val="000000"/>
              </a:solidFill>
            </a:endParaRPr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>
            <a:off x="7748588" y="1700213"/>
            <a:ext cx="73025" cy="360362"/>
          </a:xfrm>
          <a:prstGeom prst="line">
            <a:avLst/>
          </a:prstGeom>
          <a:noFill/>
          <a:ln w="57150">
            <a:solidFill>
              <a:srgbClr val="F5140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189" name="Oval 21"/>
          <p:cNvSpPr>
            <a:spLocks noChangeArrowheads="1"/>
          </p:cNvSpPr>
          <p:nvPr/>
        </p:nvSpPr>
        <p:spPr bwMode="auto">
          <a:xfrm>
            <a:off x="7748588" y="1987550"/>
            <a:ext cx="215900" cy="2159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zh-CN" sz="2400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7190" name="Oval 22"/>
          <p:cNvSpPr>
            <a:spLocks noChangeArrowheads="1"/>
          </p:cNvSpPr>
          <p:nvPr/>
        </p:nvSpPr>
        <p:spPr bwMode="auto">
          <a:xfrm>
            <a:off x="7677150" y="1628775"/>
            <a:ext cx="215900" cy="215900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zh-CN" sz="1800">
              <a:solidFill>
                <a:srgbClr val="000000"/>
              </a:solidFill>
            </a:endParaRPr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>
            <a:off x="7316788" y="1771650"/>
            <a:ext cx="215900" cy="215900"/>
          </a:xfrm>
          <a:prstGeom prst="line">
            <a:avLst/>
          </a:prstGeom>
          <a:noFill/>
          <a:ln w="57150">
            <a:solidFill>
              <a:srgbClr val="F5140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 flipV="1">
            <a:off x="7389813" y="1916113"/>
            <a:ext cx="142875" cy="431800"/>
          </a:xfrm>
          <a:prstGeom prst="line">
            <a:avLst/>
          </a:prstGeom>
          <a:noFill/>
          <a:ln w="57150">
            <a:solidFill>
              <a:srgbClr val="F5140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 flipV="1">
            <a:off x="7534275" y="1916113"/>
            <a:ext cx="287338" cy="71437"/>
          </a:xfrm>
          <a:prstGeom prst="line">
            <a:avLst/>
          </a:prstGeom>
          <a:noFill/>
          <a:ln w="57150">
            <a:solidFill>
              <a:srgbClr val="F5140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194" name="Oval 26"/>
          <p:cNvSpPr>
            <a:spLocks noChangeArrowheads="1"/>
          </p:cNvSpPr>
          <p:nvPr/>
        </p:nvSpPr>
        <p:spPr bwMode="auto">
          <a:xfrm>
            <a:off x="7245350" y="1627188"/>
            <a:ext cx="215900" cy="2159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zh-CN" sz="2400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7195" name="Text Box 27"/>
          <p:cNvSpPr txBox="1">
            <a:spLocks noChangeArrowheads="1"/>
          </p:cNvSpPr>
          <p:nvPr/>
        </p:nvSpPr>
        <p:spPr bwMode="auto">
          <a:xfrm>
            <a:off x="6667500" y="1052513"/>
            <a:ext cx="1720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400" b="1">
                <a:solidFill>
                  <a:srgbClr val="333399"/>
                </a:solidFill>
                <a:latin typeface="Calibri" pitchFamily="34" charset="0"/>
              </a:rPr>
              <a:t>Pentaquark </a:t>
            </a:r>
            <a:endParaRPr lang="en-GB" altLang="zh-CN" sz="1800" b="1">
              <a:solidFill>
                <a:srgbClr val="333399"/>
              </a:solidFill>
              <a:latin typeface="Calibri" pitchFamily="34" charset="0"/>
            </a:endParaRPr>
          </a:p>
        </p:txBody>
      </p:sp>
      <p:sp>
        <p:nvSpPr>
          <p:cNvPr id="7196" name="Oval 28"/>
          <p:cNvSpPr>
            <a:spLocks noChangeArrowheads="1"/>
          </p:cNvSpPr>
          <p:nvPr/>
        </p:nvSpPr>
        <p:spPr bwMode="auto">
          <a:xfrm>
            <a:off x="4695825" y="1511300"/>
            <a:ext cx="1079500" cy="1079500"/>
          </a:xfrm>
          <a:prstGeom prst="ellipse">
            <a:avLst/>
          </a:prstGeom>
          <a:gradFill rotWithShape="1">
            <a:gsLst>
              <a:gs pos="0">
                <a:srgbClr val="5E6D76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7197" name="Line 29"/>
          <p:cNvSpPr>
            <a:spLocks noChangeShapeType="1"/>
          </p:cNvSpPr>
          <p:nvPr/>
        </p:nvSpPr>
        <p:spPr bwMode="auto">
          <a:xfrm>
            <a:off x="4911725" y="2085975"/>
            <a:ext cx="358775" cy="288925"/>
          </a:xfrm>
          <a:prstGeom prst="line">
            <a:avLst/>
          </a:prstGeom>
          <a:noFill/>
          <a:ln w="57150">
            <a:solidFill>
              <a:srgbClr val="F5140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198" name="Oval 30"/>
          <p:cNvSpPr>
            <a:spLocks noChangeArrowheads="1"/>
          </p:cNvSpPr>
          <p:nvPr/>
        </p:nvSpPr>
        <p:spPr bwMode="auto">
          <a:xfrm>
            <a:off x="4767263" y="1943100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7199" name="Oval 31"/>
          <p:cNvSpPr>
            <a:spLocks noChangeArrowheads="1"/>
          </p:cNvSpPr>
          <p:nvPr/>
        </p:nvSpPr>
        <p:spPr bwMode="auto">
          <a:xfrm>
            <a:off x="5199063" y="2303463"/>
            <a:ext cx="215900" cy="215900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zh-CN" sz="1800">
              <a:solidFill>
                <a:srgbClr val="000000"/>
              </a:solidFill>
            </a:endParaRPr>
          </a:p>
        </p:txBody>
      </p:sp>
      <p:sp>
        <p:nvSpPr>
          <p:cNvPr id="7200" name="Line 32"/>
          <p:cNvSpPr>
            <a:spLocks noChangeShapeType="1"/>
          </p:cNvSpPr>
          <p:nvPr/>
        </p:nvSpPr>
        <p:spPr bwMode="auto">
          <a:xfrm>
            <a:off x="5414963" y="1727200"/>
            <a:ext cx="73025" cy="360363"/>
          </a:xfrm>
          <a:prstGeom prst="line">
            <a:avLst/>
          </a:prstGeom>
          <a:noFill/>
          <a:ln w="57150">
            <a:solidFill>
              <a:srgbClr val="F5140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201" name="Oval 33"/>
          <p:cNvSpPr>
            <a:spLocks noChangeArrowheads="1"/>
          </p:cNvSpPr>
          <p:nvPr/>
        </p:nvSpPr>
        <p:spPr bwMode="auto">
          <a:xfrm>
            <a:off x="5414963" y="2014538"/>
            <a:ext cx="215900" cy="2159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zh-CN" sz="2400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7202" name="Oval 34"/>
          <p:cNvSpPr>
            <a:spLocks noChangeArrowheads="1"/>
          </p:cNvSpPr>
          <p:nvPr/>
        </p:nvSpPr>
        <p:spPr bwMode="auto">
          <a:xfrm>
            <a:off x="5343525" y="1655763"/>
            <a:ext cx="215900" cy="215900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zh-CN" sz="1800">
              <a:solidFill>
                <a:srgbClr val="000000"/>
              </a:solidFill>
            </a:endParaRPr>
          </a:p>
        </p:txBody>
      </p:sp>
      <p:sp>
        <p:nvSpPr>
          <p:cNvPr id="7203" name="Oval 35"/>
          <p:cNvSpPr>
            <a:spLocks noChangeArrowheads="1"/>
          </p:cNvSpPr>
          <p:nvPr/>
        </p:nvSpPr>
        <p:spPr bwMode="auto">
          <a:xfrm>
            <a:off x="1763713" y="3573463"/>
            <a:ext cx="1079500" cy="1079500"/>
          </a:xfrm>
          <a:prstGeom prst="ellipse">
            <a:avLst/>
          </a:prstGeom>
          <a:gradFill rotWithShape="1">
            <a:gsLst>
              <a:gs pos="0">
                <a:srgbClr val="5E6D76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7204" name="Line 36"/>
          <p:cNvSpPr>
            <a:spLocks noChangeShapeType="1"/>
          </p:cNvSpPr>
          <p:nvPr/>
        </p:nvSpPr>
        <p:spPr bwMode="auto">
          <a:xfrm>
            <a:off x="2268538" y="3860800"/>
            <a:ext cx="73025" cy="360363"/>
          </a:xfrm>
          <a:prstGeom prst="line">
            <a:avLst/>
          </a:prstGeom>
          <a:noFill/>
          <a:ln w="57150">
            <a:solidFill>
              <a:srgbClr val="F5140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205" name="Oval 37"/>
          <p:cNvSpPr>
            <a:spLocks noChangeArrowheads="1"/>
          </p:cNvSpPr>
          <p:nvPr/>
        </p:nvSpPr>
        <p:spPr bwMode="auto">
          <a:xfrm>
            <a:off x="2266950" y="4149725"/>
            <a:ext cx="215900" cy="2159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zh-CN" sz="2400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7206" name="Oval 38"/>
          <p:cNvSpPr>
            <a:spLocks noChangeArrowheads="1"/>
          </p:cNvSpPr>
          <p:nvPr/>
        </p:nvSpPr>
        <p:spPr bwMode="auto">
          <a:xfrm>
            <a:off x="2124075" y="3719513"/>
            <a:ext cx="215900" cy="215900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zh-CN" sz="1800">
              <a:solidFill>
                <a:srgbClr val="000000"/>
              </a:solidFill>
            </a:endParaRPr>
          </a:p>
        </p:txBody>
      </p:sp>
      <p:sp>
        <p:nvSpPr>
          <p:cNvPr id="7207" name="Text Box 39"/>
          <p:cNvSpPr txBox="1">
            <a:spLocks noChangeArrowheads="1"/>
          </p:cNvSpPr>
          <p:nvPr/>
        </p:nvSpPr>
        <p:spPr bwMode="auto">
          <a:xfrm>
            <a:off x="611188" y="32131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400" b="1">
                <a:solidFill>
                  <a:srgbClr val="333399"/>
                </a:solidFill>
                <a:latin typeface="Calibri" pitchFamily="34" charset="0"/>
              </a:rPr>
              <a:t>Hadronic molecule  </a:t>
            </a:r>
            <a:r>
              <a:rPr lang="en-US" altLang="zh-CN" sz="1800" b="1">
                <a:solidFill>
                  <a:srgbClr val="333399"/>
                </a:solidFill>
                <a:latin typeface="Calibri" pitchFamily="34" charset="0"/>
              </a:rPr>
              <a:t> </a:t>
            </a:r>
            <a:endParaRPr lang="en-GB" altLang="zh-CN" sz="1800" b="1">
              <a:solidFill>
                <a:srgbClr val="333399"/>
              </a:solidFill>
              <a:latin typeface="Calibri" pitchFamily="34" charset="0"/>
            </a:endParaRPr>
          </a:p>
        </p:txBody>
      </p:sp>
      <p:sp>
        <p:nvSpPr>
          <p:cNvPr id="7208" name="Text Box 40"/>
          <p:cNvSpPr txBox="1">
            <a:spLocks noChangeArrowheads="1"/>
          </p:cNvSpPr>
          <p:nvPr/>
        </p:nvSpPr>
        <p:spPr bwMode="auto">
          <a:xfrm>
            <a:off x="827088" y="5702300"/>
            <a:ext cx="75088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Calibri" pitchFamily="34" charset="0"/>
              </a:rPr>
              <a:t>Evidence for QCD exotic states is a missing piece of knowledge about </a:t>
            </a:r>
            <a:r>
              <a:rPr lang="en-US" altLang="zh-CN" sz="2400" b="1" dirty="0">
                <a:solidFill>
                  <a:srgbClr val="FF0000"/>
                </a:solidFill>
                <a:latin typeface="Calibri" pitchFamily="34" charset="0"/>
              </a:rPr>
              <a:t>the Nature of strong QCD.  </a:t>
            </a:r>
          </a:p>
        </p:txBody>
      </p:sp>
      <p:sp>
        <p:nvSpPr>
          <p:cNvPr id="7209" name="Line 2"/>
          <p:cNvSpPr>
            <a:spLocks noChangeShapeType="1"/>
          </p:cNvSpPr>
          <p:nvPr/>
        </p:nvSpPr>
        <p:spPr bwMode="auto">
          <a:xfrm>
            <a:off x="6429375" y="3843338"/>
            <a:ext cx="720725" cy="79216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210" name="Oval 7"/>
          <p:cNvSpPr>
            <a:spLocks noChangeArrowheads="1"/>
          </p:cNvSpPr>
          <p:nvPr/>
        </p:nvSpPr>
        <p:spPr bwMode="auto">
          <a:xfrm>
            <a:off x="5895975" y="3238500"/>
            <a:ext cx="990600" cy="990600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CC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7211" name="Oval 8"/>
          <p:cNvSpPr>
            <a:spLocks noChangeArrowheads="1"/>
          </p:cNvSpPr>
          <p:nvPr/>
        </p:nvSpPr>
        <p:spPr bwMode="auto">
          <a:xfrm>
            <a:off x="6276975" y="3314700"/>
            <a:ext cx="263525" cy="247650"/>
          </a:xfrm>
          <a:prstGeom prst="ellipse">
            <a:avLst/>
          </a:prstGeom>
          <a:gradFill rotWithShape="0">
            <a:gsLst>
              <a:gs pos="0">
                <a:srgbClr val="0000FF"/>
              </a:gs>
              <a:gs pos="100000">
                <a:srgbClr val="000076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1800" b="1">
                <a:solidFill>
                  <a:srgbClr val="FFFFFF"/>
                </a:solidFill>
              </a:rPr>
              <a:t>u</a:t>
            </a:r>
          </a:p>
        </p:txBody>
      </p:sp>
      <p:sp>
        <p:nvSpPr>
          <p:cNvPr id="7212" name="Oval 9"/>
          <p:cNvSpPr>
            <a:spLocks noChangeArrowheads="1"/>
          </p:cNvSpPr>
          <p:nvPr/>
        </p:nvSpPr>
        <p:spPr bwMode="auto">
          <a:xfrm>
            <a:off x="5972175" y="3695700"/>
            <a:ext cx="263525" cy="247650"/>
          </a:xfrm>
          <a:prstGeom prst="ellipse">
            <a:avLst/>
          </a:prstGeom>
          <a:gradFill rotWithShape="0">
            <a:gsLst>
              <a:gs pos="0">
                <a:srgbClr val="009900"/>
              </a:gs>
              <a:gs pos="100000">
                <a:srgbClr val="004700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1800" b="1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7213" name="Oval 10"/>
          <p:cNvSpPr>
            <a:spLocks noChangeArrowheads="1"/>
          </p:cNvSpPr>
          <p:nvPr/>
        </p:nvSpPr>
        <p:spPr bwMode="auto">
          <a:xfrm>
            <a:off x="6429375" y="3771900"/>
            <a:ext cx="263525" cy="24765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CN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214" name="Freeform 11"/>
          <p:cNvSpPr>
            <a:spLocks/>
          </p:cNvSpPr>
          <p:nvPr/>
        </p:nvSpPr>
        <p:spPr bwMode="auto">
          <a:xfrm>
            <a:off x="6429375" y="3606800"/>
            <a:ext cx="77788" cy="206375"/>
          </a:xfrm>
          <a:custGeom>
            <a:avLst/>
            <a:gdLst>
              <a:gd name="T0" fmla="*/ 0 w 49"/>
              <a:gd name="T1" fmla="*/ 2147483647 h 130"/>
              <a:gd name="T2" fmla="*/ 2147483647 w 49"/>
              <a:gd name="T3" fmla="*/ 2147483647 h 130"/>
              <a:gd name="T4" fmla="*/ 0 w 49"/>
              <a:gd name="T5" fmla="*/ 2147483647 h 130"/>
              <a:gd name="T6" fmla="*/ 2147483647 w 49"/>
              <a:gd name="T7" fmla="*/ 2147483647 h 13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9" h="130">
                <a:moveTo>
                  <a:pt x="0" y="2"/>
                </a:moveTo>
                <a:cubicBezTo>
                  <a:pt x="11" y="5"/>
                  <a:pt x="28" y="0"/>
                  <a:pt x="32" y="10"/>
                </a:cubicBezTo>
                <a:cubicBezTo>
                  <a:pt x="49" y="50"/>
                  <a:pt x="22" y="60"/>
                  <a:pt x="0" y="74"/>
                </a:cubicBezTo>
                <a:cubicBezTo>
                  <a:pt x="23" y="90"/>
                  <a:pt x="40" y="100"/>
                  <a:pt x="40" y="13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215" name="Freeform 12"/>
          <p:cNvSpPr>
            <a:spLocks/>
          </p:cNvSpPr>
          <p:nvPr/>
        </p:nvSpPr>
        <p:spPr bwMode="auto">
          <a:xfrm>
            <a:off x="6172200" y="3978275"/>
            <a:ext cx="303213" cy="101600"/>
          </a:xfrm>
          <a:custGeom>
            <a:avLst/>
            <a:gdLst>
              <a:gd name="T0" fmla="*/ 2147483647 w 191"/>
              <a:gd name="T1" fmla="*/ 0 h 64"/>
              <a:gd name="T2" fmla="*/ 2147483647 w 191"/>
              <a:gd name="T3" fmla="*/ 2147483647 h 64"/>
              <a:gd name="T4" fmla="*/ 2147483647 w 191"/>
              <a:gd name="T5" fmla="*/ 2147483647 h 64"/>
              <a:gd name="T6" fmla="*/ 2147483647 w 191"/>
              <a:gd name="T7" fmla="*/ 2147483647 h 64"/>
              <a:gd name="T8" fmla="*/ 2147483647 w 191"/>
              <a:gd name="T9" fmla="*/ 0 h 64"/>
              <a:gd name="T10" fmla="*/ 2147483647 w 191"/>
              <a:gd name="T11" fmla="*/ 2147483647 h 64"/>
              <a:gd name="T12" fmla="*/ 2147483647 w 191"/>
              <a:gd name="T13" fmla="*/ 2147483647 h 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1" h="64">
                <a:moveTo>
                  <a:pt x="2" y="0"/>
                </a:moveTo>
                <a:cubicBezTo>
                  <a:pt x="5" y="16"/>
                  <a:pt x="0" y="35"/>
                  <a:pt x="10" y="48"/>
                </a:cubicBezTo>
                <a:cubicBezTo>
                  <a:pt x="23" y="64"/>
                  <a:pt x="39" y="32"/>
                  <a:pt x="50" y="16"/>
                </a:cubicBezTo>
                <a:cubicBezTo>
                  <a:pt x="55" y="24"/>
                  <a:pt x="57" y="38"/>
                  <a:pt x="66" y="40"/>
                </a:cubicBezTo>
                <a:cubicBezTo>
                  <a:pt x="119" y="53"/>
                  <a:pt x="114" y="13"/>
                  <a:pt x="154" y="0"/>
                </a:cubicBezTo>
                <a:cubicBezTo>
                  <a:pt x="157" y="8"/>
                  <a:pt x="156" y="18"/>
                  <a:pt x="162" y="24"/>
                </a:cubicBezTo>
                <a:cubicBezTo>
                  <a:pt x="191" y="53"/>
                  <a:pt x="186" y="28"/>
                  <a:pt x="186" y="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216" name="Freeform 13"/>
          <p:cNvSpPr>
            <a:spLocks/>
          </p:cNvSpPr>
          <p:nvPr/>
        </p:nvSpPr>
        <p:spPr bwMode="auto">
          <a:xfrm>
            <a:off x="6119813" y="3463925"/>
            <a:ext cx="195262" cy="209550"/>
          </a:xfrm>
          <a:custGeom>
            <a:avLst/>
            <a:gdLst>
              <a:gd name="T0" fmla="*/ 2147483647 w 123"/>
              <a:gd name="T1" fmla="*/ 2147483647 h 132"/>
              <a:gd name="T2" fmla="*/ 2147483647 w 123"/>
              <a:gd name="T3" fmla="*/ 2147483647 h 132"/>
              <a:gd name="T4" fmla="*/ 2147483647 w 123"/>
              <a:gd name="T5" fmla="*/ 2147483647 h 132"/>
              <a:gd name="T6" fmla="*/ 2147483647 w 123"/>
              <a:gd name="T7" fmla="*/ 2147483647 h 132"/>
              <a:gd name="T8" fmla="*/ 2147483647 w 123"/>
              <a:gd name="T9" fmla="*/ 2147483647 h 1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3" h="132">
                <a:moveTo>
                  <a:pt x="27" y="132"/>
                </a:moveTo>
                <a:cubicBezTo>
                  <a:pt x="17" y="71"/>
                  <a:pt x="0" y="55"/>
                  <a:pt x="67" y="68"/>
                </a:cubicBezTo>
                <a:cubicBezTo>
                  <a:pt x="72" y="60"/>
                  <a:pt x="81" y="53"/>
                  <a:pt x="83" y="44"/>
                </a:cubicBezTo>
                <a:cubicBezTo>
                  <a:pt x="84" y="36"/>
                  <a:pt x="72" y="28"/>
                  <a:pt x="75" y="20"/>
                </a:cubicBezTo>
                <a:cubicBezTo>
                  <a:pt x="83" y="0"/>
                  <a:pt x="108" y="4"/>
                  <a:pt x="123" y="4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217" name="Text Box 14"/>
          <p:cNvSpPr txBox="1">
            <a:spLocks noChangeArrowheads="1"/>
          </p:cNvSpPr>
          <p:nvPr/>
        </p:nvSpPr>
        <p:spPr bwMode="auto">
          <a:xfrm>
            <a:off x="6394450" y="3692525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1800" b="1">
                <a:solidFill>
                  <a:srgbClr val="FFFFFF"/>
                </a:solidFill>
              </a:rPr>
              <a:t>u</a:t>
            </a:r>
          </a:p>
        </p:txBody>
      </p:sp>
      <p:sp>
        <p:nvSpPr>
          <p:cNvPr id="7218" name="Oval 15"/>
          <p:cNvSpPr>
            <a:spLocks noChangeArrowheads="1"/>
          </p:cNvSpPr>
          <p:nvPr/>
        </p:nvSpPr>
        <p:spPr bwMode="auto">
          <a:xfrm>
            <a:off x="6718300" y="4221163"/>
            <a:ext cx="990600" cy="990600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CC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7219" name="Oval 16"/>
          <p:cNvSpPr>
            <a:spLocks noChangeArrowheads="1"/>
          </p:cNvSpPr>
          <p:nvPr/>
        </p:nvSpPr>
        <p:spPr bwMode="auto">
          <a:xfrm>
            <a:off x="7099300" y="4297363"/>
            <a:ext cx="263525" cy="247650"/>
          </a:xfrm>
          <a:prstGeom prst="ellipse">
            <a:avLst/>
          </a:prstGeom>
          <a:gradFill rotWithShape="0">
            <a:gsLst>
              <a:gs pos="0">
                <a:srgbClr val="0000FF"/>
              </a:gs>
              <a:gs pos="100000">
                <a:srgbClr val="000076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1800" b="1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7220" name="Oval 17"/>
          <p:cNvSpPr>
            <a:spLocks noChangeArrowheads="1"/>
          </p:cNvSpPr>
          <p:nvPr/>
        </p:nvSpPr>
        <p:spPr bwMode="auto">
          <a:xfrm>
            <a:off x="6794500" y="4678363"/>
            <a:ext cx="263525" cy="247650"/>
          </a:xfrm>
          <a:prstGeom prst="ellipse">
            <a:avLst/>
          </a:prstGeom>
          <a:gradFill rotWithShape="0">
            <a:gsLst>
              <a:gs pos="0">
                <a:srgbClr val="009900"/>
              </a:gs>
              <a:gs pos="100000">
                <a:srgbClr val="004700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1800" b="1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7221" name="Oval 18"/>
          <p:cNvSpPr>
            <a:spLocks noChangeArrowheads="1"/>
          </p:cNvSpPr>
          <p:nvPr/>
        </p:nvSpPr>
        <p:spPr bwMode="auto">
          <a:xfrm>
            <a:off x="7251700" y="4754563"/>
            <a:ext cx="263525" cy="24765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CN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222" name="Freeform 19"/>
          <p:cNvSpPr>
            <a:spLocks/>
          </p:cNvSpPr>
          <p:nvPr/>
        </p:nvSpPr>
        <p:spPr bwMode="auto">
          <a:xfrm>
            <a:off x="7251700" y="4589463"/>
            <a:ext cx="77788" cy="206375"/>
          </a:xfrm>
          <a:custGeom>
            <a:avLst/>
            <a:gdLst>
              <a:gd name="T0" fmla="*/ 0 w 49"/>
              <a:gd name="T1" fmla="*/ 2147483647 h 130"/>
              <a:gd name="T2" fmla="*/ 2147483647 w 49"/>
              <a:gd name="T3" fmla="*/ 2147483647 h 130"/>
              <a:gd name="T4" fmla="*/ 0 w 49"/>
              <a:gd name="T5" fmla="*/ 2147483647 h 130"/>
              <a:gd name="T6" fmla="*/ 2147483647 w 49"/>
              <a:gd name="T7" fmla="*/ 2147483647 h 13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9" h="130">
                <a:moveTo>
                  <a:pt x="0" y="2"/>
                </a:moveTo>
                <a:cubicBezTo>
                  <a:pt x="11" y="5"/>
                  <a:pt x="28" y="0"/>
                  <a:pt x="32" y="10"/>
                </a:cubicBezTo>
                <a:cubicBezTo>
                  <a:pt x="49" y="50"/>
                  <a:pt x="22" y="60"/>
                  <a:pt x="0" y="74"/>
                </a:cubicBezTo>
                <a:cubicBezTo>
                  <a:pt x="23" y="90"/>
                  <a:pt x="40" y="100"/>
                  <a:pt x="40" y="13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223" name="Freeform 20"/>
          <p:cNvSpPr>
            <a:spLocks/>
          </p:cNvSpPr>
          <p:nvPr/>
        </p:nvSpPr>
        <p:spPr bwMode="auto">
          <a:xfrm>
            <a:off x="6994525" y="4960938"/>
            <a:ext cx="303213" cy="101600"/>
          </a:xfrm>
          <a:custGeom>
            <a:avLst/>
            <a:gdLst>
              <a:gd name="T0" fmla="*/ 2147483647 w 191"/>
              <a:gd name="T1" fmla="*/ 0 h 64"/>
              <a:gd name="T2" fmla="*/ 2147483647 w 191"/>
              <a:gd name="T3" fmla="*/ 2147483647 h 64"/>
              <a:gd name="T4" fmla="*/ 2147483647 w 191"/>
              <a:gd name="T5" fmla="*/ 2147483647 h 64"/>
              <a:gd name="T6" fmla="*/ 2147483647 w 191"/>
              <a:gd name="T7" fmla="*/ 2147483647 h 64"/>
              <a:gd name="T8" fmla="*/ 2147483647 w 191"/>
              <a:gd name="T9" fmla="*/ 0 h 64"/>
              <a:gd name="T10" fmla="*/ 2147483647 w 191"/>
              <a:gd name="T11" fmla="*/ 2147483647 h 64"/>
              <a:gd name="T12" fmla="*/ 2147483647 w 191"/>
              <a:gd name="T13" fmla="*/ 2147483647 h 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1" h="64">
                <a:moveTo>
                  <a:pt x="2" y="0"/>
                </a:moveTo>
                <a:cubicBezTo>
                  <a:pt x="5" y="16"/>
                  <a:pt x="0" y="35"/>
                  <a:pt x="10" y="48"/>
                </a:cubicBezTo>
                <a:cubicBezTo>
                  <a:pt x="23" y="64"/>
                  <a:pt x="39" y="32"/>
                  <a:pt x="50" y="16"/>
                </a:cubicBezTo>
                <a:cubicBezTo>
                  <a:pt x="55" y="24"/>
                  <a:pt x="57" y="38"/>
                  <a:pt x="66" y="40"/>
                </a:cubicBezTo>
                <a:cubicBezTo>
                  <a:pt x="119" y="53"/>
                  <a:pt x="114" y="13"/>
                  <a:pt x="154" y="0"/>
                </a:cubicBezTo>
                <a:cubicBezTo>
                  <a:pt x="157" y="8"/>
                  <a:pt x="156" y="18"/>
                  <a:pt x="162" y="24"/>
                </a:cubicBezTo>
                <a:cubicBezTo>
                  <a:pt x="191" y="53"/>
                  <a:pt x="186" y="28"/>
                  <a:pt x="186" y="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224" name="Freeform 21"/>
          <p:cNvSpPr>
            <a:spLocks/>
          </p:cNvSpPr>
          <p:nvPr/>
        </p:nvSpPr>
        <p:spPr bwMode="auto">
          <a:xfrm>
            <a:off x="6942138" y="4446588"/>
            <a:ext cx="195262" cy="209550"/>
          </a:xfrm>
          <a:custGeom>
            <a:avLst/>
            <a:gdLst>
              <a:gd name="T0" fmla="*/ 2147483647 w 123"/>
              <a:gd name="T1" fmla="*/ 2147483647 h 132"/>
              <a:gd name="T2" fmla="*/ 2147483647 w 123"/>
              <a:gd name="T3" fmla="*/ 2147483647 h 132"/>
              <a:gd name="T4" fmla="*/ 2147483647 w 123"/>
              <a:gd name="T5" fmla="*/ 2147483647 h 132"/>
              <a:gd name="T6" fmla="*/ 2147483647 w 123"/>
              <a:gd name="T7" fmla="*/ 2147483647 h 132"/>
              <a:gd name="T8" fmla="*/ 2147483647 w 123"/>
              <a:gd name="T9" fmla="*/ 2147483647 h 1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3" h="132">
                <a:moveTo>
                  <a:pt x="27" y="132"/>
                </a:moveTo>
                <a:cubicBezTo>
                  <a:pt x="17" y="71"/>
                  <a:pt x="0" y="55"/>
                  <a:pt x="67" y="68"/>
                </a:cubicBezTo>
                <a:cubicBezTo>
                  <a:pt x="72" y="60"/>
                  <a:pt x="81" y="53"/>
                  <a:pt x="83" y="44"/>
                </a:cubicBezTo>
                <a:cubicBezTo>
                  <a:pt x="84" y="36"/>
                  <a:pt x="72" y="28"/>
                  <a:pt x="75" y="20"/>
                </a:cubicBezTo>
                <a:cubicBezTo>
                  <a:pt x="83" y="0"/>
                  <a:pt x="108" y="4"/>
                  <a:pt x="123" y="4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225" name="Text Box 22"/>
          <p:cNvSpPr txBox="1">
            <a:spLocks noChangeArrowheads="1"/>
          </p:cNvSpPr>
          <p:nvPr/>
        </p:nvSpPr>
        <p:spPr bwMode="auto">
          <a:xfrm>
            <a:off x="7216775" y="4675188"/>
            <a:ext cx="32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1800" b="1">
                <a:solidFill>
                  <a:srgbClr val="FFFFFF"/>
                </a:solidFill>
              </a:rPr>
              <a:t>u</a:t>
            </a:r>
          </a:p>
        </p:txBody>
      </p:sp>
      <p:sp>
        <p:nvSpPr>
          <p:cNvPr id="7226" name="Text Box 23"/>
          <p:cNvSpPr txBox="1">
            <a:spLocks noChangeArrowheads="1"/>
          </p:cNvSpPr>
          <p:nvPr/>
        </p:nvSpPr>
        <p:spPr bwMode="auto">
          <a:xfrm>
            <a:off x="6842125" y="3786188"/>
            <a:ext cx="434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400" b="1" i="1">
                <a:solidFill>
                  <a:srgbClr val="000000"/>
                </a:solidFill>
                <a:sym typeface="Symbol" pitchFamily="18" charset="2"/>
              </a:rPr>
              <a:t> </a:t>
            </a:r>
          </a:p>
        </p:txBody>
      </p:sp>
      <p:sp>
        <p:nvSpPr>
          <p:cNvPr id="7227" name="Text Box 24"/>
          <p:cNvSpPr txBox="1">
            <a:spLocks noChangeArrowheads="1"/>
          </p:cNvSpPr>
          <p:nvPr/>
        </p:nvSpPr>
        <p:spPr bwMode="auto">
          <a:xfrm>
            <a:off x="6842125" y="3154363"/>
            <a:ext cx="1119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400" b="1">
                <a:solidFill>
                  <a:srgbClr val="333399"/>
                </a:solidFill>
                <a:latin typeface="Calibri" pitchFamily="34" charset="0"/>
              </a:rPr>
              <a:t>Proton </a:t>
            </a:r>
          </a:p>
        </p:txBody>
      </p:sp>
      <p:sp>
        <p:nvSpPr>
          <p:cNvPr id="7228" name="Text Box 25"/>
          <p:cNvSpPr txBox="1">
            <a:spLocks noChangeArrowheads="1"/>
          </p:cNvSpPr>
          <p:nvPr/>
        </p:nvSpPr>
        <p:spPr bwMode="auto">
          <a:xfrm>
            <a:off x="7653338" y="4348163"/>
            <a:ext cx="1311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400" b="1">
                <a:solidFill>
                  <a:srgbClr val="333399"/>
                </a:solidFill>
                <a:latin typeface="Calibri" pitchFamily="34" charset="0"/>
              </a:rPr>
              <a:t>Neutron </a:t>
            </a:r>
          </a:p>
        </p:txBody>
      </p:sp>
      <p:sp>
        <p:nvSpPr>
          <p:cNvPr id="7229" name="Oval 26"/>
          <p:cNvSpPr>
            <a:spLocks noChangeArrowheads="1"/>
          </p:cNvSpPr>
          <p:nvPr/>
        </p:nvSpPr>
        <p:spPr bwMode="auto">
          <a:xfrm rot="-2548286">
            <a:off x="6184900" y="2835275"/>
            <a:ext cx="1223963" cy="2736850"/>
          </a:xfrm>
          <a:prstGeom prst="ellipse">
            <a:avLst/>
          </a:prstGeom>
          <a:noFill/>
          <a:ln w="9525">
            <a:solidFill>
              <a:srgbClr val="0033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7230" name="Text Box 27"/>
          <p:cNvSpPr txBox="1">
            <a:spLocks noChangeArrowheads="1"/>
          </p:cNvSpPr>
          <p:nvPr/>
        </p:nvSpPr>
        <p:spPr bwMode="auto">
          <a:xfrm>
            <a:off x="5637213" y="5211763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400" b="1">
                <a:solidFill>
                  <a:srgbClr val="333399"/>
                </a:solidFill>
                <a:latin typeface="Calibri" pitchFamily="34" charset="0"/>
              </a:rPr>
              <a:t>Deuteron: p-n molecule </a:t>
            </a:r>
          </a:p>
        </p:txBody>
      </p:sp>
      <p:sp>
        <p:nvSpPr>
          <p:cNvPr id="2" name="左右箭头 1"/>
          <p:cNvSpPr/>
          <p:nvPr/>
        </p:nvSpPr>
        <p:spPr>
          <a:xfrm>
            <a:off x="3563938" y="4149725"/>
            <a:ext cx="1633537" cy="358775"/>
          </a:xfrm>
          <a:prstGeom prst="leftRightArrow">
            <a:avLst/>
          </a:prstGeom>
          <a:solidFill>
            <a:srgbClr val="66C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8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1738"/>
            <a:ext cx="9144000" cy="506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299" name="Rectangle 4"/>
          <p:cNvSpPr>
            <a:spLocks noChangeArrowheads="1"/>
          </p:cNvSpPr>
          <p:nvPr/>
        </p:nvSpPr>
        <p:spPr bwMode="auto">
          <a:xfrm>
            <a:off x="7451725" y="3284538"/>
            <a:ext cx="792163" cy="2159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800" smtClean="0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5087938" y="4983163"/>
            <a:ext cx="3732212" cy="83026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Reveal a completely new scenario of strong QCD !   </a:t>
            </a:r>
          </a:p>
        </p:txBody>
      </p:sp>
      <p:sp>
        <p:nvSpPr>
          <p:cNvPr id="55301" name="Text Box 6"/>
          <p:cNvSpPr txBox="1">
            <a:spLocks noChangeArrowheads="1"/>
          </p:cNvSpPr>
          <p:nvPr/>
        </p:nvSpPr>
        <p:spPr bwMode="auto">
          <a:xfrm>
            <a:off x="684213" y="188913"/>
            <a:ext cx="8280400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800" b="1" smtClean="0">
                <a:solidFill>
                  <a:srgbClr val="FF0000"/>
                </a:solidFill>
                <a:latin typeface="Calibri" pitchFamily="34" charset="0"/>
                <a:ea typeface="宋体" charset="-122"/>
              </a:rPr>
              <a:t>New charmonium-like states, i.e. X, Y, Z’s, are observed in experiment </a:t>
            </a:r>
          </a:p>
        </p:txBody>
      </p:sp>
      <p:cxnSp>
        <p:nvCxnSpPr>
          <p:cNvPr id="55302" name="直接连接符 2"/>
          <p:cNvCxnSpPr>
            <a:cxnSpLocks noChangeShapeType="1"/>
          </p:cNvCxnSpPr>
          <p:nvPr/>
        </p:nvCxnSpPr>
        <p:spPr bwMode="auto">
          <a:xfrm>
            <a:off x="2916238" y="3357563"/>
            <a:ext cx="647700" cy="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303" name="TextBox 4"/>
          <p:cNvSpPr txBox="1">
            <a:spLocks noChangeArrowheads="1"/>
          </p:cNvSpPr>
          <p:nvPr/>
        </p:nvSpPr>
        <p:spPr bwMode="auto">
          <a:xfrm>
            <a:off x="3535363" y="3132138"/>
            <a:ext cx="1108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1800" smtClean="0">
                <a:solidFill>
                  <a:srgbClr val="FF0000"/>
                </a:solidFill>
                <a:ea typeface="宋体" charset="-122"/>
              </a:rPr>
              <a:t>Zc(3900)</a:t>
            </a:r>
            <a:endParaRPr lang="zh-CN" altLang="en-US" sz="1800" smtClean="0">
              <a:solidFill>
                <a:srgbClr val="FF0000"/>
              </a:solidFill>
              <a:ea typeface="宋体" charset="-122"/>
            </a:endParaRPr>
          </a:p>
        </p:txBody>
      </p:sp>
      <p:cxnSp>
        <p:nvCxnSpPr>
          <p:cNvPr id="55304" name="直接连接符 10"/>
          <p:cNvCxnSpPr>
            <a:cxnSpLocks noChangeShapeType="1"/>
          </p:cNvCxnSpPr>
          <p:nvPr/>
        </p:nvCxnSpPr>
        <p:spPr bwMode="auto">
          <a:xfrm>
            <a:off x="2916238" y="3141663"/>
            <a:ext cx="647700" cy="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305" name="TextBox 11"/>
          <p:cNvSpPr txBox="1">
            <a:spLocks noChangeArrowheads="1"/>
          </p:cNvSpPr>
          <p:nvPr/>
        </p:nvSpPr>
        <p:spPr bwMode="auto">
          <a:xfrm>
            <a:off x="3535363" y="2843213"/>
            <a:ext cx="1108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1800" smtClean="0">
                <a:solidFill>
                  <a:srgbClr val="FF0000"/>
                </a:solidFill>
                <a:ea typeface="宋体" charset="-122"/>
              </a:rPr>
              <a:t>Zc(4020)</a:t>
            </a:r>
            <a:endParaRPr lang="zh-CN" altLang="en-US" sz="1800" smtClean="0">
              <a:solidFill>
                <a:srgbClr val="FF0000"/>
              </a:solidFill>
              <a:ea typeface="宋体" charset="-122"/>
            </a:endParaRPr>
          </a:p>
        </p:txBody>
      </p:sp>
      <p:sp>
        <p:nvSpPr>
          <p:cNvPr id="55306" name="矩形 1"/>
          <p:cNvSpPr>
            <a:spLocks noChangeArrowheads="1"/>
          </p:cNvSpPr>
          <p:nvPr/>
        </p:nvSpPr>
        <p:spPr bwMode="auto">
          <a:xfrm>
            <a:off x="1042988" y="2492375"/>
            <a:ext cx="792162" cy="26035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800" smtClean="0">
              <a:solidFill>
                <a:srgbClr val="000000"/>
              </a:solidFill>
              <a:ea typeface="宋体" charset="-122"/>
            </a:endParaRPr>
          </a:p>
        </p:txBody>
      </p:sp>
      <p:cxnSp>
        <p:nvCxnSpPr>
          <p:cNvPr id="55307" name="直接连接符 6"/>
          <p:cNvCxnSpPr>
            <a:cxnSpLocks noChangeShapeType="1"/>
          </p:cNvCxnSpPr>
          <p:nvPr/>
        </p:nvCxnSpPr>
        <p:spPr bwMode="auto">
          <a:xfrm flipH="1">
            <a:off x="1835150" y="2636838"/>
            <a:ext cx="720725" cy="0"/>
          </a:xfrm>
          <a:prstGeom prst="line">
            <a:avLst/>
          </a:prstGeom>
          <a:noFill/>
          <a:ln w="57150" algn="ctr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308" name="直接连接符 15"/>
          <p:cNvCxnSpPr>
            <a:cxnSpLocks noChangeShapeType="1"/>
          </p:cNvCxnSpPr>
          <p:nvPr/>
        </p:nvCxnSpPr>
        <p:spPr bwMode="auto">
          <a:xfrm flipH="1">
            <a:off x="1835150" y="2349500"/>
            <a:ext cx="720725" cy="0"/>
          </a:xfrm>
          <a:prstGeom prst="line">
            <a:avLst/>
          </a:prstGeom>
          <a:noFill/>
          <a:ln w="57150" algn="ctr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309" name="矩形 1"/>
          <p:cNvSpPr>
            <a:spLocks noChangeArrowheads="1"/>
          </p:cNvSpPr>
          <p:nvPr/>
        </p:nvSpPr>
        <p:spPr bwMode="auto">
          <a:xfrm>
            <a:off x="1042988" y="2232025"/>
            <a:ext cx="792162" cy="26035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800" smtClean="0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55310" name="TextBox 1"/>
          <p:cNvSpPr txBox="1">
            <a:spLocks noChangeArrowheads="1"/>
          </p:cNvSpPr>
          <p:nvPr/>
        </p:nvSpPr>
        <p:spPr bwMode="auto">
          <a:xfrm>
            <a:off x="8159750" y="2617788"/>
            <a:ext cx="949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1400" smtClean="0">
                <a:solidFill>
                  <a:srgbClr val="0000FF"/>
                </a:solidFill>
                <a:ea typeface="宋体" charset="-122"/>
              </a:rPr>
              <a:t>Zc(4200) </a:t>
            </a:r>
            <a:endParaRPr lang="zh-CN" altLang="en-US" sz="1400" smtClean="0">
              <a:solidFill>
                <a:srgbClr val="0000FF"/>
              </a:solidFill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868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684213" y="908720"/>
            <a:ext cx="8280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333399"/>
                </a:solidFill>
                <a:latin typeface="Calibri" pitchFamily="34" charset="0"/>
                <a:ea typeface="SimHei" pitchFamily="2" charset="-122"/>
              </a:rPr>
              <a:t>New </a:t>
            </a:r>
            <a:r>
              <a:rPr lang="en-US" altLang="zh-CN" sz="2800" b="1" dirty="0" err="1">
                <a:solidFill>
                  <a:srgbClr val="333399"/>
                </a:solidFill>
                <a:latin typeface="Calibri" pitchFamily="34" charset="0"/>
                <a:ea typeface="SimHei" pitchFamily="2" charset="-122"/>
              </a:rPr>
              <a:t>quarkonium</a:t>
            </a:r>
            <a:r>
              <a:rPr lang="en-US" altLang="zh-CN" sz="2800" b="1" dirty="0">
                <a:solidFill>
                  <a:srgbClr val="333399"/>
                </a:solidFill>
                <a:latin typeface="Calibri" pitchFamily="34" charset="0"/>
                <a:ea typeface="SimHei" pitchFamily="2" charset="-122"/>
              </a:rPr>
              <a:t>-like states, i.e. X, Y, Z’s, are observed in experiment 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684213" y="1916832"/>
            <a:ext cx="8064500" cy="385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ct val="30000"/>
              </a:spcBef>
              <a:spcAft>
                <a:spcPct val="0"/>
              </a:spcAft>
              <a:buFontTx/>
              <a:buChar char="•"/>
            </a:pPr>
            <a:r>
              <a:rPr lang="en-US" altLang="zh-CN" sz="2400" b="1" dirty="0" smtClean="0">
                <a:solidFill>
                  <a:srgbClr val="0033CC"/>
                </a:solidFill>
                <a:latin typeface="Calibri" pitchFamily="34" charset="0"/>
              </a:rPr>
              <a:t>Do not fit in the conventional </a:t>
            </a:r>
            <a:r>
              <a:rPr lang="en-US" altLang="zh-CN" sz="2400" b="1" dirty="0" err="1" smtClean="0">
                <a:solidFill>
                  <a:srgbClr val="0033CC"/>
                </a:solidFill>
                <a:latin typeface="Calibri" pitchFamily="34" charset="0"/>
              </a:rPr>
              <a:t>quarkonium</a:t>
            </a:r>
            <a:r>
              <a:rPr lang="en-US" altLang="zh-CN" sz="2400" b="1" dirty="0" smtClean="0">
                <a:solidFill>
                  <a:srgbClr val="0033CC"/>
                </a:solidFill>
                <a:latin typeface="Calibri" pitchFamily="34" charset="0"/>
              </a:rPr>
              <a:t> spectrum as quark-antiquark states, e.g. </a:t>
            </a:r>
            <a:r>
              <a:rPr lang="en-US" altLang="zh-CN" sz="2400" b="1" dirty="0" smtClean="0">
                <a:solidFill>
                  <a:srgbClr val="FF0000"/>
                </a:solidFill>
                <a:latin typeface="Calibri" pitchFamily="34" charset="0"/>
              </a:rPr>
              <a:t>X(3872), Y(4260), X(3900)</a:t>
            </a:r>
            <a:r>
              <a:rPr lang="en-US" altLang="zh-CN" sz="2400" b="1" dirty="0" smtClean="0">
                <a:solidFill>
                  <a:srgbClr val="0033CC"/>
                </a:solidFill>
                <a:latin typeface="Calibri" pitchFamily="34" charset="0"/>
              </a:rPr>
              <a:t> etc. </a:t>
            </a:r>
          </a:p>
          <a:p>
            <a:pPr fontAlgn="base">
              <a:spcBef>
                <a:spcPct val="30000"/>
              </a:spcBef>
              <a:spcAft>
                <a:spcPct val="0"/>
              </a:spcAft>
              <a:buFontTx/>
              <a:buChar char="•"/>
            </a:pPr>
            <a:r>
              <a:rPr lang="en-US" altLang="zh-CN" sz="2400" b="1" dirty="0" smtClean="0">
                <a:solidFill>
                  <a:srgbClr val="0033CC"/>
                </a:solidFill>
                <a:latin typeface="Calibri" pitchFamily="34" charset="0"/>
              </a:rPr>
              <a:t>Most of these new states, such as </a:t>
            </a:r>
            <a:r>
              <a:rPr lang="en-US" altLang="zh-CN" sz="2400" b="1" dirty="0" smtClean="0">
                <a:solidFill>
                  <a:srgbClr val="FF0000"/>
                </a:solidFill>
                <a:latin typeface="Calibri" pitchFamily="34" charset="0"/>
              </a:rPr>
              <a:t>X(3872)</a:t>
            </a:r>
            <a:r>
              <a:rPr lang="en-US" altLang="zh-CN" sz="2400" b="1" dirty="0" smtClean="0">
                <a:solidFill>
                  <a:srgbClr val="0033CC"/>
                </a:solidFill>
                <a:latin typeface="Calibri" pitchFamily="34" charset="0"/>
              </a:rPr>
              <a:t>,</a:t>
            </a:r>
            <a:r>
              <a:rPr lang="en-US" altLang="zh-CN" sz="24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altLang="zh-CN" sz="2400" b="1" dirty="0" smtClean="0">
                <a:solidFill>
                  <a:srgbClr val="0033CC"/>
                </a:solidFill>
                <a:latin typeface="Calibri" pitchFamily="34" charset="0"/>
              </a:rPr>
              <a:t>are located close to a two-particle threshold. </a:t>
            </a:r>
          </a:p>
          <a:p>
            <a:pPr fontAlgn="base">
              <a:spcBef>
                <a:spcPct val="30000"/>
              </a:spcBef>
              <a:spcAft>
                <a:spcPct val="0"/>
              </a:spcAft>
              <a:buFontTx/>
              <a:buChar char="•"/>
            </a:pPr>
            <a:r>
              <a:rPr lang="en-US" altLang="zh-CN" sz="2400" b="1" dirty="0" smtClean="0">
                <a:solidFill>
                  <a:srgbClr val="0033CC"/>
                </a:solidFill>
                <a:latin typeface="Calibri" pitchFamily="34" charset="0"/>
              </a:rPr>
              <a:t>Evidence for charged </a:t>
            </a:r>
            <a:r>
              <a:rPr lang="en-US" altLang="zh-CN" sz="2400" b="1" dirty="0" err="1" smtClean="0">
                <a:solidFill>
                  <a:srgbClr val="0033CC"/>
                </a:solidFill>
                <a:latin typeface="Calibri" pitchFamily="34" charset="0"/>
              </a:rPr>
              <a:t>quarkonium</a:t>
            </a:r>
            <a:r>
              <a:rPr lang="en-US" altLang="zh-CN" sz="2400" b="1" dirty="0" smtClean="0">
                <a:solidFill>
                  <a:srgbClr val="0033CC"/>
                </a:solidFill>
                <a:latin typeface="Calibri" pitchFamily="34" charset="0"/>
              </a:rPr>
              <a:t> states, e.g.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Calibri" pitchFamily="34" charset="0"/>
              </a:rPr>
              <a:t>Zb</a:t>
            </a:r>
            <a:r>
              <a:rPr lang="en-US" altLang="zh-CN" sz="2400" b="1" dirty="0" smtClean="0">
                <a:solidFill>
                  <a:srgbClr val="FF0000"/>
                </a:solidFill>
                <a:latin typeface="Calibri" pitchFamily="34" charset="0"/>
              </a:rPr>
              <a:t>(10610),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Calibri" pitchFamily="34" charset="0"/>
              </a:rPr>
              <a:t>Zb</a:t>
            </a:r>
            <a:r>
              <a:rPr lang="en-US" altLang="zh-CN" sz="2400" b="1" dirty="0" smtClean="0">
                <a:solidFill>
                  <a:srgbClr val="FF0000"/>
                </a:solidFill>
                <a:latin typeface="Calibri" pitchFamily="34" charset="0"/>
              </a:rPr>
              <a:t>(10650) ,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Calibri" pitchFamily="34" charset="0"/>
              </a:rPr>
              <a:t>Zc</a:t>
            </a:r>
            <a:r>
              <a:rPr lang="en-US" altLang="zh-CN" sz="2400" b="1" dirty="0" smtClean="0">
                <a:solidFill>
                  <a:srgbClr val="FF0000"/>
                </a:solidFill>
                <a:latin typeface="Calibri" pitchFamily="34" charset="0"/>
              </a:rPr>
              <a:t>(3900),</a:t>
            </a:r>
            <a:r>
              <a:rPr lang="en-US" altLang="zh-CN" sz="2400" b="1" dirty="0" smtClean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Calibri" pitchFamily="34" charset="0"/>
              </a:rPr>
              <a:t>Zc</a:t>
            </a:r>
            <a:r>
              <a:rPr lang="en-US" altLang="zh-CN" sz="2400" b="1" dirty="0" smtClean="0">
                <a:solidFill>
                  <a:srgbClr val="FF0000"/>
                </a:solidFill>
                <a:latin typeface="Calibri" pitchFamily="34" charset="0"/>
              </a:rPr>
              <a:t>(4020), Z(4430), etc</a:t>
            </a:r>
            <a:r>
              <a:rPr lang="en-US" altLang="zh-CN" sz="2400" b="1" dirty="0" smtClean="0">
                <a:solidFill>
                  <a:srgbClr val="0033CC"/>
                </a:solidFill>
                <a:latin typeface="Calibri" pitchFamily="34" charset="0"/>
              </a:rPr>
              <a:t>. </a:t>
            </a:r>
          </a:p>
          <a:p>
            <a:pPr fontAlgn="base">
              <a:spcBef>
                <a:spcPct val="30000"/>
              </a:spcBef>
              <a:spcAft>
                <a:spcPct val="0"/>
              </a:spcAft>
              <a:buFontTx/>
              <a:buChar char="•"/>
            </a:pPr>
            <a:r>
              <a:rPr lang="en-US" altLang="zh-CN" sz="2400" b="1" dirty="0" smtClean="0">
                <a:solidFill>
                  <a:srgbClr val="0033CC"/>
                </a:solidFill>
                <a:latin typeface="Calibri" pitchFamily="34" charset="0"/>
              </a:rPr>
              <a:t>In some cases, </a:t>
            </a:r>
            <a:r>
              <a:rPr lang="en-US" altLang="zh-CN" sz="2400" b="1" dirty="0" err="1" smtClean="0">
                <a:solidFill>
                  <a:srgbClr val="0033CC"/>
                </a:solidFill>
                <a:latin typeface="Calibri" pitchFamily="34" charset="0"/>
              </a:rPr>
              <a:t>isospin</a:t>
            </a:r>
            <a:r>
              <a:rPr lang="en-US" altLang="zh-CN" sz="2400" b="1" dirty="0" smtClean="0">
                <a:solidFill>
                  <a:srgbClr val="0033CC"/>
                </a:solidFill>
                <a:latin typeface="Calibri" pitchFamily="34" charset="0"/>
              </a:rPr>
              <a:t> or heavy quark </a:t>
            </a:r>
            <a:r>
              <a:rPr lang="en-US" altLang="zh-CN" sz="2400" b="1" dirty="0" err="1" smtClean="0">
                <a:solidFill>
                  <a:srgbClr val="0033CC"/>
                </a:solidFill>
                <a:latin typeface="Calibri" pitchFamily="34" charset="0"/>
              </a:rPr>
              <a:t>symm</a:t>
            </a:r>
            <a:r>
              <a:rPr lang="en-US" altLang="zh-CN" sz="2400" b="1" dirty="0" smtClean="0">
                <a:solidFill>
                  <a:srgbClr val="0033CC"/>
                </a:solidFill>
                <a:latin typeface="Calibri" pitchFamily="34" charset="0"/>
              </a:rPr>
              <a:t>. are violated.</a:t>
            </a:r>
          </a:p>
          <a:p>
            <a:pPr fontAlgn="base">
              <a:spcBef>
                <a:spcPct val="30000"/>
              </a:spcBef>
              <a:spcAft>
                <a:spcPct val="0"/>
              </a:spcAft>
              <a:buFontTx/>
              <a:buChar char="•"/>
            </a:pPr>
            <a:r>
              <a:rPr lang="en-US" altLang="zh-CN" sz="2400" b="1" dirty="0" smtClean="0">
                <a:solidFill>
                  <a:srgbClr val="C00000"/>
                </a:solidFill>
                <a:latin typeface="Calibri" pitchFamily="34" charset="0"/>
              </a:rPr>
              <a:t>Good candidates for </a:t>
            </a:r>
            <a:r>
              <a:rPr lang="en-US" altLang="zh-CN" sz="2400" b="1" dirty="0" err="1" smtClean="0">
                <a:solidFill>
                  <a:srgbClr val="C00000"/>
                </a:solidFill>
                <a:latin typeface="Calibri" pitchFamily="34" charset="0"/>
              </a:rPr>
              <a:t>hadronic</a:t>
            </a:r>
            <a:r>
              <a:rPr lang="en-US" altLang="zh-CN" sz="2400" b="1" dirty="0" smtClean="0">
                <a:solidFill>
                  <a:srgbClr val="C00000"/>
                </a:solidFill>
                <a:latin typeface="Calibri" pitchFamily="34" charset="0"/>
              </a:rPr>
              <a:t> molecules or other non-standard configurations, e.g. </a:t>
            </a:r>
            <a:r>
              <a:rPr lang="en-US" altLang="zh-CN" sz="2400" b="1" dirty="0" err="1" smtClean="0">
                <a:solidFill>
                  <a:srgbClr val="C00000"/>
                </a:solidFill>
                <a:latin typeface="Calibri" pitchFamily="34" charset="0"/>
              </a:rPr>
              <a:t>tetraquarks</a:t>
            </a:r>
            <a:r>
              <a:rPr lang="en-US" altLang="zh-CN" sz="2400" b="1" dirty="0" smtClean="0">
                <a:solidFill>
                  <a:srgbClr val="C00000"/>
                </a:solidFill>
                <a:latin typeface="Calibri" pitchFamily="34" charset="0"/>
              </a:rPr>
              <a:t>, hybrids, etc.</a:t>
            </a:r>
            <a:endParaRPr lang="en-US" altLang="zh-CN" sz="2400" b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684213" y="260648"/>
            <a:ext cx="8135937" cy="51911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zh-CN" sz="2800" b="1" dirty="0" smtClean="0">
                <a:solidFill>
                  <a:srgbClr val="333399"/>
                </a:solidFill>
                <a:latin typeface="Calibri" pitchFamily="34" charset="0"/>
                <a:ea typeface="SimHei" pitchFamily="2" charset="-122"/>
              </a:rPr>
              <a:t> Brief summary of </a:t>
            </a:r>
            <a:r>
              <a:rPr lang="en-GB" altLang="zh-CN" sz="2800" b="1" dirty="0" smtClean="0">
                <a:solidFill>
                  <a:srgbClr val="333399"/>
                </a:solidFill>
                <a:latin typeface="Calibri" pitchFamily="34" charset="0"/>
                <a:ea typeface="SimHei" pitchFamily="2" charset="-122"/>
              </a:rPr>
              <a:t>recent</a:t>
            </a:r>
            <a:r>
              <a:rPr lang="en-GB" altLang="zh-CN" sz="2800" b="1" dirty="0" smtClean="0">
                <a:solidFill>
                  <a:srgbClr val="333399"/>
                </a:solidFill>
                <a:latin typeface="Calibri" pitchFamily="34" charset="0"/>
                <a:ea typeface="SimHei" pitchFamily="2" charset="-122"/>
              </a:rPr>
              <a:t> </a:t>
            </a:r>
            <a:r>
              <a:rPr lang="en-GB" altLang="zh-CN" sz="2800" b="1" dirty="0" smtClean="0">
                <a:solidFill>
                  <a:srgbClr val="333399"/>
                </a:solidFill>
                <a:latin typeface="Calibri" pitchFamily="34" charset="0"/>
                <a:ea typeface="SimHei" pitchFamily="2" charset="-122"/>
              </a:rPr>
              <a:t>exp. progress </a:t>
            </a:r>
            <a:r>
              <a:rPr lang="en-US" altLang="zh-CN" sz="2800" b="1" dirty="0" smtClean="0">
                <a:solidFill>
                  <a:srgbClr val="333399"/>
                </a:solidFill>
                <a:latin typeface="Calibri" pitchFamily="34" charset="0"/>
                <a:ea typeface="SimHei" pitchFamily="2" charset="-122"/>
              </a:rPr>
              <a:t> </a:t>
            </a:r>
            <a:endParaRPr lang="zh-CN" altLang="en-GB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83568" y="5723210"/>
            <a:ext cx="8280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 smtClean="0">
                <a:solidFill>
                  <a:srgbClr val="006600"/>
                </a:solidFill>
                <a:latin typeface="Calibri" pitchFamily="34" charset="0"/>
                <a:ea typeface="SimHei" pitchFamily="2" charset="-122"/>
              </a:rPr>
              <a:t>Evidence for heavy </a:t>
            </a:r>
            <a:r>
              <a:rPr lang="en-US" altLang="zh-CN" sz="2800" b="1" dirty="0" err="1" smtClean="0">
                <a:solidFill>
                  <a:srgbClr val="006600"/>
                </a:solidFill>
                <a:latin typeface="Calibri" pitchFamily="34" charset="0"/>
                <a:ea typeface="SimHei" pitchFamily="2" charset="-122"/>
              </a:rPr>
              <a:t>pentaquarks</a:t>
            </a:r>
            <a:r>
              <a:rPr lang="en-US" altLang="zh-CN" sz="2800" b="1" dirty="0" smtClean="0">
                <a:solidFill>
                  <a:srgbClr val="006600"/>
                </a:solidFill>
                <a:latin typeface="Calibri" pitchFamily="34" charset="0"/>
                <a:ea typeface="SimHei" pitchFamily="2" charset="-122"/>
              </a:rPr>
              <a:t>, i.e. Pc(4380) and Pc(4430), reported by </a:t>
            </a:r>
            <a:r>
              <a:rPr lang="en-US" altLang="zh-CN" sz="2800" b="1" dirty="0" err="1" smtClean="0">
                <a:solidFill>
                  <a:srgbClr val="006600"/>
                </a:solidFill>
                <a:latin typeface="Calibri" pitchFamily="34" charset="0"/>
                <a:ea typeface="SimHei" pitchFamily="2" charset="-122"/>
              </a:rPr>
              <a:t>LHCb</a:t>
            </a:r>
            <a:r>
              <a:rPr lang="en-US" altLang="zh-CN" sz="2800" b="1" dirty="0" smtClean="0">
                <a:solidFill>
                  <a:srgbClr val="006600"/>
                </a:solidFill>
                <a:latin typeface="Calibri" pitchFamily="34" charset="0"/>
                <a:ea typeface="SimHei" pitchFamily="2" charset="-122"/>
              </a:rPr>
              <a:t>. </a:t>
            </a:r>
            <a:endParaRPr lang="en-US" altLang="zh-CN" sz="2800" b="1" dirty="0">
              <a:solidFill>
                <a:srgbClr val="006600"/>
              </a:solidFill>
              <a:latin typeface="Calibri" pitchFamily="34" charset="0"/>
              <a:ea typeface="SimHei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0184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141538"/>
            <a:ext cx="7416824" cy="2223566"/>
          </a:xfrm>
          <a:solidFill>
            <a:srgbClr val="99CCFF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l"/>
            <a:r>
              <a:rPr lang="en-US" altLang="zh-CN" sz="5400" b="1" dirty="0" smtClean="0">
                <a:solidFill>
                  <a:schemeClr val="accent2"/>
                </a:solidFill>
                <a:latin typeface="Calibri" pitchFamily="34" charset="0"/>
                <a:ea typeface="宋体" pitchFamily="2" charset="-122"/>
              </a:rPr>
              <a:t>2</a:t>
            </a:r>
            <a:r>
              <a:rPr lang="en-US" altLang="zh-CN" sz="4000" b="1" dirty="0" smtClean="0">
                <a:solidFill>
                  <a:schemeClr val="accent2"/>
                </a:solidFill>
                <a:latin typeface="Calibri" pitchFamily="34" charset="0"/>
                <a:ea typeface="宋体" pitchFamily="2" charset="-122"/>
              </a:rPr>
              <a:t>. On the a</a:t>
            </a:r>
            <a:r>
              <a:rPr lang="en-US" altLang="zh-CN" sz="4000" b="1" dirty="0" smtClean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nomalous </a:t>
            </a:r>
            <a:r>
              <a:rPr lang="en-US" altLang="zh-CN" sz="4000" b="1" dirty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triangle singularity </a:t>
            </a:r>
            <a:endParaRPr lang="en-US" altLang="zh-CN" sz="4000" b="1" dirty="0" smtClean="0">
              <a:solidFill>
                <a:schemeClr val="accent2"/>
              </a:solidFill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4726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42FD3-5501-4466-B0EF-C693BF37ED6B}" type="slidenum">
              <a:rPr lang="zh-CN" altLang="en-GB" smtClean="0"/>
              <a:pPr>
                <a:defRPr/>
              </a:pPr>
              <a:t>8</a:t>
            </a:fld>
            <a:endParaRPr lang="en-GB" altLang="zh-CN"/>
          </a:p>
        </p:txBody>
      </p:sp>
      <p:sp>
        <p:nvSpPr>
          <p:cNvPr id="3" name="TextBox 2"/>
          <p:cNvSpPr txBox="1"/>
          <p:nvPr/>
        </p:nvSpPr>
        <p:spPr>
          <a:xfrm>
            <a:off x="683568" y="404664"/>
            <a:ext cx="4164923" cy="461665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Anomalous triangle singularity </a:t>
            </a:r>
            <a:endParaRPr lang="zh-CN" altLang="en-US" sz="2400" b="1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60648"/>
            <a:ext cx="318135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1916832"/>
            <a:ext cx="6609357" cy="1291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3356992"/>
            <a:ext cx="4536504" cy="75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4377298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The </a:t>
            </a:r>
            <a:r>
              <a:rPr lang="en-US" altLang="zh-CN" sz="2000" dirty="0">
                <a:solidFill>
                  <a:srgbClr val="0000CC"/>
                </a:solidFill>
                <a:latin typeface="Calibri" panose="020F0502020204030204" pitchFamily="34" charset="0"/>
              </a:rPr>
              <a:t>ATS occurs </a:t>
            </a:r>
            <a:r>
              <a:rPr lang="en-US" altLang="zh-CN" sz="20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when all the three internal particles can be simultaneously on shell. It corresponds to </a:t>
            </a:r>
            <a:endParaRPr lang="zh-CN" altLang="en-US" sz="2000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512" y="5301208"/>
            <a:ext cx="1590280" cy="401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右箭头 4"/>
          <p:cNvSpPr/>
          <p:nvPr/>
        </p:nvSpPr>
        <p:spPr bwMode="auto">
          <a:xfrm>
            <a:off x="4932040" y="5301208"/>
            <a:ext cx="504056" cy="40158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758" y="5229200"/>
            <a:ext cx="1655546" cy="55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15816" y="5261138"/>
            <a:ext cx="1869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rgbClr val="0000CC"/>
                </a:solidFill>
              </a:rPr>
              <a:t>for all j=1,2,3. </a:t>
            </a:r>
            <a:endParaRPr lang="zh-CN" altLang="en-US" sz="2000" dirty="0">
              <a:solidFill>
                <a:srgbClr val="00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4735" y="6021288"/>
            <a:ext cx="7247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L. D. Landau, </a:t>
            </a:r>
            <a:r>
              <a:rPr lang="en-US" altLang="zh-CN" dirty="0" err="1">
                <a:solidFill>
                  <a:srgbClr val="0000CC"/>
                </a:solidFill>
                <a:latin typeface="Calibri" panose="020F0502020204030204" pitchFamily="34" charset="0"/>
              </a:rPr>
              <a:t>Nucl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. Phys. </a:t>
            </a:r>
            <a:r>
              <a:rPr lang="en-US" altLang="zh-CN" b="1" dirty="0">
                <a:solidFill>
                  <a:srgbClr val="0000CC"/>
                </a:solidFill>
                <a:latin typeface="Calibri" panose="020F0502020204030204" pitchFamily="34" charset="0"/>
              </a:rPr>
              <a:t>13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, 181 (1959).</a:t>
            </a:r>
          </a:p>
          <a:p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G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. </a:t>
            </a:r>
            <a:r>
              <a:rPr lang="en-US" altLang="zh-CN" dirty="0" err="1">
                <a:solidFill>
                  <a:srgbClr val="0000CC"/>
                </a:solidFill>
                <a:latin typeface="Calibri" panose="020F0502020204030204" pitchFamily="34" charset="0"/>
              </a:rPr>
              <a:t>Bonnevay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, I. J. R. </a:t>
            </a:r>
            <a:r>
              <a:rPr lang="en-US" altLang="zh-CN" dirty="0" err="1">
                <a:solidFill>
                  <a:srgbClr val="0000CC"/>
                </a:solidFill>
                <a:latin typeface="Calibri" panose="020F0502020204030204" pitchFamily="34" charset="0"/>
              </a:rPr>
              <a:t>Aitchison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 and J. S. </a:t>
            </a:r>
            <a:r>
              <a:rPr lang="en-US" altLang="zh-CN" dirty="0" err="1">
                <a:solidFill>
                  <a:srgbClr val="0000CC"/>
                </a:solidFill>
                <a:latin typeface="Calibri" panose="020F0502020204030204" pitchFamily="34" charset="0"/>
              </a:rPr>
              <a:t>Dowker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, </a:t>
            </a:r>
            <a:r>
              <a:rPr lang="en-US" altLang="zh-CN" dirty="0" err="1">
                <a:solidFill>
                  <a:srgbClr val="0000CC"/>
                </a:solidFill>
                <a:latin typeface="Calibri" panose="020F0502020204030204" pitchFamily="34" charset="0"/>
              </a:rPr>
              <a:t>Nuovo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 </a:t>
            </a:r>
            <a:r>
              <a:rPr lang="en-US" altLang="zh-CN" dirty="0" err="1">
                <a:solidFill>
                  <a:srgbClr val="0000CC"/>
                </a:solidFill>
                <a:latin typeface="Calibri" panose="020F0502020204030204" pitchFamily="34" charset="0"/>
              </a:rPr>
              <a:t>Cim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. </a:t>
            </a:r>
            <a:r>
              <a:rPr lang="en-US" altLang="zh-CN" b="1" dirty="0">
                <a:solidFill>
                  <a:srgbClr val="0000CC"/>
                </a:solidFill>
                <a:latin typeface="Calibri" panose="020F0502020204030204" pitchFamily="34" charset="0"/>
              </a:rPr>
              <a:t>21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, 3569 (1961).</a:t>
            </a:r>
            <a:endParaRPr lang="zh-CN" altLang="en-US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38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42FD3-5501-4466-B0EF-C693BF37ED6B}" type="slidenum">
              <a:rPr lang="zh-CN" altLang="en-GB" smtClean="0"/>
              <a:pPr>
                <a:defRPr/>
              </a:pPr>
              <a:t>9</a:t>
            </a:fld>
            <a:endParaRPr lang="en-GB" altLang="zh-C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959" y="379175"/>
            <a:ext cx="318135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524" y="420896"/>
            <a:ext cx="104775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99792" y="447707"/>
            <a:ext cx="17780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0000CC"/>
                </a:solidFill>
              </a:rPr>
              <a:t>Kinematics : </a:t>
            </a:r>
            <a:endParaRPr lang="zh-CN" altLang="en-US" sz="20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988840"/>
            <a:ext cx="5189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rgbClr val="0000CC"/>
                </a:solidFill>
              </a:rPr>
              <a:t>The ATS condition for </a:t>
            </a:r>
            <a:r>
              <a:rPr lang="en-US" altLang="zh-CN" sz="2000" dirty="0" smtClean="0">
                <a:solidFill>
                  <a:srgbClr val="FF0000"/>
                </a:solidFill>
              </a:rPr>
              <a:t>fixed</a:t>
            </a:r>
            <a:r>
              <a:rPr lang="en-US" altLang="zh-CN" sz="2000" dirty="0" smtClean="0">
                <a:solidFill>
                  <a:srgbClr val="0000CC"/>
                </a:solidFill>
              </a:rPr>
              <a:t> </a:t>
            </a:r>
            <a:r>
              <a:rPr lang="en-US" altLang="zh-CN" sz="2000" i="1" dirty="0" smtClean="0">
                <a:solidFill>
                  <a:srgbClr val="0000CC"/>
                </a:solidFill>
              </a:rPr>
              <a:t>s</a:t>
            </a:r>
            <a:r>
              <a:rPr lang="en-US" altLang="zh-CN" sz="2000" baseline="-25000" dirty="0" smtClean="0">
                <a:solidFill>
                  <a:srgbClr val="0000CC"/>
                </a:solidFill>
              </a:rPr>
              <a:t>1</a:t>
            </a:r>
            <a:r>
              <a:rPr lang="en-US" altLang="zh-CN" sz="2000" dirty="0" smtClean="0">
                <a:solidFill>
                  <a:srgbClr val="0000CC"/>
                </a:solidFill>
              </a:rPr>
              <a:t>, </a:t>
            </a:r>
            <a:r>
              <a:rPr lang="en-US" altLang="zh-CN" sz="2000" i="1" dirty="0" err="1" smtClean="0">
                <a:solidFill>
                  <a:srgbClr val="0000CC"/>
                </a:solidFill>
              </a:rPr>
              <a:t>m</a:t>
            </a:r>
            <a:r>
              <a:rPr lang="en-US" altLang="zh-CN" sz="2000" baseline="-25000" dirty="0" err="1">
                <a:solidFill>
                  <a:srgbClr val="0000CC"/>
                </a:solidFill>
              </a:rPr>
              <a:t>j</a:t>
            </a:r>
            <a:r>
              <a:rPr lang="en-US" altLang="zh-CN" sz="2000" dirty="0" smtClean="0">
                <a:solidFill>
                  <a:srgbClr val="0000CC"/>
                </a:solidFill>
              </a:rPr>
              <a:t>, and </a:t>
            </a:r>
            <a:r>
              <a:rPr lang="en-US" altLang="zh-CN" sz="2000" i="1" dirty="0" smtClean="0">
                <a:solidFill>
                  <a:srgbClr val="0000CC"/>
                </a:solidFill>
              </a:rPr>
              <a:t>s</a:t>
            </a:r>
            <a:r>
              <a:rPr lang="en-US" altLang="zh-CN" sz="2000" baseline="-25000" dirty="0">
                <a:solidFill>
                  <a:srgbClr val="0000CC"/>
                </a:solidFill>
              </a:rPr>
              <a:t>3</a:t>
            </a:r>
            <a:r>
              <a:rPr lang="en-US" altLang="zh-CN" sz="2000" dirty="0" smtClean="0">
                <a:solidFill>
                  <a:srgbClr val="0000CC"/>
                </a:solidFill>
              </a:rPr>
              <a:t> is: </a:t>
            </a:r>
            <a:endParaRPr lang="zh-CN" altLang="en-US" sz="2000" dirty="0">
              <a:solidFill>
                <a:srgbClr val="0000CC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98" y="2636912"/>
            <a:ext cx="79438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7584" y="4077072"/>
            <a:ext cx="3304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rgbClr val="0000CC"/>
                </a:solidFill>
              </a:rPr>
              <a:t>Or for </a:t>
            </a:r>
            <a:r>
              <a:rPr lang="en-US" altLang="zh-CN" sz="2000" dirty="0">
                <a:solidFill>
                  <a:srgbClr val="FF0000"/>
                </a:solidFill>
              </a:rPr>
              <a:t>fixed</a:t>
            </a:r>
            <a:r>
              <a:rPr lang="en-US" altLang="zh-CN" sz="2000" dirty="0">
                <a:solidFill>
                  <a:srgbClr val="0000CC"/>
                </a:solidFill>
              </a:rPr>
              <a:t> </a:t>
            </a:r>
            <a:r>
              <a:rPr lang="en-US" altLang="zh-CN" sz="2000" i="1" dirty="0" smtClean="0">
                <a:solidFill>
                  <a:srgbClr val="0000CC"/>
                </a:solidFill>
              </a:rPr>
              <a:t>s</a:t>
            </a:r>
            <a:r>
              <a:rPr lang="en-US" altLang="zh-CN" sz="2000" baseline="-25000" dirty="0" smtClean="0">
                <a:solidFill>
                  <a:srgbClr val="0000CC"/>
                </a:solidFill>
              </a:rPr>
              <a:t>2</a:t>
            </a:r>
            <a:r>
              <a:rPr lang="en-US" altLang="zh-CN" sz="2000" dirty="0" smtClean="0">
                <a:solidFill>
                  <a:srgbClr val="0000CC"/>
                </a:solidFill>
              </a:rPr>
              <a:t>, </a:t>
            </a:r>
            <a:r>
              <a:rPr lang="en-US" altLang="zh-CN" sz="2000" i="1" dirty="0" err="1">
                <a:solidFill>
                  <a:srgbClr val="0000CC"/>
                </a:solidFill>
              </a:rPr>
              <a:t>m</a:t>
            </a:r>
            <a:r>
              <a:rPr lang="en-US" altLang="zh-CN" sz="2000" baseline="-25000" dirty="0" err="1">
                <a:solidFill>
                  <a:srgbClr val="0000CC"/>
                </a:solidFill>
              </a:rPr>
              <a:t>j</a:t>
            </a:r>
            <a:r>
              <a:rPr lang="en-US" altLang="zh-CN" sz="2000" dirty="0">
                <a:solidFill>
                  <a:srgbClr val="0000CC"/>
                </a:solidFill>
              </a:rPr>
              <a:t>, and </a:t>
            </a:r>
            <a:r>
              <a:rPr lang="en-US" altLang="zh-CN" sz="2000" i="1" dirty="0" smtClean="0">
                <a:solidFill>
                  <a:srgbClr val="0000CC"/>
                </a:solidFill>
              </a:rPr>
              <a:t>s</a:t>
            </a:r>
            <a:r>
              <a:rPr lang="en-US" altLang="zh-CN" sz="2000" baseline="-25000" dirty="0" smtClean="0">
                <a:solidFill>
                  <a:srgbClr val="0000CC"/>
                </a:solidFill>
              </a:rPr>
              <a:t>3</a:t>
            </a:r>
            <a:r>
              <a:rPr lang="en-US" altLang="zh-CN" sz="2000" dirty="0" smtClean="0">
                <a:solidFill>
                  <a:srgbClr val="0000CC"/>
                </a:solidFill>
              </a:rPr>
              <a:t> : </a:t>
            </a:r>
            <a:endParaRPr lang="zh-CN" altLang="en-US" sz="2000" dirty="0">
              <a:solidFill>
                <a:srgbClr val="0000CC"/>
              </a:solidFill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73" y="4537298"/>
            <a:ext cx="791527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805264"/>
            <a:ext cx="41148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11760" y="6381328"/>
            <a:ext cx="661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X.-H. Liu, M. Oka and Q. </a:t>
            </a:r>
            <a:r>
              <a:rPr lang="en-US" altLang="zh-CN" dirty="0">
                <a:solidFill>
                  <a:srgbClr val="0000CC"/>
                </a:solidFill>
                <a:latin typeface="Calibri" panose="020F0502020204030204" pitchFamily="34" charset="0"/>
              </a:rPr>
              <a:t>Zhao, </a:t>
            </a: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PLB (2016); arXiv:1507.01674 </a:t>
            </a: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[</a:t>
            </a:r>
            <a:r>
              <a:rPr lang="en-US" altLang="zh-CN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hep-ph</a:t>
            </a:r>
            <a:r>
              <a:rPr lang="en-US" altLang="zh-CN" dirty="0" smtClean="0">
                <a:solidFill>
                  <a:srgbClr val="0000CC"/>
                </a:solidFill>
                <a:latin typeface="Calibri" panose="020F0502020204030204" pitchFamily="34" charset="0"/>
              </a:rPr>
              <a:t>]</a:t>
            </a:r>
            <a:endParaRPr lang="zh-CN" altLang="en-US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159" y="2276872"/>
            <a:ext cx="16383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372" y="436662"/>
            <a:ext cx="800100" cy="40005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11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35974</TotalTime>
  <Words>2143</Words>
  <Application>Microsoft Office PowerPoint</Application>
  <PresentationFormat>全屏显示(4:3)</PresentationFormat>
  <Paragraphs>229</Paragraphs>
  <Slides>37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5</vt:i4>
      </vt:variant>
      <vt:variant>
        <vt:lpstr>幻灯片标题</vt:lpstr>
      </vt:variant>
      <vt:variant>
        <vt:i4>37</vt:i4>
      </vt:variant>
    </vt:vector>
  </HeadingPairs>
  <TitlesOfParts>
    <vt:vector size="42" baseType="lpstr">
      <vt:lpstr>Default Design</vt:lpstr>
      <vt:lpstr>默认设计模板</vt:lpstr>
      <vt:lpstr>1_默认设计模板</vt:lpstr>
      <vt:lpstr>2_默认设计模板</vt:lpstr>
      <vt:lpstr>3_Default Design</vt:lpstr>
      <vt:lpstr>PowerPoint 演示文稿</vt:lpstr>
      <vt:lpstr>Outline </vt:lpstr>
      <vt:lpstr>1. Observation of threshold enhancements in exp.  -- kinematic effects or genuine states?</vt:lpstr>
      <vt:lpstr>PowerPoint 演示文稿</vt:lpstr>
      <vt:lpstr>PowerPoint 演示文稿</vt:lpstr>
      <vt:lpstr>PowerPoint 演示文稿</vt:lpstr>
      <vt:lpstr>2. On the anomalous triangle singularity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3. Cases to recognize anomalous triangle singularity:  Heavy pentaquark production at LHCb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4. Summary 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zq</dc:creator>
  <cp:lastModifiedBy>zq</cp:lastModifiedBy>
  <cp:revision>152</cp:revision>
  <dcterms:created xsi:type="dcterms:W3CDTF">2015-08-15T01:59:43Z</dcterms:created>
  <dcterms:modified xsi:type="dcterms:W3CDTF">2016-01-17T12:07:34Z</dcterms:modified>
</cp:coreProperties>
</file>