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343" r:id="rId3"/>
    <p:sldId id="471" r:id="rId4"/>
    <p:sldId id="488" r:id="rId5"/>
    <p:sldId id="487" r:id="rId6"/>
    <p:sldId id="483" r:id="rId7"/>
    <p:sldId id="472" r:id="rId8"/>
    <p:sldId id="473" r:id="rId9"/>
    <p:sldId id="468" r:id="rId10"/>
    <p:sldId id="417" r:id="rId11"/>
    <p:sldId id="261" r:id="rId12"/>
    <p:sldId id="422" r:id="rId13"/>
    <p:sldId id="482" r:id="rId14"/>
    <p:sldId id="419" r:id="rId15"/>
    <p:sldId id="420" r:id="rId16"/>
    <p:sldId id="264" r:id="rId17"/>
    <p:sldId id="390" r:id="rId18"/>
    <p:sldId id="379" r:id="rId19"/>
    <p:sldId id="294" r:id="rId20"/>
    <p:sldId id="412" r:id="rId21"/>
    <p:sldId id="300" r:id="rId22"/>
    <p:sldId id="301" r:id="rId23"/>
    <p:sldId id="302" r:id="rId24"/>
    <p:sldId id="347" r:id="rId25"/>
    <p:sldId id="348" r:id="rId26"/>
    <p:sldId id="466" r:id="rId27"/>
    <p:sldId id="491" r:id="rId28"/>
    <p:sldId id="460" r:id="rId29"/>
    <p:sldId id="461" r:id="rId30"/>
    <p:sldId id="475" r:id="rId31"/>
    <p:sldId id="477" r:id="rId32"/>
    <p:sldId id="478" r:id="rId33"/>
    <p:sldId id="462" r:id="rId34"/>
    <p:sldId id="463" r:id="rId35"/>
    <p:sldId id="464" r:id="rId36"/>
    <p:sldId id="484" r:id="rId37"/>
    <p:sldId id="334" r:id="rId38"/>
    <p:sldId id="480" r:id="rId39"/>
    <p:sldId id="474" r:id="rId40"/>
    <p:sldId id="410" r:id="rId41"/>
    <p:sldId id="485" r:id="rId42"/>
    <p:sldId id="490" r:id="rId43"/>
    <p:sldId id="278" r:id="rId44"/>
    <p:sldId id="489" r:id="rId45"/>
    <p:sldId id="292" r:id="rId46"/>
    <p:sldId id="385" r:id="rId47"/>
    <p:sldId id="378" r:id="rId48"/>
  </p:sldIdLst>
  <p:sldSz cx="9144000" cy="6858000" type="screen4x3"/>
  <p:notesSz cx="6858000" cy="9144000"/>
  <p:defaultTextStyle>
    <a:defPPr>
      <a:defRPr lang="ja-JP"/>
    </a:defPPr>
    <a:lvl1pPr marL="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E7C6"/>
    <a:srgbClr val="363B6A"/>
    <a:srgbClr val="FF8000"/>
    <a:srgbClr val="00FF00"/>
    <a:srgbClr val="0000FF"/>
    <a:srgbClr val="FF0000"/>
    <a:srgbClr val="851410"/>
    <a:srgbClr val="67100D"/>
    <a:srgbClr val="840000"/>
    <a:srgbClr val="CFA38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 snapToGrid="0" snapToObjects="1">
      <p:cViewPr varScale="1">
        <p:scale>
          <a:sx n="113" d="100"/>
          <a:sy n="113" d="100"/>
        </p:scale>
        <p:origin x="-151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presProps" Target="presProps.xml"/><Relationship Id="rId51" Type="http://schemas.openxmlformats.org/officeDocument/2006/relationships/viewProps" Target="viewProps.xml"/><Relationship Id="rId52" Type="http://schemas.openxmlformats.org/officeDocument/2006/relationships/theme" Target="theme/theme1.xml"/><Relationship Id="rId53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 smtClean="0"/>
              <a:t>マスタ サブタイトルの書式設定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37C24-8E91-4140-9FA5-C298CA5F75C7}" type="datetimeFigureOut">
              <a:rPr lang="ja-JP" altLang="en-US" smtClean="0"/>
              <a:pPr/>
              <a:t>16/01/17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8E916-0736-D64E-9F35-9CD7C2B9FD72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37C24-8E91-4140-9FA5-C298CA5F75C7}" type="datetimeFigureOut">
              <a:rPr lang="ja-JP" altLang="en-US" smtClean="0"/>
              <a:pPr/>
              <a:t>16/01/17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8E916-0736-D64E-9F35-9CD7C2B9FD72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/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37C24-8E91-4140-9FA5-C298CA5F75C7}" type="datetimeFigureOut">
              <a:rPr lang="ja-JP" altLang="en-US" smtClean="0"/>
              <a:pPr/>
              <a:t>16/01/17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8E916-0736-D64E-9F35-9CD7C2B9FD72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37C24-8E91-4140-9FA5-C298CA5F75C7}" type="datetimeFigureOut">
              <a:rPr lang="ja-JP" altLang="en-US" smtClean="0"/>
              <a:pPr/>
              <a:t>16/01/17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8E916-0736-D64E-9F35-9CD7C2B9FD72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 ヘッダ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37C24-8E91-4140-9FA5-C298CA5F75C7}" type="datetimeFigureOut">
              <a:rPr lang="ja-JP" altLang="en-US" smtClean="0"/>
              <a:pPr/>
              <a:t>16/01/17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8E916-0736-D64E-9F35-9CD7C2B9FD72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37C24-8E91-4140-9FA5-C298CA5F75C7}" type="datetimeFigureOut">
              <a:rPr lang="ja-JP" altLang="en-US" smtClean="0"/>
              <a:pPr/>
              <a:t>16/01/17</a:t>
            </a:fld>
            <a:endParaRPr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8E916-0736-D64E-9F35-9CD7C2B9FD72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日付プレースホル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37C24-8E91-4140-9FA5-C298CA5F75C7}" type="datetimeFigureOut">
              <a:rPr lang="ja-JP" altLang="en-US" smtClean="0"/>
              <a:pPr/>
              <a:t>16/01/17</a:t>
            </a:fld>
            <a:endParaRPr lang="ja-JP" altLang="en-US"/>
          </a:p>
        </p:txBody>
      </p:sp>
      <p:sp>
        <p:nvSpPr>
          <p:cNvPr id="8" name="フッター プレースホル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8E916-0736-D64E-9F35-9CD7C2B9FD72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37C24-8E91-4140-9FA5-C298CA5F75C7}" type="datetimeFigureOut">
              <a:rPr lang="ja-JP" altLang="en-US" smtClean="0"/>
              <a:pPr/>
              <a:t>16/01/17</a:t>
            </a:fld>
            <a:endParaRPr lang="ja-JP" altLang="en-US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8E916-0736-D64E-9F35-9CD7C2B9FD72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37C24-8E91-4140-9FA5-C298CA5F75C7}" type="datetimeFigureOut">
              <a:rPr lang="ja-JP" altLang="en-US" smtClean="0"/>
              <a:pPr/>
              <a:t>16/01/17</a:t>
            </a:fld>
            <a:endParaRPr lang="ja-JP" altLang="en-US"/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8E916-0736-D64E-9F35-9CD7C2B9FD72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37C24-8E91-4140-9FA5-C298CA5F75C7}" type="datetimeFigureOut">
              <a:rPr lang="ja-JP" altLang="en-US" smtClean="0"/>
              <a:pPr/>
              <a:t>16/01/17</a:t>
            </a:fld>
            <a:endParaRPr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8E916-0736-D64E-9F35-9CD7C2B9FD72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と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37C24-8E91-4140-9FA5-C298CA5F75C7}" type="datetimeFigureOut">
              <a:rPr lang="ja-JP" altLang="en-US" smtClean="0"/>
              <a:pPr/>
              <a:t>16/01/17</a:t>
            </a:fld>
            <a:endParaRPr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8E916-0736-D64E-9F35-9CD7C2B9FD72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85000">
              <a:schemeClr val="bg2">
                <a:tint val="40000"/>
                <a:satMod val="350000"/>
              </a:schemeClr>
            </a:gs>
            <a:gs pos="100000">
              <a:schemeClr val="bg2">
                <a:tint val="45000"/>
                <a:shade val="99000"/>
                <a:satMod val="350000"/>
              </a:schemeClr>
            </a:gs>
            <a:gs pos="0">
              <a:schemeClr val="bg2">
                <a:shade val="20000"/>
                <a:satMod val="255000"/>
              </a:schemeClr>
            </a:gs>
          </a:gsLst>
          <a:lin ang="16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137C24-8E91-4140-9FA5-C298CA5F75C7}" type="datetimeFigureOut">
              <a:rPr lang="ja-JP" altLang="en-US" smtClean="0"/>
              <a:pPr/>
              <a:t>16/01/17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78E916-0736-D64E-9F35-9CD7C2B9FD72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png"/><Relationship Id="rId3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png"/><Relationship Id="rId3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6" Type="http://schemas.openxmlformats.org/officeDocument/2006/relationships/image" Target="../media/image25.png"/><Relationship Id="rId7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7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4" Type="http://schemas.openxmlformats.org/officeDocument/2006/relationships/image" Target="../media/image30.emf"/><Relationship Id="rId5" Type="http://schemas.openxmlformats.org/officeDocument/2006/relationships/image" Target="../media/image31.emf"/><Relationship Id="rId6" Type="http://schemas.openxmlformats.org/officeDocument/2006/relationships/image" Target="../media/image32.emf"/><Relationship Id="rId7" Type="http://schemas.openxmlformats.org/officeDocument/2006/relationships/image" Target="../media/image33.emf"/><Relationship Id="rId8" Type="http://schemas.openxmlformats.org/officeDocument/2006/relationships/image" Target="../media/image34.emf"/><Relationship Id="rId9" Type="http://schemas.openxmlformats.org/officeDocument/2006/relationships/image" Target="../media/image35.emf"/><Relationship Id="rId10" Type="http://schemas.openxmlformats.org/officeDocument/2006/relationships/image" Target="../media/image36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tiff"/><Relationship Id="rId4" Type="http://schemas.openxmlformats.org/officeDocument/2006/relationships/image" Target="../media/image39.tif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7.tif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7.tif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0.png"/><Relationship Id="rId3" Type="http://schemas.openxmlformats.org/officeDocument/2006/relationships/image" Target="../media/image41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0.png"/><Relationship Id="rId3" Type="http://schemas.openxmlformats.org/officeDocument/2006/relationships/image" Target="../media/image4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2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7.tif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5.tiff"/><Relationship Id="rId3" Type="http://schemas.openxmlformats.org/officeDocument/2006/relationships/image" Target="../media/image37.tif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1.png"/><Relationship Id="rId5" Type="http://schemas.openxmlformats.org/officeDocument/2006/relationships/image" Target="../media/image46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7.png"/><Relationship Id="rId5" Type="http://schemas.openxmlformats.org/officeDocument/2006/relationships/image" Target="../media/image4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4" Type="http://schemas.openxmlformats.org/officeDocument/2006/relationships/image" Target="../media/image28.emf"/><Relationship Id="rId5" Type="http://schemas.openxmlformats.org/officeDocument/2006/relationships/image" Target="../media/image50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e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4" Type="http://schemas.openxmlformats.org/officeDocument/2006/relationships/image" Target="../media/image53.tiff"/><Relationship Id="rId5" Type="http://schemas.openxmlformats.org/officeDocument/2006/relationships/image" Target="../media/image54.emf"/><Relationship Id="rId6" Type="http://schemas.openxmlformats.org/officeDocument/2006/relationships/image" Target="../media/image55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1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emf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4" Type="http://schemas.openxmlformats.org/officeDocument/2006/relationships/image" Target="../media/image59.png"/><Relationship Id="rId5" Type="http://schemas.openxmlformats.org/officeDocument/2006/relationships/image" Target="../media/image60.png"/><Relationship Id="rId6" Type="http://schemas.openxmlformats.org/officeDocument/2006/relationships/image" Target="../media/image61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7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4" Type="http://schemas.openxmlformats.org/officeDocument/2006/relationships/image" Target="../media/image6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9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/>
          <p:cNvSpPr txBox="1"/>
          <p:nvPr/>
        </p:nvSpPr>
        <p:spPr>
          <a:xfrm>
            <a:off x="0" y="1190059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altLang="ja-JP" sz="5400" dirty="0" smtClean="0">
                <a:latin typeface="HG丸ｺﾞｼｯｸM-PRO"/>
                <a:ea typeface="HG丸ｺﾞｼｯｸM-PRO"/>
                <a:cs typeface="HG丸ｺﾞｼｯｸM-PRO"/>
              </a:rPr>
              <a:t>Charmed Nuclei</a:t>
            </a: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2874384" y="6499172"/>
            <a:ext cx="33952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400" dirty="0" smtClean="0">
                <a:latin typeface="Century Gothic"/>
                <a:ea typeface="HG丸ｺﾞｼｯｸM-PRO"/>
                <a:cs typeface="Century Gothic"/>
              </a:rPr>
              <a:t>REIMEI </a:t>
            </a:r>
            <a:r>
              <a:rPr lang="en-US" altLang="ja-JP" sz="1400" dirty="0" err="1" smtClean="0">
                <a:latin typeface="Century Gothic"/>
                <a:ea typeface="HG丸ｺﾞｼｯｸM-PRO"/>
                <a:cs typeface="Century Gothic"/>
              </a:rPr>
              <a:t>Workshop@</a:t>
            </a:r>
            <a:r>
              <a:rPr lang="en-US" altLang="en-US" sz="1400" dirty="0" err="1" smtClean="0">
                <a:latin typeface="Century Gothic"/>
                <a:ea typeface="HG丸ｺﾞｼｯｸM-PRO"/>
                <a:cs typeface="Century Gothic"/>
              </a:rPr>
              <a:t>JAEA</a:t>
            </a:r>
            <a:r>
              <a:rPr lang="en-US" altLang="ja-JP" sz="1400" dirty="0" smtClean="0">
                <a:latin typeface="Century Gothic"/>
                <a:ea typeface="HG丸ｺﾞｼｯｸM-PRO"/>
                <a:cs typeface="Century Gothic"/>
              </a:rPr>
              <a:t>, 17 Jan. 2016</a:t>
            </a:r>
            <a:endParaRPr lang="ja-JP" altLang="en-US" sz="1400" dirty="0" smtClean="0">
              <a:latin typeface="Century Gothic"/>
              <a:ea typeface="HG丸ｺﾞｼｯｸM-PRO"/>
              <a:cs typeface="Century Gothic"/>
            </a:endParaRPr>
          </a:p>
        </p:txBody>
      </p:sp>
      <p:sp>
        <p:nvSpPr>
          <p:cNvPr id="14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596542"/>
            <a:ext cx="6400800" cy="1752600"/>
          </a:xfrm>
        </p:spPr>
        <p:txBody>
          <a:bodyPr/>
          <a:lstStyle/>
          <a:p>
            <a:r>
              <a:rPr lang="en-US" altLang="ja-JP" sz="3600" dirty="0" err="1" smtClean="0">
                <a:solidFill>
                  <a:schemeClr val="tx1"/>
                </a:solidFill>
                <a:latin typeface="HG丸ｺﾞｼｯｸM-PRO"/>
                <a:ea typeface="HG丸ｺﾞｼｯｸM-PRO"/>
                <a:cs typeface="HG丸ｺﾞｼｯｸM-PRO"/>
              </a:rPr>
              <a:t>Shigehiro</a:t>
            </a:r>
            <a:r>
              <a:rPr lang="en-US" altLang="ja-JP" sz="3600" dirty="0" smtClean="0">
                <a:solidFill>
                  <a:schemeClr val="tx1"/>
                </a:solidFill>
                <a:latin typeface="HG丸ｺﾞｼｯｸM-PRO"/>
                <a:ea typeface="HG丸ｺﾞｼｯｸM-PRO"/>
                <a:cs typeface="HG丸ｺﾞｼｯｸM-PRO"/>
              </a:rPr>
              <a:t> </a:t>
            </a:r>
            <a:r>
              <a:rPr lang="en-US" altLang="ja-JP" sz="3600" dirty="0" err="1" smtClean="0">
                <a:solidFill>
                  <a:schemeClr val="tx1"/>
                </a:solidFill>
                <a:latin typeface="HG丸ｺﾞｼｯｸM-PRO"/>
                <a:ea typeface="HG丸ｺﾞｼｯｸM-PRO"/>
                <a:cs typeface="HG丸ｺﾞｼｯｸM-PRO"/>
              </a:rPr>
              <a:t>Yasui</a:t>
            </a:r>
            <a:endParaRPr lang="en-US" altLang="ja-JP" sz="3600" dirty="0" smtClean="0">
              <a:solidFill>
                <a:schemeClr val="tx1"/>
              </a:solidFill>
              <a:latin typeface="HG丸ｺﾞｼｯｸM-PRO"/>
              <a:ea typeface="HG丸ｺﾞｼｯｸM-PRO"/>
              <a:cs typeface="HG丸ｺﾞｼｯｸM-PRO"/>
            </a:endParaRPr>
          </a:p>
          <a:p>
            <a:r>
              <a:rPr lang="en-US" altLang="ja-JP" sz="2000" dirty="0" smtClean="0">
                <a:solidFill>
                  <a:schemeClr val="tx1"/>
                </a:solidFill>
                <a:latin typeface="HG丸ｺﾞｼｯｸM-PRO"/>
                <a:ea typeface="HG丸ｺﾞｼｯｸM-PRO"/>
                <a:cs typeface="HG丸ｺﾞｼｯｸM-PRO"/>
              </a:rPr>
              <a:t>Tokyo Institute of Technology</a:t>
            </a: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2520" y="5438772"/>
            <a:ext cx="911897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600" dirty="0" smtClean="0">
                <a:latin typeface="Century Gothic"/>
                <a:ea typeface="HG丸ｺﾞｼｯｸM-PRO"/>
                <a:cs typeface="Century Gothic"/>
              </a:rPr>
              <a:t>Thanks to my collaborators:</a:t>
            </a:r>
          </a:p>
          <a:p>
            <a:pPr algn="ctr"/>
            <a:r>
              <a:rPr lang="en-US" altLang="ja-JP" sz="1600" dirty="0" smtClean="0">
                <a:latin typeface="Century Gothic"/>
                <a:ea typeface="HG丸ｺﾞｼｯｸM-PRO"/>
                <a:cs typeface="Century Gothic"/>
              </a:rPr>
              <a:t>A. </a:t>
            </a:r>
            <a:r>
              <a:rPr lang="en-US" altLang="ja-JP" sz="1600" dirty="0" err="1" smtClean="0">
                <a:latin typeface="Century Gothic"/>
                <a:ea typeface="HG丸ｺﾞｼｯｸM-PRO"/>
                <a:cs typeface="Century Gothic"/>
              </a:rPr>
              <a:t>Hosaka</a:t>
            </a:r>
            <a:r>
              <a:rPr lang="ja-JP" altLang="en-US" sz="1600" dirty="0" smtClean="0">
                <a:latin typeface="Century Gothic"/>
                <a:ea typeface="HG丸ｺﾞｼｯｸM-PRO"/>
                <a:cs typeface="Century Gothic"/>
              </a:rPr>
              <a:t> </a:t>
            </a:r>
            <a:r>
              <a:rPr lang="en-US" altLang="ja-JP" sz="1200" dirty="0" smtClean="0">
                <a:latin typeface="Century Gothic"/>
                <a:ea typeface="HG丸ｺﾞｼｯｸM-PRO"/>
                <a:cs typeface="Century Gothic"/>
              </a:rPr>
              <a:t>(RCNP)</a:t>
            </a:r>
            <a:r>
              <a:rPr lang="en-US" altLang="ja-JP" sz="1600" dirty="0" smtClean="0">
                <a:latin typeface="Century Gothic"/>
                <a:ea typeface="HG丸ｺﾞｼｯｸM-PRO"/>
                <a:cs typeface="Century Gothic"/>
              </a:rPr>
              <a:t>, K. </a:t>
            </a:r>
            <a:r>
              <a:rPr lang="en-US" altLang="ja-JP" sz="1600" dirty="0" err="1" smtClean="0">
                <a:latin typeface="Century Gothic"/>
                <a:ea typeface="HG丸ｺﾞｼｯｸM-PRO"/>
                <a:cs typeface="Century Gothic"/>
              </a:rPr>
              <a:t>Sudoh</a:t>
            </a:r>
            <a:r>
              <a:rPr lang="ja-JP" altLang="en-US" sz="1600" dirty="0" smtClean="0">
                <a:latin typeface="Century Gothic"/>
                <a:ea typeface="HG丸ｺﾞｼｯｸM-PRO"/>
                <a:cs typeface="Century Gothic"/>
              </a:rPr>
              <a:t> </a:t>
            </a:r>
            <a:r>
              <a:rPr lang="en-US" altLang="ja-JP" sz="1200" dirty="0" smtClean="0">
                <a:latin typeface="Century Gothic"/>
                <a:ea typeface="HG丸ｺﾞｼｯｸM-PRO"/>
                <a:cs typeface="Century Gothic"/>
              </a:rPr>
              <a:t>(</a:t>
            </a:r>
            <a:r>
              <a:rPr lang="en-US" altLang="ja-JP" sz="1200" dirty="0" err="1" smtClean="0">
                <a:latin typeface="Century Gothic"/>
                <a:ea typeface="HG丸ｺﾞｼｯｸM-PRO"/>
                <a:cs typeface="Century Gothic"/>
              </a:rPr>
              <a:t>Nishogakusha</a:t>
            </a:r>
            <a:r>
              <a:rPr lang="ja-JP" altLang="en-US" sz="1200" dirty="0" smtClean="0">
                <a:latin typeface="Century Gothic"/>
                <a:ea typeface="HG丸ｺﾞｼｯｸM-PRO"/>
                <a:cs typeface="Century Gothic"/>
              </a:rPr>
              <a:t> </a:t>
            </a:r>
            <a:r>
              <a:rPr lang="en-US" altLang="ja-JP" sz="1200" dirty="0" smtClean="0">
                <a:latin typeface="Century Gothic"/>
                <a:ea typeface="HG丸ｺﾞｼｯｸM-PRO"/>
                <a:cs typeface="Century Gothic"/>
              </a:rPr>
              <a:t>U.)</a:t>
            </a:r>
            <a:r>
              <a:rPr lang="en-US" altLang="ja-JP" sz="1600" dirty="0" smtClean="0">
                <a:latin typeface="Century Gothic"/>
                <a:ea typeface="HG丸ｺﾞｼｯｸM-PRO"/>
                <a:cs typeface="Century Gothic"/>
              </a:rPr>
              <a:t>, T. </a:t>
            </a:r>
            <a:r>
              <a:rPr lang="en-US" altLang="ja-JP" sz="1600" dirty="0" err="1" smtClean="0">
                <a:latin typeface="Century Gothic"/>
                <a:ea typeface="HG丸ｺﾞｼｯｸM-PRO"/>
                <a:cs typeface="Century Gothic"/>
              </a:rPr>
              <a:t>Hyodo</a:t>
            </a:r>
            <a:r>
              <a:rPr lang="ja-JP" altLang="en-US" sz="1600" dirty="0" smtClean="0">
                <a:latin typeface="Century Gothic"/>
                <a:ea typeface="HG丸ｺﾞｼｯｸM-PRO"/>
                <a:cs typeface="Century Gothic"/>
              </a:rPr>
              <a:t> </a:t>
            </a:r>
            <a:r>
              <a:rPr lang="en-US" altLang="ja-JP" sz="1200" dirty="0" smtClean="0">
                <a:latin typeface="Century Gothic"/>
                <a:ea typeface="HG丸ｺﾞｼｯｸM-PRO"/>
                <a:cs typeface="Century Gothic"/>
              </a:rPr>
              <a:t>(YITP)</a:t>
            </a:r>
            <a:r>
              <a:rPr lang="en-US" altLang="ja-JP" sz="1600" dirty="0" smtClean="0">
                <a:latin typeface="Century Gothic"/>
                <a:ea typeface="HG丸ｺﾞｼｯｸM-PRO"/>
                <a:cs typeface="Century Gothic"/>
              </a:rPr>
              <a:t>, Y. Yamaguchi</a:t>
            </a:r>
            <a:r>
              <a:rPr lang="ja-JP" altLang="en-US" sz="1600" dirty="0" smtClean="0">
                <a:latin typeface="Century Gothic"/>
                <a:ea typeface="HG丸ｺﾞｼｯｸM-PRO"/>
                <a:cs typeface="Century Gothic"/>
              </a:rPr>
              <a:t> </a:t>
            </a:r>
            <a:r>
              <a:rPr lang="en-US" altLang="ja-JP" sz="1200" dirty="0" smtClean="0">
                <a:latin typeface="Century Gothic"/>
                <a:ea typeface="HG丸ｺﾞｼｯｸM-PRO"/>
                <a:cs typeface="Century Gothic"/>
              </a:rPr>
              <a:t>(</a:t>
            </a:r>
            <a:r>
              <a:rPr lang="en-US" altLang="ja-JP" sz="1200" dirty="0" err="1" smtClean="0">
                <a:latin typeface="Century Gothic"/>
                <a:ea typeface="HG丸ｺﾞｼｯｸM-PRO"/>
                <a:cs typeface="Century Gothic"/>
              </a:rPr>
              <a:t>Genova</a:t>
            </a:r>
            <a:r>
              <a:rPr lang="en-US" altLang="ja-JP" sz="1200" dirty="0" smtClean="0">
                <a:latin typeface="Century Gothic"/>
                <a:ea typeface="HG丸ｺﾞｼｯｸM-PRO"/>
                <a:cs typeface="Century Gothic"/>
              </a:rPr>
              <a:t> U.)</a:t>
            </a:r>
            <a:r>
              <a:rPr lang="en-US" altLang="ja-JP" sz="1600" dirty="0" smtClean="0">
                <a:latin typeface="Century Gothic"/>
                <a:ea typeface="HG丸ｺﾞｼｯｸM-PRO"/>
                <a:cs typeface="Century Gothic"/>
              </a:rPr>
              <a:t>, S. </a:t>
            </a:r>
            <a:r>
              <a:rPr lang="en-US" altLang="ja-JP" sz="1600" dirty="0" err="1" smtClean="0">
                <a:latin typeface="Century Gothic"/>
                <a:ea typeface="HG丸ｺﾞｼｯｸM-PRO"/>
                <a:cs typeface="Century Gothic"/>
              </a:rPr>
              <a:t>Ohkoda</a:t>
            </a:r>
            <a:endParaRPr lang="ja-JP" altLang="en-US" sz="1600" dirty="0" smtClean="0">
              <a:latin typeface="Century Gothic"/>
              <a:ea typeface="HG丸ｺﾞｼｯｸM-PRO"/>
              <a:cs typeface="Century Gothic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図 2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0908" y="1719590"/>
            <a:ext cx="3469105" cy="3275300"/>
          </a:xfrm>
          <a:prstGeom prst="rect">
            <a:avLst/>
          </a:prstGeom>
        </p:spPr>
      </p:pic>
      <p:sp>
        <p:nvSpPr>
          <p:cNvPr id="30" name="テキスト ボックス 29"/>
          <p:cNvSpPr txBox="1"/>
          <p:nvPr/>
        </p:nvSpPr>
        <p:spPr>
          <a:xfrm>
            <a:off x="4352964" y="5177780"/>
            <a:ext cx="15638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 smtClean="0">
                <a:latin typeface="Century Gothic"/>
                <a:cs typeface="Century Gothic"/>
              </a:rPr>
              <a:t>Nucleus</a:t>
            </a:r>
            <a:endParaRPr kumimoji="1" lang="ja-JP" altLang="en-US" sz="2800" dirty="0">
              <a:latin typeface="Century Gothic"/>
              <a:cs typeface="Century Gothic"/>
            </a:endParaRPr>
          </a:p>
        </p:txBody>
      </p:sp>
      <p:cxnSp>
        <p:nvCxnSpPr>
          <p:cNvPr id="35" name="直線コネクタ 34"/>
          <p:cNvCxnSpPr/>
          <p:nvPr/>
        </p:nvCxnSpPr>
        <p:spPr>
          <a:xfrm rot="10800000">
            <a:off x="3073400" y="2603501"/>
            <a:ext cx="1267974" cy="725389"/>
          </a:xfrm>
          <a:prstGeom prst="line">
            <a:avLst/>
          </a:prstGeom>
          <a:ln>
            <a:solidFill>
              <a:schemeClr val="tx1"/>
            </a:solidFill>
            <a:head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テキスト ボックス 35"/>
          <p:cNvSpPr txBox="1"/>
          <p:nvPr/>
        </p:nvSpPr>
        <p:spPr>
          <a:xfrm>
            <a:off x="1995937" y="2164099"/>
            <a:ext cx="13234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600" dirty="0" smtClean="0">
                <a:latin typeface="Century Gothic"/>
                <a:cs typeface="Century Gothic"/>
              </a:rPr>
              <a:t>D, D*</a:t>
            </a:r>
            <a:endParaRPr kumimoji="1" lang="ja-JP" altLang="en-US" sz="3600" baseline="30000" dirty="0">
              <a:latin typeface="Century Gothic"/>
              <a:cs typeface="Century Gothic"/>
            </a:endParaRPr>
          </a:p>
        </p:txBody>
      </p:sp>
      <p:cxnSp>
        <p:nvCxnSpPr>
          <p:cNvPr id="37" name="直線コネクタ 36"/>
          <p:cNvCxnSpPr/>
          <p:nvPr/>
        </p:nvCxnSpPr>
        <p:spPr>
          <a:xfrm>
            <a:off x="2108078" y="2297112"/>
            <a:ext cx="266825" cy="1588"/>
          </a:xfrm>
          <a:prstGeom prst="line">
            <a:avLst/>
          </a:prstGeom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直線コネクタ 37"/>
          <p:cNvCxnSpPr/>
          <p:nvPr/>
        </p:nvCxnSpPr>
        <p:spPr>
          <a:xfrm>
            <a:off x="4391064" y="3794653"/>
            <a:ext cx="228600" cy="1588"/>
          </a:xfrm>
          <a:prstGeom prst="line">
            <a:avLst/>
          </a:prstGeom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直線コネクタ 38"/>
          <p:cNvCxnSpPr/>
          <p:nvPr/>
        </p:nvCxnSpPr>
        <p:spPr>
          <a:xfrm>
            <a:off x="2703169" y="2297112"/>
            <a:ext cx="266825" cy="1588"/>
          </a:xfrm>
          <a:prstGeom prst="line">
            <a:avLst/>
          </a:prstGeom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テキスト ボックス 39"/>
          <p:cNvSpPr txBox="1"/>
          <p:nvPr/>
        </p:nvSpPr>
        <p:spPr>
          <a:xfrm>
            <a:off x="4916848" y="3014764"/>
            <a:ext cx="499581" cy="646331"/>
          </a:xfrm>
          <a:prstGeom prst="rect">
            <a:avLst/>
          </a:prstGeom>
          <a:noFill/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altLang="ja-JP" sz="3600" dirty="0" smtClean="0">
                <a:latin typeface="Century Gothic"/>
                <a:cs typeface="Century Gothic"/>
              </a:rPr>
              <a:t>q</a:t>
            </a:r>
            <a:endParaRPr kumimoji="1" lang="ja-JP" altLang="en-US" sz="3600" dirty="0">
              <a:latin typeface="Century Gothic"/>
              <a:cs typeface="Century Gothic"/>
            </a:endParaRPr>
          </a:p>
        </p:txBody>
      </p:sp>
      <p:sp>
        <p:nvSpPr>
          <p:cNvPr id="41" name="テキスト ボックス 40"/>
          <p:cNvSpPr txBox="1"/>
          <p:nvPr/>
        </p:nvSpPr>
        <p:spPr>
          <a:xfrm>
            <a:off x="4265174" y="3577580"/>
            <a:ext cx="483350" cy="646331"/>
          </a:xfrm>
          <a:prstGeom prst="rect">
            <a:avLst/>
          </a:prstGeom>
          <a:noFill/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altLang="ja-JP" sz="3600" dirty="0">
                <a:latin typeface="Century Gothic"/>
                <a:cs typeface="Century Gothic"/>
              </a:rPr>
              <a:t>c</a:t>
            </a:r>
            <a:endParaRPr kumimoji="1" lang="ja-JP" altLang="en-US" sz="3600" dirty="0">
              <a:latin typeface="Century Gothic"/>
              <a:cs typeface="Century Gothic"/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520700" y="957014"/>
            <a:ext cx="81026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dirty="0" smtClean="0">
                <a:latin typeface="Century Gothic"/>
                <a:cs typeface="Century Gothic"/>
              </a:rPr>
              <a:t>Quark-meson coupling model, QCD sum rules, </a:t>
            </a:r>
            <a:r>
              <a:rPr kumimoji="1" lang="en-US" altLang="ja-JP" sz="1600" dirty="0" err="1" smtClean="0">
                <a:latin typeface="Century Gothic"/>
                <a:cs typeface="Century Gothic"/>
              </a:rPr>
              <a:t>hadronic</a:t>
            </a:r>
            <a:r>
              <a:rPr kumimoji="1" lang="en-US" altLang="ja-JP" sz="1600" dirty="0" smtClean="0">
                <a:latin typeface="Century Gothic"/>
                <a:cs typeface="Century Gothic"/>
              </a:rPr>
              <a:t> interactions (</a:t>
            </a:r>
            <a:r>
              <a:rPr lang="en-US" altLang="ja-JP" sz="1600" dirty="0" smtClean="0">
                <a:latin typeface="Century Gothic"/>
                <a:cs typeface="Century Gothic"/>
              </a:rPr>
              <a:t>mean-field approach, channel coupling, </a:t>
            </a:r>
            <a:r>
              <a:rPr lang="en-US" altLang="ja-JP" sz="1600" dirty="0" err="1" smtClean="0">
                <a:latin typeface="Century Gothic"/>
                <a:cs typeface="Century Gothic"/>
              </a:rPr>
              <a:t>pion</a:t>
            </a:r>
            <a:r>
              <a:rPr lang="en-US" altLang="ja-JP" sz="1600" dirty="0" smtClean="0">
                <a:latin typeface="Century Gothic"/>
                <a:cs typeface="Century Gothic"/>
              </a:rPr>
              <a:t> interaction), ...</a:t>
            </a:r>
            <a:endParaRPr kumimoji="1" lang="ja-JP" altLang="en-US" sz="1600" dirty="0">
              <a:latin typeface="Century Gothic"/>
              <a:cs typeface="Century Gothic"/>
            </a:endParaRP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2612349" y="0"/>
            <a:ext cx="39193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 smtClean="0">
                <a:latin typeface="Century Gothic"/>
                <a:cs typeface="Century Gothic"/>
              </a:rPr>
              <a:t>1. Multi-flavor nucleus</a:t>
            </a:r>
            <a:endParaRPr lang="ja-JP" altLang="en-US" sz="2800" dirty="0">
              <a:latin typeface="Century Gothic"/>
              <a:cs typeface="Century Gothic"/>
            </a:endParaRPr>
          </a:p>
        </p:txBody>
      </p:sp>
      <p:grpSp>
        <p:nvGrpSpPr>
          <p:cNvPr id="29" name="図形グループ 36"/>
          <p:cNvGrpSpPr/>
          <p:nvPr/>
        </p:nvGrpSpPr>
        <p:grpSpPr>
          <a:xfrm>
            <a:off x="1775138" y="505767"/>
            <a:ext cx="5593724" cy="523220"/>
            <a:chOff x="2547321" y="747067"/>
            <a:chExt cx="5593724" cy="523220"/>
          </a:xfrm>
        </p:grpSpPr>
        <p:sp>
          <p:nvSpPr>
            <p:cNvPr id="32" name="テキスト ボックス 31"/>
            <p:cNvSpPr txBox="1"/>
            <p:nvPr/>
          </p:nvSpPr>
          <p:spPr>
            <a:xfrm>
              <a:off x="2547321" y="747067"/>
              <a:ext cx="559372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800" dirty="0" smtClean="0">
                  <a:latin typeface="Century Gothic"/>
                  <a:cs typeface="Century Gothic"/>
                </a:rPr>
                <a:t>D (B) meson in nuclear systems</a:t>
              </a:r>
              <a:endParaRPr kumimoji="1" lang="ja-JP" altLang="en-US" sz="2800" dirty="0">
                <a:latin typeface="Century Gothic"/>
                <a:cs typeface="Century Gothic"/>
              </a:endParaRPr>
            </a:p>
          </p:txBody>
        </p:sp>
        <p:cxnSp>
          <p:nvCxnSpPr>
            <p:cNvPr id="33" name="直線コネクタ 32"/>
            <p:cNvCxnSpPr/>
            <p:nvPr/>
          </p:nvCxnSpPr>
          <p:spPr>
            <a:xfrm>
              <a:off x="2657475" y="847725"/>
              <a:ext cx="180975" cy="1588"/>
            </a:xfrm>
            <a:prstGeom prst="line">
              <a:avLst/>
            </a:pr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テキスト ボックス 20"/>
          <p:cNvSpPr txBox="1"/>
          <p:nvPr/>
        </p:nvSpPr>
        <p:spPr>
          <a:xfrm>
            <a:off x="606496" y="3754321"/>
            <a:ext cx="3151374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 smtClean="0">
                <a:solidFill>
                  <a:srgbClr val="FF0000"/>
                </a:solidFill>
                <a:latin typeface="Century Gothic"/>
                <a:cs typeface="Century Gothic"/>
              </a:rPr>
              <a:t>- Binding energy</a:t>
            </a:r>
          </a:p>
          <a:p>
            <a:r>
              <a:rPr kumimoji="1" lang="en-US" altLang="ja-JP" sz="2400" b="1" dirty="0" smtClean="0">
                <a:solidFill>
                  <a:srgbClr val="FF0000"/>
                </a:solidFill>
                <a:latin typeface="Century Gothic"/>
                <a:cs typeface="Century Gothic"/>
              </a:rPr>
              <a:t>- Dispersion relation</a:t>
            </a:r>
          </a:p>
          <a:p>
            <a:r>
              <a:rPr lang="en-US" altLang="ja-JP" sz="2400" b="1" dirty="0" smtClean="0">
                <a:solidFill>
                  <a:srgbClr val="FF0000"/>
                </a:solidFill>
                <a:latin typeface="Century Gothic"/>
                <a:cs typeface="Century Gothic"/>
              </a:rPr>
              <a:t>- Spectral function</a:t>
            </a:r>
          </a:p>
          <a:p>
            <a:r>
              <a:rPr lang="en-US" altLang="ja-JP" sz="2400" b="1" dirty="0" smtClean="0">
                <a:solidFill>
                  <a:srgbClr val="FF0000"/>
                </a:solidFill>
                <a:latin typeface="Century Gothic"/>
                <a:cs typeface="Century Gothic"/>
              </a:rPr>
              <a:t>- Reaction</a:t>
            </a:r>
          </a:p>
          <a:p>
            <a:r>
              <a:rPr lang="en-US" altLang="ja-JP" sz="2400" b="1" dirty="0" smtClean="0">
                <a:solidFill>
                  <a:srgbClr val="FF0000"/>
                </a:solidFill>
                <a:latin typeface="Century Gothic"/>
                <a:cs typeface="Century Gothic"/>
              </a:rPr>
              <a:t>- Restoration of </a:t>
            </a:r>
            <a:r>
              <a:rPr lang="en-US" altLang="ja-JP" sz="2400" b="1" dirty="0" err="1" smtClean="0">
                <a:solidFill>
                  <a:srgbClr val="FF0000"/>
                </a:solidFill>
                <a:latin typeface="Century Gothic"/>
                <a:cs typeface="Century Gothic"/>
              </a:rPr>
              <a:t>χSB</a:t>
            </a:r>
            <a:endParaRPr lang="en-US" altLang="ja-JP" sz="2400" b="1" dirty="0" smtClean="0">
              <a:solidFill>
                <a:srgbClr val="FF0000"/>
              </a:solidFill>
              <a:latin typeface="Century Gothic"/>
              <a:cs typeface="Century Gothic"/>
            </a:endParaRPr>
          </a:p>
          <a:p>
            <a:r>
              <a:rPr kumimoji="1" lang="en-US" altLang="ja-JP" sz="2400" b="1" dirty="0" smtClean="0">
                <a:solidFill>
                  <a:srgbClr val="FF0000"/>
                </a:solidFill>
                <a:latin typeface="Century Gothic"/>
                <a:cs typeface="Century Gothic"/>
              </a:rPr>
              <a:t>- Nuclear structure</a:t>
            </a:r>
          </a:p>
          <a:p>
            <a:r>
              <a:rPr lang="en-US" altLang="ja-JP" sz="2400" b="1" dirty="0" smtClean="0">
                <a:solidFill>
                  <a:srgbClr val="FF0000"/>
                </a:solidFill>
                <a:latin typeface="Century Gothic"/>
                <a:cs typeface="Century Gothic"/>
              </a:rPr>
              <a:t>- etc.</a:t>
            </a:r>
            <a:endParaRPr kumimoji="1" lang="ja-JP" altLang="en-US" sz="2400" b="1" dirty="0">
              <a:solidFill>
                <a:srgbClr val="FF0000"/>
              </a:solidFill>
              <a:latin typeface="Century Gothic"/>
              <a:cs typeface="Century Gothic"/>
            </a:endParaRPr>
          </a:p>
        </p:txBody>
      </p:sp>
      <p:cxnSp>
        <p:nvCxnSpPr>
          <p:cNvPr id="17" name="直線コネクタ 16"/>
          <p:cNvCxnSpPr/>
          <p:nvPr/>
        </p:nvCxnSpPr>
        <p:spPr>
          <a:xfrm rot="5400000" flipH="1" flipV="1">
            <a:off x="4333539" y="3674595"/>
            <a:ext cx="693004" cy="1590"/>
          </a:xfrm>
          <a:prstGeom prst="line">
            <a:avLst/>
          </a:prstGeom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lg" len="lg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8" name="図形グループ 17"/>
          <p:cNvGrpSpPr/>
          <p:nvPr/>
        </p:nvGrpSpPr>
        <p:grpSpPr>
          <a:xfrm>
            <a:off x="31479" y="4254501"/>
            <a:ext cx="4081316" cy="1003300"/>
            <a:chOff x="31479" y="4254501"/>
            <a:chExt cx="4081316" cy="1003300"/>
          </a:xfrm>
        </p:grpSpPr>
        <p:sp>
          <p:nvSpPr>
            <p:cNvPr id="19" name="テキスト ボックス 18"/>
            <p:cNvSpPr txBox="1"/>
            <p:nvPr/>
          </p:nvSpPr>
          <p:spPr>
            <a:xfrm>
              <a:off x="31479" y="4420870"/>
              <a:ext cx="408131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3500" b="1" dirty="0" smtClean="0">
                  <a:solidFill>
                    <a:srgbClr val="FF0000"/>
                  </a:solidFill>
                  <a:latin typeface="Century Gothic"/>
                  <a:cs typeface="Century Gothic"/>
                </a:rPr>
                <a:t>Heavy quark spin</a:t>
              </a:r>
              <a:endParaRPr kumimoji="1" lang="ja-JP" altLang="en-US" sz="3500" b="1" dirty="0">
                <a:solidFill>
                  <a:srgbClr val="FF0000"/>
                </a:solidFill>
                <a:latin typeface="Century Gothic"/>
                <a:cs typeface="Century Gothic"/>
              </a:endParaRPr>
            </a:p>
          </p:txBody>
        </p:sp>
        <p:sp>
          <p:nvSpPr>
            <p:cNvPr id="22" name="角丸四角形 21"/>
            <p:cNvSpPr/>
            <p:nvPr/>
          </p:nvSpPr>
          <p:spPr>
            <a:xfrm>
              <a:off x="63502" y="4254501"/>
              <a:ext cx="3995338" cy="1003300"/>
            </a:xfrm>
            <a:prstGeom prst="roundRect">
              <a:avLst/>
            </a:prstGeom>
            <a:noFill/>
            <a:ln w="571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24" name="テキスト ボックス 23"/>
          <p:cNvSpPr txBox="1"/>
          <p:nvPr/>
        </p:nvSpPr>
        <p:spPr>
          <a:xfrm>
            <a:off x="952245" y="5283894"/>
            <a:ext cx="22216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800" b="1" dirty="0" smtClean="0">
                <a:solidFill>
                  <a:srgbClr val="FF0000"/>
                </a:solidFill>
                <a:latin typeface="Century Gothic"/>
                <a:cs typeface="Century Gothic"/>
              </a:rPr>
              <a:t>m</a:t>
            </a:r>
            <a:r>
              <a:rPr kumimoji="1" lang="en-US" altLang="ja-JP" sz="2800" b="1" baseline="-25000" dirty="0" smtClean="0">
                <a:solidFill>
                  <a:srgbClr val="FF0000"/>
                </a:solidFill>
                <a:latin typeface="Century Gothic"/>
                <a:cs typeface="Century Gothic"/>
              </a:rPr>
              <a:t>c</a:t>
            </a:r>
            <a:r>
              <a:rPr kumimoji="1" lang="en-US" altLang="ja-JP" sz="2800" b="1" dirty="0" smtClean="0">
                <a:solidFill>
                  <a:srgbClr val="FF0000"/>
                </a:solidFill>
                <a:latin typeface="Century Gothic"/>
                <a:cs typeface="Century Gothic"/>
              </a:rPr>
              <a:t> </a:t>
            </a:r>
            <a:r>
              <a:rPr lang="en-US" altLang="en-US" sz="2800" b="1" dirty="0" smtClean="0">
                <a:solidFill>
                  <a:srgbClr val="FF0000"/>
                </a:solidFill>
                <a:latin typeface="Century Gothic"/>
                <a:cs typeface="Century Gothic"/>
              </a:rPr>
              <a:t>&gt;&gt; </a:t>
            </a:r>
            <a:r>
              <a:rPr lang="en-US" altLang="ja-JP" sz="2800" b="1" dirty="0" smtClean="0">
                <a:solidFill>
                  <a:srgbClr val="FF0000"/>
                </a:solidFill>
                <a:latin typeface="Century Gothic"/>
                <a:cs typeface="Century Gothic"/>
              </a:rPr>
              <a:t>Λ</a:t>
            </a:r>
            <a:r>
              <a:rPr lang="en-US" altLang="ja-JP" sz="2800" b="1" baseline="-25000" dirty="0" smtClean="0">
                <a:solidFill>
                  <a:srgbClr val="FF0000"/>
                </a:solidFill>
                <a:latin typeface="Century Gothic"/>
                <a:cs typeface="Century Gothic"/>
              </a:rPr>
              <a:t>QCD</a:t>
            </a:r>
            <a:endParaRPr kumimoji="1" lang="ja-JP" altLang="en-US" sz="2800" b="1" baseline="-25000" dirty="0">
              <a:solidFill>
                <a:srgbClr val="FF0000"/>
              </a:solidFill>
              <a:latin typeface="Century Gothic"/>
              <a:cs typeface="Century Gothic"/>
            </a:endParaRPr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669028" y="5989511"/>
            <a:ext cx="7805974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3500" b="1" dirty="0" smtClean="0">
                <a:solidFill>
                  <a:srgbClr val="000000"/>
                </a:solidFill>
                <a:latin typeface="Century Gothic"/>
                <a:cs typeface="Century Gothic"/>
              </a:rPr>
              <a:t>Charm</a:t>
            </a:r>
            <a:r>
              <a:rPr kumimoji="1" lang="ja-JP" altLang="en-US" sz="3500" b="1" dirty="0" smtClean="0">
                <a:solidFill>
                  <a:srgbClr val="000000"/>
                </a:solidFill>
                <a:latin typeface="Century Gothic"/>
                <a:cs typeface="Century Gothic"/>
              </a:rPr>
              <a:t> </a:t>
            </a:r>
            <a:r>
              <a:rPr kumimoji="1" lang="en-US" altLang="ja-JP" sz="3500" b="1" dirty="0" smtClean="0">
                <a:solidFill>
                  <a:srgbClr val="000000"/>
                </a:solidFill>
                <a:latin typeface="Century Gothic"/>
                <a:cs typeface="Century Gothic"/>
              </a:rPr>
              <a:t>nucleus</a:t>
            </a:r>
            <a:r>
              <a:rPr kumimoji="1" lang="ja-JP" altLang="en-US" sz="3500" b="1" dirty="0" smtClean="0">
                <a:solidFill>
                  <a:srgbClr val="000000"/>
                </a:solidFill>
                <a:latin typeface="Century Gothic"/>
                <a:cs typeface="Century Gothic"/>
              </a:rPr>
              <a:t> </a:t>
            </a:r>
            <a:r>
              <a:rPr kumimoji="1" lang="en-US" altLang="ja-JP" sz="3500" b="1" dirty="0" smtClean="0">
                <a:solidFill>
                  <a:srgbClr val="000000"/>
                </a:solidFill>
                <a:latin typeface="Century Gothic"/>
                <a:cs typeface="Century Gothic"/>
              </a:rPr>
              <a:t>mass spectroscopy</a:t>
            </a:r>
            <a:endParaRPr kumimoji="1" lang="ja-JP" altLang="en-US" sz="3500" b="1" dirty="0">
              <a:solidFill>
                <a:srgbClr val="000000"/>
              </a:solidFill>
              <a:latin typeface="Century Gothic"/>
              <a:cs typeface="Century Gothic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4" grpId="0"/>
      <p:bldP spid="2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テキスト ボックス 5"/>
          <p:cNvSpPr txBox="1"/>
          <p:nvPr/>
        </p:nvSpPr>
        <p:spPr>
          <a:xfrm>
            <a:off x="3689115" y="812417"/>
            <a:ext cx="17657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800" dirty="0" smtClean="0">
                <a:latin typeface="Century Gothic"/>
                <a:cs typeface="Century Gothic"/>
              </a:rPr>
              <a:t>Contents</a:t>
            </a:r>
            <a:endParaRPr kumimoji="1" lang="ja-JP" altLang="en-US" sz="2800" dirty="0">
              <a:latin typeface="Century Gothic"/>
              <a:cs typeface="Century Gothic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283649" y="1769534"/>
            <a:ext cx="8796851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2400"/>
              </a:spcAft>
            </a:pPr>
            <a:r>
              <a:rPr kumimoji="1" lang="en-US" altLang="ja-JP" sz="2400" dirty="0" smtClean="0">
                <a:latin typeface="Century Gothic"/>
                <a:cs typeface="Century Gothic"/>
              </a:rPr>
              <a:t>1. Multi-flavor nucleus</a:t>
            </a:r>
            <a:endParaRPr lang="en-US" altLang="ja-JP" sz="2400" dirty="0" smtClean="0">
              <a:latin typeface="Century Gothic"/>
              <a:cs typeface="Century Gothic"/>
            </a:endParaRPr>
          </a:p>
          <a:p>
            <a:pPr>
              <a:spcAft>
                <a:spcPts val="2400"/>
              </a:spcAft>
            </a:pPr>
            <a:r>
              <a:rPr kumimoji="1" lang="en-US" altLang="ja-JP" sz="2400" dirty="0" smtClean="0">
                <a:latin typeface="Century Gothic"/>
                <a:cs typeface="Century Gothic"/>
              </a:rPr>
              <a:t>2. Heavy quark symmetry </a:t>
            </a:r>
          </a:p>
          <a:p>
            <a:pPr>
              <a:spcAft>
                <a:spcPts val="2400"/>
              </a:spcAft>
            </a:pPr>
            <a:r>
              <a:rPr lang="en-US" altLang="ja-JP" sz="2400" dirty="0" smtClean="0">
                <a:latin typeface="Century Gothic"/>
                <a:cs typeface="Century Gothic"/>
              </a:rPr>
              <a:t>3. Application 1: Leading order in 1/m</a:t>
            </a:r>
            <a:r>
              <a:rPr lang="en-US" altLang="ja-JP" sz="2400" baseline="-25000" dirty="0" smtClean="0">
                <a:latin typeface="Century Gothic"/>
                <a:cs typeface="Century Gothic"/>
              </a:rPr>
              <a:t>Q</a:t>
            </a:r>
            <a:r>
              <a:rPr lang="en-US" altLang="ja-JP" sz="2400" dirty="0" smtClean="0">
                <a:latin typeface="Century Gothic"/>
                <a:cs typeface="Century Gothic"/>
              </a:rPr>
              <a:t> expansion</a:t>
            </a:r>
            <a:endParaRPr kumimoji="1" lang="en-US" altLang="ja-JP" sz="2400" dirty="0" smtClean="0">
              <a:latin typeface="Century Gothic"/>
              <a:cs typeface="Century Gothic"/>
            </a:endParaRPr>
          </a:p>
          <a:p>
            <a:pPr marL="514350" indent="-514350">
              <a:spcAft>
                <a:spcPts val="2400"/>
              </a:spcAft>
            </a:pPr>
            <a:r>
              <a:rPr lang="en-US" altLang="ja-JP" sz="2400" dirty="0" smtClean="0">
                <a:latin typeface="Century Gothic"/>
                <a:cs typeface="Century Gothic"/>
              </a:rPr>
              <a:t>4. Application 2: Next-to-Leading order in 1/m</a:t>
            </a:r>
            <a:r>
              <a:rPr lang="en-US" altLang="ja-JP" sz="2400" baseline="-25000" dirty="0" smtClean="0">
                <a:latin typeface="Century Gothic"/>
                <a:cs typeface="Century Gothic"/>
              </a:rPr>
              <a:t>Q</a:t>
            </a:r>
            <a:r>
              <a:rPr lang="en-US" altLang="ja-JP" sz="2400" dirty="0" smtClean="0">
                <a:latin typeface="Century Gothic"/>
                <a:cs typeface="Century Gothic"/>
              </a:rPr>
              <a:t> expansion</a:t>
            </a:r>
          </a:p>
          <a:p>
            <a:pPr marL="514350" indent="-514350">
              <a:spcAft>
                <a:spcPts val="2400"/>
              </a:spcAft>
            </a:pPr>
            <a:r>
              <a:rPr lang="en-US" altLang="ja-JP" sz="2400" dirty="0" smtClean="0">
                <a:latin typeface="Century Gothic"/>
                <a:cs typeface="Century Gothic"/>
              </a:rPr>
              <a:t>5. Conclusion</a:t>
            </a:r>
            <a:endParaRPr kumimoji="1" lang="en-US" altLang="ja-JP" sz="2400" dirty="0" smtClean="0">
              <a:latin typeface="Century Gothic"/>
              <a:cs typeface="Century Gothic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テキスト ボックス 5"/>
          <p:cNvSpPr txBox="1"/>
          <p:nvPr/>
        </p:nvSpPr>
        <p:spPr>
          <a:xfrm>
            <a:off x="2294737" y="0"/>
            <a:ext cx="45545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800" dirty="0" smtClean="0">
                <a:latin typeface="Century Gothic"/>
                <a:cs typeface="Century Gothic"/>
              </a:rPr>
              <a:t>2. Heavy quark symmetry</a:t>
            </a:r>
            <a:endParaRPr kumimoji="1" lang="ja-JP" altLang="en-US" sz="2800" dirty="0">
              <a:latin typeface="Century Gothic"/>
              <a:cs typeface="Century Gothic"/>
            </a:endParaRPr>
          </a:p>
        </p:txBody>
      </p:sp>
      <p:sp>
        <p:nvSpPr>
          <p:cNvPr id="39" name="正方形/長方形 38"/>
          <p:cNvSpPr/>
          <p:nvPr/>
        </p:nvSpPr>
        <p:spPr>
          <a:xfrm>
            <a:off x="130971" y="731417"/>
            <a:ext cx="888205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 algn="ctr"/>
            <a:r>
              <a:rPr lang="en-US" altLang="ja-JP" sz="4800" dirty="0" smtClean="0">
                <a:solidFill>
                  <a:srgbClr val="FF0000"/>
                </a:solidFill>
                <a:latin typeface="Century Gothic"/>
                <a:cs typeface="Century Gothic"/>
              </a:rPr>
              <a:t>Heavy quark symmetry (HQS)</a:t>
            </a:r>
          </a:p>
        </p:txBody>
      </p:sp>
      <p:sp>
        <p:nvSpPr>
          <p:cNvPr id="45" name="テキスト ボックス 44"/>
          <p:cNvSpPr txBox="1"/>
          <p:nvPr/>
        </p:nvSpPr>
        <p:spPr>
          <a:xfrm>
            <a:off x="153879" y="1397314"/>
            <a:ext cx="88362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dirty="0" smtClean="0">
                <a:latin typeface="Century Gothic"/>
                <a:cs typeface="Century Gothic"/>
              </a:rPr>
              <a:t>Normal hadrons, exotic hadrons, </a:t>
            </a:r>
            <a:r>
              <a:rPr lang="en-US" altLang="ja-JP" sz="2000" dirty="0" err="1" smtClean="0">
                <a:latin typeface="Century Gothic"/>
                <a:cs typeface="Century Gothic"/>
              </a:rPr>
              <a:t>hadronic</a:t>
            </a:r>
            <a:r>
              <a:rPr lang="en-US" altLang="ja-JP" sz="2000" dirty="0" smtClean="0">
                <a:latin typeface="Century Gothic"/>
                <a:cs typeface="Century Gothic"/>
              </a:rPr>
              <a:t> molecules, exotic nuclei, ...</a:t>
            </a:r>
            <a:endParaRPr kumimoji="1" lang="ja-JP" altLang="en-US" sz="2000" dirty="0">
              <a:latin typeface="Century Gothic"/>
              <a:cs typeface="Century Gothic"/>
            </a:endParaRPr>
          </a:p>
        </p:txBody>
      </p:sp>
      <p:cxnSp>
        <p:nvCxnSpPr>
          <p:cNvPr id="53" name="直線矢印コネクタ 52"/>
          <p:cNvCxnSpPr/>
          <p:nvPr/>
        </p:nvCxnSpPr>
        <p:spPr>
          <a:xfrm>
            <a:off x="4593386" y="3875137"/>
            <a:ext cx="361950" cy="1588"/>
          </a:xfrm>
          <a:prstGeom prst="straightConnector1">
            <a:avLst/>
          </a:prstGeom>
          <a:ln w="38100" cap="flat" cmpd="sng" algn="ctr">
            <a:solidFill>
              <a:schemeClr val="tx1">
                <a:lumMod val="85000"/>
                <a:lumOff val="15000"/>
              </a:schemeClr>
            </a:solidFill>
            <a:prstDash val="solid"/>
            <a:round/>
            <a:headEnd type="none" w="med" len="med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2" name="図 41"/>
          <p:cNvPicPr>
            <a:picLocks noChangeAspect="1"/>
          </p:cNvPicPr>
          <p:nvPr/>
        </p:nvPicPr>
        <p:blipFill>
          <a:blip r:embed="rId2">
            <a:alphaModFix/>
            <a:lum bright="-20000"/>
          </a:blip>
          <a:stretch>
            <a:fillRect/>
          </a:stretch>
        </p:blipFill>
        <p:spPr>
          <a:xfrm>
            <a:off x="1627073" y="2743200"/>
            <a:ext cx="2489200" cy="2489200"/>
          </a:xfrm>
          <a:prstGeom prst="rect">
            <a:avLst/>
          </a:prstGeom>
        </p:spPr>
      </p:pic>
      <p:sp>
        <p:nvSpPr>
          <p:cNvPr id="27" name="テキスト ボックス 26"/>
          <p:cNvSpPr txBox="1"/>
          <p:nvPr/>
        </p:nvSpPr>
        <p:spPr>
          <a:xfrm>
            <a:off x="4998780" y="5188983"/>
            <a:ext cx="36161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dirty="0" smtClean="0">
                <a:latin typeface="Century Gothic"/>
                <a:cs typeface="Century Gothic"/>
              </a:rPr>
              <a:t>Total spin = j ± 1/2: degenerate</a:t>
            </a:r>
            <a:endParaRPr kumimoji="1" lang="ja-JP" altLang="en-US" dirty="0">
              <a:latin typeface="Century Gothic"/>
              <a:cs typeface="Century Gothic"/>
            </a:endParaRPr>
          </a:p>
        </p:txBody>
      </p:sp>
      <p:grpSp>
        <p:nvGrpSpPr>
          <p:cNvPr id="26" name="図形グループ 25"/>
          <p:cNvGrpSpPr/>
          <p:nvPr/>
        </p:nvGrpSpPr>
        <p:grpSpPr>
          <a:xfrm>
            <a:off x="5509258" y="3125982"/>
            <a:ext cx="2396914" cy="1735700"/>
            <a:chOff x="3773115" y="3009469"/>
            <a:chExt cx="2396914" cy="1735700"/>
          </a:xfrm>
        </p:grpSpPr>
        <p:pic>
          <p:nvPicPr>
            <p:cNvPr id="28" name="図 27" descr="images.jpe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73115" y="3009469"/>
              <a:ext cx="2302510" cy="1724660"/>
            </a:xfrm>
            <a:prstGeom prst="rect">
              <a:avLst/>
            </a:prstGeom>
          </p:spPr>
        </p:pic>
        <p:sp>
          <p:nvSpPr>
            <p:cNvPr id="29" name="テキスト ボックス 28"/>
            <p:cNvSpPr txBox="1"/>
            <p:nvPr/>
          </p:nvSpPr>
          <p:spPr>
            <a:xfrm>
              <a:off x="5619625" y="3087110"/>
              <a:ext cx="29076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800" b="1" dirty="0" err="1" smtClean="0">
                  <a:solidFill>
                    <a:srgbClr val="FF0000"/>
                  </a:solidFill>
                  <a:latin typeface="Century Gothic"/>
                  <a:cs typeface="Century Gothic"/>
                </a:rPr>
                <a:t>j</a:t>
              </a:r>
              <a:endParaRPr kumimoji="1" lang="ja-JP" altLang="en-US" sz="2800" b="1" dirty="0">
                <a:solidFill>
                  <a:srgbClr val="FF0000"/>
                </a:solidFill>
                <a:latin typeface="Century Gothic"/>
                <a:cs typeface="Century Gothic"/>
              </a:endParaRPr>
            </a:p>
          </p:txBody>
        </p:sp>
        <p:sp>
          <p:nvSpPr>
            <p:cNvPr id="30" name="テキスト ボックス 29"/>
            <p:cNvSpPr txBox="1"/>
            <p:nvPr/>
          </p:nvSpPr>
          <p:spPr>
            <a:xfrm>
              <a:off x="4981983" y="4283504"/>
              <a:ext cx="118804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400" b="1" dirty="0" smtClean="0">
                  <a:solidFill>
                    <a:srgbClr val="FF0000"/>
                  </a:solidFill>
                  <a:latin typeface="Century Gothic"/>
                  <a:cs typeface="Century Gothic"/>
                </a:rPr>
                <a:t>S</a:t>
              </a:r>
              <a:r>
                <a:rPr kumimoji="1" lang="en-US" altLang="ja-JP" sz="2400" b="1" baseline="-25000" dirty="0" smtClean="0">
                  <a:solidFill>
                    <a:srgbClr val="FF0000"/>
                  </a:solidFill>
                  <a:latin typeface="Century Gothic"/>
                  <a:cs typeface="Century Gothic"/>
                </a:rPr>
                <a:t>Q</a:t>
              </a:r>
              <a:r>
                <a:rPr kumimoji="1" lang="en-US" altLang="ja-JP" sz="2400" b="1" dirty="0" smtClean="0">
                  <a:solidFill>
                    <a:srgbClr val="FF0000"/>
                  </a:solidFill>
                  <a:latin typeface="Century Gothic"/>
                  <a:cs typeface="Century Gothic"/>
                </a:rPr>
                <a:t>=1/2</a:t>
              </a:r>
              <a:endParaRPr kumimoji="1" lang="ja-JP" altLang="en-US" sz="2400" b="1" dirty="0">
                <a:solidFill>
                  <a:srgbClr val="FF0000"/>
                </a:solidFill>
                <a:latin typeface="Century Gothic"/>
                <a:cs typeface="Century Gothic"/>
              </a:endParaRPr>
            </a:p>
          </p:txBody>
        </p:sp>
      </p:grpSp>
      <p:grpSp>
        <p:nvGrpSpPr>
          <p:cNvPr id="9" name="図形グループ 8"/>
          <p:cNvGrpSpPr/>
          <p:nvPr/>
        </p:nvGrpSpPr>
        <p:grpSpPr>
          <a:xfrm>
            <a:off x="233468" y="2001928"/>
            <a:ext cx="6573391" cy="2455814"/>
            <a:chOff x="233468" y="2001928"/>
            <a:chExt cx="6573391" cy="2455814"/>
          </a:xfrm>
        </p:grpSpPr>
        <p:grpSp>
          <p:nvGrpSpPr>
            <p:cNvPr id="60" name="図形グループ 55"/>
            <p:cNvGrpSpPr/>
            <p:nvPr/>
          </p:nvGrpSpPr>
          <p:grpSpPr>
            <a:xfrm>
              <a:off x="233468" y="2001928"/>
              <a:ext cx="6573391" cy="2455814"/>
              <a:chOff x="-428405" y="2444498"/>
              <a:chExt cx="6573391" cy="2455814"/>
            </a:xfrm>
          </p:grpSpPr>
          <p:sp>
            <p:nvSpPr>
              <p:cNvPr id="66" name="テキスト ボックス 65"/>
              <p:cNvSpPr txBox="1"/>
              <p:nvPr/>
            </p:nvSpPr>
            <p:spPr>
              <a:xfrm>
                <a:off x="-428405" y="2444498"/>
                <a:ext cx="657339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ja-JP" u="sng" dirty="0" smtClean="0">
                    <a:latin typeface="Century Gothic"/>
                    <a:cs typeface="Century Gothic"/>
                  </a:rPr>
                  <a:t>Heavy quark spin</a:t>
                </a:r>
                <a:r>
                  <a:rPr lang="en-US" altLang="ja-JP" dirty="0" smtClean="0">
                    <a:latin typeface="Century Gothic"/>
                    <a:cs typeface="Century Gothic"/>
                  </a:rPr>
                  <a:t> × </a:t>
                </a:r>
                <a:r>
                  <a:rPr lang="en-US" altLang="ja-JP" u="sng" dirty="0" smtClean="0">
                    <a:latin typeface="Century Gothic"/>
                    <a:cs typeface="Century Gothic"/>
                  </a:rPr>
                  <a:t>Light quark and gluon total spin </a:t>
                </a:r>
                <a:endParaRPr kumimoji="1" lang="ja-JP" altLang="en-US" u="sng" dirty="0">
                  <a:latin typeface="Century Gothic"/>
                  <a:cs typeface="Century Gothic"/>
                </a:endParaRPr>
              </a:p>
            </p:txBody>
          </p:sp>
          <p:cxnSp>
            <p:nvCxnSpPr>
              <p:cNvPr id="62" name="直線コネクタ 61"/>
              <p:cNvCxnSpPr>
                <a:endCxn id="64" idx="0"/>
              </p:cNvCxnSpPr>
              <p:nvPr/>
            </p:nvCxnSpPr>
            <p:spPr>
              <a:xfrm>
                <a:off x="941450" y="2746721"/>
                <a:ext cx="744448" cy="1691926"/>
              </a:xfrm>
              <a:prstGeom prst="line">
                <a:avLst/>
              </a:prstGeom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直線コネクタ 62"/>
              <p:cNvCxnSpPr>
                <a:endCxn id="5" idx="6"/>
              </p:cNvCxnSpPr>
              <p:nvPr/>
            </p:nvCxnSpPr>
            <p:spPr>
              <a:xfrm flipH="1">
                <a:off x="2867442" y="2907005"/>
                <a:ext cx="1001678" cy="865677"/>
              </a:xfrm>
              <a:prstGeom prst="line">
                <a:avLst/>
              </a:prstGeom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4" name="テキスト ボックス 63"/>
              <p:cNvSpPr txBox="1"/>
              <p:nvPr/>
            </p:nvSpPr>
            <p:spPr>
              <a:xfrm>
                <a:off x="974698" y="4438647"/>
                <a:ext cx="14224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ja-JP" sz="2400" b="1" dirty="0" smtClean="0">
                    <a:solidFill>
                      <a:srgbClr val="FF0000"/>
                    </a:solidFill>
                    <a:latin typeface="Century Gothic"/>
                    <a:cs typeface="Century Gothic"/>
                  </a:rPr>
                  <a:t>S</a:t>
                </a:r>
                <a:r>
                  <a:rPr lang="en-US" altLang="ja-JP" sz="2400" b="1" baseline="-25000" dirty="0" smtClean="0">
                    <a:solidFill>
                      <a:srgbClr val="FF0000"/>
                    </a:solidFill>
                    <a:latin typeface="Century Gothic"/>
                    <a:cs typeface="Century Gothic"/>
                  </a:rPr>
                  <a:t>Q</a:t>
                </a:r>
                <a:r>
                  <a:rPr lang="en-US" altLang="ja-JP" sz="2400" b="1" dirty="0" smtClean="0">
                    <a:solidFill>
                      <a:srgbClr val="FF0000"/>
                    </a:solidFill>
                    <a:latin typeface="Century Gothic"/>
                    <a:cs typeface="Century Gothic"/>
                  </a:rPr>
                  <a:t>=</a:t>
                </a:r>
                <a:r>
                  <a:rPr lang="en-US" altLang="ja-JP" sz="2400" b="1" spc="-150" dirty="0" smtClean="0">
                    <a:solidFill>
                      <a:srgbClr val="FF0000"/>
                    </a:solidFill>
                    <a:latin typeface="Century Gothic"/>
                    <a:cs typeface="Century Gothic"/>
                  </a:rPr>
                  <a:t>1/2</a:t>
                </a:r>
                <a:endParaRPr kumimoji="1" lang="ja-JP" altLang="en-US" sz="2400" b="1" spc="-150" dirty="0">
                  <a:solidFill>
                    <a:srgbClr val="FF0000"/>
                  </a:solidFill>
                  <a:latin typeface="Century Gothic"/>
                  <a:cs typeface="Century Gothic"/>
                </a:endParaRPr>
              </a:p>
            </p:txBody>
          </p:sp>
          <p:sp>
            <p:nvSpPr>
              <p:cNvPr id="65" name="テキスト ボックス 64"/>
              <p:cNvSpPr txBox="1"/>
              <p:nvPr/>
            </p:nvSpPr>
            <p:spPr>
              <a:xfrm>
                <a:off x="2397098" y="3734519"/>
                <a:ext cx="563793" cy="584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ja-JP" sz="3200" b="1" dirty="0" err="1" smtClean="0">
                    <a:solidFill>
                      <a:srgbClr val="FF0000"/>
                    </a:solidFill>
                    <a:latin typeface="Century Gothic"/>
                    <a:cs typeface="Century Gothic"/>
                  </a:rPr>
                  <a:t>j</a:t>
                </a:r>
                <a:endParaRPr kumimoji="1" lang="ja-JP" altLang="en-US" sz="3200" b="1" dirty="0">
                  <a:solidFill>
                    <a:srgbClr val="FF0000"/>
                  </a:solidFill>
                  <a:latin typeface="Century Gothic"/>
                  <a:cs typeface="Century Gothic"/>
                </a:endParaRPr>
              </a:p>
            </p:txBody>
          </p:sp>
        </p:grpSp>
        <p:sp>
          <p:nvSpPr>
            <p:cNvPr id="24" name="テキスト ボックス 23"/>
            <p:cNvSpPr txBox="1"/>
            <p:nvPr/>
          </p:nvSpPr>
          <p:spPr>
            <a:xfrm>
              <a:off x="4647365" y="2266433"/>
              <a:ext cx="1749863" cy="6155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000" i="1" dirty="0" smtClean="0">
                  <a:solidFill>
                    <a:srgbClr val="FF0000"/>
                  </a:solidFill>
                  <a:latin typeface="Century Gothic"/>
                  <a:cs typeface="Century Gothic"/>
                </a:rPr>
                <a:t>Brown muck</a:t>
              </a:r>
            </a:p>
            <a:p>
              <a:pPr algn="ctr"/>
              <a:r>
                <a:rPr kumimoji="1" lang="en-US" altLang="ja-JP" sz="1400" i="1" dirty="0" smtClean="0">
                  <a:solidFill>
                    <a:srgbClr val="FF0000"/>
                  </a:solidFill>
                  <a:latin typeface="Century Gothic"/>
                  <a:cs typeface="Century Gothic"/>
                </a:rPr>
                <a:t>(Spin-complex)</a:t>
              </a:r>
              <a:endParaRPr kumimoji="1" lang="ja-JP" altLang="en-US" sz="1400" i="1" dirty="0">
                <a:solidFill>
                  <a:srgbClr val="FF0000"/>
                </a:solidFill>
                <a:latin typeface="Century Gothic"/>
                <a:cs typeface="Century Gothic"/>
              </a:endParaRPr>
            </a:p>
          </p:txBody>
        </p:sp>
        <p:sp>
          <p:nvSpPr>
            <p:cNvPr id="5" name="円/楕円 4"/>
            <p:cNvSpPr/>
            <p:nvPr/>
          </p:nvSpPr>
          <p:spPr>
            <a:xfrm rot="18484669">
              <a:off x="2923343" y="2739739"/>
              <a:ext cx="749626" cy="1770832"/>
            </a:xfrm>
            <a:prstGeom prst="ellipse">
              <a:avLst/>
            </a:prstGeom>
            <a:noFill/>
            <a:ln w="7620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40" name="テキスト ボックス 39"/>
          <p:cNvSpPr txBox="1"/>
          <p:nvPr/>
        </p:nvSpPr>
        <p:spPr>
          <a:xfrm>
            <a:off x="1658003" y="5163130"/>
            <a:ext cx="2401356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kumimoji="1" lang="en-US" altLang="ja-JP" dirty="0" smtClean="0">
                <a:latin typeface="Century Gothic"/>
                <a:cs typeface="Century Gothic"/>
              </a:rPr>
              <a:t>spin-spin interaction</a:t>
            </a:r>
          </a:p>
        </p:txBody>
      </p:sp>
      <p:sp>
        <p:nvSpPr>
          <p:cNvPr id="41" name="テキスト ボックス 40"/>
          <p:cNvSpPr txBox="1"/>
          <p:nvPr/>
        </p:nvSpPr>
        <p:spPr>
          <a:xfrm>
            <a:off x="63638" y="4665976"/>
            <a:ext cx="19088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>
                <a:latin typeface="Century Gothic"/>
                <a:cs typeface="Century Gothic"/>
              </a:rPr>
              <a:t>H</a:t>
            </a:r>
            <a:r>
              <a:rPr kumimoji="1" lang="en-US" altLang="ja-JP" dirty="0" smtClean="0">
                <a:latin typeface="Century Gothic"/>
                <a:cs typeface="Century Gothic"/>
              </a:rPr>
              <a:t>eavy hadron</a:t>
            </a:r>
            <a:endParaRPr kumimoji="1" lang="ja-JP" altLang="en-US" dirty="0">
              <a:latin typeface="Century Gothic"/>
              <a:cs typeface="Century Gothic"/>
            </a:endParaRP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1013305" y="5578628"/>
            <a:ext cx="3630078" cy="954107"/>
          </a:xfrm>
          <a:prstGeom prst="rect">
            <a:avLst/>
          </a:prstGeom>
          <a:noFill/>
          <a:ln w="57150" cmpd="sng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800" b="1" dirty="0" smtClean="0">
                <a:solidFill>
                  <a:srgbClr val="FF0000"/>
                </a:solidFill>
                <a:latin typeface="Century Gothic"/>
                <a:cs typeface="Century Gothic"/>
              </a:rPr>
              <a:t>suppressed:</a:t>
            </a:r>
          </a:p>
          <a:p>
            <a:pPr algn="ctr"/>
            <a:r>
              <a:rPr kumimoji="1" lang="en-US" altLang="ja-JP" sz="2800" b="1" dirty="0" smtClean="0">
                <a:solidFill>
                  <a:srgbClr val="FF0000"/>
                </a:solidFill>
                <a:latin typeface="Century Gothic"/>
                <a:cs typeface="Century Gothic"/>
              </a:rPr>
              <a:t>S</a:t>
            </a:r>
            <a:r>
              <a:rPr kumimoji="1" lang="en-US" altLang="ja-JP" sz="2800" b="1" baseline="-25000" dirty="0" smtClean="0">
                <a:solidFill>
                  <a:srgbClr val="FF0000"/>
                </a:solidFill>
                <a:latin typeface="Century Gothic"/>
                <a:cs typeface="Century Gothic"/>
              </a:rPr>
              <a:t>Q</a:t>
            </a:r>
            <a:r>
              <a:rPr kumimoji="1" lang="ja-JP" altLang="en-US" sz="2800" b="1" dirty="0" smtClean="0">
                <a:solidFill>
                  <a:srgbClr val="FF0000"/>
                </a:solidFill>
                <a:latin typeface="Century Gothic"/>
                <a:cs typeface="Century Gothic"/>
              </a:rPr>
              <a:t>・</a:t>
            </a:r>
            <a:r>
              <a:rPr kumimoji="1" lang="en-US" altLang="ja-JP" sz="2800" b="1" dirty="0" smtClean="0">
                <a:solidFill>
                  <a:srgbClr val="FF0000"/>
                </a:solidFill>
                <a:latin typeface="Century Gothic"/>
                <a:cs typeface="Century Gothic"/>
              </a:rPr>
              <a:t>j </a:t>
            </a:r>
            <a:r>
              <a:rPr lang="en-US" altLang="ja-JP" sz="2800" b="1" dirty="0" smtClean="0">
                <a:solidFill>
                  <a:srgbClr val="FF0000"/>
                </a:solidFill>
                <a:latin typeface="Century Gothic"/>
                <a:cs typeface="Century Gothic"/>
              </a:rPr>
              <a:t>~Λ</a:t>
            </a:r>
            <a:r>
              <a:rPr lang="en-US" altLang="ja-JP" sz="2800" b="1" baseline="-25000" dirty="0" smtClean="0">
                <a:solidFill>
                  <a:srgbClr val="FF0000"/>
                </a:solidFill>
                <a:latin typeface="Century Gothic"/>
                <a:cs typeface="Century Gothic"/>
              </a:rPr>
              <a:t>QCD</a:t>
            </a:r>
            <a:r>
              <a:rPr lang="en-US" altLang="ja-JP" sz="2800" b="1" dirty="0">
                <a:solidFill>
                  <a:srgbClr val="FF0000"/>
                </a:solidFill>
                <a:latin typeface="Century Gothic"/>
                <a:cs typeface="Century Gothic"/>
              </a:rPr>
              <a:t>/</a:t>
            </a:r>
            <a:r>
              <a:rPr lang="en-US" altLang="ja-JP" sz="2800" b="1" dirty="0" err="1">
                <a:solidFill>
                  <a:srgbClr val="FF0000"/>
                </a:solidFill>
                <a:latin typeface="Century Gothic"/>
                <a:cs typeface="Century Gothic"/>
              </a:rPr>
              <a:t>m</a:t>
            </a:r>
            <a:r>
              <a:rPr lang="en-US" altLang="ja-JP" sz="2800" b="1" baseline="-25000" dirty="0" err="1">
                <a:solidFill>
                  <a:srgbClr val="FF0000"/>
                </a:solidFill>
                <a:latin typeface="Century Gothic"/>
                <a:cs typeface="Century Gothic"/>
              </a:rPr>
              <a:t>Q</a:t>
            </a:r>
            <a:r>
              <a:rPr lang="en-US" altLang="ja-JP" sz="2800" b="1" dirty="0">
                <a:solidFill>
                  <a:srgbClr val="FF0000"/>
                </a:solidFill>
                <a:latin typeface="Century Gothic"/>
                <a:cs typeface="Century Gothic"/>
              </a:rPr>
              <a:t> &lt;&lt; </a:t>
            </a:r>
            <a:r>
              <a:rPr lang="en-US" altLang="ja-JP" sz="2800" b="1" dirty="0" smtClean="0">
                <a:solidFill>
                  <a:srgbClr val="FF0000"/>
                </a:solidFill>
                <a:latin typeface="Century Gothic"/>
                <a:cs typeface="Century Gothic"/>
              </a:rPr>
              <a:t>1</a:t>
            </a:r>
            <a:endParaRPr lang="ja-JP" altLang="en-US" sz="2800" b="1" dirty="0">
              <a:solidFill>
                <a:srgbClr val="FF0000"/>
              </a:solidFill>
              <a:latin typeface="Century Gothic"/>
              <a:cs typeface="Century Gothic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7" grpId="1"/>
      <p:bldP spid="40" grpId="0"/>
      <p:bldP spid="40" grpId="1"/>
      <p:bldP spid="41" grpId="0"/>
      <p:bldP spid="41" grpId="1"/>
      <p:bldP spid="23" grpId="0" animBg="1"/>
      <p:bldP spid="23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テキスト ボックス 5"/>
          <p:cNvSpPr txBox="1"/>
          <p:nvPr/>
        </p:nvSpPr>
        <p:spPr>
          <a:xfrm>
            <a:off x="2294737" y="0"/>
            <a:ext cx="45545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800" dirty="0" smtClean="0">
                <a:latin typeface="Century Gothic"/>
                <a:cs typeface="Century Gothic"/>
              </a:rPr>
              <a:t>2. Heavy quark symmetry</a:t>
            </a:r>
            <a:endParaRPr kumimoji="1" lang="ja-JP" altLang="en-US" sz="2800" dirty="0">
              <a:latin typeface="Century Gothic"/>
              <a:cs typeface="Century Gothic"/>
            </a:endParaRPr>
          </a:p>
        </p:txBody>
      </p:sp>
      <p:grpSp>
        <p:nvGrpSpPr>
          <p:cNvPr id="2" name="図形グループ 31"/>
          <p:cNvGrpSpPr/>
          <p:nvPr/>
        </p:nvGrpSpPr>
        <p:grpSpPr>
          <a:xfrm>
            <a:off x="5348141" y="3347113"/>
            <a:ext cx="3729189" cy="2873618"/>
            <a:chOff x="5348141" y="3347113"/>
            <a:chExt cx="3729189" cy="2873618"/>
          </a:xfrm>
        </p:grpSpPr>
        <p:sp>
          <p:nvSpPr>
            <p:cNvPr id="36" name="テキスト ボックス 35"/>
            <p:cNvSpPr txBox="1"/>
            <p:nvPr/>
          </p:nvSpPr>
          <p:spPr>
            <a:xfrm>
              <a:off x="5348141" y="5081958"/>
              <a:ext cx="2949094" cy="11387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4000" dirty="0" smtClean="0">
                  <a:latin typeface="Century Gothic"/>
                  <a:cs typeface="Century Gothic"/>
                </a:rPr>
                <a:t>HQS</a:t>
              </a:r>
              <a:r>
                <a:rPr kumimoji="1" lang="en-US" altLang="ja-JP" sz="4000" dirty="0" smtClean="0">
                  <a:solidFill>
                    <a:srgbClr val="0000FF"/>
                  </a:solidFill>
                  <a:latin typeface="Century Gothic"/>
                  <a:cs typeface="Century Gothic"/>
                </a:rPr>
                <a:t> singlet</a:t>
              </a:r>
            </a:p>
            <a:p>
              <a:pPr algn="ctr"/>
              <a:r>
                <a:rPr lang="en-US" altLang="ja-JP" sz="2800" dirty="0" smtClean="0">
                  <a:solidFill>
                    <a:srgbClr val="000000"/>
                  </a:solidFill>
                  <a:latin typeface="Century Gothic"/>
                  <a:cs typeface="Century Gothic"/>
                </a:rPr>
                <a:t>(</a:t>
              </a:r>
              <a:r>
                <a:rPr lang="en-US" altLang="ja-JP" sz="2800" dirty="0" err="1" smtClean="0">
                  <a:solidFill>
                    <a:srgbClr val="000000"/>
                  </a:solidFill>
                  <a:latin typeface="Century Gothic"/>
                  <a:cs typeface="Century Gothic"/>
                </a:rPr>
                <a:t>j</a:t>
              </a:r>
              <a:r>
                <a:rPr lang="en-US" altLang="ja-JP" sz="2800" dirty="0" smtClean="0">
                  <a:solidFill>
                    <a:srgbClr val="000000"/>
                  </a:solidFill>
                  <a:latin typeface="Century Gothic"/>
                  <a:cs typeface="Century Gothic"/>
                </a:rPr>
                <a:t>=0)</a:t>
              </a:r>
              <a:endParaRPr kumimoji="1" lang="ja-JP" altLang="en-US" sz="2800" dirty="0">
                <a:solidFill>
                  <a:srgbClr val="000000"/>
                </a:solidFill>
                <a:latin typeface="Century Gothic"/>
                <a:cs typeface="Century Gothic"/>
              </a:endParaRPr>
            </a:p>
          </p:txBody>
        </p:sp>
        <p:grpSp>
          <p:nvGrpSpPr>
            <p:cNvPr id="3" name="図形グループ 34"/>
            <p:cNvGrpSpPr/>
            <p:nvPr/>
          </p:nvGrpSpPr>
          <p:grpSpPr>
            <a:xfrm>
              <a:off x="5994875" y="3347113"/>
              <a:ext cx="3082455" cy="912514"/>
              <a:chOff x="5994875" y="3474113"/>
              <a:chExt cx="3082455" cy="912514"/>
            </a:xfrm>
          </p:grpSpPr>
          <p:grpSp>
            <p:nvGrpSpPr>
              <p:cNvPr id="4" name="図形グループ 22"/>
              <p:cNvGrpSpPr/>
              <p:nvPr/>
            </p:nvGrpSpPr>
            <p:grpSpPr>
              <a:xfrm>
                <a:off x="5994875" y="3474113"/>
                <a:ext cx="2474125" cy="558446"/>
                <a:chOff x="6413500" y="4366111"/>
                <a:chExt cx="2474125" cy="558446"/>
              </a:xfrm>
            </p:grpSpPr>
            <p:cxnSp>
              <p:nvCxnSpPr>
                <p:cNvPr id="43" name="直線コネクタ 42"/>
                <p:cNvCxnSpPr/>
                <p:nvPr/>
              </p:nvCxnSpPr>
              <p:spPr>
                <a:xfrm>
                  <a:off x="6413500" y="4922969"/>
                  <a:ext cx="1368780" cy="1588"/>
                </a:xfrm>
                <a:prstGeom prst="line">
                  <a:avLst/>
                </a:prstGeom>
                <a:ln w="76200" cap="rnd" cmpd="sng" algn="ctr">
                  <a:solidFill>
                    <a:schemeClr val="tx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4" name="テキスト ボックス 43"/>
                <p:cNvSpPr txBox="1"/>
                <p:nvPr/>
              </p:nvSpPr>
              <p:spPr>
                <a:xfrm>
                  <a:off x="7413535" y="4366111"/>
                  <a:ext cx="1474090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kumimoji="1" lang="en-US" altLang="ja-JP" sz="2800" dirty="0" smtClean="0">
                      <a:latin typeface="Century Gothic"/>
                      <a:cs typeface="Century Gothic"/>
                    </a:rPr>
                    <a:t>J</a:t>
                  </a:r>
                  <a:r>
                    <a:rPr kumimoji="1" lang="en-US" altLang="ja-JP" sz="2800" baseline="-25000" dirty="0" smtClean="0">
                      <a:latin typeface="Century Gothic"/>
                      <a:cs typeface="Century Gothic"/>
                    </a:rPr>
                    <a:t>+</a:t>
                  </a:r>
                  <a:r>
                    <a:rPr kumimoji="1" lang="en-US" altLang="ja-JP" sz="2800" dirty="0" smtClean="0">
                      <a:latin typeface="Century Gothic"/>
                      <a:cs typeface="Century Gothic"/>
                    </a:rPr>
                    <a:t> = 1/2</a:t>
                  </a:r>
                  <a:endParaRPr kumimoji="1" lang="ja-JP" altLang="en-US" sz="2800" dirty="0">
                    <a:latin typeface="Century Gothic"/>
                    <a:cs typeface="Century Gothic"/>
                  </a:endParaRPr>
                </a:p>
              </p:txBody>
            </p:sp>
          </p:grpSp>
          <p:pic>
            <p:nvPicPr>
              <p:cNvPr id="47" name="図 46"/>
              <p:cNvPicPr>
                <a:picLocks noChangeAspect="1"/>
              </p:cNvPicPr>
              <p:nvPr/>
            </p:nvPicPr>
            <p:blipFill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8418200" y="3731307"/>
                <a:ext cx="659130" cy="655320"/>
              </a:xfrm>
              <a:prstGeom prst="rect">
                <a:avLst/>
              </a:prstGeom>
            </p:spPr>
          </p:pic>
        </p:grpSp>
      </p:grpSp>
      <p:grpSp>
        <p:nvGrpSpPr>
          <p:cNvPr id="5" name="図形グループ 29"/>
          <p:cNvGrpSpPr/>
          <p:nvPr/>
        </p:nvGrpSpPr>
        <p:grpSpPr>
          <a:xfrm>
            <a:off x="-29359" y="2318751"/>
            <a:ext cx="5029964" cy="3901980"/>
            <a:chOff x="-29359" y="2318751"/>
            <a:chExt cx="5029964" cy="3901980"/>
          </a:xfrm>
        </p:grpSpPr>
        <p:grpSp>
          <p:nvGrpSpPr>
            <p:cNvPr id="7" name="図形グループ 26"/>
            <p:cNvGrpSpPr/>
            <p:nvPr/>
          </p:nvGrpSpPr>
          <p:grpSpPr>
            <a:xfrm>
              <a:off x="-29359" y="2318751"/>
              <a:ext cx="4322955" cy="3901980"/>
              <a:chOff x="4377541" y="2572751"/>
              <a:chExt cx="4322955" cy="3901980"/>
            </a:xfrm>
          </p:grpSpPr>
          <p:grpSp>
            <p:nvGrpSpPr>
              <p:cNvPr id="8" name="図形グループ 22"/>
              <p:cNvGrpSpPr/>
              <p:nvPr/>
            </p:nvGrpSpPr>
            <p:grpSpPr>
              <a:xfrm>
                <a:off x="5981700" y="3447161"/>
                <a:ext cx="2718796" cy="558446"/>
                <a:chOff x="6413500" y="4212159"/>
                <a:chExt cx="2718796" cy="558446"/>
              </a:xfrm>
            </p:grpSpPr>
            <p:cxnSp>
              <p:nvCxnSpPr>
                <p:cNvPr id="17" name="直線コネクタ 16"/>
                <p:cNvCxnSpPr/>
                <p:nvPr/>
              </p:nvCxnSpPr>
              <p:spPr>
                <a:xfrm>
                  <a:off x="6413500" y="4769017"/>
                  <a:ext cx="1368780" cy="1588"/>
                </a:xfrm>
                <a:prstGeom prst="line">
                  <a:avLst/>
                </a:prstGeom>
                <a:ln w="76200" cap="rnd" cmpd="sng" algn="ctr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1" name="テキスト ボックス 20"/>
                <p:cNvSpPr txBox="1"/>
                <p:nvPr/>
              </p:nvSpPr>
              <p:spPr>
                <a:xfrm>
                  <a:off x="7168865" y="4212159"/>
                  <a:ext cx="1963431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kumimoji="1" lang="en-US" altLang="ja-JP" sz="2800" dirty="0" smtClean="0">
                      <a:latin typeface="Century Gothic"/>
                      <a:cs typeface="Century Gothic"/>
                    </a:rPr>
                    <a:t>J</a:t>
                  </a:r>
                  <a:r>
                    <a:rPr kumimoji="1" lang="en-US" altLang="ja-JP" sz="2800" baseline="-25000" dirty="0" smtClean="0">
                      <a:latin typeface="Century Gothic"/>
                      <a:cs typeface="Century Gothic"/>
                    </a:rPr>
                    <a:t>+</a:t>
                  </a:r>
                  <a:r>
                    <a:rPr kumimoji="1" lang="en-US" altLang="ja-JP" sz="2800" dirty="0" smtClean="0">
                      <a:latin typeface="Century Gothic"/>
                      <a:cs typeface="Century Gothic"/>
                    </a:rPr>
                    <a:t> = </a:t>
                  </a:r>
                  <a:r>
                    <a:rPr kumimoji="1" lang="en-US" altLang="ja-JP" sz="2800" dirty="0" err="1" smtClean="0">
                      <a:latin typeface="Century Gothic"/>
                      <a:cs typeface="Century Gothic"/>
                    </a:rPr>
                    <a:t>j</a:t>
                  </a:r>
                  <a:r>
                    <a:rPr kumimoji="1" lang="en-US" altLang="ja-JP" sz="2800" dirty="0" smtClean="0">
                      <a:latin typeface="Century Gothic"/>
                      <a:cs typeface="Century Gothic"/>
                    </a:rPr>
                    <a:t> + 1/2</a:t>
                  </a:r>
                  <a:endParaRPr kumimoji="1" lang="ja-JP" altLang="en-US" sz="2800" dirty="0">
                    <a:latin typeface="Century Gothic"/>
                    <a:cs typeface="Century Gothic"/>
                  </a:endParaRPr>
                </a:p>
              </p:txBody>
            </p:sp>
          </p:grpSp>
          <p:grpSp>
            <p:nvGrpSpPr>
              <p:cNvPr id="9" name="図形グループ 23"/>
              <p:cNvGrpSpPr/>
              <p:nvPr/>
            </p:nvGrpSpPr>
            <p:grpSpPr>
              <a:xfrm>
                <a:off x="5981700" y="4345862"/>
                <a:ext cx="2554864" cy="531158"/>
                <a:chOff x="6413500" y="5148960"/>
                <a:chExt cx="2554864" cy="531158"/>
              </a:xfrm>
            </p:grpSpPr>
            <p:cxnSp>
              <p:nvCxnSpPr>
                <p:cNvPr id="20" name="直線コネクタ 19"/>
                <p:cNvCxnSpPr/>
                <p:nvPr/>
              </p:nvCxnSpPr>
              <p:spPr>
                <a:xfrm>
                  <a:off x="6413500" y="5148960"/>
                  <a:ext cx="1368780" cy="1588"/>
                </a:xfrm>
                <a:prstGeom prst="line">
                  <a:avLst/>
                </a:prstGeom>
                <a:ln w="76200" cap="rnd" cmpd="sng" algn="ctr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2" name="テキスト ボックス 21"/>
                <p:cNvSpPr txBox="1"/>
                <p:nvPr/>
              </p:nvSpPr>
              <p:spPr>
                <a:xfrm>
                  <a:off x="7168865" y="5156898"/>
                  <a:ext cx="1799499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kumimoji="1" lang="en-US" altLang="ja-JP" sz="2800" dirty="0" smtClean="0">
                      <a:latin typeface="Century Gothic"/>
                      <a:cs typeface="Century Gothic"/>
                    </a:rPr>
                    <a:t>J</a:t>
                  </a:r>
                  <a:r>
                    <a:rPr kumimoji="1" lang="en-US" altLang="ja-JP" sz="2800" baseline="-25000" dirty="0" smtClean="0">
                      <a:latin typeface="Century Gothic"/>
                      <a:cs typeface="Century Gothic"/>
                    </a:rPr>
                    <a:t>-</a:t>
                  </a:r>
                  <a:r>
                    <a:rPr kumimoji="1" lang="en-US" altLang="ja-JP" sz="2800" dirty="0" smtClean="0">
                      <a:latin typeface="Century Gothic"/>
                      <a:cs typeface="Century Gothic"/>
                    </a:rPr>
                    <a:t> = </a:t>
                  </a:r>
                  <a:r>
                    <a:rPr kumimoji="1" lang="en-US" altLang="ja-JP" sz="2800" dirty="0" err="1" smtClean="0">
                      <a:latin typeface="Century Gothic"/>
                      <a:cs typeface="Century Gothic"/>
                    </a:rPr>
                    <a:t>j</a:t>
                  </a:r>
                  <a:r>
                    <a:rPr kumimoji="1" lang="en-US" altLang="ja-JP" sz="2800" dirty="0" smtClean="0">
                      <a:latin typeface="Century Gothic"/>
                      <a:cs typeface="Century Gothic"/>
                    </a:rPr>
                    <a:t> - 1/2</a:t>
                  </a:r>
                  <a:endParaRPr kumimoji="1" lang="ja-JP" altLang="en-US" sz="2800" dirty="0">
                    <a:latin typeface="Century Gothic"/>
                    <a:cs typeface="Century Gothic"/>
                  </a:endParaRPr>
                </a:p>
              </p:txBody>
            </p:sp>
          </p:grpSp>
          <p:grpSp>
            <p:nvGrpSpPr>
              <p:cNvPr id="10" name="図形グループ 29"/>
              <p:cNvGrpSpPr/>
              <p:nvPr/>
            </p:nvGrpSpPr>
            <p:grpSpPr>
              <a:xfrm>
                <a:off x="4377541" y="2572751"/>
                <a:ext cx="2442195" cy="2722835"/>
                <a:chOff x="7826861" y="3615259"/>
                <a:chExt cx="2442195" cy="2722835"/>
              </a:xfrm>
            </p:grpSpPr>
            <p:cxnSp>
              <p:nvCxnSpPr>
                <p:cNvPr id="28" name="直線矢印コネクタ 27"/>
                <p:cNvCxnSpPr/>
                <p:nvPr/>
              </p:nvCxnSpPr>
              <p:spPr>
                <a:xfrm rot="5400000" flipH="1" flipV="1">
                  <a:off x="7821080" y="5249330"/>
                  <a:ext cx="2175941" cy="1588"/>
                </a:xfrm>
                <a:prstGeom prst="straightConnector1">
                  <a:avLst/>
                </a:prstGeom>
                <a:ln w="38100" cap="flat" cmpd="sng" algn="ctr">
                  <a:solidFill>
                    <a:schemeClr val="tx1">
                      <a:lumMod val="75000"/>
                      <a:lumOff val="25000"/>
                    </a:schemeClr>
                  </a:solidFill>
                  <a:prstDash val="solid"/>
                  <a:round/>
                  <a:headEnd type="none" w="med" len="med"/>
                  <a:tailEnd type="triangle" w="lg" len="lg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9" name="テキスト ボックス 28"/>
                <p:cNvSpPr txBox="1"/>
                <p:nvPr/>
              </p:nvSpPr>
              <p:spPr>
                <a:xfrm>
                  <a:off x="7826861" y="3615259"/>
                  <a:ext cx="2442195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altLang="ja-JP" sz="2800" dirty="0" err="1" smtClean="0">
                      <a:latin typeface="Century Gothic"/>
                      <a:cs typeface="Century Gothic"/>
                    </a:rPr>
                    <a:t>Hadron</a:t>
                  </a:r>
                  <a:r>
                    <a:rPr lang="en-US" altLang="ja-JP" sz="2800" dirty="0" smtClean="0">
                      <a:latin typeface="Century Gothic"/>
                      <a:cs typeface="Century Gothic"/>
                    </a:rPr>
                    <a:t> mass</a:t>
                  </a:r>
                  <a:endParaRPr kumimoji="1" lang="ja-JP" altLang="en-US" sz="2800" dirty="0">
                    <a:latin typeface="Century Gothic"/>
                    <a:cs typeface="Century Gothic"/>
                  </a:endParaRPr>
                </a:p>
              </p:txBody>
            </p:sp>
          </p:grpSp>
          <p:grpSp>
            <p:nvGrpSpPr>
              <p:cNvPr id="11" name="図形グループ 29"/>
              <p:cNvGrpSpPr/>
              <p:nvPr/>
            </p:nvGrpSpPr>
            <p:grpSpPr>
              <a:xfrm>
                <a:off x="7539831" y="3905138"/>
                <a:ext cx="1086705" cy="523220"/>
                <a:chOff x="7682706" y="3911488"/>
                <a:chExt cx="1086705" cy="523220"/>
              </a:xfrm>
            </p:grpSpPr>
            <p:cxnSp>
              <p:nvCxnSpPr>
                <p:cNvPr id="24" name="直線矢印コネクタ 23"/>
                <p:cNvCxnSpPr/>
                <p:nvPr/>
              </p:nvCxnSpPr>
              <p:spPr>
                <a:xfrm rot="5400000" flipH="1" flipV="1">
                  <a:off x="7472306" y="4189357"/>
                  <a:ext cx="422387" cy="1588"/>
                </a:xfrm>
                <a:prstGeom prst="straightConnector1">
                  <a:avLst/>
                </a:prstGeom>
                <a:ln w="38100" cap="flat" cmpd="sng" algn="ctr">
                  <a:solidFill>
                    <a:schemeClr val="tx1">
                      <a:lumMod val="75000"/>
                      <a:lumOff val="25000"/>
                    </a:schemeClr>
                  </a:solidFill>
                  <a:prstDash val="solid"/>
                  <a:round/>
                  <a:headEnd type="triangle" w="lg" len="med"/>
                  <a:tailEnd type="triangle" w="lg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6" name="テキスト ボックス 25"/>
                <p:cNvSpPr txBox="1"/>
                <p:nvPr/>
              </p:nvSpPr>
              <p:spPr>
                <a:xfrm>
                  <a:off x="7683499" y="3911488"/>
                  <a:ext cx="1085912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kumimoji="1" lang="en-US" altLang="ja-JP" sz="2800" dirty="0" smtClean="0">
                      <a:latin typeface="Century Gothic"/>
                      <a:cs typeface="Century Gothic"/>
                    </a:rPr>
                    <a:t>1/m</a:t>
                  </a:r>
                  <a:r>
                    <a:rPr kumimoji="1" lang="en-US" altLang="ja-JP" sz="2800" baseline="-25000" dirty="0" smtClean="0">
                      <a:latin typeface="Century Gothic"/>
                      <a:cs typeface="Century Gothic"/>
                    </a:rPr>
                    <a:t>Q</a:t>
                  </a:r>
                  <a:endParaRPr kumimoji="1" lang="ja-JP" altLang="en-US" sz="2800" baseline="-25000" dirty="0">
                    <a:latin typeface="Century Gothic"/>
                    <a:cs typeface="Century Gothic"/>
                  </a:endParaRPr>
                </a:p>
              </p:txBody>
            </p:sp>
          </p:grpSp>
          <p:sp>
            <p:nvSpPr>
              <p:cNvPr id="31" name="テキスト ボックス 30"/>
              <p:cNvSpPr txBox="1"/>
              <p:nvPr/>
            </p:nvSpPr>
            <p:spPr>
              <a:xfrm>
                <a:off x="5140351" y="5335958"/>
                <a:ext cx="3338324" cy="113877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kumimoji="1" lang="en-US" altLang="ja-JP" sz="4000" dirty="0" smtClean="0">
                    <a:solidFill>
                      <a:srgbClr val="000000"/>
                    </a:solidFill>
                    <a:latin typeface="Century Gothic"/>
                    <a:cs typeface="Century Gothic"/>
                  </a:rPr>
                  <a:t>HQS</a:t>
                </a:r>
                <a:r>
                  <a:rPr kumimoji="1" lang="en-US" altLang="ja-JP" sz="4000" dirty="0" smtClean="0">
                    <a:solidFill>
                      <a:srgbClr val="FF0000"/>
                    </a:solidFill>
                    <a:latin typeface="Century Gothic"/>
                    <a:cs typeface="Century Gothic"/>
                  </a:rPr>
                  <a:t> doublet</a:t>
                </a:r>
              </a:p>
              <a:p>
                <a:pPr algn="ctr"/>
                <a:r>
                  <a:rPr lang="en-US" altLang="ja-JP" sz="2800" dirty="0" smtClean="0">
                    <a:solidFill>
                      <a:srgbClr val="000000"/>
                    </a:solidFill>
                    <a:latin typeface="Century Gothic"/>
                    <a:cs typeface="Century Gothic"/>
                  </a:rPr>
                  <a:t>(j≠0)</a:t>
                </a:r>
                <a:endParaRPr kumimoji="1" lang="ja-JP" altLang="en-US" sz="2800" dirty="0">
                  <a:solidFill>
                    <a:srgbClr val="000000"/>
                  </a:solidFill>
                  <a:latin typeface="Century Gothic"/>
                  <a:cs typeface="Century Gothic"/>
                </a:endParaRPr>
              </a:p>
            </p:txBody>
          </p:sp>
        </p:grpSp>
        <p:pic>
          <p:nvPicPr>
            <p:cNvPr id="33" name="図 32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349095" y="3294761"/>
              <a:ext cx="651510" cy="656590"/>
            </a:xfrm>
            <a:prstGeom prst="rect">
              <a:avLst/>
            </a:prstGeom>
          </p:spPr>
        </p:pic>
        <p:pic>
          <p:nvPicPr>
            <p:cNvPr id="34" name="図 33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331696" y="4018500"/>
              <a:ext cx="662940" cy="655320"/>
            </a:xfrm>
            <a:prstGeom prst="rect">
              <a:avLst/>
            </a:prstGeom>
          </p:spPr>
        </p:pic>
      </p:grpSp>
      <p:sp>
        <p:nvSpPr>
          <p:cNvPr id="39" name="正方形/長方形 38"/>
          <p:cNvSpPr/>
          <p:nvPr/>
        </p:nvSpPr>
        <p:spPr>
          <a:xfrm>
            <a:off x="130971" y="731417"/>
            <a:ext cx="888205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 algn="ctr"/>
            <a:r>
              <a:rPr lang="en-US" altLang="ja-JP" sz="4800" dirty="0" smtClean="0">
                <a:solidFill>
                  <a:srgbClr val="FF0000"/>
                </a:solidFill>
                <a:latin typeface="Century Gothic"/>
                <a:cs typeface="Century Gothic"/>
              </a:rPr>
              <a:t>Heavy quark symmetry (HQS)</a:t>
            </a:r>
          </a:p>
        </p:txBody>
      </p:sp>
      <p:sp>
        <p:nvSpPr>
          <p:cNvPr id="45" name="テキスト ボックス 44"/>
          <p:cNvSpPr txBox="1"/>
          <p:nvPr/>
        </p:nvSpPr>
        <p:spPr>
          <a:xfrm>
            <a:off x="153879" y="1397314"/>
            <a:ext cx="88362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dirty="0" smtClean="0">
                <a:latin typeface="Century Gothic"/>
                <a:cs typeface="Century Gothic"/>
              </a:rPr>
              <a:t>Normal hadrons, exotic hadrons, </a:t>
            </a:r>
            <a:r>
              <a:rPr lang="en-US" altLang="ja-JP" sz="2000" dirty="0" err="1" smtClean="0">
                <a:latin typeface="Century Gothic"/>
                <a:cs typeface="Century Gothic"/>
              </a:rPr>
              <a:t>hadronic</a:t>
            </a:r>
            <a:r>
              <a:rPr lang="en-US" altLang="ja-JP" sz="2000" dirty="0" smtClean="0">
                <a:latin typeface="Century Gothic"/>
                <a:cs typeface="Century Gothic"/>
              </a:rPr>
              <a:t> molecules, exotic nuclei, ...</a:t>
            </a:r>
            <a:endParaRPr kumimoji="1" lang="ja-JP" altLang="en-US" sz="2000" dirty="0">
              <a:latin typeface="Century Gothic"/>
              <a:cs typeface="Century Gothic"/>
            </a:endParaRPr>
          </a:p>
        </p:txBody>
      </p:sp>
      <p:sp>
        <p:nvSpPr>
          <p:cNvPr id="37" name="テキスト ボックス 36"/>
          <p:cNvSpPr txBox="1"/>
          <p:nvPr/>
        </p:nvSpPr>
        <p:spPr>
          <a:xfrm>
            <a:off x="4442775" y="5308600"/>
            <a:ext cx="5632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dirty="0" smtClean="0">
                <a:solidFill>
                  <a:srgbClr val="000000"/>
                </a:solidFill>
                <a:latin typeface="Century Gothic"/>
                <a:cs typeface="Century Gothic"/>
              </a:rPr>
              <a:t>OR</a:t>
            </a:r>
            <a:endParaRPr kumimoji="1" lang="ja-JP" altLang="en-US" sz="2000" dirty="0">
              <a:solidFill>
                <a:srgbClr val="000000"/>
              </a:solidFill>
              <a:latin typeface="Century Gothic"/>
              <a:cs typeface="Century Gothic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線コネクタ 5"/>
          <p:cNvCxnSpPr/>
          <p:nvPr/>
        </p:nvCxnSpPr>
        <p:spPr>
          <a:xfrm>
            <a:off x="691444" y="1016007"/>
            <a:ext cx="1368780" cy="1588"/>
          </a:xfrm>
          <a:prstGeom prst="line">
            <a:avLst/>
          </a:prstGeom>
          <a:ln w="76200" cap="rnd" cmpd="sng" algn="ctr">
            <a:solidFill>
              <a:srgbClr val="1F497D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直線コネクタ 8"/>
          <p:cNvCxnSpPr/>
          <p:nvPr/>
        </p:nvCxnSpPr>
        <p:spPr>
          <a:xfrm>
            <a:off x="2802466" y="1395416"/>
            <a:ext cx="1368780" cy="1588"/>
          </a:xfrm>
          <a:prstGeom prst="line">
            <a:avLst/>
          </a:prstGeom>
          <a:ln w="76200" cap="rnd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直線コネクタ 9"/>
          <p:cNvCxnSpPr/>
          <p:nvPr/>
        </p:nvCxnSpPr>
        <p:spPr>
          <a:xfrm>
            <a:off x="4913488" y="1694923"/>
            <a:ext cx="1368780" cy="1588"/>
          </a:xfrm>
          <a:prstGeom prst="line">
            <a:avLst/>
          </a:prstGeom>
          <a:ln w="76200" cap="rnd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直線コネクタ 10"/>
          <p:cNvCxnSpPr/>
          <p:nvPr/>
        </p:nvCxnSpPr>
        <p:spPr>
          <a:xfrm>
            <a:off x="7024509" y="1915935"/>
            <a:ext cx="1368780" cy="1588"/>
          </a:xfrm>
          <a:prstGeom prst="line">
            <a:avLst/>
          </a:prstGeom>
          <a:ln w="76200" cap="rnd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直線コネクタ 11"/>
          <p:cNvCxnSpPr/>
          <p:nvPr/>
        </p:nvCxnSpPr>
        <p:spPr>
          <a:xfrm>
            <a:off x="691444" y="5882745"/>
            <a:ext cx="1368780" cy="1588"/>
          </a:xfrm>
          <a:prstGeom prst="line">
            <a:avLst/>
          </a:prstGeom>
          <a:ln w="76200" cap="rnd" cmpd="sng" algn="ctr">
            <a:solidFill>
              <a:srgbClr val="1F497D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直線コネクタ 12"/>
          <p:cNvCxnSpPr/>
          <p:nvPr/>
        </p:nvCxnSpPr>
        <p:spPr>
          <a:xfrm>
            <a:off x="2803451" y="4362612"/>
            <a:ext cx="1368780" cy="1588"/>
          </a:xfrm>
          <a:prstGeom prst="line">
            <a:avLst/>
          </a:prstGeom>
          <a:ln w="76200" cap="rnd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直線コネクタ 13"/>
          <p:cNvCxnSpPr/>
          <p:nvPr/>
        </p:nvCxnSpPr>
        <p:spPr>
          <a:xfrm>
            <a:off x="4913488" y="2753610"/>
            <a:ext cx="1368780" cy="1588"/>
          </a:xfrm>
          <a:prstGeom prst="line">
            <a:avLst/>
          </a:prstGeom>
          <a:ln w="76200" cap="rnd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直線コネクタ 14"/>
          <p:cNvCxnSpPr/>
          <p:nvPr/>
        </p:nvCxnSpPr>
        <p:spPr>
          <a:xfrm>
            <a:off x="7024509" y="2257778"/>
            <a:ext cx="1368780" cy="1588"/>
          </a:xfrm>
          <a:prstGeom prst="line">
            <a:avLst/>
          </a:prstGeom>
          <a:ln w="76200" cap="rnd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直線コネクタ 16"/>
          <p:cNvCxnSpPr/>
          <p:nvPr/>
        </p:nvCxnSpPr>
        <p:spPr>
          <a:xfrm>
            <a:off x="345722" y="2075923"/>
            <a:ext cx="8452556" cy="1588"/>
          </a:xfrm>
          <a:prstGeom prst="line">
            <a:avLst/>
          </a:prstGeom>
          <a:ln w="19050" cap="flat" cmpd="sng" algn="ctr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テキスト ボックス 17"/>
          <p:cNvSpPr txBox="1"/>
          <p:nvPr/>
        </p:nvSpPr>
        <p:spPr>
          <a:xfrm>
            <a:off x="1026172" y="6031236"/>
            <a:ext cx="80021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4800" dirty="0" err="1" smtClean="0">
                <a:latin typeface="Century Gothic"/>
                <a:cs typeface="Century Gothic"/>
              </a:rPr>
              <a:t>π</a:t>
            </a:r>
            <a:endParaRPr kumimoji="1" lang="ja-JP" altLang="en-US" sz="4800" dirty="0">
              <a:latin typeface="Century Gothic"/>
              <a:cs typeface="Century Gothic"/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1026172" y="-119790"/>
            <a:ext cx="80021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4800" dirty="0" err="1" smtClean="0">
                <a:latin typeface="Century Gothic"/>
                <a:cs typeface="Century Gothic"/>
              </a:rPr>
              <a:t>ρ</a:t>
            </a:r>
            <a:endParaRPr kumimoji="1" lang="ja-JP" altLang="en-US" sz="4800" dirty="0">
              <a:latin typeface="Century Gothic"/>
              <a:cs typeface="Century Gothic"/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3231673" y="4549203"/>
            <a:ext cx="54834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4800" dirty="0" smtClean="0">
                <a:latin typeface="Century Gothic"/>
                <a:cs typeface="Century Gothic"/>
              </a:rPr>
              <a:t>K</a:t>
            </a:r>
            <a:endParaRPr kumimoji="1" lang="ja-JP" altLang="en-US" sz="4800" dirty="0">
              <a:latin typeface="Century Gothic"/>
              <a:cs typeface="Century Gothic"/>
            </a:endParaRP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3100928" y="335396"/>
            <a:ext cx="80983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4800" dirty="0" smtClean="0">
                <a:latin typeface="Century Gothic"/>
                <a:cs typeface="Century Gothic"/>
              </a:rPr>
              <a:t>K*</a:t>
            </a:r>
            <a:endParaRPr kumimoji="1" lang="ja-JP" altLang="en-US" sz="4800" dirty="0">
              <a:latin typeface="Century Gothic"/>
              <a:cs typeface="Century Gothic"/>
            </a:endParaRP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5274687" y="2996498"/>
            <a:ext cx="64272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4800" dirty="0" smtClean="0">
                <a:latin typeface="Century Gothic"/>
                <a:cs typeface="Century Gothic"/>
              </a:rPr>
              <a:t>D</a:t>
            </a:r>
            <a:endParaRPr kumimoji="1" lang="ja-JP" altLang="en-US" sz="4800" dirty="0">
              <a:latin typeface="Century Gothic"/>
              <a:cs typeface="Century Gothic"/>
            </a:endParaRP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5143942" y="611514"/>
            <a:ext cx="90421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4800" dirty="0" smtClean="0">
                <a:latin typeface="Century Gothic"/>
                <a:cs typeface="Century Gothic"/>
              </a:rPr>
              <a:t>D*</a:t>
            </a:r>
            <a:endParaRPr kumimoji="1" lang="ja-JP" altLang="en-US" sz="4800" dirty="0">
              <a:latin typeface="Century Gothic"/>
              <a:cs typeface="Century Gothic"/>
            </a:endParaRP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7452907" y="2475266"/>
            <a:ext cx="53812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4800" dirty="0" smtClean="0">
                <a:latin typeface="Century Gothic"/>
                <a:cs typeface="Century Gothic"/>
              </a:rPr>
              <a:t>B</a:t>
            </a:r>
            <a:endParaRPr kumimoji="1" lang="ja-JP" altLang="en-US" sz="4800" dirty="0">
              <a:latin typeface="Century Gothic"/>
              <a:cs typeface="Century Gothic"/>
            </a:endParaRPr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7318416" y="845226"/>
            <a:ext cx="79961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4800" dirty="0" smtClean="0">
                <a:latin typeface="Century Gothic"/>
                <a:cs typeface="Century Gothic"/>
              </a:rPr>
              <a:t>B*</a:t>
            </a:r>
            <a:endParaRPr kumimoji="1" lang="ja-JP" altLang="en-US" sz="4800" dirty="0">
              <a:latin typeface="Century Gothic"/>
              <a:cs typeface="Century Gothic"/>
            </a:endParaRPr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4758479" y="3694701"/>
            <a:ext cx="4374164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4400" dirty="0" smtClean="0">
                <a:latin typeface="Century Gothic"/>
                <a:cs typeface="Century Gothic"/>
              </a:rPr>
              <a:t>→ HQS </a:t>
            </a:r>
            <a:r>
              <a:rPr lang="en-US" altLang="ja-JP" sz="4400" dirty="0" smtClean="0">
                <a:solidFill>
                  <a:srgbClr val="FF0000"/>
                </a:solidFill>
                <a:latin typeface="Century Gothic"/>
                <a:cs typeface="Century Gothic"/>
              </a:rPr>
              <a:t>doublet</a:t>
            </a:r>
          </a:p>
          <a:p>
            <a:pPr algn="ctr"/>
            <a:r>
              <a:rPr lang="en-US" altLang="ja-JP" sz="3200" dirty="0" smtClean="0">
                <a:solidFill>
                  <a:srgbClr val="FF0000"/>
                </a:solidFill>
                <a:latin typeface="Century Gothic"/>
                <a:cs typeface="Century Gothic"/>
              </a:rPr>
              <a:t>                  P</a:t>
            </a:r>
            <a:r>
              <a:rPr lang="en-US" altLang="ja-JP" sz="3200" baseline="30000" dirty="0" smtClean="0">
                <a:solidFill>
                  <a:srgbClr val="FF0000"/>
                </a:solidFill>
                <a:latin typeface="Century Gothic"/>
                <a:cs typeface="Century Gothic"/>
              </a:rPr>
              <a:t>(</a:t>
            </a:r>
            <a:r>
              <a:rPr lang="en-US" altLang="ja-JP" sz="3200" dirty="0">
                <a:solidFill>
                  <a:srgbClr val="FF0000"/>
                </a:solidFill>
                <a:latin typeface="Century Gothic"/>
                <a:cs typeface="Century Gothic"/>
              </a:rPr>
              <a:t>*</a:t>
            </a:r>
            <a:r>
              <a:rPr lang="en-US" altLang="ja-JP" sz="3200" baseline="30000" dirty="0" smtClean="0">
                <a:solidFill>
                  <a:srgbClr val="FF0000"/>
                </a:solidFill>
                <a:latin typeface="Century Gothic"/>
                <a:cs typeface="Century Gothic"/>
              </a:rPr>
              <a:t>)</a:t>
            </a:r>
            <a:r>
              <a:rPr lang="en-US" altLang="ja-JP" sz="3200" dirty="0" smtClean="0">
                <a:solidFill>
                  <a:srgbClr val="FF0000"/>
                </a:solidFill>
                <a:latin typeface="Century Gothic"/>
                <a:cs typeface="Century Gothic"/>
              </a:rPr>
              <a:t>=(P,P*)</a:t>
            </a:r>
            <a:endParaRPr kumimoji="1" lang="en-US" altLang="ja-JP" sz="3200" dirty="0" smtClean="0">
              <a:solidFill>
                <a:srgbClr val="FF0000"/>
              </a:solidFill>
              <a:latin typeface="Century Gothic"/>
              <a:cs typeface="Century Gothic"/>
            </a:endParaRPr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732160" y="622307"/>
            <a:ext cx="12645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dirty="0" smtClean="0">
                <a:latin typeface="Century Gothic"/>
                <a:cs typeface="Century Gothic"/>
              </a:rPr>
              <a:t>770 </a:t>
            </a:r>
            <a:r>
              <a:rPr lang="en-US" altLang="ja-JP" sz="2000" dirty="0" err="1" smtClean="0">
                <a:latin typeface="Century Gothic"/>
                <a:cs typeface="Century Gothic"/>
              </a:rPr>
              <a:t>MeV</a:t>
            </a:r>
            <a:endParaRPr kumimoji="1" lang="ja-JP" altLang="en-US" sz="2000" dirty="0">
              <a:latin typeface="Century Gothic"/>
              <a:cs typeface="Century Gothic"/>
            </a:endParaRPr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736909" y="5884333"/>
            <a:ext cx="12645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dirty="0" smtClean="0">
                <a:latin typeface="Century Gothic"/>
                <a:cs typeface="Century Gothic"/>
              </a:rPr>
              <a:t>140 </a:t>
            </a:r>
            <a:r>
              <a:rPr lang="en-US" altLang="ja-JP" sz="2000" dirty="0" err="1" smtClean="0">
                <a:latin typeface="Century Gothic"/>
                <a:cs typeface="Century Gothic"/>
              </a:rPr>
              <a:t>MeV</a:t>
            </a:r>
            <a:endParaRPr kumimoji="1" lang="ja-JP" altLang="en-US" sz="2000" dirty="0">
              <a:latin typeface="Century Gothic"/>
              <a:cs typeface="Century Gothic"/>
            </a:endParaRPr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2854251" y="4364200"/>
            <a:ext cx="12645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dirty="0" smtClean="0">
                <a:latin typeface="Century Gothic"/>
                <a:cs typeface="Century Gothic"/>
              </a:rPr>
              <a:t>500 </a:t>
            </a:r>
            <a:r>
              <a:rPr lang="en-US" altLang="ja-JP" sz="2000" dirty="0" err="1" smtClean="0">
                <a:latin typeface="Century Gothic"/>
                <a:cs typeface="Century Gothic"/>
              </a:rPr>
              <a:t>MeV</a:t>
            </a:r>
            <a:endParaRPr kumimoji="1" lang="ja-JP" altLang="en-US" sz="2000" dirty="0">
              <a:latin typeface="Century Gothic"/>
              <a:cs typeface="Century Gothic"/>
            </a:endParaRPr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2854251" y="1019149"/>
            <a:ext cx="12645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dirty="0" smtClean="0">
                <a:latin typeface="Century Gothic"/>
                <a:cs typeface="Century Gothic"/>
              </a:rPr>
              <a:t>890 </a:t>
            </a:r>
            <a:r>
              <a:rPr lang="en-US" altLang="ja-JP" sz="2000" dirty="0" err="1" smtClean="0">
                <a:latin typeface="Century Gothic"/>
                <a:cs typeface="Century Gothic"/>
              </a:rPr>
              <a:t>MeV</a:t>
            </a:r>
            <a:endParaRPr kumimoji="1" lang="ja-JP" altLang="en-US" sz="2000" dirty="0">
              <a:latin typeface="Century Gothic"/>
              <a:cs typeface="Century Gothic"/>
            </a:endParaRPr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4893218" y="2774188"/>
            <a:ext cx="14067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dirty="0" smtClean="0">
                <a:latin typeface="Century Gothic"/>
                <a:cs typeface="Century Gothic"/>
              </a:rPr>
              <a:t>1870 </a:t>
            </a:r>
            <a:r>
              <a:rPr lang="en-US" altLang="ja-JP" sz="2000" dirty="0" err="1" smtClean="0">
                <a:latin typeface="Century Gothic"/>
                <a:cs typeface="Century Gothic"/>
              </a:rPr>
              <a:t>MeV</a:t>
            </a:r>
            <a:endParaRPr kumimoji="1" lang="ja-JP" altLang="en-US" sz="2000" dirty="0">
              <a:latin typeface="Century Gothic"/>
              <a:cs typeface="Century Gothic"/>
            </a:endParaRPr>
          </a:p>
        </p:txBody>
      </p:sp>
      <p:sp>
        <p:nvSpPr>
          <p:cNvPr id="33" name="テキスト ボックス 32"/>
          <p:cNvSpPr txBox="1"/>
          <p:nvPr/>
        </p:nvSpPr>
        <p:spPr>
          <a:xfrm>
            <a:off x="4884102" y="1307513"/>
            <a:ext cx="14067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dirty="0" smtClean="0">
                <a:latin typeface="Century Gothic"/>
                <a:cs typeface="Century Gothic"/>
              </a:rPr>
              <a:t>2010 </a:t>
            </a:r>
            <a:r>
              <a:rPr lang="en-US" altLang="ja-JP" sz="2000" dirty="0" err="1" smtClean="0">
                <a:latin typeface="Century Gothic"/>
                <a:cs typeface="Century Gothic"/>
              </a:rPr>
              <a:t>MeV</a:t>
            </a:r>
            <a:endParaRPr kumimoji="1" lang="ja-JP" altLang="en-US" sz="2000" dirty="0">
              <a:latin typeface="Century Gothic"/>
              <a:cs typeface="Century Gothic"/>
            </a:endParaRPr>
          </a:p>
        </p:txBody>
      </p:sp>
      <p:sp>
        <p:nvSpPr>
          <p:cNvPr id="34" name="テキスト ボックス 33"/>
          <p:cNvSpPr txBox="1"/>
          <p:nvPr/>
        </p:nvSpPr>
        <p:spPr>
          <a:xfrm>
            <a:off x="6986585" y="2277563"/>
            <a:ext cx="14067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dirty="0" smtClean="0">
                <a:latin typeface="Century Gothic"/>
                <a:cs typeface="Century Gothic"/>
              </a:rPr>
              <a:t>5280 </a:t>
            </a:r>
            <a:r>
              <a:rPr lang="en-US" altLang="ja-JP" sz="2000" dirty="0" err="1" smtClean="0">
                <a:latin typeface="Century Gothic"/>
                <a:cs typeface="Century Gothic"/>
              </a:rPr>
              <a:t>MeV</a:t>
            </a:r>
            <a:endParaRPr kumimoji="1" lang="ja-JP" altLang="en-US" sz="2000" dirty="0">
              <a:latin typeface="Century Gothic"/>
              <a:cs typeface="Century Gothic"/>
            </a:endParaRPr>
          </a:p>
        </p:txBody>
      </p:sp>
      <p:sp>
        <p:nvSpPr>
          <p:cNvPr id="35" name="テキスト ボックス 34"/>
          <p:cNvSpPr txBox="1"/>
          <p:nvPr/>
        </p:nvSpPr>
        <p:spPr>
          <a:xfrm>
            <a:off x="7037384" y="1523823"/>
            <a:ext cx="14067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dirty="0" smtClean="0">
                <a:latin typeface="Century Gothic"/>
                <a:cs typeface="Century Gothic"/>
              </a:rPr>
              <a:t>5325 </a:t>
            </a:r>
            <a:r>
              <a:rPr lang="en-US" altLang="ja-JP" sz="2000" dirty="0" err="1" smtClean="0">
                <a:latin typeface="Century Gothic"/>
                <a:cs typeface="Century Gothic"/>
              </a:rPr>
              <a:t>MeV</a:t>
            </a:r>
            <a:endParaRPr kumimoji="1" lang="ja-JP" altLang="en-US" sz="2000" dirty="0">
              <a:latin typeface="Century Gothic"/>
              <a:cs typeface="Century Gothic"/>
            </a:endParaRPr>
          </a:p>
        </p:txBody>
      </p:sp>
      <p:grpSp>
        <p:nvGrpSpPr>
          <p:cNvPr id="2" name="図形グループ 39"/>
          <p:cNvGrpSpPr/>
          <p:nvPr/>
        </p:nvGrpSpPr>
        <p:grpSpPr>
          <a:xfrm>
            <a:off x="698809" y="1894344"/>
            <a:ext cx="7496078" cy="400110"/>
            <a:chOff x="698809" y="1894344"/>
            <a:chExt cx="7496078" cy="400110"/>
          </a:xfrm>
        </p:grpSpPr>
        <p:sp>
          <p:nvSpPr>
            <p:cNvPr id="36" name="テキスト ボックス 35"/>
            <p:cNvSpPr txBox="1"/>
            <p:nvPr/>
          </p:nvSpPr>
          <p:spPr>
            <a:xfrm>
              <a:off x="698809" y="1894344"/>
              <a:ext cx="126456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000" b="1" dirty="0" smtClean="0">
                  <a:solidFill>
                    <a:schemeClr val="tx2"/>
                  </a:solidFill>
                  <a:latin typeface="Century Gothic"/>
                  <a:cs typeface="Century Gothic"/>
                </a:rPr>
                <a:t>630 </a:t>
              </a:r>
              <a:r>
                <a:rPr lang="en-US" altLang="ja-JP" sz="2000" b="1" dirty="0" err="1" smtClean="0">
                  <a:solidFill>
                    <a:schemeClr val="tx2"/>
                  </a:solidFill>
                  <a:latin typeface="Century Gothic"/>
                  <a:cs typeface="Century Gothic"/>
                </a:rPr>
                <a:t>MeV</a:t>
              </a:r>
              <a:endParaRPr kumimoji="1" lang="ja-JP" altLang="en-US" sz="2000" b="1" dirty="0">
                <a:solidFill>
                  <a:schemeClr val="tx2"/>
                </a:solidFill>
                <a:latin typeface="Century Gothic"/>
                <a:cs typeface="Century Gothic"/>
              </a:endParaRPr>
            </a:p>
          </p:txBody>
        </p:sp>
        <p:sp>
          <p:nvSpPr>
            <p:cNvPr id="37" name="テキスト ボックス 36"/>
            <p:cNvSpPr txBox="1"/>
            <p:nvPr/>
          </p:nvSpPr>
          <p:spPr>
            <a:xfrm>
              <a:off x="2803781" y="1894344"/>
              <a:ext cx="126193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000" b="1" dirty="0" smtClean="0">
                  <a:solidFill>
                    <a:schemeClr val="accent5"/>
                  </a:solidFill>
                  <a:latin typeface="Century Gothic"/>
                  <a:cs typeface="Century Gothic"/>
                </a:rPr>
                <a:t>390 </a:t>
              </a:r>
              <a:r>
                <a:rPr lang="en-US" altLang="ja-JP" sz="2000" b="1" dirty="0" err="1" smtClean="0">
                  <a:solidFill>
                    <a:schemeClr val="accent5"/>
                  </a:solidFill>
                  <a:latin typeface="Century Gothic"/>
                  <a:cs typeface="Century Gothic"/>
                </a:rPr>
                <a:t>MeV</a:t>
              </a:r>
              <a:endParaRPr kumimoji="1" lang="ja-JP" altLang="en-US" sz="2000" b="1" dirty="0">
                <a:solidFill>
                  <a:schemeClr val="accent5"/>
                </a:solidFill>
                <a:latin typeface="Century Gothic"/>
                <a:cs typeface="Century Gothic"/>
              </a:endParaRPr>
            </a:p>
          </p:txBody>
        </p:sp>
        <p:sp>
          <p:nvSpPr>
            <p:cNvPr id="38" name="テキスト ボックス 37"/>
            <p:cNvSpPr txBox="1"/>
            <p:nvPr/>
          </p:nvSpPr>
          <p:spPr>
            <a:xfrm>
              <a:off x="4888088" y="1894344"/>
              <a:ext cx="126193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000" b="1" dirty="0" smtClean="0">
                  <a:solidFill>
                    <a:schemeClr val="accent6"/>
                  </a:solidFill>
                  <a:latin typeface="Century Gothic"/>
                  <a:cs typeface="Century Gothic"/>
                </a:rPr>
                <a:t>140 </a:t>
              </a:r>
              <a:r>
                <a:rPr lang="en-US" altLang="ja-JP" sz="2000" b="1" dirty="0" err="1" smtClean="0">
                  <a:solidFill>
                    <a:schemeClr val="accent6"/>
                  </a:solidFill>
                  <a:latin typeface="Century Gothic"/>
                  <a:cs typeface="Century Gothic"/>
                </a:rPr>
                <a:t>MeV</a:t>
              </a:r>
              <a:endParaRPr kumimoji="1" lang="ja-JP" altLang="en-US" sz="2000" b="1" dirty="0">
                <a:solidFill>
                  <a:schemeClr val="accent6"/>
                </a:solidFill>
                <a:latin typeface="Century Gothic"/>
                <a:cs typeface="Century Gothic"/>
              </a:endParaRPr>
            </a:p>
          </p:txBody>
        </p:sp>
        <p:sp>
          <p:nvSpPr>
            <p:cNvPr id="39" name="テキスト ボックス 38"/>
            <p:cNvSpPr txBox="1"/>
            <p:nvPr/>
          </p:nvSpPr>
          <p:spPr>
            <a:xfrm>
              <a:off x="7169959" y="1894344"/>
              <a:ext cx="102492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b="1" dirty="0" smtClean="0">
                  <a:solidFill>
                    <a:schemeClr val="accent2"/>
                  </a:solidFill>
                  <a:latin typeface="Century Gothic"/>
                  <a:cs typeface="Century Gothic"/>
                </a:rPr>
                <a:t>45 </a:t>
              </a:r>
              <a:r>
                <a:rPr lang="en-US" altLang="ja-JP" b="1" dirty="0" err="1" smtClean="0">
                  <a:solidFill>
                    <a:schemeClr val="accent2"/>
                  </a:solidFill>
                  <a:latin typeface="Century Gothic"/>
                  <a:cs typeface="Century Gothic"/>
                </a:rPr>
                <a:t>MeV</a:t>
              </a:r>
              <a:endParaRPr kumimoji="1" lang="ja-JP" altLang="en-US" b="1" dirty="0">
                <a:solidFill>
                  <a:schemeClr val="accent2"/>
                </a:solidFill>
                <a:latin typeface="Century Gothic"/>
                <a:cs typeface="Century Gothic"/>
              </a:endParaRPr>
            </a:p>
          </p:txBody>
        </p:sp>
      </p:grpSp>
      <p:sp>
        <p:nvSpPr>
          <p:cNvPr id="44" name="テキスト ボックス 43"/>
          <p:cNvSpPr txBox="1"/>
          <p:nvPr/>
        </p:nvSpPr>
        <p:spPr>
          <a:xfrm>
            <a:off x="4117864" y="480087"/>
            <a:ext cx="9082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000" dirty="0" smtClean="0">
                <a:solidFill>
                  <a:srgbClr val="FF0000"/>
                </a:solidFill>
                <a:latin typeface="Century Gothic"/>
                <a:cs typeface="Century Gothic"/>
              </a:rPr>
              <a:t>Spin 1</a:t>
            </a:r>
            <a:endParaRPr kumimoji="1" lang="ja-JP" altLang="en-US" sz="2000" dirty="0">
              <a:solidFill>
                <a:srgbClr val="FF0000"/>
              </a:solidFill>
              <a:latin typeface="Century Gothic"/>
              <a:cs typeface="Century Gothic"/>
            </a:endParaRPr>
          </a:p>
        </p:txBody>
      </p:sp>
      <p:sp>
        <p:nvSpPr>
          <p:cNvPr id="46" name="テキスト ボックス 45"/>
          <p:cNvSpPr txBox="1"/>
          <p:nvPr/>
        </p:nvSpPr>
        <p:spPr>
          <a:xfrm>
            <a:off x="4270264" y="4878610"/>
            <a:ext cx="9082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000" dirty="0" smtClean="0">
                <a:solidFill>
                  <a:srgbClr val="FF0000"/>
                </a:solidFill>
                <a:latin typeface="Century Gothic"/>
                <a:cs typeface="Century Gothic"/>
              </a:rPr>
              <a:t>Spin 0</a:t>
            </a:r>
            <a:endParaRPr kumimoji="1" lang="ja-JP" altLang="en-US" sz="2000" dirty="0">
              <a:solidFill>
                <a:srgbClr val="FF0000"/>
              </a:solidFill>
              <a:latin typeface="Century Gothic"/>
              <a:cs typeface="Century Gothic"/>
            </a:endParaRPr>
          </a:p>
        </p:txBody>
      </p:sp>
      <p:pic>
        <p:nvPicPr>
          <p:cNvPr id="51" name="図 50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93289" y="1017318"/>
            <a:ext cx="651510" cy="656590"/>
          </a:xfrm>
          <a:prstGeom prst="rect">
            <a:avLst/>
          </a:prstGeom>
        </p:spPr>
      </p:pic>
      <p:pic>
        <p:nvPicPr>
          <p:cNvPr id="54" name="図 5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81859" y="2575810"/>
            <a:ext cx="662940" cy="655320"/>
          </a:xfrm>
          <a:prstGeom prst="rect">
            <a:avLst/>
          </a:prstGeom>
        </p:spPr>
      </p:pic>
      <p:sp>
        <p:nvSpPr>
          <p:cNvPr id="40" name="テキスト ボックス 39"/>
          <p:cNvSpPr txBox="1"/>
          <p:nvPr/>
        </p:nvSpPr>
        <p:spPr>
          <a:xfrm>
            <a:off x="2294737" y="0"/>
            <a:ext cx="45545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800" dirty="0" smtClean="0">
                <a:latin typeface="Century Gothic"/>
                <a:cs typeface="Century Gothic"/>
              </a:rPr>
              <a:t>2. Heavy quark symmetry</a:t>
            </a:r>
            <a:endParaRPr kumimoji="1" lang="ja-JP" altLang="en-US" sz="2800" dirty="0">
              <a:latin typeface="Century Gothic"/>
              <a:cs typeface="Century Gothic"/>
            </a:endParaRPr>
          </a:p>
        </p:txBody>
      </p:sp>
      <p:cxnSp>
        <p:nvCxnSpPr>
          <p:cNvPr id="41" name="直線矢印コネクタ 40"/>
          <p:cNvCxnSpPr/>
          <p:nvPr/>
        </p:nvCxnSpPr>
        <p:spPr>
          <a:xfrm rot="5400000">
            <a:off x="-492975" y="3452978"/>
            <a:ext cx="4859537" cy="1588"/>
          </a:xfrm>
          <a:prstGeom prst="straightConnector1">
            <a:avLst/>
          </a:prstGeom>
          <a:ln w="19050" cap="flat" cmpd="sng" algn="ctr">
            <a:solidFill>
              <a:schemeClr val="tx1"/>
            </a:solidFill>
            <a:prstDash val="solid"/>
            <a:round/>
            <a:headEnd type="arrow" w="lg" len="lg"/>
            <a:tailEnd type="arrow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直線矢印コネクタ 44"/>
          <p:cNvCxnSpPr/>
          <p:nvPr/>
        </p:nvCxnSpPr>
        <p:spPr>
          <a:xfrm rot="5400000">
            <a:off x="2687507" y="2895997"/>
            <a:ext cx="2894809" cy="1588"/>
          </a:xfrm>
          <a:prstGeom prst="straightConnector1">
            <a:avLst/>
          </a:prstGeom>
          <a:ln w="19050" cap="flat" cmpd="sng" algn="ctr">
            <a:solidFill>
              <a:schemeClr val="tx1"/>
            </a:solidFill>
            <a:prstDash val="solid"/>
            <a:round/>
            <a:headEnd type="arrow" w="lg" len="lg"/>
            <a:tailEnd type="arrow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直線矢印コネクタ 48"/>
          <p:cNvCxnSpPr/>
          <p:nvPr/>
        </p:nvCxnSpPr>
        <p:spPr>
          <a:xfrm rot="5400000">
            <a:off x="5775023" y="2218445"/>
            <a:ext cx="969259" cy="1588"/>
          </a:xfrm>
          <a:prstGeom prst="straightConnector1">
            <a:avLst/>
          </a:prstGeom>
          <a:ln w="19050" cap="flat" cmpd="sng" algn="ctr">
            <a:solidFill>
              <a:schemeClr val="tx1"/>
            </a:solidFill>
            <a:prstDash val="solid"/>
            <a:round/>
            <a:headEnd type="arrow" w="lg" len="lg"/>
            <a:tailEnd type="arrow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直線矢印コネクタ 52"/>
          <p:cNvCxnSpPr/>
          <p:nvPr/>
        </p:nvCxnSpPr>
        <p:spPr>
          <a:xfrm rot="5400000">
            <a:off x="8212841" y="2101460"/>
            <a:ext cx="338036" cy="1588"/>
          </a:xfrm>
          <a:prstGeom prst="straightConnector1">
            <a:avLst/>
          </a:prstGeom>
          <a:ln w="19050" cap="flat" cmpd="sng" algn="ctr">
            <a:solidFill>
              <a:schemeClr val="tx1"/>
            </a:solidFill>
            <a:prstDash val="solid"/>
            <a:round/>
            <a:headEnd type="arrow" w="lg" len="lg"/>
            <a:tailEnd type="arrow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0" name="直線矢印コネクタ 69"/>
          <p:cNvCxnSpPr/>
          <p:nvPr/>
        </p:nvCxnSpPr>
        <p:spPr>
          <a:xfrm rot="5400000">
            <a:off x="842601" y="3192788"/>
            <a:ext cx="2188381" cy="1588"/>
          </a:xfrm>
          <a:prstGeom prst="straightConnector1">
            <a:avLst/>
          </a:prstGeom>
          <a:ln w="19050" cap="flat" cmpd="sng" algn="ctr">
            <a:solidFill>
              <a:schemeClr val="tx1"/>
            </a:solidFill>
            <a:prstDash val="solid"/>
            <a:round/>
            <a:headEnd type="arrow" w="lg" len="lg"/>
            <a:tailEnd type="arrow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直線コネクタ 5"/>
          <p:cNvCxnSpPr/>
          <p:nvPr/>
        </p:nvCxnSpPr>
        <p:spPr>
          <a:xfrm>
            <a:off x="691444" y="2071490"/>
            <a:ext cx="1368780" cy="1588"/>
          </a:xfrm>
          <a:prstGeom prst="line">
            <a:avLst/>
          </a:prstGeom>
          <a:ln w="76200" cap="rnd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直線コネクタ 8"/>
          <p:cNvCxnSpPr/>
          <p:nvPr/>
        </p:nvCxnSpPr>
        <p:spPr>
          <a:xfrm>
            <a:off x="2802466" y="2317290"/>
            <a:ext cx="1368780" cy="1588"/>
          </a:xfrm>
          <a:prstGeom prst="line">
            <a:avLst/>
          </a:prstGeom>
          <a:ln w="76200" cap="rnd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直線コネクタ 9"/>
          <p:cNvCxnSpPr/>
          <p:nvPr/>
        </p:nvCxnSpPr>
        <p:spPr>
          <a:xfrm>
            <a:off x="4913488" y="2591397"/>
            <a:ext cx="1368780" cy="1588"/>
          </a:xfrm>
          <a:prstGeom prst="line">
            <a:avLst/>
          </a:prstGeom>
          <a:ln w="76200" cap="rnd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直線コネクタ 10"/>
          <p:cNvCxnSpPr/>
          <p:nvPr/>
        </p:nvCxnSpPr>
        <p:spPr>
          <a:xfrm>
            <a:off x="7024509" y="2685409"/>
            <a:ext cx="1368780" cy="1588"/>
          </a:xfrm>
          <a:prstGeom prst="line">
            <a:avLst/>
          </a:prstGeom>
          <a:ln w="76200" cap="rnd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直線コネクタ 11"/>
          <p:cNvCxnSpPr/>
          <p:nvPr/>
        </p:nvCxnSpPr>
        <p:spPr>
          <a:xfrm>
            <a:off x="691444" y="4286979"/>
            <a:ext cx="1368780" cy="1588"/>
          </a:xfrm>
          <a:prstGeom prst="line">
            <a:avLst/>
          </a:prstGeom>
          <a:ln w="76200" cap="rnd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直線コネクタ 12"/>
          <p:cNvCxnSpPr/>
          <p:nvPr/>
        </p:nvCxnSpPr>
        <p:spPr>
          <a:xfrm>
            <a:off x="2803451" y="3816339"/>
            <a:ext cx="1368780" cy="1588"/>
          </a:xfrm>
          <a:prstGeom prst="line">
            <a:avLst/>
          </a:prstGeom>
          <a:ln w="76200" cap="rnd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直線コネクタ 13"/>
          <p:cNvCxnSpPr/>
          <p:nvPr/>
        </p:nvCxnSpPr>
        <p:spPr>
          <a:xfrm>
            <a:off x="4913488" y="3091284"/>
            <a:ext cx="1368780" cy="1588"/>
          </a:xfrm>
          <a:prstGeom prst="line">
            <a:avLst/>
          </a:prstGeom>
          <a:ln w="76200" cap="rnd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直線コネクタ 14"/>
          <p:cNvCxnSpPr/>
          <p:nvPr/>
        </p:nvCxnSpPr>
        <p:spPr>
          <a:xfrm>
            <a:off x="7024509" y="2887552"/>
            <a:ext cx="1368780" cy="1588"/>
          </a:xfrm>
          <a:prstGeom prst="line">
            <a:avLst/>
          </a:prstGeom>
          <a:ln w="76200" cap="rnd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直線コネクタ 16"/>
          <p:cNvCxnSpPr/>
          <p:nvPr/>
        </p:nvCxnSpPr>
        <p:spPr>
          <a:xfrm>
            <a:off x="345722" y="2781897"/>
            <a:ext cx="8452556" cy="1588"/>
          </a:xfrm>
          <a:prstGeom prst="line">
            <a:avLst/>
          </a:prstGeom>
          <a:ln w="19050" cap="flat" cmpd="sng" algn="ctr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テキスト ボックス 17"/>
          <p:cNvSpPr txBox="1"/>
          <p:nvPr/>
        </p:nvSpPr>
        <p:spPr>
          <a:xfrm>
            <a:off x="1106272" y="4491767"/>
            <a:ext cx="64001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4800" dirty="0" smtClean="0">
                <a:solidFill>
                  <a:srgbClr val="000000"/>
                </a:solidFill>
                <a:latin typeface="Century Gothic"/>
                <a:cs typeface="Century Gothic"/>
              </a:rPr>
              <a:t>N</a:t>
            </a:r>
            <a:endParaRPr kumimoji="1" lang="ja-JP" altLang="en-US" sz="4800" dirty="0">
              <a:solidFill>
                <a:srgbClr val="000000"/>
              </a:solidFill>
              <a:latin typeface="Century Gothic"/>
              <a:cs typeface="Century Gothic"/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1026173" y="999193"/>
            <a:ext cx="80021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4800" dirty="0" err="1" smtClean="0">
                <a:latin typeface="Century Gothic"/>
                <a:cs typeface="Century Gothic"/>
              </a:rPr>
              <a:t>Δ</a:t>
            </a:r>
            <a:endParaRPr kumimoji="1" lang="ja-JP" altLang="en-US" sz="4800" dirty="0">
              <a:latin typeface="Century Gothic"/>
              <a:cs typeface="Century Gothic"/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3105737" y="3685430"/>
            <a:ext cx="80021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4800" dirty="0" err="1" smtClean="0">
                <a:latin typeface="Century Gothic"/>
                <a:cs typeface="Century Gothic"/>
              </a:rPr>
              <a:t>Σ</a:t>
            </a:r>
            <a:endParaRPr kumimoji="1" lang="ja-JP" altLang="en-US" sz="4800" dirty="0">
              <a:latin typeface="Century Gothic"/>
              <a:cs typeface="Century Gothic"/>
            </a:endParaRP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2987692" y="1244570"/>
            <a:ext cx="106170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4800" dirty="0" err="1" smtClean="0">
                <a:latin typeface="Century Gothic"/>
                <a:cs typeface="Century Gothic"/>
              </a:rPr>
              <a:t>Σ</a:t>
            </a:r>
            <a:r>
              <a:rPr lang="en-US" altLang="ja-JP" sz="4800" dirty="0" smtClean="0">
                <a:latin typeface="Century Gothic"/>
                <a:cs typeface="Century Gothic"/>
              </a:rPr>
              <a:t>*</a:t>
            </a:r>
            <a:endParaRPr kumimoji="1" lang="ja-JP" altLang="en-US" sz="4800" dirty="0">
              <a:latin typeface="Century Gothic"/>
              <a:cs typeface="Century Gothic"/>
            </a:endParaRP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5063191" y="3296072"/>
            <a:ext cx="106571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4800" dirty="0" err="1" smtClean="0">
                <a:latin typeface="Century Gothic"/>
                <a:cs typeface="Century Gothic"/>
              </a:rPr>
              <a:t>Σ</a:t>
            </a:r>
            <a:r>
              <a:rPr lang="en-US" altLang="ja-JP" sz="4800" baseline="-25000" dirty="0" err="1" smtClean="0">
                <a:latin typeface="Century Gothic"/>
                <a:cs typeface="Century Gothic"/>
              </a:rPr>
              <a:t>c</a:t>
            </a:r>
            <a:endParaRPr kumimoji="1" lang="ja-JP" altLang="en-US" sz="4800" dirty="0">
              <a:latin typeface="Century Gothic"/>
              <a:cs typeface="Century Gothic"/>
            </a:endParaRP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4932445" y="1507988"/>
            <a:ext cx="132720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4800" dirty="0" err="1" smtClean="0">
                <a:latin typeface="Century Gothic"/>
                <a:cs typeface="Century Gothic"/>
              </a:rPr>
              <a:t>Σ</a:t>
            </a:r>
            <a:r>
              <a:rPr lang="en-US" altLang="ja-JP" sz="4800" baseline="-25000" dirty="0" err="1" smtClean="0">
                <a:latin typeface="Century Gothic"/>
                <a:cs typeface="Century Gothic"/>
              </a:rPr>
              <a:t>c</a:t>
            </a:r>
            <a:r>
              <a:rPr lang="en-US" altLang="ja-JP" sz="4800" dirty="0" smtClean="0">
                <a:latin typeface="Century Gothic"/>
                <a:cs typeface="Century Gothic"/>
              </a:rPr>
              <a:t>*</a:t>
            </a:r>
            <a:endParaRPr kumimoji="1" lang="ja-JP" altLang="en-US" sz="4800" dirty="0">
              <a:latin typeface="Century Gothic"/>
              <a:cs typeface="Century Gothic"/>
            </a:endParaRP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7181900" y="3105040"/>
            <a:ext cx="108014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4800" dirty="0" err="1" smtClean="0">
                <a:latin typeface="Century Gothic"/>
                <a:cs typeface="Century Gothic"/>
              </a:rPr>
              <a:t>Σ</a:t>
            </a:r>
            <a:r>
              <a:rPr lang="en-US" altLang="ja-JP" sz="4800" baseline="-25000" dirty="0" err="1" smtClean="0">
                <a:latin typeface="Century Gothic"/>
                <a:cs typeface="Century Gothic"/>
              </a:rPr>
              <a:t>b</a:t>
            </a:r>
            <a:endParaRPr kumimoji="1" lang="ja-JP" altLang="en-US" sz="4800" dirty="0">
              <a:latin typeface="Century Gothic"/>
              <a:cs typeface="Century Gothic"/>
            </a:endParaRPr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7047408" y="1589300"/>
            <a:ext cx="134163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4800" dirty="0" err="1" smtClean="0">
                <a:latin typeface="Century Gothic"/>
                <a:cs typeface="Century Gothic"/>
              </a:rPr>
              <a:t>Σ</a:t>
            </a:r>
            <a:r>
              <a:rPr lang="en-US" altLang="ja-JP" sz="4800" baseline="-25000" dirty="0" err="1" smtClean="0">
                <a:latin typeface="Century Gothic"/>
                <a:cs typeface="Century Gothic"/>
              </a:rPr>
              <a:t>b</a:t>
            </a:r>
            <a:r>
              <a:rPr lang="en-US" altLang="ja-JP" sz="4800" dirty="0" smtClean="0">
                <a:latin typeface="Century Gothic"/>
                <a:cs typeface="Century Gothic"/>
              </a:rPr>
              <a:t>*</a:t>
            </a:r>
            <a:endParaRPr kumimoji="1" lang="ja-JP" altLang="en-US" sz="4800" dirty="0">
              <a:latin typeface="Century Gothic"/>
              <a:cs typeface="Century Gothic"/>
            </a:endParaRPr>
          </a:p>
        </p:txBody>
      </p:sp>
      <p:sp>
        <p:nvSpPr>
          <p:cNvPr id="35" name="テキスト ボックス 34"/>
          <p:cNvSpPr txBox="1"/>
          <p:nvPr/>
        </p:nvSpPr>
        <p:spPr>
          <a:xfrm>
            <a:off x="736909" y="4288567"/>
            <a:ext cx="12645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dirty="0" smtClean="0">
                <a:solidFill>
                  <a:srgbClr val="000000"/>
                </a:solidFill>
                <a:latin typeface="Century Gothic"/>
                <a:cs typeface="Century Gothic"/>
              </a:rPr>
              <a:t>940 </a:t>
            </a:r>
            <a:r>
              <a:rPr lang="en-US" altLang="ja-JP" sz="2000" dirty="0" err="1" smtClean="0">
                <a:solidFill>
                  <a:srgbClr val="000000"/>
                </a:solidFill>
                <a:latin typeface="Century Gothic"/>
                <a:cs typeface="Century Gothic"/>
              </a:rPr>
              <a:t>MeV</a:t>
            </a:r>
            <a:endParaRPr lang="ja-JP" altLang="en-US" sz="2000" dirty="0">
              <a:solidFill>
                <a:srgbClr val="000000"/>
              </a:solidFill>
              <a:latin typeface="Century Gothic"/>
              <a:cs typeface="Century Gothic"/>
            </a:endParaRPr>
          </a:p>
        </p:txBody>
      </p:sp>
      <p:sp>
        <p:nvSpPr>
          <p:cNvPr id="36" name="テキスト ボックス 35"/>
          <p:cNvSpPr txBox="1"/>
          <p:nvPr/>
        </p:nvSpPr>
        <p:spPr>
          <a:xfrm>
            <a:off x="665839" y="1698488"/>
            <a:ext cx="14067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dirty="0" smtClean="0">
                <a:solidFill>
                  <a:srgbClr val="000000"/>
                </a:solidFill>
                <a:latin typeface="Century Gothic"/>
                <a:cs typeface="Century Gothic"/>
              </a:rPr>
              <a:t>1230 </a:t>
            </a:r>
            <a:r>
              <a:rPr lang="en-US" altLang="ja-JP" sz="2000" dirty="0" err="1" smtClean="0">
                <a:solidFill>
                  <a:srgbClr val="000000"/>
                </a:solidFill>
                <a:latin typeface="Century Gothic"/>
                <a:cs typeface="Century Gothic"/>
              </a:rPr>
              <a:t>MeV</a:t>
            </a:r>
            <a:endParaRPr lang="ja-JP" altLang="en-US" sz="2000" dirty="0">
              <a:solidFill>
                <a:srgbClr val="000000"/>
              </a:solidFill>
              <a:latin typeface="Century Gothic"/>
              <a:cs typeface="Century Gothic"/>
            </a:endParaRPr>
          </a:p>
        </p:txBody>
      </p:sp>
      <p:sp>
        <p:nvSpPr>
          <p:cNvPr id="37" name="テキスト ボックス 36"/>
          <p:cNvSpPr txBox="1"/>
          <p:nvPr/>
        </p:nvSpPr>
        <p:spPr>
          <a:xfrm>
            <a:off x="2783181" y="3390829"/>
            <a:ext cx="14067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dirty="0" smtClean="0">
                <a:latin typeface="Century Gothic"/>
                <a:cs typeface="Century Gothic"/>
              </a:rPr>
              <a:t>1190 </a:t>
            </a:r>
            <a:r>
              <a:rPr lang="en-US" altLang="ja-JP" sz="2000" dirty="0" err="1" smtClean="0">
                <a:latin typeface="Century Gothic"/>
                <a:cs typeface="Century Gothic"/>
              </a:rPr>
              <a:t>MeV</a:t>
            </a:r>
            <a:endParaRPr kumimoji="1" lang="ja-JP" altLang="en-US" sz="2000" dirty="0">
              <a:latin typeface="Century Gothic"/>
              <a:cs typeface="Century Gothic"/>
            </a:endParaRPr>
          </a:p>
        </p:txBody>
      </p:sp>
      <p:sp>
        <p:nvSpPr>
          <p:cNvPr id="38" name="テキスト ボックス 37"/>
          <p:cNvSpPr txBox="1"/>
          <p:nvPr/>
        </p:nvSpPr>
        <p:spPr>
          <a:xfrm>
            <a:off x="2764542" y="1925178"/>
            <a:ext cx="14067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dirty="0" smtClean="0">
                <a:latin typeface="Century Gothic"/>
                <a:cs typeface="Century Gothic"/>
              </a:rPr>
              <a:t>1385 </a:t>
            </a:r>
            <a:r>
              <a:rPr lang="en-US" altLang="ja-JP" sz="2000" dirty="0" err="1" smtClean="0">
                <a:latin typeface="Century Gothic"/>
                <a:cs typeface="Century Gothic"/>
              </a:rPr>
              <a:t>MeV</a:t>
            </a:r>
            <a:endParaRPr kumimoji="1" lang="ja-JP" altLang="en-US" sz="2000" dirty="0">
              <a:latin typeface="Century Gothic"/>
              <a:cs typeface="Century Gothic"/>
            </a:endParaRPr>
          </a:p>
        </p:txBody>
      </p:sp>
      <p:sp>
        <p:nvSpPr>
          <p:cNvPr id="39" name="テキスト ボックス 38"/>
          <p:cNvSpPr txBox="1"/>
          <p:nvPr/>
        </p:nvSpPr>
        <p:spPr>
          <a:xfrm>
            <a:off x="4884103" y="2216687"/>
            <a:ext cx="14067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dirty="0" smtClean="0">
                <a:latin typeface="Century Gothic"/>
                <a:cs typeface="Century Gothic"/>
              </a:rPr>
              <a:t>2520 </a:t>
            </a:r>
            <a:r>
              <a:rPr lang="en-US" altLang="ja-JP" sz="2000" dirty="0" err="1" smtClean="0">
                <a:latin typeface="Century Gothic"/>
                <a:cs typeface="Century Gothic"/>
              </a:rPr>
              <a:t>MeV</a:t>
            </a:r>
            <a:endParaRPr kumimoji="1" lang="ja-JP" altLang="en-US" sz="2000" dirty="0">
              <a:latin typeface="Century Gothic"/>
              <a:cs typeface="Century Gothic"/>
            </a:endParaRPr>
          </a:p>
        </p:txBody>
      </p:sp>
      <p:sp>
        <p:nvSpPr>
          <p:cNvPr id="40" name="テキスト ボックス 39"/>
          <p:cNvSpPr txBox="1"/>
          <p:nvPr/>
        </p:nvSpPr>
        <p:spPr>
          <a:xfrm>
            <a:off x="4907045" y="3078584"/>
            <a:ext cx="14067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dirty="0" smtClean="0">
                <a:latin typeface="Century Gothic"/>
                <a:cs typeface="Century Gothic"/>
              </a:rPr>
              <a:t>2455 </a:t>
            </a:r>
            <a:r>
              <a:rPr lang="en-US" altLang="ja-JP" sz="2000" dirty="0" err="1" smtClean="0">
                <a:latin typeface="Century Gothic"/>
                <a:cs typeface="Century Gothic"/>
              </a:rPr>
              <a:t>MeV</a:t>
            </a:r>
            <a:endParaRPr kumimoji="1" lang="ja-JP" altLang="en-US" sz="2000" dirty="0">
              <a:latin typeface="Century Gothic"/>
              <a:cs typeface="Century Gothic"/>
            </a:endParaRPr>
          </a:p>
        </p:txBody>
      </p:sp>
      <p:sp>
        <p:nvSpPr>
          <p:cNvPr id="41" name="テキスト ボックス 40"/>
          <p:cNvSpPr txBox="1"/>
          <p:nvPr/>
        </p:nvSpPr>
        <p:spPr>
          <a:xfrm>
            <a:off x="6986586" y="2894637"/>
            <a:ext cx="14067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dirty="0" smtClean="0">
                <a:latin typeface="Century Gothic"/>
                <a:cs typeface="Century Gothic"/>
              </a:rPr>
              <a:t>5810 </a:t>
            </a:r>
            <a:r>
              <a:rPr lang="en-US" altLang="ja-JP" sz="2000" dirty="0" err="1" smtClean="0">
                <a:latin typeface="Century Gothic"/>
                <a:cs typeface="Century Gothic"/>
              </a:rPr>
              <a:t>MeV</a:t>
            </a:r>
            <a:endParaRPr kumimoji="1" lang="ja-JP" altLang="en-US" sz="2000" dirty="0">
              <a:latin typeface="Century Gothic"/>
              <a:cs typeface="Century Gothic"/>
            </a:endParaRPr>
          </a:p>
        </p:txBody>
      </p:sp>
      <p:sp>
        <p:nvSpPr>
          <p:cNvPr id="42" name="テキスト ボックス 41"/>
          <p:cNvSpPr txBox="1"/>
          <p:nvPr/>
        </p:nvSpPr>
        <p:spPr>
          <a:xfrm>
            <a:off x="6986586" y="2299888"/>
            <a:ext cx="14067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dirty="0" smtClean="0">
                <a:latin typeface="Century Gothic"/>
                <a:cs typeface="Century Gothic"/>
              </a:rPr>
              <a:t>5830 </a:t>
            </a:r>
            <a:r>
              <a:rPr lang="en-US" altLang="ja-JP" sz="2000" dirty="0" err="1" smtClean="0">
                <a:latin typeface="Century Gothic"/>
                <a:cs typeface="Century Gothic"/>
              </a:rPr>
              <a:t>MeV</a:t>
            </a:r>
            <a:endParaRPr kumimoji="1" lang="ja-JP" altLang="en-US" sz="2000" dirty="0">
              <a:latin typeface="Century Gothic"/>
              <a:cs typeface="Century Gothic"/>
            </a:endParaRPr>
          </a:p>
        </p:txBody>
      </p:sp>
      <p:grpSp>
        <p:nvGrpSpPr>
          <p:cNvPr id="2" name="図形グループ 46"/>
          <p:cNvGrpSpPr/>
          <p:nvPr/>
        </p:nvGrpSpPr>
        <p:grpSpPr>
          <a:xfrm>
            <a:off x="700124" y="2600318"/>
            <a:ext cx="7376229" cy="400110"/>
            <a:chOff x="700124" y="1894344"/>
            <a:chExt cx="7376229" cy="400110"/>
          </a:xfrm>
        </p:grpSpPr>
        <p:sp>
          <p:nvSpPr>
            <p:cNvPr id="48" name="テキスト ボックス 47"/>
            <p:cNvSpPr txBox="1"/>
            <p:nvPr/>
          </p:nvSpPr>
          <p:spPr>
            <a:xfrm>
              <a:off x="700124" y="1894344"/>
              <a:ext cx="126193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000" b="1" dirty="0" smtClean="0">
                  <a:solidFill>
                    <a:schemeClr val="tx2"/>
                  </a:solidFill>
                  <a:latin typeface="Century Gothic"/>
                  <a:cs typeface="Century Gothic"/>
                </a:rPr>
                <a:t>290 </a:t>
              </a:r>
              <a:r>
                <a:rPr lang="en-US" altLang="ja-JP" sz="2000" b="1" dirty="0" err="1" smtClean="0">
                  <a:solidFill>
                    <a:schemeClr val="tx2"/>
                  </a:solidFill>
                  <a:latin typeface="Century Gothic"/>
                  <a:cs typeface="Century Gothic"/>
                </a:rPr>
                <a:t>MeV</a:t>
              </a:r>
              <a:endParaRPr kumimoji="1" lang="ja-JP" altLang="en-US" sz="2000" b="1" dirty="0">
                <a:solidFill>
                  <a:schemeClr val="tx2"/>
                </a:solidFill>
                <a:latin typeface="Century Gothic"/>
                <a:cs typeface="Century Gothic"/>
              </a:endParaRPr>
            </a:p>
          </p:txBody>
        </p:sp>
        <p:sp>
          <p:nvSpPr>
            <p:cNvPr id="49" name="テキスト ボックス 48"/>
            <p:cNvSpPr txBox="1"/>
            <p:nvPr/>
          </p:nvSpPr>
          <p:spPr>
            <a:xfrm>
              <a:off x="2803781" y="1894344"/>
              <a:ext cx="126193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000" b="1" dirty="0" smtClean="0">
                  <a:solidFill>
                    <a:schemeClr val="accent5"/>
                  </a:solidFill>
                  <a:latin typeface="Century Gothic"/>
                  <a:cs typeface="Century Gothic"/>
                </a:rPr>
                <a:t>195 </a:t>
              </a:r>
              <a:r>
                <a:rPr lang="en-US" altLang="ja-JP" sz="2000" b="1" dirty="0" err="1" smtClean="0">
                  <a:solidFill>
                    <a:schemeClr val="accent5"/>
                  </a:solidFill>
                  <a:latin typeface="Century Gothic"/>
                  <a:cs typeface="Century Gothic"/>
                </a:rPr>
                <a:t>MeV</a:t>
              </a:r>
              <a:endParaRPr kumimoji="1" lang="ja-JP" altLang="en-US" sz="2000" b="1" dirty="0">
                <a:solidFill>
                  <a:schemeClr val="accent5"/>
                </a:solidFill>
                <a:latin typeface="Century Gothic"/>
                <a:cs typeface="Century Gothic"/>
              </a:endParaRPr>
            </a:p>
          </p:txBody>
        </p:sp>
        <p:sp>
          <p:nvSpPr>
            <p:cNvPr id="50" name="テキスト ボックス 49"/>
            <p:cNvSpPr txBox="1"/>
            <p:nvPr/>
          </p:nvSpPr>
          <p:spPr>
            <a:xfrm>
              <a:off x="4959910" y="1894344"/>
              <a:ext cx="111829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000" b="1" dirty="0" smtClean="0">
                  <a:solidFill>
                    <a:schemeClr val="accent6"/>
                  </a:solidFill>
                  <a:latin typeface="Century Gothic"/>
                  <a:cs typeface="Century Gothic"/>
                </a:rPr>
                <a:t>65 </a:t>
              </a:r>
              <a:r>
                <a:rPr lang="en-US" altLang="ja-JP" sz="2000" b="1" dirty="0" err="1" smtClean="0">
                  <a:solidFill>
                    <a:schemeClr val="accent6"/>
                  </a:solidFill>
                  <a:latin typeface="Century Gothic"/>
                  <a:cs typeface="Century Gothic"/>
                </a:rPr>
                <a:t>MeV</a:t>
              </a:r>
              <a:endParaRPr kumimoji="1" lang="ja-JP" altLang="en-US" sz="2000" b="1" dirty="0">
                <a:solidFill>
                  <a:schemeClr val="accent6"/>
                </a:solidFill>
                <a:latin typeface="Century Gothic"/>
                <a:cs typeface="Century Gothic"/>
              </a:endParaRPr>
            </a:p>
          </p:txBody>
        </p:sp>
        <p:sp>
          <p:nvSpPr>
            <p:cNvPr id="51" name="テキスト ボックス 50"/>
            <p:cNvSpPr txBox="1"/>
            <p:nvPr/>
          </p:nvSpPr>
          <p:spPr>
            <a:xfrm>
              <a:off x="7237662" y="1919744"/>
              <a:ext cx="83869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1400" b="1" dirty="0" smtClean="0">
                  <a:solidFill>
                    <a:schemeClr val="accent2"/>
                  </a:solidFill>
                  <a:latin typeface="Century Gothic"/>
                  <a:cs typeface="Century Gothic"/>
                </a:rPr>
                <a:t>20 </a:t>
              </a:r>
              <a:r>
                <a:rPr lang="en-US" altLang="ja-JP" sz="1400" b="1" dirty="0" err="1" smtClean="0">
                  <a:solidFill>
                    <a:schemeClr val="accent2"/>
                  </a:solidFill>
                  <a:latin typeface="Century Gothic"/>
                  <a:cs typeface="Century Gothic"/>
                </a:rPr>
                <a:t>MeV</a:t>
              </a:r>
              <a:endParaRPr kumimoji="1" lang="ja-JP" altLang="en-US" sz="1400" b="1" dirty="0">
                <a:solidFill>
                  <a:schemeClr val="accent2"/>
                </a:solidFill>
                <a:latin typeface="Century Gothic"/>
                <a:cs typeface="Century Gothic"/>
              </a:endParaRPr>
            </a:p>
          </p:txBody>
        </p:sp>
      </p:grpSp>
      <p:sp>
        <p:nvSpPr>
          <p:cNvPr id="52" name="テキスト ボックス 51"/>
          <p:cNvSpPr txBox="1"/>
          <p:nvPr/>
        </p:nvSpPr>
        <p:spPr>
          <a:xfrm>
            <a:off x="4757492" y="644319"/>
            <a:ext cx="4515930" cy="10402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altLang="ja-JP" sz="4400" dirty="0" smtClean="0">
                <a:solidFill>
                  <a:srgbClr val="000000"/>
                </a:solidFill>
                <a:latin typeface="Century Gothic"/>
                <a:cs typeface="Century Gothic"/>
              </a:rPr>
              <a:t>→ HQS </a:t>
            </a:r>
            <a:r>
              <a:rPr lang="en-US" altLang="ja-JP" sz="4400" dirty="0" smtClean="0">
                <a:solidFill>
                  <a:srgbClr val="FF0000"/>
                </a:solidFill>
                <a:latin typeface="Century Gothic"/>
                <a:cs typeface="Century Gothic"/>
              </a:rPr>
              <a:t>doublet</a:t>
            </a:r>
          </a:p>
          <a:p>
            <a:pPr algn="ctr">
              <a:lnSpc>
                <a:spcPct val="90000"/>
              </a:lnSpc>
            </a:pPr>
            <a:r>
              <a:rPr lang="en-US" altLang="ja-JP" sz="2400" dirty="0">
                <a:solidFill>
                  <a:srgbClr val="FF0000"/>
                </a:solidFill>
                <a:latin typeface="Century Gothic"/>
                <a:cs typeface="Century Gothic"/>
              </a:rPr>
              <a:t>      </a:t>
            </a:r>
            <a:r>
              <a:rPr lang="en-US" altLang="ja-JP" sz="2400" dirty="0" smtClean="0">
                <a:solidFill>
                  <a:srgbClr val="FF0000"/>
                </a:solidFill>
                <a:latin typeface="Century Gothic"/>
                <a:cs typeface="Century Gothic"/>
              </a:rPr>
              <a:t>                Σ</a:t>
            </a:r>
            <a:r>
              <a:rPr lang="en-US" altLang="ja-JP" sz="2400" baseline="-25000" dirty="0" smtClean="0">
                <a:solidFill>
                  <a:srgbClr val="FF0000"/>
                </a:solidFill>
                <a:latin typeface="Century Gothic"/>
                <a:cs typeface="Century Gothic"/>
              </a:rPr>
              <a:t>Q</a:t>
            </a:r>
            <a:r>
              <a:rPr lang="en-US" altLang="ja-JP" sz="2400" baseline="30000" dirty="0" smtClean="0">
                <a:solidFill>
                  <a:srgbClr val="FF0000"/>
                </a:solidFill>
                <a:latin typeface="Century Gothic"/>
                <a:cs typeface="Century Gothic"/>
              </a:rPr>
              <a:t>(</a:t>
            </a:r>
            <a:r>
              <a:rPr lang="en-US" altLang="ja-JP" sz="2400" dirty="0" smtClean="0">
                <a:solidFill>
                  <a:srgbClr val="FF0000"/>
                </a:solidFill>
                <a:latin typeface="Century Gothic"/>
                <a:cs typeface="Century Gothic"/>
              </a:rPr>
              <a:t>*</a:t>
            </a:r>
            <a:r>
              <a:rPr lang="en-US" altLang="ja-JP" sz="2400" baseline="30000" dirty="0" smtClean="0">
                <a:solidFill>
                  <a:srgbClr val="FF0000"/>
                </a:solidFill>
                <a:latin typeface="Century Gothic"/>
                <a:cs typeface="Century Gothic"/>
              </a:rPr>
              <a:t>)</a:t>
            </a:r>
            <a:r>
              <a:rPr lang="en-US" altLang="ja-JP" sz="2400" dirty="0" smtClean="0">
                <a:solidFill>
                  <a:srgbClr val="FF0000"/>
                </a:solidFill>
                <a:latin typeface="Century Gothic"/>
                <a:cs typeface="Century Gothic"/>
              </a:rPr>
              <a:t>=(</a:t>
            </a:r>
            <a:r>
              <a:rPr lang="en-US" altLang="ja-JP" sz="2400" dirty="0">
                <a:solidFill>
                  <a:srgbClr val="FF0000"/>
                </a:solidFill>
                <a:latin typeface="Century Gothic"/>
                <a:cs typeface="Century Gothic"/>
              </a:rPr>
              <a:t>Σ</a:t>
            </a:r>
            <a:r>
              <a:rPr lang="en-US" altLang="ja-JP" sz="2400" baseline="-25000" dirty="0">
                <a:solidFill>
                  <a:srgbClr val="FF0000"/>
                </a:solidFill>
                <a:latin typeface="Century Gothic"/>
                <a:cs typeface="Century Gothic"/>
              </a:rPr>
              <a:t>Q</a:t>
            </a:r>
            <a:r>
              <a:rPr lang="en-US" altLang="ja-JP" sz="2400" dirty="0" smtClean="0">
                <a:solidFill>
                  <a:srgbClr val="FF0000"/>
                </a:solidFill>
                <a:latin typeface="Century Gothic"/>
                <a:cs typeface="Century Gothic"/>
              </a:rPr>
              <a:t>,Σ</a:t>
            </a:r>
            <a:r>
              <a:rPr lang="en-US" altLang="ja-JP" sz="2400" baseline="-25000" dirty="0" smtClean="0">
                <a:solidFill>
                  <a:srgbClr val="FF0000"/>
                </a:solidFill>
                <a:latin typeface="Century Gothic"/>
                <a:cs typeface="Century Gothic"/>
              </a:rPr>
              <a:t>Q</a:t>
            </a:r>
            <a:r>
              <a:rPr lang="en-US" altLang="ja-JP" sz="2400" dirty="0" smtClean="0">
                <a:solidFill>
                  <a:srgbClr val="FF0000"/>
                </a:solidFill>
                <a:latin typeface="Century Gothic"/>
                <a:cs typeface="Century Gothic"/>
              </a:rPr>
              <a:t>*)</a:t>
            </a:r>
            <a:endParaRPr lang="en-US" altLang="ja-JP" sz="2400" dirty="0">
              <a:solidFill>
                <a:srgbClr val="FF0000"/>
              </a:solidFill>
              <a:latin typeface="Century Gothic"/>
              <a:cs typeface="Century Gothic"/>
            </a:endParaRPr>
          </a:p>
        </p:txBody>
      </p:sp>
      <p:sp>
        <p:nvSpPr>
          <p:cNvPr id="57" name="テキスト ボックス 56"/>
          <p:cNvSpPr txBox="1"/>
          <p:nvPr/>
        </p:nvSpPr>
        <p:spPr>
          <a:xfrm>
            <a:off x="3752481" y="5503744"/>
            <a:ext cx="15536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000" dirty="0" smtClean="0">
                <a:solidFill>
                  <a:srgbClr val="0000FF"/>
                </a:solidFill>
                <a:latin typeface="Century Gothic"/>
                <a:cs typeface="Century Gothic"/>
              </a:rPr>
              <a:t>Spin 1/2</a:t>
            </a:r>
            <a:endParaRPr kumimoji="1" lang="ja-JP" altLang="en-US" sz="2000" dirty="0">
              <a:solidFill>
                <a:srgbClr val="0000FF"/>
              </a:solidFill>
              <a:latin typeface="Century Gothic"/>
              <a:cs typeface="Century Gothic"/>
            </a:endParaRPr>
          </a:p>
        </p:txBody>
      </p:sp>
      <p:sp>
        <p:nvSpPr>
          <p:cNvPr id="58" name="テキスト ボックス 57"/>
          <p:cNvSpPr txBox="1"/>
          <p:nvPr/>
        </p:nvSpPr>
        <p:spPr>
          <a:xfrm>
            <a:off x="3752481" y="1151593"/>
            <a:ext cx="15536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000" dirty="0" smtClean="0">
                <a:solidFill>
                  <a:srgbClr val="FF0000"/>
                </a:solidFill>
                <a:latin typeface="Century Gothic"/>
                <a:cs typeface="Century Gothic"/>
              </a:rPr>
              <a:t>Spin 3/2</a:t>
            </a:r>
            <a:endParaRPr kumimoji="1" lang="ja-JP" altLang="en-US" sz="2000" dirty="0">
              <a:solidFill>
                <a:srgbClr val="FF0000"/>
              </a:solidFill>
              <a:latin typeface="Century Gothic"/>
              <a:cs typeface="Century Gothic"/>
            </a:endParaRPr>
          </a:p>
        </p:txBody>
      </p:sp>
      <p:pic>
        <p:nvPicPr>
          <p:cNvPr id="59" name="図 58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456789" y="2040792"/>
            <a:ext cx="651510" cy="656590"/>
          </a:xfrm>
          <a:prstGeom prst="rect">
            <a:avLst/>
          </a:prstGeom>
        </p:spPr>
      </p:pic>
      <p:pic>
        <p:nvPicPr>
          <p:cNvPr id="60" name="図 59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445359" y="2913484"/>
            <a:ext cx="662940" cy="655320"/>
          </a:xfrm>
          <a:prstGeom prst="rect">
            <a:avLst/>
          </a:prstGeom>
        </p:spPr>
      </p:pic>
      <p:sp>
        <p:nvSpPr>
          <p:cNvPr id="43" name="テキスト ボックス 42"/>
          <p:cNvSpPr txBox="1"/>
          <p:nvPr/>
        </p:nvSpPr>
        <p:spPr>
          <a:xfrm>
            <a:off x="2294737" y="0"/>
            <a:ext cx="45545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800" dirty="0" smtClean="0">
                <a:latin typeface="Century Gothic"/>
                <a:cs typeface="Century Gothic"/>
              </a:rPr>
              <a:t>2. Heavy quark symmetry</a:t>
            </a:r>
            <a:endParaRPr kumimoji="1" lang="ja-JP" altLang="en-US" sz="2800" dirty="0">
              <a:latin typeface="Century Gothic"/>
              <a:cs typeface="Century Gothic"/>
            </a:endParaRPr>
          </a:p>
        </p:txBody>
      </p:sp>
      <p:cxnSp>
        <p:nvCxnSpPr>
          <p:cNvPr id="46" name="直線コネクタ 45"/>
          <p:cNvCxnSpPr/>
          <p:nvPr/>
        </p:nvCxnSpPr>
        <p:spPr>
          <a:xfrm>
            <a:off x="2764542" y="4445856"/>
            <a:ext cx="1368780" cy="1588"/>
          </a:xfrm>
          <a:prstGeom prst="line">
            <a:avLst/>
          </a:prstGeom>
          <a:ln w="101600" cap="rnd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テキスト ボックス 46"/>
          <p:cNvSpPr txBox="1"/>
          <p:nvPr/>
        </p:nvSpPr>
        <p:spPr>
          <a:xfrm>
            <a:off x="3105739" y="4692278"/>
            <a:ext cx="80021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4800" dirty="0" err="1" smtClean="0">
                <a:latin typeface="Century Gothic"/>
                <a:cs typeface="Century Gothic"/>
              </a:rPr>
              <a:t>Λ</a:t>
            </a:r>
            <a:endParaRPr kumimoji="1" lang="ja-JP" altLang="en-US" sz="4800" dirty="0">
              <a:latin typeface="Century Gothic"/>
              <a:cs typeface="Century Gothic"/>
            </a:endParaRPr>
          </a:p>
        </p:txBody>
      </p:sp>
      <p:sp>
        <p:nvSpPr>
          <p:cNvPr id="53" name="テキスト ボックス 52"/>
          <p:cNvSpPr txBox="1"/>
          <p:nvPr/>
        </p:nvSpPr>
        <p:spPr>
          <a:xfrm>
            <a:off x="2803782" y="4445856"/>
            <a:ext cx="14067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dirty="0" smtClean="0">
                <a:latin typeface="Century Gothic"/>
                <a:cs typeface="Century Gothic"/>
              </a:rPr>
              <a:t>1115 </a:t>
            </a:r>
            <a:r>
              <a:rPr lang="en-US" altLang="ja-JP" sz="2000" dirty="0" err="1" smtClean="0">
                <a:latin typeface="Century Gothic"/>
                <a:cs typeface="Century Gothic"/>
              </a:rPr>
              <a:t>MeV</a:t>
            </a:r>
            <a:endParaRPr kumimoji="1" lang="ja-JP" altLang="en-US" sz="2000" dirty="0">
              <a:latin typeface="Century Gothic"/>
              <a:cs typeface="Century Gothic"/>
            </a:endParaRPr>
          </a:p>
        </p:txBody>
      </p:sp>
      <p:cxnSp>
        <p:nvCxnSpPr>
          <p:cNvPr id="56" name="直線コネクタ 55"/>
          <p:cNvCxnSpPr/>
          <p:nvPr/>
        </p:nvCxnSpPr>
        <p:spPr>
          <a:xfrm>
            <a:off x="4890871" y="4325262"/>
            <a:ext cx="1368780" cy="1588"/>
          </a:xfrm>
          <a:prstGeom prst="line">
            <a:avLst/>
          </a:prstGeom>
          <a:ln w="127000" cap="rnd" cmpd="sng" algn="ctr">
            <a:solidFill>
              <a:srgbClr val="1F497D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1" name="テキスト ボックス 60"/>
          <p:cNvSpPr txBox="1"/>
          <p:nvPr/>
        </p:nvSpPr>
        <p:spPr>
          <a:xfrm>
            <a:off x="5063192" y="4585556"/>
            <a:ext cx="106571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4800" dirty="0" err="1" smtClean="0">
                <a:latin typeface="Century Gothic"/>
                <a:cs typeface="Century Gothic"/>
              </a:rPr>
              <a:t>Λ</a:t>
            </a:r>
            <a:r>
              <a:rPr lang="en-US" altLang="ja-JP" sz="4800" baseline="-25000" dirty="0" err="1" smtClean="0">
                <a:latin typeface="Century Gothic"/>
                <a:cs typeface="Century Gothic"/>
              </a:rPr>
              <a:t>c</a:t>
            </a:r>
            <a:endParaRPr kumimoji="1" lang="ja-JP" altLang="en-US" sz="4800" dirty="0">
              <a:latin typeface="Century Gothic"/>
              <a:cs typeface="Century Gothic"/>
            </a:endParaRPr>
          </a:p>
        </p:txBody>
      </p:sp>
      <p:sp>
        <p:nvSpPr>
          <p:cNvPr id="62" name="テキスト ボックス 61"/>
          <p:cNvSpPr txBox="1"/>
          <p:nvPr/>
        </p:nvSpPr>
        <p:spPr>
          <a:xfrm>
            <a:off x="4870597" y="4326850"/>
            <a:ext cx="14067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dirty="0" smtClean="0">
                <a:latin typeface="Century Gothic"/>
                <a:cs typeface="Century Gothic"/>
              </a:rPr>
              <a:t>2286 </a:t>
            </a:r>
            <a:r>
              <a:rPr lang="en-US" altLang="ja-JP" sz="2000" dirty="0" err="1" smtClean="0">
                <a:latin typeface="Century Gothic"/>
                <a:cs typeface="Century Gothic"/>
              </a:rPr>
              <a:t>MeV</a:t>
            </a:r>
            <a:endParaRPr kumimoji="1" lang="ja-JP" altLang="en-US" sz="2000" dirty="0">
              <a:latin typeface="Century Gothic"/>
              <a:cs typeface="Century Gothic"/>
            </a:endParaRPr>
          </a:p>
        </p:txBody>
      </p:sp>
      <p:cxnSp>
        <p:nvCxnSpPr>
          <p:cNvPr id="65" name="直線コネクタ 64"/>
          <p:cNvCxnSpPr/>
          <p:nvPr/>
        </p:nvCxnSpPr>
        <p:spPr>
          <a:xfrm>
            <a:off x="7024509" y="4386802"/>
            <a:ext cx="1368780" cy="1588"/>
          </a:xfrm>
          <a:prstGeom prst="line">
            <a:avLst/>
          </a:prstGeom>
          <a:ln w="152400" cap="rnd" cmpd="sng" algn="ctr">
            <a:solidFill>
              <a:srgbClr val="1F497D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6" name="テキスト ボックス 65"/>
          <p:cNvSpPr txBox="1"/>
          <p:nvPr/>
        </p:nvSpPr>
        <p:spPr>
          <a:xfrm>
            <a:off x="7181901" y="4591966"/>
            <a:ext cx="108014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4800" dirty="0" err="1" smtClean="0">
                <a:latin typeface="Century Gothic"/>
                <a:cs typeface="Century Gothic"/>
              </a:rPr>
              <a:t>Λ</a:t>
            </a:r>
            <a:r>
              <a:rPr lang="en-US" altLang="ja-JP" sz="4800" baseline="-25000" dirty="0" err="1" smtClean="0">
                <a:latin typeface="Century Gothic"/>
                <a:cs typeface="Century Gothic"/>
              </a:rPr>
              <a:t>b</a:t>
            </a:r>
            <a:endParaRPr kumimoji="1" lang="ja-JP" altLang="en-US" sz="4800" dirty="0">
              <a:latin typeface="Century Gothic"/>
              <a:cs typeface="Century Gothic"/>
            </a:endParaRPr>
          </a:p>
        </p:txBody>
      </p:sp>
      <p:sp>
        <p:nvSpPr>
          <p:cNvPr id="67" name="テキスト ボックス 66"/>
          <p:cNvSpPr txBox="1"/>
          <p:nvPr/>
        </p:nvSpPr>
        <p:spPr>
          <a:xfrm>
            <a:off x="6986410" y="4388390"/>
            <a:ext cx="14067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dirty="0" smtClean="0">
                <a:latin typeface="Century Gothic"/>
                <a:cs typeface="Century Gothic"/>
              </a:rPr>
              <a:t>5619 </a:t>
            </a:r>
            <a:r>
              <a:rPr lang="en-US" altLang="ja-JP" sz="2000" dirty="0" err="1" smtClean="0">
                <a:latin typeface="Century Gothic"/>
                <a:cs typeface="Century Gothic"/>
              </a:rPr>
              <a:t>MeV</a:t>
            </a:r>
            <a:endParaRPr kumimoji="1" lang="ja-JP" altLang="en-US" sz="2000" dirty="0">
              <a:latin typeface="Century Gothic"/>
              <a:cs typeface="Century Gothic"/>
            </a:endParaRPr>
          </a:p>
        </p:txBody>
      </p:sp>
      <p:sp>
        <p:nvSpPr>
          <p:cNvPr id="68" name="テキスト ボックス 67"/>
          <p:cNvSpPr txBox="1"/>
          <p:nvPr/>
        </p:nvSpPr>
        <p:spPr>
          <a:xfrm>
            <a:off x="5153075" y="5348606"/>
            <a:ext cx="3946012" cy="10402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altLang="ja-JP" sz="4400" dirty="0" smtClean="0">
                <a:solidFill>
                  <a:srgbClr val="000000"/>
                </a:solidFill>
                <a:latin typeface="Century Gothic"/>
                <a:cs typeface="Century Gothic"/>
              </a:rPr>
              <a:t>→ HQS </a:t>
            </a:r>
            <a:r>
              <a:rPr lang="en-US" altLang="ja-JP" sz="4400" dirty="0" smtClean="0">
                <a:solidFill>
                  <a:srgbClr val="0000FF"/>
                </a:solidFill>
                <a:latin typeface="Century Gothic"/>
                <a:cs typeface="Century Gothic"/>
              </a:rPr>
              <a:t>singlet</a:t>
            </a:r>
          </a:p>
          <a:p>
            <a:pPr algn="ctr">
              <a:lnSpc>
                <a:spcPct val="90000"/>
              </a:lnSpc>
            </a:pPr>
            <a:r>
              <a:rPr lang="en-US" altLang="en-US" sz="2400" dirty="0" smtClean="0">
                <a:solidFill>
                  <a:srgbClr val="0000FF"/>
                </a:solidFill>
                <a:latin typeface="Century Gothic"/>
                <a:cs typeface="Century Gothic"/>
              </a:rPr>
              <a:t>                      </a:t>
            </a:r>
            <a:r>
              <a:rPr lang="ja-JP" altLang="en-US" sz="2400" dirty="0" smtClean="0">
                <a:solidFill>
                  <a:srgbClr val="0000FF"/>
                </a:solidFill>
                <a:latin typeface="Century Gothic"/>
                <a:cs typeface="Century Gothic"/>
              </a:rPr>
              <a:t> </a:t>
            </a:r>
            <a:r>
              <a:rPr lang="en-US" altLang="en-US" sz="2400" dirty="0" smtClean="0">
                <a:solidFill>
                  <a:srgbClr val="0000FF"/>
                </a:solidFill>
                <a:latin typeface="Century Gothic"/>
                <a:cs typeface="Century Gothic"/>
              </a:rPr>
              <a:t>(</a:t>
            </a:r>
            <a:r>
              <a:rPr lang="en-US" altLang="ja-JP" sz="2400" dirty="0" smtClean="0">
                <a:solidFill>
                  <a:srgbClr val="0000FF"/>
                </a:solidFill>
                <a:latin typeface="Century Gothic"/>
                <a:cs typeface="Century Gothic"/>
              </a:rPr>
              <a:t>Λ</a:t>
            </a:r>
            <a:r>
              <a:rPr lang="en-US" altLang="ja-JP" sz="2400" baseline="-25000" dirty="0" smtClean="0">
                <a:solidFill>
                  <a:srgbClr val="0000FF"/>
                </a:solidFill>
                <a:latin typeface="Century Gothic"/>
                <a:cs typeface="Century Gothic"/>
              </a:rPr>
              <a:t>Q</a:t>
            </a:r>
            <a:r>
              <a:rPr lang="en-US" altLang="en-US" sz="2400" dirty="0" smtClean="0">
                <a:solidFill>
                  <a:srgbClr val="0000FF"/>
                </a:solidFill>
                <a:latin typeface="Century Gothic"/>
                <a:cs typeface="Century Gothic"/>
              </a:rPr>
              <a:t>)</a:t>
            </a:r>
            <a:endParaRPr kumimoji="1" lang="en-US" altLang="ja-JP" sz="2400" dirty="0" smtClean="0">
              <a:solidFill>
                <a:srgbClr val="0000FF"/>
              </a:solidFill>
              <a:latin typeface="Century Gothic"/>
              <a:cs typeface="Century Gothic"/>
            </a:endParaRPr>
          </a:p>
        </p:txBody>
      </p:sp>
      <p:cxnSp>
        <p:nvCxnSpPr>
          <p:cNvPr id="71" name="直線矢印コネクタ 70"/>
          <p:cNvCxnSpPr/>
          <p:nvPr/>
        </p:nvCxnSpPr>
        <p:spPr>
          <a:xfrm rot="5400000">
            <a:off x="3408932" y="3052263"/>
            <a:ext cx="1451956" cy="1588"/>
          </a:xfrm>
          <a:prstGeom prst="straightConnector1">
            <a:avLst/>
          </a:prstGeom>
          <a:ln w="19050" cap="flat" cmpd="sng" algn="ctr">
            <a:solidFill>
              <a:schemeClr val="tx1"/>
            </a:solidFill>
            <a:prstDash val="solid"/>
            <a:round/>
            <a:headEnd type="arrow" w="lg" len="lg"/>
            <a:tailEnd type="arrow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" name="直線矢印コネクタ 72"/>
          <p:cNvCxnSpPr/>
          <p:nvPr/>
        </p:nvCxnSpPr>
        <p:spPr>
          <a:xfrm rot="5400000">
            <a:off x="6032820" y="2851753"/>
            <a:ext cx="453662" cy="1588"/>
          </a:xfrm>
          <a:prstGeom prst="straightConnector1">
            <a:avLst/>
          </a:prstGeom>
          <a:ln w="19050" cap="flat" cmpd="sng" algn="ctr">
            <a:solidFill>
              <a:schemeClr val="tx1"/>
            </a:solidFill>
            <a:prstDash val="solid"/>
            <a:round/>
            <a:headEnd type="arrow" w="lg" len="lg"/>
            <a:tailEnd type="arrow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9" name="図 78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481700" y="4056281"/>
            <a:ext cx="659130" cy="655320"/>
          </a:xfrm>
          <a:prstGeom prst="rect">
            <a:avLst/>
          </a:prstGeom>
        </p:spPr>
      </p:pic>
      <p:sp>
        <p:nvSpPr>
          <p:cNvPr id="54" name="テキスト ボックス 53"/>
          <p:cNvSpPr txBox="1"/>
          <p:nvPr/>
        </p:nvSpPr>
        <p:spPr>
          <a:xfrm>
            <a:off x="3752481" y="3816339"/>
            <a:ext cx="15536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000" dirty="0" smtClean="0">
                <a:solidFill>
                  <a:srgbClr val="FF0000"/>
                </a:solidFill>
                <a:latin typeface="Century Gothic"/>
                <a:cs typeface="Century Gothic"/>
              </a:rPr>
              <a:t>Spin 1/2</a:t>
            </a:r>
            <a:endParaRPr kumimoji="1" lang="ja-JP" altLang="en-US" sz="2000" dirty="0">
              <a:solidFill>
                <a:srgbClr val="FF0000"/>
              </a:solidFill>
              <a:latin typeface="Century Gothic"/>
              <a:cs typeface="Century Gothic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  <p:bldP spid="6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/>
          <p:cNvSpPr txBox="1"/>
          <p:nvPr/>
        </p:nvSpPr>
        <p:spPr>
          <a:xfrm>
            <a:off x="764376" y="927100"/>
            <a:ext cx="76152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800" dirty="0" smtClean="0">
                <a:latin typeface="Century Gothic"/>
                <a:cs typeface="Century Gothic"/>
              </a:rPr>
              <a:t>Charm (bottom) exotic hadrons and nuclei</a:t>
            </a:r>
            <a:endParaRPr kumimoji="1" lang="ja-JP" altLang="en-US" sz="2800" dirty="0">
              <a:latin typeface="Century Gothic"/>
              <a:cs typeface="Century Gothic"/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2405942" y="6038810"/>
            <a:ext cx="433213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4800" dirty="0" smtClean="0">
                <a:latin typeface="Century Gothic"/>
                <a:cs typeface="Century Gothic"/>
              </a:rPr>
              <a:t>HQS </a:t>
            </a:r>
            <a:r>
              <a:rPr lang="en-US" altLang="ja-JP" sz="4800" dirty="0" smtClean="0">
                <a:solidFill>
                  <a:srgbClr val="FF0000"/>
                </a:solidFill>
                <a:latin typeface="Century Gothic"/>
                <a:cs typeface="Century Gothic"/>
              </a:rPr>
              <a:t>doublet</a:t>
            </a:r>
            <a:r>
              <a:rPr lang="en-US" altLang="ja-JP" sz="4800" dirty="0" smtClean="0">
                <a:latin typeface="Century Gothic"/>
                <a:cs typeface="Century Gothic"/>
              </a:rPr>
              <a:t>!!</a:t>
            </a:r>
            <a:endParaRPr kumimoji="1" lang="en-US" altLang="ja-JP" sz="4800" dirty="0" smtClean="0">
              <a:latin typeface="Century Gothic"/>
              <a:cs typeface="Century Gothic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241504" y="5088920"/>
            <a:ext cx="45652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 err="1" smtClean="0">
                <a:latin typeface="Century Gothic"/>
                <a:cs typeface="Century Gothic"/>
              </a:rPr>
              <a:t>Hadronic</a:t>
            </a:r>
            <a:r>
              <a:rPr lang="en-US" altLang="ja-JP" sz="2800" dirty="0" smtClean="0">
                <a:latin typeface="Century Gothic"/>
                <a:cs typeface="Century Gothic"/>
              </a:rPr>
              <a:t> molecule </a:t>
            </a:r>
            <a:r>
              <a:rPr lang="en-US" altLang="ja-JP" sz="2400" dirty="0" smtClean="0">
                <a:latin typeface="Century Gothic"/>
                <a:cs typeface="Century Gothic"/>
              </a:rPr>
              <a:t>(A=1)</a:t>
            </a:r>
            <a:endParaRPr kumimoji="1" lang="ja-JP" altLang="en-US" sz="2400" dirty="0">
              <a:latin typeface="Century Gothic"/>
              <a:cs typeface="Century Gothic"/>
            </a:endParaRPr>
          </a:p>
        </p:txBody>
      </p:sp>
      <p:pic>
        <p:nvPicPr>
          <p:cNvPr id="10" name="図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5172" y="1663700"/>
            <a:ext cx="3469105" cy="3275300"/>
          </a:xfrm>
          <a:prstGeom prst="rect">
            <a:avLst/>
          </a:prstGeom>
        </p:spPr>
      </p:pic>
      <p:sp>
        <p:nvSpPr>
          <p:cNvPr id="11" name="テキスト ボックス 10"/>
          <p:cNvSpPr txBox="1"/>
          <p:nvPr/>
        </p:nvSpPr>
        <p:spPr>
          <a:xfrm>
            <a:off x="5533003" y="5088920"/>
            <a:ext cx="31455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 smtClean="0">
                <a:latin typeface="Century Gothic"/>
                <a:cs typeface="Century Gothic"/>
              </a:rPr>
              <a:t>Nucleus </a:t>
            </a:r>
            <a:r>
              <a:rPr lang="en-US" altLang="ja-JP" sz="2400" dirty="0" smtClean="0">
                <a:latin typeface="Century Gothic"/>
                <a:cs typeface="Century Gothic"/>
              </a:rPr>
              <a:t>(A: large)</a:t>
            </a:r>
            <a:endParaRPr kumimoji="1" lang="ja-JP" altLang="en-US" sz="2400" dirty="0">
              <a:latin typeface="Century Gothic"/>
              <a:cs typeface="Century Gothic"/>
            </a:endParaRPr>
          </a:p>
        </p:txBody>
      </p:sp>
      <p:pic>
        <p:nvPicPr>
          <p:cNvPr id="12" name="図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459" y="2032000"/>
            <a:ext cx="3551314" cy="2673350"/>
          </a:xfrm>
          <a:prstGeom prst="rect">
            <a:avLst/>
          </a:prstGeom>
        </p:spPr>
      </p:pic>
      <p:sp>
        <p:nvSpPr>
          <p:cNvPr id="14" name="テキスト ボックス 13"/>
          <p:cNvSpPr txBox="1"/>
          <p:nvPr/>
        </p:nvSpPr>
        <p:spPr>
          <a:xfrm>
            <a:off x="2530043" y="4060180"/>
            <a:ext cx="16602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 smtClean="0">
                <a:latin typeface="Century Gothic"/>
                <a:cs typeface="Century Gothic"/>
              </a:rPr>
              <a:t>Nucleon</a:t>
            </a:r>
            <a:endParaRPr kumimoji="1" lang="ja-JP" altLang="en-US" sz="2800" dirty="0">
              <a:latin typeface="Century Gothic"/>
              <a:cs typeface="Century Gothic"/>
            </a:endParaRPr>
          </a:p>
        </p:txBody>
      </p:sp>
      <p:grpSp>
        <p:nvGrpSpPr>
          <p:cNvPr id="19" name="図形グループ 18"/>
          <p:cNvGrpSpPr/>
          <p:nvPr/>
        </p:nvGrpSpPr>
        <p:grpSpPr>
          <a:xfrm>
            <a:off x="3659609" y="4641900"/>
            <a:ext cx="2370486" cy="523220"/>
            <a:chOff x="4341586" y="4453880"/>
            <a:chExt cx="2370486" cy="523220"/>
          </a:xfrm>
        </p:grpSpPr>
        <p:sp>
          <p:nvSpPr>
            <p:cNvPr id="15" name="テキスト ボックス 14"/>
            <p:cNvSpPr txBox="1"/>
            <p:nvPr/>
          </p:nvSpPr>
          <p:spPr>
            <a:xfrm>
              <a:off x="4341586" y="4453880"/>
              <a:ext cx="237048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2800" dirty="0" smtClean="0">
                  <a:solidFill>
                    <a:schemeClr val="tx2"/>
                  </a:solidFill>
                  <a:latin typeface="Century Gothic"/>
                  <a:cs typeface="Century Gothic"/>
                </a:rPr>
                <a:t>D,</a:t>
              </a:r>
              <a:r>
                <a:rPr kumimoji="1" lang="ja-JP" altLang="en-US" sz="2800" dirty="0" smtClean="0">
                  <a:solidFill>
                    <a:schemeClr val="tx2"/>
                  </a:solidFill>
                  <a:latin typeface="Century Gothic"/>
                  <a:cs typeface="Century Gothic"/>
                </a:rPr>
                <a:t> </a:t>
              </a:r>
              <a:r>
                <a:rPr kumimoji="1" lang="en-US" altLang="ja-JP" sz="2800" dirty="0" smtClean="0">
                  <a:solidFill>
                    <a:schemeClr val="tx2"/>
                  </a:solidFill>
                  <a:latin typeface="Century Gothic"/>
                  <a:cs typeface="Century Gothic"/>
                </a:rPr>
                <a:t>D</a:t>
              </a:r>
              <a:r>
                <a:rPr kumimoji="1" lang="ja-JP" altLang="en-US" sz="2800" baseline="30000" dirty="0" smtClean="0">
                  <a:solidFill>
                    <a:schemeClr val="tx2"/>
                  </a:solidFill>
                  <a:latin typeface="Century Gothic"/>
                  <a:cs typeface="Century Gothic"/>
                </a:rPr>
                <a:t>*</a:t>
              </a:r>
              <a:r>
                <a:rPr kumimoji="1" lang="en-US" altLang="ja-JP" sz="2800" dirty="0" smtClean="0">
                  <a:solidFill>
                    <a:schemeClr val="tx2"/>
                  </a:solidFill>
                  <a:latin typeface="Century Gothic"/>
                  <a:cs typeface="Century Gothic"/>
                </a:rPr>
                <a:t> meson</a:t>
              </a:r>
              <a:endParaRPr kumimoji="1" lang="ja-JP" altLang="en-US" sz="2800" dirty="0">
                <a:solidFill>
                  <a:schemeClr val="tx2"/>
                </a:solidFill>
                <a:latin typeface="Century Gothic"/>
                <a:cs typeface="Century Gothic"/>
              </a:endParaRPr>
            </a:p>
          </p:txBody>
        </p:sp>
        <p:cxnSp>
          <p:nvCxnSpPr>
            <p:cNvPr id="20" name="直線コネクタ 19"/>
            <p:cNvCxnSpPr/>
            <p:nvPr/>
          </p:nvCxnSpPr>
          <p:spPr>
            <a:xfrm>
              <a:off x="4481661" y="4551362"/>
              <a:ext cx="225036" cy="1588"/>
            </a:xfrm>
            <a:prstGeom prst="line">
              <a:avLst/>
            </a:prstGeom>
            <a:ln>
              <a:solidFill>
                <a:srgbClr val="1F497D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テキスト ボックス 15"/>
          <p:cNvSpPr txBox="1"/>
          <p:nvPr/>
        </p:nvSpPr>
        <p:spPr>
          <a:xfrm>
            <a:off x="999305" y="5721310"/>
            <a:ext cx="714540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4800" dirty="0" smtClean="0">
                <a:latin typeface="Century Gothic"/>
                <a:cs typeface="Century Gothic"/>
              </a:rPr>
              <a:t>HQS </a:t>
            </a:r>
            <a:r>
              <a:rPr kumimoji="1" lang="en-US" altLang="ja-JP" sz="4800" dirty="0" smtClean="0">
                <a:solidFill>
                  <a:srgbClr val="FF0000"/>
                </a:solidFill>
                <a:latin typeface="Century Gothic"/>
                <a:cs typeface="Century Gothic"/>
              </a:rPr>
              <a:t>doublet</a:t>
            </a:r>
            <a:r>
              <a:rPr kumimoji="1" lang="en-US" altLang="ja-JP" sz="4800" dirty="0" smtClean="0">
                <a:latin typeface="Century Gothic"/>
                <a:cs typeface="Century Gothic"/>
              </a:rPr>
              <a:t> </a:t>
            </a:r>
            <a:r>
              <a:rPr lang="en-US" altLang="ja-JP" sz="4800" dirty="0" smtClean="0">
                <a:latin typeface="Century Gothic"/>
                <a:cs typeface="Century Gothic"/>
              </a:rPr>
              <a:t>or </a:t>
            </a:r>
            <a:r>
              <a:rPr lang="en-US" altLang="ja-JP" sz="4800" dirty="0" smtClean="0">
                <a:solidFill>
                  <a:srgbClr val="0000FF"/>
                </a:solidFill>
                <a:latin typeface="Century Gothic"/>
                <a:cs typeface="Century Gothic"/>
              </a:rPr>
              <a:t>singlet</a:t>
            </a:r>
            <a:r>
              <a:rPr lang="en-US" altLang="ja-JP" sz="4800" dirty="0">
                <a:solidFill>
                  <a:srgbClr val="0000FF"/>
                </a:solidFill>
                <a:latin typeface="Century Gothic"/>
                <a:cs typeface="Century Gothic"/>
              </a:rPr>
              <a:t>?</a:t>
            </a:r>
            <a:endParaRPr kumimoji="1" lang="en-US" altLang="ja-JP" sz="4800" dirty="0" smtClean="0">
              <a:latin typeface="Century Gothic"/>
              <a:cs typeface="Century Gothic"/>
            </a:endParaRPr>
          </a:p>
        </p:txBody>
      </p:sp>
      <p:sp>
        <p:nvSpPr>
          <p:cNvPr id="18" name="正方形/長方形 17"/>
          <p:cNvSpPr/>
          <p:nvPr/>
        </p:nvSpPr>
        <p:spPr>
          <a:xfrm>
            <a:off x="3260646" y="165100"/>
            <a:ext cx="2622708" cy="76944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4400" dirty="0" smtClean="0">
                <a:latin typeface="Century Gothic"/>
                <a:cs typeface="Century Gothic"/>
              </a:rPr>
              <a:t>Question</a:t>
            </a:r>
            <a:endParaRPr lang="ja-JP" altLang="en-US" sz="4400" dirty="0">
              <a:latin typeface="Century Gothic"/>
              <a:cs typeface="Century Gothic"/>
            </a:endParaRPr>
          </a:p>
        </p:txBody>
      </p:sp>
      <p:cxnSp>
        <p:nvCxnSpPr>
          <p:cNvPr id="22" name="直線コネクタ 21"/>
          <p:cNvCxnSpPr/>
          <p:nvPr/>
        </p:nvCxnSpPr>
        <p:spPr>
          <a:xfrm flipV="1">
            <a:off x="5533003" y="3873502"/>
            <a:ext cx="893196" cy="867468"/>
          </a:xfrm>
          <a:prstGeom prst="line">
            <a:avLst/>
          </a:prstGeom>
          <a:ln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直線コネクタ 23"/>
          <p:cNvCxnSpPr>
            <a:stCxn id="15" idx="1"/>
          </p:cNvCxnSpPr>
          <p:nvPr/>
        </p:nvCxnSpPr>
        <p:spPr>
          <a:xfrm flipH="1" flipV="1">
            <a:off x="1981200" y="4343400"/>
            <a:ext cx="1678409" cy="560110"/>
          </a:xfrm>
          <a:prstGeom prst="line">
            <a:avLst/>
          </a:prstGeom>
          <a:ln>
            <a:solidFill>
              <a:srgbClr val="1F497D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直線コネクタ 16"/>
          <p:cNvCxnSpPr/>
          <p:nvPr/>
        </p:nvCxnSpPr>
        <p:spPr>
          <a:xfrm>
            <a:off x="6393317" y="3643622"/>
            <a:ext cx="228600" cy="1588"/>
          </a:xfrm>
          <a:prstGeom prst="line">
            <a:avLst/>
          </a:prstGeom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テキスト ボックス 20"/>
          <p:cNvSpPr txBox="1"/>
          <p:nvPr/>
        </p:nvSpPr>
        <p:spPr>
          <a:xfrm>
            <a:off x="6267427" y="3426549"/>
            <a:ext cx="483350" cy="646331"/>
          </a:xfrm>
          <a:prstGeom prst="rect">
            <a:avLst/>
          </a:prstGeom>
          <a:noFill/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altLang="ja-JP" sz="3600" dirty="0">
                <a:latin typeface="Century Gothic"/>
                <a:cs typeface="Century Gothic"/>
              </a:rPr>
              <a:t>c</a:t>
            </a:r>
            <a:endParaRPr kumimoji="1" lang="ja-JP" altLang="en-US" sz="3600" dirty="0">
              <a:latin typeface="Century Gothic"/>
              <a:cs typeface="Century Gothic"/>
            </a:endParaRPr>
          </a:p>
        </p:txBody>
      </p:sp>
      <p:cxnSp>
        <p:nvCxnSpPr>
          <p:cNvPr id="23" name="直線コネクタ 22"/>
          <p:cNvCxnSpPr/>
          <p:nvPr/>
        </p:nvCxnSpPr>
        <p:spPr>
          <a:xfrm>
            <a:off x="1389517" y="3822595"/>
            <a:ext cx="228600" cy="1588"/>
          </a:xfrm>
          <a:prstGeom prst="line">
            <a:avLst/>
          </a:prstGeom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テキスト ボックス 24"/>
          <p:cNvSpPr txBox="1"/>
          <p:nvPr/>
        </p:nvSpPr>
        <p:spPr>
          <a:xfrm>
            <a:off x="1263627" y="3605522"/>
            <a:ext cx="483350" cy="646331"/>
          </a:xfrm>
          <a:prstGeom prst="rect">
            <a:avLst/>
          </a:prstGeom>
          <a:noFill/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altLang="ja-JP" sz="3600" dirty="0">
                <a:latin typeface="Century Gothic"/>
                <a:cs typeface="Century Gothic"/>
              </a:rPr>
              <a:t>c</a:t>
            </a:r>
            <a:endParaRPr kumimoji="1" lang="ja-JP" altLang="en-US" sz="3600" dirty="0">
              <a:latin typeface="Century Gothic"/>
              <a:cs typeface="Century Gothic"/>
            </a:endParaRPr>
          </a:p>
        </p:txBody>
      </p:sp>
      <p:sp>
        <p:nvSpPr>
          <p:cNvPr id="27" name="正方形/長方形 26"/>
          <p:cNvSpPr/>
          <p:nvPr/>
        </p:nvSpPr>
        <p:spPr>
          <a:xfrm>
            <a:off x="3755109" y="5593259"/>
            <a:ext cx="1633781" cy="584776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3200" dirty="0" smtClean="0">
                <a:latin typeface="Century Gothic"/>
                <a:cs typeface="Century Gothic"/>
              </a:rPr>
              <a:t>Answer</a:t>
            </a:r>
            <a:endParaRPr lang="ja-JP" altLang="en-US" sz="3200" dirty="0">
              <a:latin typeface="Century Gothic"/>
              <a:cs typeface="Century Gothic"/>
            </a:endParaRPr>
          </a:p>
        </p:txBody>
      </p:sp>
      <p:cxnSp>
        <p:nvCxnSpPr>
          <p:cNvPr id="26" name="直線コネクタ 25"/>
          <p:cNvCxnSpPr/>
          <p:nvPr/>
        </p:nvCxnSpPr>
        <p:spPr>
          <a:xfrm>
            <a:off x="4270537" y="4740970"/>
            <a:ext cx="225036" cy="1588"/>
          </a:xfrm>
          <a:prstGeom prst="line">
            <a:avLst/>
          </a:prstGeom>
          <a:ln>
            <a:solidFill>
              <a:srgbClr val="1F497D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6" grpId="0"/>
      <p:bldP spid="16" grpId="1"/>
      <p:bldP spid="2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/>
          <p:cNvSpPr txBox="1"/>
          <p:nvPr/>
        </p:nvSpPr>
        <p:spPr>
          <a:xfrm>
            <a:off x="120732" y="0"/>
            <a:ext cx="89025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 smtClean="0">
                <a:latin typeface="Century Gothic"/>
                <a:cs typeface="Century Gothic"/>
              </a:rPr>
              <a:t>3. Application 1: Leading order in 1/m</a:t>
            </a:r>
            <a:r>
              <a:rPr lang="en-US" altLang="ja-JP" sz="2800" baseline="-25000" dirty="0" smtClean="0">
                <a:latin typeface="Century Gothic"/>
                <a:cs typeface="Century Gothic"/>
              </a:rPr>
              <a:t>Q</a:t>
            </a:r>
            <a:r>
              <a:rPr lang="en-US" altLang="ja-JP" sz="2800" dirty="0" smtClean="0">
                <a:latin typeface="Century Gothic"/>
                <a:cs typeface="Century Gothic"/>
              </a:rPr>
              <a:t> expansion</a:t>
            </a:r>
            <a:endParaRPr lang="ja-JP" altLang="en-US" sz="2800" dirty="0">
              <a:latin typeface="Century Gothic"/>
              <a:cs typeface="Century Gothic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-102408" y="2580670"/>
            <a:ext cx="934883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4800" dirty="0" smtClean="0">
                <a:latin typeface="Century Gothic"/>
                <a:cs typeface="Century Gothic"/>
              </a:rPr>
              <a:t>Heavy </a:t>
            </a:r>
            <a:r>
              <a:rPr lang="en-US" altLang="ja-JP" sz="4800" dirty="0" err="1" smtClean="0">
                <a:solidFill>
                  <a:srgbClr val="FF0000"/>
                </a:solidFill>
                <a:latin typeface="Century Gothic"/>
                <a:cs typeface="Century Gothic"/>
              </a:rPr>
              <a:t>h</a:t>
            </a:r>
            <a:r>
              <a:rPr kumimoji="1" lang="en-US" altLang="ja-JP" sz="4800" dirty="0" err="1" smtClean="0">
                <a:solidFill>
                  <a:srgbClr val="FF0000"/>
                </a:solidFill>
                <a:latin typeface="Century Gothic"/>
                <a:cs typeface="Century Gothic"/>
              </a:rPr>
              <a:t>adron</a:t>
            </a:r>
            <a:r>
              <a:rPr kumimoji="1" lang="en-US" altLang="ja-JP" sz="4800" dirty="0" smtClean="0">
                <a:latin typeface="Century Gothic"/>
                <a:cs typeface="Century Gothic"/>
              </a:rPr>
              <a:t> effective theory</a:t>
            </a: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2069869" y="3619500"/>
            <a:ext cx="50042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3600" dirty="0" smtClean="0">
                <a:solidFill>
                  <a:schemeClr val="accent2"/>
                </a:solidFill>
                <a:latin typeface="Century Gothic"/>
                <a:cs typeface="Century Gothic"/>
              </a:rPr>
              <a:t>LO </a:t>
            </a:r>
            <a:r>
              <a:rPr lang="en-US" altLang="ja-JP" sz="3600" dirty="0" smtClean="0">
                <a:latin typeface="Century Gothic"/>
                <a:cs typeface="Century Gothic"/>
              </a:rPr>
              <a:t>in 1/</a:t>
            </a:r>
            <a:r>
              <a:rPr lang="en-US" altLang="ja-JP" sz="3600" dirty="0" err="1" smtClean="0">
                <a:latin typeface="Century Gothic"/>
                <a:cs typeface="Century Gothic"/>
              </a:rPr>
              <a:t>m</a:t>
            </a:r>
            <a:r>
              <a:rPr lang="en-US" altLang="ja-JP" sz="3600" baseline="-25000" dirty="0" err="1" smtClean="0">
                <a:latin typeface="Century Gothic"/>
                <a:cs typeface="Century Gothic"/>
              </a:rPr>
              <a:t>Q</a:t>
            </a:r>
            <a:r>
              <a:rPr lang="en-US" altLang="ja-JP" sz="3600" dirty="0" smtClean="0">
                <a:latin typeface="Century Gothic"/>
                <a:cs typeface="Century Gothic"/>
              </a:rPr>
              <a:t> expansion</a:t>
            </a:r>
            <a:endParaRPr kumimoji="1" lang="en-US" altLang="ja-JP" sz="3600" dirty="0" smtClean="0">
              <a:latin typeface="Century Gothic"/>
              <a:cs typeface="Century Gothic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図形グループ 34"/>
          <p:cNvGrpSpPr/>
          <p:nvPr/>
        </p:nvGrpSpPr>
        <p:grpSpPr>
          <a:xfrm>
            <a:off x="795323" y="1897797"/>
            <a:ext cx="3596439" cy="2987700"/>
            <a:chOff x="4695614" y="3913830"/>
            <a:chExt cx="3596439" cy="2987700"/>
          </a:xfrm>
        </p:grpSpPr>
        <p:sp>
          <p:nvSpPr>
            <p:cNvPr id="32" name="円弧 31"/>
            <p:cNvSpPr/>
            <p:nvPr/>
          </p:nvSpPr>
          <p:spPr>
            <a:xfrm flipH="1" flipV="1">
              <a:off x="5142379" y="3913830"/>
              <a:ext cx="1698310" cy="1698310"/>
            </a:xfrm>
            <a:prstGeom prst="arc">
              <a:avLst>
                <a:gd name="adj1" fmla="val 13739291"/>
                <a:gd name="adj2" fmla="val 15646396"/>
              </a:avLst>
            </a:prstGeom>
            <a:ln w="38100" cap="flat" cmpd="sng" algn="ctr">
              <a:solidFill>
                <a:schemeClr val="tx1"/>
              </a:solidFill>
              <a:prstDash val="dot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28" name="図 2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695614" y="3981003"/>
              <a:ext cx="3596439" cy="2679700"/>
            </a:xfrm>
            <a:prstGeom prst="rect">
              <a:avLst/>
            </a:prstGeom>
          </p:spPr>
        </p:pic>
        <p:sp>
          <p:nvSpPr>
            <p:cNvPr id="29" name="円弧 28"/>
            <p:cNvSpPr/>
            <p:nvPr/>
          </p:nvSpPr>
          <p:spPr>
            <a:xfrm>
              <a:off x="5448300" y="4591050"/>
              <a:ext cx="1698310" cy="1698310"/>
            </a:xfrm>
            <a:prstGeom prst="arc">
              <a:avLst>
                <a:gd name="adj1" fmla="val 12264579"/>
                <a:gd name="adj2" fmla="val 16891363"/>
              </a:avLst>
            </a:prstGeom>
            <a:ln w="38100" cap="flat" cmpd="sng" algn="ctr">
              <a:solidFill>
                <a:schemeClr val="tx1"/>
              </a:solidFill>
              <a:prstDash val="dot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0" name="円弧 29"/>
            <p:cNvSpPr/>
            <p:nvPr/>
          </p:nvSpPr>
          <p:spPr>
            <a:xfrm>
              <a:off x="5676900" y="4902685"/>
              <a:ext cx="1698310" cy="1698310"/>
            </a:xfrm>
            <a:prstGeom prst="arc">
              <a:avLst>
                <a:gd name="adj1" fmla="val 13149743"/>
                <a:gd name="adj2" fmla="val 15645149"/>
              </a:avLst>
            </a:prstGeom>
            <a:ln w="38100" cap="flat" cmpd="sng" algn="ctr">
              <a:solidFill>
                <a:schemeClr val="tx1"/>
              </a:solidFill>
              <a:prstDash val="dot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1" name="円弧 30"/>
            <p:cNvSpPr/>
            <p:nvPr/>
          </p:nvSpPr>
          <p:spPr>
            <a:xfrm>
              <a:off x="5753100" y="5203220"/>
              <a:ext cx="1698310" cy="1698310"/>
            </a:xfrm>
            <a:prstGeom prst="arc">
              <a:avLst>
                <a:gd name="adj1" fmla="val 13952546"/>
                <a:gd name="adj2" fmla="val 15645149"/>
              </a:avLst>
            </a:prstGeom>
            <a:ln w="38100" cap="flat" cmpd="sng" algn="ctr">
              <a:solidFill>
                <a:schemeClr val="tx1"/>
              </a:solidFill>
              <a:prstDash val="dot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3" name="円弧 32"/>
            <p:cNvSpPr/>
            <p:nvPr/>
          </p:nvSpPr>
          <p:spPr>
            <a:xfrm flipH="1" flipV="1">
              <a:off x="5256679" y="4312810"/>
              <a:ext cx="1698310" cy="1698310"/>
            </a:xfrm>
            <a:prstGeom prst="arc">
              <a:avLst>
                <a:gd name="adj1" fmla="val 13149743"/>
                <a:gd name="adj2" fmla="val 15798394"/>
              </a:avLst>
            </a:prstGeom>
            <a:ln w="38100" cap="flat" cmpd="sng" algn="ctr">
              <a:solidFill>
                <a:schemeClr val="tx1"/>
              </a:solidFill>
              <a:prstDash val="dot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4" name="円弧 33"/>
            <p:cNvSpPr/>
            <p:nvPr/>
          </p:nvSpPr>
          <p:spPr>
            <a:xfrm flipH="1" flipV="1">
              <a:off x="5422900" y="4591050"/>
              <a:ext cx="1698310" cy="1698310"/>
            </a:xfrm>
            <a:prstGeom prst="arc">
              <a:avLst>
                <a:gd name="adj1" fmla="val 12264579"/>
                <a:gd name="adj2" fmla="val 16891363"/>
              </a:avLst>
            </a:prstGeom>
            <a:ln w="38100" cap="flat" cmpd="sng" algn="ctr">
              <a:solidFill>
                <a:schemeClr val="tx1"/>
              </a:solidFill>
              <a:prstDash val="dot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6" name="テキスト ボックス 5"/>
          <p:cNvSpPr txBox="1"/>
          <p:nvPr/>
        </p:nvSpPr>
        <p:spPr>
          <a:xfrm>
            <a:off x="120732" y="0"/>
            <a:ext cx="89025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 smtClean="0">
                <a:latin typeface="Century Gothic"/>
                <a:cs typeface="Century Gothic"/>
              </a:rPr>
              <a:t>3. Application 1: Leading order in 1/m</a:t>
            </a:r>
            <a:r>
              <a:rPr lang="en-US" altLang="ja-JP" sz="2800" baseline="-25000" dirty="0" smtClean="0">
                <a:latin typeface="Century Gothic"/>
                <a:cs typeface="Century Gothic"/>
              </a:rPr>
              <a:t>Q</a:t>
            </a:r>
            <a:r>
              <a:rPr lang="en-US" altLang="ja-JP" sz="2800" dirty="0" smtClean="0">
                <a:latin typeface="Century Gothic"/>
                <a:cs typeface="Century Gothic"/>
              </a:rPr>
              <a:t> expansion</a:t>
            </a:r>
            <a:endParaRPr lang="ja-JP" altLang="en-US" sz="2800" dirty="0">
              <a:latin typeface="Century Gothic"/>
              <a:cs typeface="Century Gothic"/>
            </a:endParaRP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4001622" y="1066800"/>
            <a:ext cx="114075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4800" dirty="0" err="1" smtClean="0">
                <a:latin typeface="Century Gothic"/>
                <a:cs typeface="Century Gothic"/>
              </a:rPr>
              <a:t>Qq</a:t>
            </a:r>
            <a:endParaRPr kumimoji="1" lang="ja-JP" altLang="en-US" sz="4800" dirty="0">
              <a:latin typeface="Century Gothic"/>
              <a:cs typeface="Century Gothic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2720543" y="4453880"/>
            <a:ext cx="16602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 smtClean="0">
                <a:latin typeface="Century Gothic"/>
                <a:cs typeface="Century Gothic"/>
              </a:rPr>
              <a:t>Nucleon</a:t>
            </a:r>
            <a:endParaRPr kumimoji="1" lang="ja-JP" altLang="en-US" sz="2800" dirty="0">
              <a:latin typeface="Century Gothic"/>
              <a:cs typeface="Century Gothic"/>
            </a:endParaRPr>
          </a:p>
        </p:txBody>
      </p:sp>
      <p:cxnSp>
        <p:nvCxnSpPr>
          <p:cNvPr id="13" name="直線コネクタ 12"/>
          <p:cNvCxnSpPr/>
          <p:nvPr/>
        </p:nvCxnSpPr>
        <p:spPr>
          <a:xfrm>
            <a:off x="4210867" y="1206500"/>
            <a:ext cx="294001" cy="1588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2" name="図形グループ 21"/>
          <p:cNvGrpSpPr/>
          <p:nvPr/>
        </p:nvGrpSpPr>
        <p:grpSpPr>
          <a:xfrm>
            <a:off x="1152771" y="2032117"/>
            <a:ext cx="2997916" cy="2346137"/>
            <a:chOff x="1164010" y="2032117"/>
            <a:chExt cx="2997916" cy="2346137"/>
          </a:xfrm>
        </p:grpSpPr>
        <p:sp>
          <p:nvSpPr>
            <p:cNvPr id="15" name="テキスト ボックス 14"/>
            <p:cNvSpPr txBox="1"/>
            <p:nvPr/>
          </p:nvSpPr>
          <p:spPr>
            <a:xfrm>
              <a:off x="1816533" y="3244114"/>
              <a:ext cx="56956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4400" dirty="0" err="1" smtClean="0">
                  <a:latin typeface="Century Gothic"/>
                  <a:cs typeface="Century Gothic"/>
                </a:rPr>
                <a:t>q</a:t>
              </a:r>
              <a:endParaRPr kumimoji="1" lang="ja-JP" altLang="en-US" sz="4400" dirty="0">
                <a:latin typeface="Century Gothic"/>
                <a:cs typeface="Century Gothic"/>
              </a:endParaRPr>
            </a:p>
          </p:txBody>
        </p:sp>
        <p:grpSp>
          <p:nvGrpSpPr>
            <p:cNvPr id="17" name="図形グループ 16"/>
            <p:cNvGrpSpPr/>
            <p:nvPr/>
          </p:nvGrpSpPr>
          <p:grpSpPr>
            <a:xfrm>
              <a:off x="1164010" y="3608813"/>
              <a:ext cx="676187" cy="769441"/>
              <a:chOff x="5374663" y="3874353"/>
              <a:chExt cx="676187" cy="769441"/>
            </a:xfrm>
          </p:grpSpPr>
          <p:sp>
            <p:nvSpPr>
              <p:cNvPr id="14" name="テキスト ボックス 13"/>
              <p:cNvSpPr txBox="1"/>
              <p:nvPr/>
            </p:nvSpPr>
            <p:spPr>
              <a:xfrm>
                <a:off x="5374663" y="3874353"/>
                <a:ext cx="676187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kumimoji="1" lang="en-US" altLang="ja-JP" sz="4400" dirty="0" smtClean="0">
                    <a:latin typeface="Century Gothic"/>
                    <a:cs typeface="Century Gothic"/>
                  </a:rPr>
                  <a:t>Q</a:t>
                </a:r>
                <a:endParaRPr kumimoji="1" lang="ja-JP" altLang="en-US" sz="4400" dirty="0">
                  <a:latin typeface="Century Gothic"/>
                  <a:cs typeface="Century Gothic"/>
                </a:endParaRPr>
              </a:p>
            </p:txBody>
          </p:sp>
          <p:cxnSp>
            <p:nvCxnSpPr>
              <p:cNvPr id="16" name="直線コネクタ 15"/>
              <p:cNvCxnSpPr/>
              <p:nvPr/>
            </p:nvCxnSpPr>
            <p:spPr>
              <a:xfrm>
                <a:off x="5553572" y="4011612"/>
                <a:ext cx="294001" cy="1588"/>
              </a:xfrm>
              <a:prstGeom prst="line">
                <a:avLst/>
              </a:prstGeom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8" name="テキスト ボックス 17"/>
            <p:cNvSpPr txBox="1"/>
            <p:nvPr/>
          </p:nvSpPr>
          <p:spPr>
            <a:xfrm>
              <a:off x="2675086" y="2044700"/>
              <a:ext cx="56956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4400" dirty="0" err="1" smtClean="0">
                  <a:latin typeface="Century Gothic"/>
                  <a:cs typeface="Century Gothic"/>
                </a:rPr>
                <a:t>q</a:t>
              </a:r>
              <a:endParaRPr kumimoji="1" lang="ja-JP" altLang="en-US" sz="4400" dirty="0">
                <a:latin typeface="Century Gothic"/>
                <a:cs typeface="Century Gothic"/>
              </a:endParaRPr>
            </a:p>
          </p:txBody>
        </p:sp>
        <p:sp>
          <p:nvSpPr>
            <p:cNvPr id="19" name="テキスト ボックス 18"/>
            <p:cNvSpPr txBox="1"/>
            <p:nvPr/>
          </p:nvSpPr>
          <p:spPr>
            <a:xfrm>
              <a:off x="3592364" y="2032117"/>
              <a:ext cx="56956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4400" dirty="0" err="1" smtClean="0">
                  <a:latin typeface="Century Gothic"/>
                  <a:cs typeface="Century Gothic"/>
                </a:rPr>
                <a:t>q</a:t>
              </a:r>
              <a:endParaRPr kumimoji="1" lang="ja-JP" altLang="en-US" sz="4400" dirty="0">
                <a:latin typeface="Century Gothic"/>
                <a:cs typeface="Century Gothic"/>
              </a:endParaRPr>
            </a:p>
          </p:txBody>
        </p:sp>
        <p:sp>
          <p:nvSpPr>
            <p:cNvPr id="20" name="テキスト ボックス 19"/>
            <p:cNvSpPr txBox="1"/>
            <p:nvPr/>
          </p:nvSpPr>
          <p:spPr>
            <a:xfrm>
              <a:off x="3203439" y="2927097"/>
              <a:ext cx="56956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4400" dirty="0" err="1" smtClean="0">
                  <a:latin typeface="Century Gothic"/>
                  <a:cs typeface="Century Gothic"/>
                </a:rPr>
                <a:t>q</a:t>
              </a:r>
              <a:endParaRPr kumimoji="1" lang="ja-JP" altLang="en-US" sz="4400" dirty="0">
                <a:latin typeface="Century Gothic"/>
                <a:cs typeface="Century Gothic"/>
              </a:endParaRPr>
            </a:p>
          </p:txBody>
        </p:sp>
      </p:grpSp>
      <p:sp>
        <p:nvSpPr>
          <p:cNvPr id="23" name="テキスト ボックス 22"/>
          <p:cNvSpPr txBox="1"/>
          <p:nvPr/>
        </p:nvSpPr>
        <p:spPr>
          <a:xfrm>
            <a:off x="536259" y="4453880"/>
            <a:ext cx="20441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 smtClean="0">
                <a:solidFill>
                  <a:schemeClr val="tx2"/>
                </a:solidFill>
                <a:latin typeface="Century Gothic"/>
                <a:cs typeface="Century Gothic"/>
              </a:rPr>
              <a:t>D</a:t>
            </a:r>
            <a:r>
              <a:rPr kumimoji="1" lang="en-US" altLang="ja-JP" sz="2800" baseline="30000" dirty="0" smtClean="0">
                <a:solidFill>
                  <a:schemeClr val="tx2"/>
                </a:solidFill>
                <a:latin typeface="Century Gothic"/>
                <a:cs typeface="Century Gothic"/>
              </a:rPr>
              <a:t>(</a:t>
            </a:r>
            <a:r>
              <a:rPr kumimoji="1" lang="en-US" altLang="ja-JP" sz="2800" dirty="0" smtClean="0">
                <a:solidFill>
                  <a:schemeClr val="tx2"/>
                </a:solidFill>
                <a:latin typeface="Century Gothic"/>
                <a:cs typeface="Century Gothic"/>
              </a:rPr>
              <a:t>*</a:t>
            </a:r>
            <a:r>
              <a:rPr kumimoji="1" lang="en-US" altLang="ja-JP" sz="2800" baseline="30000" dirty="0" smtClean="0">
                <a:solidFill>
                  <a:schemeClr val="tx2"/>
                </a:solidFill>
                <a:latin typeface="Century Gothic"/>
                <a:cs typeface="Century Gothic"/>
              </a:rPr>
              <a:t>)</a:t>
            </a:r>
            <a:r>
              <a:rPr kumimoji="1" lang="en-US" altLang="ja-JP" sz="2800" dirty="0" smtClean="0">
                <a:solidFill>
                  <a:schemeClr val="tx2"/>
                </a:solidFill>
                <a:latin typeface="Century Gothic"/>
                <a:cs typeface="Century Gothic"/>
              </a:rPr>
              <a:t> meson</a:t>
            </a:r>
            <a:endParaRPr kumimoji="1" lang="ja-JP" altLang="en-US" sz="2800" dirty="0">
              <a:solidFill>
                <a:schemeClr val="tx2"/>
              </a:solidFill>
              <a:latin typeface="Century Gothic"/>
              <a:cs typeface="Century Gothic"/>
            </a:endParaRPr>
          </a:p>
        </p:txBody>
      </p:sp>
      <p:cxnSp>
        <p:nvCxnSpPr>
          <p:cNvPr id="24" name="直線コネクタ 23"/>
          <p:cNvCxnSpPr/>
          <p:nvPr/>
        </p:nvCxnSpPr>
        <p:spPr>
          <a:xfrm>
            <a:off x="640551" y="4552950"/>
            <a:ext cx="225036" cy="1588"/>
          </a:xfrm>
          <a:prstGeom prst="line">
            <a:avLst/>
          </a:prstGeom>
          <a:ln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テキスト ボックス 24"/>
          <p:cNvSpPr txBox="1"/>
          <p:nvPr/>
        </p:nvSpPr>
        <p:spPr>
          <a:xfrm>
            <a:off x="4228661" y="2690743"/>
            <a:ext cx="5054417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200" dirty="0" smtClean="0">
                <a:solidFill>
                  <a:srgbClr val="FF0000"/>
                </a:solidFill>
                <a:latin typeface="Century Gothic"/>
                <a:cs typeface="Century Gothic"/>
              </a:rPr>
              <a:t> </a:t>
            </a:r>
            <a:r>
              <a:rPr lang="en-US" altLang="en-US" sz="2200" dirty="0" smtClean="0">
                <a:solidFill>
                  <a:srgbClr val="FF0000"/>
                </a:solidFill>
                <a:latin typeface="Century Gothic"/>
                <a:cs typeface="Century Gothic"/>
              </a:rPr>
              <a:t>① </a:t>
            </a:r>
            <a:r>
              <a:rPr kumimoji="1" lang="en-US" altLang="ja-JP" sz="2200" dirty="0" smtClean="0">
                <a:solidFill>
                  <a:srgbClr val="FF0000"/>
                </a:solidFill>
                <a:latin typeface="Century Gothic"/>
                <a:cs typeface="Century Gothic"/>
              </a:rPr>
              <a:t>No </a:t>
            </a:r>
            <a:r>
              <a:rPr lang="en-US" altLang="ja-JP" sz="2200" i="1" dirty="0" smtClean="0">
                <a:solidFill>
                  <a:srgbClr val="FF0000"/>
                </a:solidFill>
                <a:latin typeface="Century Gothic"/>
                <a:cs typeface="Century Gothic"/>
              </a:rPr>
              <a:t>quark-antiquark</a:t>
            </a:r>
            <a:r>
              <a:rPr lang="en-US" altLang="ja-JP" sz="2200" dirty="0" smtClean="0">
                <a:solidFill>
                  <a:srgbClr val="FF0000"/>
                </a:solidFill>
                <a:latin typeface="Century Gothic"/>
                <a:cs typeface="Century Gothic"/>
              </a:rPr>
              <a:t> annihilation</a:t>
            </a:r>
          </a:p>
          <a:p>
            <a:r>
              <a:rPr kumimoji="1" lang="en-US" altLang="ja-JP" sz="1600" dirty="0" smtClean="0">
                <a:solidFill>
                  <a:srgbClr val="FF0000"/>
                </a:solidFill>
                <a:latin typeface="Century Gothic"/>
                <a:cs typeface="Century Gothic"/>
              </a:rPr>
              <a:t>        (</a:t>
            </a:r>
            <a:r>
              <a:rPr lang="en-US" altLang="ja-JP" sz="1600" dirty="0" smtClean="0">
                <a:solidFill>
                  <a:srgbClr val="FF0000"/>
                </a:solidFill>
                <a:latin typeface="Century Gothic"/>
                <a:cs typeface="Century Gothic"/>
              </a:rPr>
              <a:t>very </a:t>
            </a:r>
            <a:r>
              <a:rPr kumimoji="1" lang="en-US" altLang="ja-JP" sz="1600" dirty="0" smtClean="0">
                <a:solidFill>
                  <a:srgbClr val="FF0000"/>
                </a:solidFill>
                <a:latin typeface="Century Gothic"/>
                <a:cs typeface="Century Gothic"/>
              </a:rPr>
              <a:t>simple system!)</a:t>
            </a:r>
            <a:endParaRPr kumimoji="1" lang="ja-JP" altLang="en-US" sz="1600" dirty="0">
              <a:solidFill>
                <a:srgbClr val="FF0000"/>
              </a:solidFill>
              <a:latin typeface="Century Gothic"/>
              <a:cs typeface="Century Gothic"/>
            </a:endParaRPr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701359" y="5088920"/>
            <a:ext cx="35185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 err="1" smtClean="0">
                <a:latin typeface="Century Gothic"/>
                <a:cs typeface="Century Gothic"/>
              </a:rPr>
              <a:t>Hadronic</a:t>
            </a:r>
            <a:r>
              <a:rPr lang="en-US" altLang="ja-JP" sz="2800" dirty="0" smtClean="0">
                <a:latin typeface="Century Gothic"/>
                <a:cs typeface="Century Gothic"/>
              </a:rPr>
              <a:t> molecule</a:t>
            </a:r>
            <a:endParaRPr kumimoji="1" lang="ja-JP" altLang="en-US" sz="2800" dirty="0">
              <a:latin typeface="Century Gothic"/>
              <a:cs typeface="Century Gothic"/>
            </a:endParaRPr>
          </a:p>
        </p:txBody>
      </p:sp>
      <p:sp>
        <p:nvSpPr>
          <p:cNvPr id="36" name="テキスト ボックス 35"/>
          <p:cNvSpPr txBox="1"/>
          <p:nvPr/>
        </p:nvSpPr>
        <p:spPr>
          <a:xfrm>
            <a:off x="999305" y="5721310"/>
            <a:ext cx="714540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4800" dirty="0" smtClean="0">
                <a:latin typeface="Century Gothic"/>
                <a:cs typeface="Century Gothic"/>
              </a:rPr>
              <a:t>HQS </a:t>
            </a:r>
            <a:r>
              <a:rPr kumimoji="1" lang="en-US" altLang="ja-JP" sz="4800" dirty="0" smtClean="0">
                <a:solidFill>
                  <a:srgbClr val="FF0000"/>
                </a:solidFill>
                <a:latin typeface="Century Gothic"/>
                <a:cs typeface="Century Gothic"/>
              </a:rPr>
              <a:t>doublet</a:t>
            </a:r>
            <a:r>
              <a:rPr kumimoji="1" lang="en-US" altLang="ja-JP" sz="4800" dirty="0" smtClean="0">
                <a:latin typeface="Century Gothic"/>
                <a:cs typeface="Century Gothic"/>
              </a:rPr>
              <a:t> </a:t>
            </a:r>
            <a:r>
              <a:rPr lang="en-US" altLang="ja-JP" sz="4800" dirty="0" smtClean="0">
                <a:latin typeface="Century Gothic"/>
                <a:cs typeface="Century Gothic"/>
              </a:rPr>
              <a:t>or </a:t>
            </a:r>
            <a:r>
              <a:rPr lang="en-US" altLang="ja-JP" sz="4800" dirty="0" smtClean="0">
                <a:solidFill>
                  <a:srgbClr val="0000FF"/>
                </a:solidFill>
                <a:latin typeface="Century Gothic"/>
                <a:cs typeface="Century Gothic"/>
              </a:rPr>
              <a:t>singlet</a:t>
            </a:r>
            <a:r>
              <a:rPr kumimoji="1" lang="en-US" altLang="ja-JP" sz="4800" dirty="0" smtClean="0">
                <a:latin typeface="Century Gothic"/>
                <a:cs typeface="Century Gothic"/>
              </a:rPr>
              <a:t>?</a:t>
            </a:r>
          </a:p>
        </p:txBody>
      </p:sp>
      <p:grpSp>
        <p:nvGrpSpPr>
          <p:cNvPr id="37" name="図形グループ 36"/>
          <p:cNvGrpSpPr/>
          <p:nvPr/>
        </p:nvGrpSpPr>
        <p:grpSpPr>
          <a:xfrm>
            <a:off x="4975066" y="1066800"/>
            <a:ext cx="1486405" cy="830997"/>
            <a:chOff x="5547740" y="792589"/>
            <a:chExt cx="1486405" cy="830997"/>
          </a:xfrm>
        </p:grpSpPr>
        <p:sp>
          <p:nvSpPr>
            <p:cNvPr id="38" name="テキスト ボックス 37"/>
            <p:cNvSpPr txBox="1"/>
            <p:nvPr/>
          </p:nvSpPr>
          <p:spPr>
            <a:xfrm>
              <a:off x="5547740" y="792589"/>
              <a:ext cx="1486405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4800" dirty="0" smtClean="0">
                  <a:latin typeface="Century Gothic"/>
                  <a:cs typeface="Century Gothic"/>
                </a:rPr>
                <a:t>=P</a:t>
              </a:r>
              <a:r>
                <a:rPr kumimoji="1" lang="en-US" altLang="ja-JP" sz="4800" baseline="30000" dirty="0" smtClean="0">
                  <a:latin typeface="Century Gothic"/>
                  <a:cs typeface="Century Gothic"/>
                </a:rPr>
                <a:t>(</a:t>
              </a:r>
              <a:r>
                <a:rPr kumimoji="1" lang="en-US" altLang="ja-JP" sz="4800" dirty="0" smtClean="0">
                  <a:latin typeface="Century Gothic"/>
                  <a:cs typeface="Century Gothic"/>
                </a:rPr>
                <a:t>*</a:t>
              </a:r>
              <a:r>
                <a:rPr kumimoji="1" lang="en-US" altLang="ja-JP" sz="4800" baseline="30000" dirty="0" smtClean="0">
                  <a:latin typeface="Century Gothic"/>
                  <a:cs typeface="Century Gothic"/>
                </a:rPr>
                <a:t>)</a:t>
              </a:r>
              <a:endParaRPr kumimoji="1" lang="ja-JP" altLang="en-US" sz="4800" baseline="30000" dirty="0">
                <a:latin typeface="Century Gothic"/>
                <a:cs typeface="Century Gothic"/>
              </a:endParaRPr>
            </a:p>
          </p:txBody>
        </p:sp>
        <p:cxnSp>
          <p:nvCxnSpPr>
            <p:cNvPr id="39" name="直線コネクタ 38"/>
            <p:cNvCxnSpPr/>
            <p:nvPr/>
          </p:nvCxnSpPr>
          <p:spPr>
            <a:xfrm>
              <a:off x="6054523" y="950912"/>
              <a:ext cx="294001" cy="1588"/>
            </a:xfrm>
            <a:prstGeom prst="line">
              <a:avLst/>
            </a:prstGeom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2" name="図形グループ 41"/>
          <p:cNvGrpSpPr/>
          <p:nvPr/>
        </p:nvGrpSpPr>
        <p:grpSpPr>
          <a:xfrm>
            <a:off x="1837139" y="2561542"/>
            <a:ext cx="1011278" cy="1336733"/>
            <a:chOff x="1837139" y="2561542"/>
            <a:chExt cx="1011278" cy="1336733"/>
          </a:xfrm>
        </p:grpSpPr>
        <p:sp>
          <p:nvSpPr>
            <p:cNvPr id="40" name="テキスト ボックス 39"/>
            <p:cNvSpPr txBox="1"/>
            <p:nvPr/>
          </p:nvSpPr>
          <p:spPr>
            <a:xfrm>
              <a:off x="1837139" y="2561542"/>
              <a:ext cx="54373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800" dirty="0" err="1" smtClean="0">
                  <a:latin typeface="Century Gothic"/>
                  <a:cs typeface="Century Gothic"/>
                </a:rPr>
                <a:t>π</a:t>
              </a:r>
              <a:endParaRPr lang="ja-JP" altLang="en-US" sz="2800" dirty="0">
                <a:latin typeface="Century Gothic"/>
                <a:cs typeface="Century Gothic"/>
              </a:endParaRPr>
            </a:p>
          </p:txBody>
        </p:sp>
        <p:sp>
          <p:nvSpPr>
            <p:cNvPr id="41" name="テキスト ボックス 40"/>
            <p:cNvSpPr txBox="1"/>
            <p:nvPr/>
          </p:nvSpPr>
          <p:spPr>
            <a:xfrm>
              <a:off x="2304678" y="3375055"/>
              <a:ext cx="54373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800" dirty="0" err="1" smtClean="0">
                  <a:latin typeface="Century Gothic"/>
                  <a:cs typeface="Century Gothic"/>
                </a:rPr>
                <a:t>π</a:t>
              </a:r>
              <a:endParaRPr lang="ja-JP" altLang="en-US" sz="2800" dirty="0">
                <a:latin typeface="Century Gothic"/>
                <a:cs typeface="Century Gothic"/>
              </a:endParaRPr>
            </a:p>
          </p:txBody>
        </p:sp>
      </p:grpSp>
      <p:sp>
        <p:nvSpPr>
          <p:cNvPr id="82" name="テキスト ボックス 81"/>
          <p:cNvSpPr txBox="1"/>
          <p:nvPr/>
        </p:nvSpPr>
        <p:spPr>
          <a:xfrm>
            <a:off x="4228661" y="3534389"/>
            <a:ext cx="50544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200" dirty="0" smtClean="0">
                <a:solidFill>
                  <a:srgbClr val="FF0000"/>
                </a:solidFill>
                <a:latin typeface="Century Gothic"/>
                <a:cs typeface="Century Gothic"/>
              </a:rPr>
              <a:t> ②</a:t>
            </a:r>
            <a:r>
              <a:rPr lang="en-US" altLang="en-US" sz="2200" dirty="0" smtClean="0">
                <a:solidFill>
                  <a:srgbClr val="FF0000"/>
                </a:solidFill>
                <a:latin typeface="Century Gothic"/>
                <a:cs typeface="Century Gothic"/>
              </a:rPr>
              <a:t> Relation for interaction vertices:</a:t>
            </a:r>
          </a:p>
          <a:p>
            <a:r>
              <a:rPr kumimoji="1" lang="en-US" altLang="en-US" sz="2200" dirty="0" smtClean="0">
                <a:solidFill>
                  <a:srgbClr val="FF0000"/>
                </a:solidFill>
                <a:latin typeface="Century Gothic"/>
                <a:cs typeface="Century Gothic"/>
              </a:rPr>
              <a:t>      </a:t>
            </a:r>
            <a:r>
              <a:rPr kumimoji="1" lang="en-US" altLang="en-US" sz="2200" dirty="0" err="1" smtClean="0">
                <a:solidFill>
                  <a:srgbClr val="FF0000"/>
                </a:solidFill>
                <a:latin typeface="Century Gothic"/>
                <a:cs typeface="Century Gothic"/>
              </a:rPr>
              <a:t>g</a:t>
            </a:r>
            <a:r>
              <a:rPr kumimoji="1" lang="en-US" altLang="en-US" sz="2200" baseline="-25000" dirty="0" err="1" smtClean="0">
                <a:solidFill>
                  <a:srgbClr val="FF0000"/>
                </a:solidFill>
                <a:latin typeface="Century Gothic"/>
                <a:cs typeface="Century Gothic"/>
              </a:rPr>
              <a:t>PP</a:t>
            </a:r>
            <a:r>
              <a:rPr kumimoji="1" lang="en-US" altLang="en-US" sz="2200" baseline="-25000" dirty="0" smtClean="0">
                <a:solidFill>
                  <a:srgbClr val="FF0000"/>
                </a:solidFill>
                <a:latin typeface="Century Gothic"/>
                <a:cs typeface="Century Gothic"/>
              </a:rPr>
              <a:t>*</a:t>
            </a:r>
            <a:r>
              <a:rPr kumimoji="1" lang="en-US" altLang="ja-JP" sz="2200" baseline="-25000" dirty="0" smtClean="0">
                <a:solidFill>
                  <a:srgbClr val="FF0000"/>
                </a:solidFill>
                <a:latin typeface="Century Gothic"/>
                <a:cs typeface="Century Gothic"/>
              </a:rPr>
              <a:t>π </a:t>
            </a:r>
            <a:r>
              <a:rPr kumimoji="1" lang="en-US" altLang="ja-JP" sz="2200" dirty="0" smtClean="0">
                <a:solidFill>
                  <a:srgbClr val="FF0000"/>
                </a:solidFill>
                <a:latin typeface="Century Gothic"/>
                <a:cs typeface="Century Gothic"/>
              </a:rPr>
              <a:t>= </a:t>
            </a:r>
            <a:r>
              <a:rPr kumimoji="1" lang="en-US" altLang="ja-JP" sz="2200" dirty="0" err="1" smtClean="0">
                <a:solidFill>
                  <a:srgbClr val="FF0000"/>
                </a:solidFill>
                <a:latin typeface="Century Gothic"/>
                <a:cs typeface="Century Gothic"/>
              </a:rPr>
              <a:t>g</a:t>
            </a:r>
            <a:r>
              <a:rPr lang="en-US" altLang="en-US" sz="2200" baseline="-25000" dirty="0" err="1" smtClean="0">
                <a:solidFill>
                  <a:srgbClr val="FF0000"/>
                </a:solidFill>
                <a:latin typeface="Century Gothic"/>
                <a:cs typeface="Century Gothic"/>
              </a:rPr>
              <a:t>P</a:t>
            </a:r>
            <a:r>
              <a:rPr lang="en-US" altLang="en-US" sz="2200" baseline="-25000" dirty="0" smtClean="0">
                <a:solidFill>
                  <a:srgbClr val="FF0000"/>
                </a:solidFill>
                <a:latin typeface="Century Gothic"/>
                <a:cs typeface="Century Gothic"/>
              </a:rPr>
              <a:t>*P</a:t>
            </a:r>
            <a:r>
              <a:rPr lang="en-US" altLang="en-US" sz="2200" baseline="-25000" dirty="0">
                <a:solidFill>
                  <a:srgbClr val="FF0000"/>
                </a:solidFill>
                <a:latin typeface="Century Gothic"/>
                <a:cs typeface="Century Gothic"/>
              </a:rPr>
              <a:t>*</a:t>
            </a:r>
            <a:r>
              <a:rPr lang="en-US" altLang="ja-JP" sz="2200" baseline="-25000" dirty="0" smtClean="0">
                <a:solidFill>
                  <a:srgbClr val="FF0000"/>
                </a:solidFill>
                <a:latin typeface="Century Gothic"/>
                <a:cs typeface="Century Gothic"/>
              </a:rPr>
              <a:t>π </a:t>
            </a:r>
            <a:r>
              <a:rPr lang="en-US" altLang="ja-JP" sz="1600" dirty="0" smtClean="0">
                <a:solidFill>
                  <a:srgbClr val="FF0000"/>
                </a:solidFill>
                <a:latin typeface="Century Gothic"/>
                <a:cs typeface="Century Gothic"/>
              </a:rPr>
              <a:t>(heavy quark symmetry)</a:t>
            </a:r>
            <a:endParaRPr kumimoji="1" lang="ja-JP" altLang="en-US" sz="1600" baseline="-25000" dirty="0">
              <a:solidFill>
                <a:srgbClr val="FF0000"/>
              </a:solidFill>
              <a:latin typeface="Century Gothic"/>
              <a:cs typeface="Century Gothic"/>
            </a:endParaRPr>
          </a:p>
        </p:txBody>
      </p:sp>
      <p:grpSp>
        <p:nvGrpSpPr>
          <p:cNvPr id="2" name="図形グループ 1"/>
          <p:cNvGrpSpPr/>
          <p:nvPr/>
        </p:nvGrpSpPr>
        <p:grpSpPr>
          <a:xfrm>
            <a:off x="4768240" y="4385748"/>
            <a:ext cx="1747976" cy="1035577"/>
            <a:chOff x="5757374" y="4443473"/>
            <a:chExt cx="1747976" cy="1035577"/>
          </a:xfrm>
        </p:grpSpPr>
        <p:pic>
          <p:nvPicPr>
            <p:cNvPr id="43" name="図 42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757938" y="4443473"/>
              <a:ext cx="651510" cy="656590"/>
            </a:xfrm>
            <a:prstGeom prst="rect">
              <a:avLst/>
            </a:prstGeom>
          </p:spPr>
        </p:pic>
        <p:pic>
          <p:nvPicPr>
            <p:cNvPr id="44" name="図 43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757374" y="4444108"/>
              <a:ext cx="662940" cy="655320"/>
            </a:xfrm>
            <a:prstGeom prst="rect">
              <a:avLst/>
            </a:prstGeom>
          </p:spPr>
        </p:pic>
        <p:sp>
          <p:nvSpPr>
            <p:cNvPr id="46" name="テキスト ボックス 45"/>
            <p:cNvSpPr txBox="1"/>
            <p:nvPr/>
          </p:nvSpPr>
          <p:spPr>
            <a:xfrm>
              <a:off x="6341521" y="4541170"/>
              <a:ext cx="50678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2200" dirty="0" smtClean="0">
                  <a:latin typeface="Century Gothic"/>
                  <a:cs typeface="Century Gothic"/>
                </a:rPr>
                <a:t> ~</a:t>
              </a:r>
              <a:endParaRPr kumimoji="1" lang="ja-JP" altLang="en-US" sz="1600" baseline="-25000" dirty="0">
                <a:latin typeface="Century Gothic"/>
                <a:cs typeface="Century Gothic"/>
              </a:endParaRPr>
            </a:p>
          </p:txBody>
        </p:sp>
        <p:sp>
          <p:nvSpPr>
            <p:cNvPr id="47" name="テキスト ボックス 46"/>
            <p:cNvSpPr txBox="1"/>
            <p:nvPr/>
          </p:nvSpPr>
          <p:spPr>
            <a:xfrm>
              <a:off x="5757374" y="5048163"/>
              <a:ext cx="811872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2200" dirty="0" smtClean="0">
                  <a:latin typeface="Century Gothic"/>
                  <a:cs typeface="Century Gothic"/>
                </a:rPr>
                <a:t>P</a:t>
              </a:r>
              <a:r>
                <a:rPr kumimoji="1" lang="en-US" altLang="ja-JP" dirty="0" smtClean="0">
                  <a:latin typeface="Century Gothic"/>
                  <a:cs typeface="Century Gothic"/>
                </a:rPr>
                <a:t>(0</a:t>
              </a:r>
              <a:r>
                <a:rPr kumimoji="1" lang="en-US" altLang="ja-JP" baseline="30000" dirty="0" smtClean="0">
                  <a:latin typeface="Century Gothic"/>
                  <a:cs typeface="Century Gothic"/>
                </a:rPr>
                <a:t>-</a:t>
              </a:r>
              <a:r>
                <a:rPr kumimoji="1" lang="en-US" altLang="ja-JP" dirty="0" smtClean="0">
                  <a:latin typeface="Century Gothic"/>
                  <a:cs typeface="Century Gothic"/>
                </a:rPr>
                <a:t>)</a:t>
              </a:r>
              <a:endParaRPr kumimoji="1" lang="ja-JP" altLang="en-US" baseline="-25000" dirty="0">
                <a:latin typeface="Century Gothic"/>
                <a:cs typeface="Century Gothic"/>
              </a:endParaRPr>
            </a:p>
          </p:txBody>
        </p:sp>
        <p:sp>
          <p:nvSpPr>
            <p:cNvPr id="48" name="テキスト ボックス 47"/>
            <p:cNvSpPr txBox="1"/>
            <p:nvPr/>
          </p:nvSpPr>
          <p:spPr>
            <a:xfrm>
              <a:off x="6713262" y="5048163"/>
              <a:ext cx="792088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2200" dirty="0" smtClean="0">
                  <a:latin typeface="Century Gothic"/>
                  <a:cs typeface="Century Gothic"/>
                </a:rPr>
                <a:t>P</a:t>
              </a:r>
              <a:r>
                <a:rPr kumimoji="1" lang="en-US" altLang="ja-JP" sz="2200" baseline="30000" dirty="0" smtClean="0">
                  <a:latin typeface="Century Gothic"/>
                  <a:cs typeface="Century Gothic"/>
                </a:rPr>
                <a:t>*</a:t>
              </a:r>
              <a:r>
                <a:rPr lang="en-US" altLang="ja-JP" dirty="0" smtClean="0">
                  <a:latin typeface="Century Gothic"/>
                  <a:cs typeface="Century Gothic"/>
                </a:rPr>
                <a:t>(</a:t>
              </a:r>
              <a:r>
                <a:rPr lang="en-US" altLang="ja-JP" dirty="0" smtClean="0">
                  <a:latin typeface="Century Gothic"/>
                  <a:cs typeface="Century Gothic"/>
                </a:rPr>
                <a:t>1</a:t>
              </a:r>
              <a:r>
                <a:rPr lang="en-US" altLang="ja-JP" baseline="30000" dirty="0" smtClean="0">
                  <a:latin typeface="Century Gothic"/>
                  <a:cs typeface="Century Gothic"/>
                </a:rPr>
                <a:t>-</a:t>
              </a:r>
              <a:r>
                <a:rPr lang="en-US" altLang="ja-JP" dirty="0">
                  <a:latin typeface="Century Gothic"/>
                  <a:cs typeface="Century Gothic"/>
                </a:rPr>
                <a:t>)</a:t>
              </a:r>
              <a:endParaRPr kumimoji="1" lang="ja-JP" altLang="en-US" baseline="30000" dirty="0">
                <a:latin typeface="Century Gothic"/>
                <a:cs typeface="Century Gothic"/>
              </a:endParaRPr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5" grpId="1"/>
      <p:bldP spid="36" grpId="0"/>
      <p:bldP spid="36" grpId="1"/>
      <p:bldP spid="82" grpId="0"/>
      <p:bldP spid="82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3" name="図形グループ 112"/>
          <p:cNvGrpSpPr/>
          <p:nvPr/>
        </p:nvGrpSpPr>
        <p:grpSpPr>
          <a:xfrm>
            <a:off x="795323" y="1897797"/>
            <a:ext cx="3596439" cy="2987700"/>
            <a:chOff x="4695614" y="3913830"/>
            <a:chExt cx="3596439" cy="2987700"/>
          </a:xfrm>
        </p:grpSpPr>
        <p:sp>
          <p:nvSpPr>
            <p:cNvPr id="114" name="円弧 113"/>
            <p:cNvSpPr/>
            <p:nvPr/>
          </p:nvSpPr>
          <p:spPr>
            <a:xfrm flipH="1" flipV="1">
              <a:off x="5142379" y="3913830"/>
              <a:ext cx="1698310" cy="1698310"/>
            </a:xfrm>
            <a:prstGeom prst="arc">
              <a:avLst>
                <a:gd name="adj1" fmla="val 13739291"/>
                <a:gd name="adj2" fmla="val 15646396"/>
              </a:avLst>
            </a:prstGeom>
            <a:ln w="38100" cap="flat" cmpd="sng" algn="ctr">
              <a:solidFill>
                <a:schemeClr val="tx1"/>
              </a:solidFill>
              <a:prstDash val="dot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115" name="図 11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695614" y="3981003"/>
              <a:ext cx="3596439" cy="2679700"/>
            </a:xfrm>
            <a:prstGeom prst="rect">
              <a:avLst/>
            </a:prstGeom>
          </p:spPr>
        </p:pic>
        <p:sp>
          <p:nvSpPr>
            <p:cNvPr id="116" name="円弧 115"/>
            <p:cNvSpPr/>
            <p:nvPr/>
          </p:nvSpPr>
          <p:spPr>
            <a:xfrm>
              <a:off x="5448300" y="4591050"/>
              <a:ext cx="1698310" cy="1698310"/>
            </a:xfrm>
            <a:prstGeom prst="arc">
              <a:avLst>
                <a:gd name="adj1" fmla="val 12264579"/>
                <a:gd name="adj2" fmla="val 16891363"/>
              </a:avLst>
            </a:prstGeom>
            <a:ln w="38100" cap="flat" cmpd="sng" algn="ctr">
              <a:solidFill>
                <a:schemeClr val="tx1"/>
              </a:solidFill>
              <a:prstDash val="dot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7" name="円弧 116"/>
            <p:cNvSpPr/>
            <p:nvPr/>
          </p:nvSpPr>
          <p:spPr>
            <a:xfrm>
              <a:off x="5676900" y="4902685"/>
              <a:ext cx="1698310" cy="1698310"/>
            </a:xfrm>
            <a:prstGeom prst="arc">
              <a:avLst>
                <a:gd name="adj1" fmla="val 13149743"/>
                <a:gd name="adj2" fmla="val 15645149"/>
              </a:avLst>
            </a:prstGeom>
            <a:ln w="38100" cap="flat" cmpd="sng" algn="ctr">
              <a:solidFill>
                <a:schemeClr val="tx1"/>
              </a:solidFill>
              <a:prstDash val="dot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8" name="円弧 117"/>
            <p:cNvSpPr/>
            <p:nvPr/>
          </p:nvSpPr>
          <p:spPr>
            <a:xfrm>
              <a:off x="5753100" y="5203220"/>
              <a:ext cx="1698310" cy="1698310"/>
            </a:xfrm>
            <a:prstGeom prst="arc">
              <a:avLst>
                <a:gd name="adj1" fmla="val 13952546"/>
                <a:gd name="adj2" fmla="val 15645149"/>
              </a:avLst>
            </a:prstGeom>
            <a:ln w="38100" cap="flat" cmpd="sng" algn="ctr">
              <a:solidFill>
                <a:schemeClr val="tx1"/>
              </a:solidFill>
              <a:prstDash val="dot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9" name="円弧 118"/>
            <p:cNvSpPr/>
            <p:nvPr/>
          </p:nvSpPr>
          <p:spPr>
            <a:xfrm flipH="1" flipV="1">
              <a:off x="5256679" y="4312810"/>
              <a:ext cx="1698310" cy="1698310"/>
            </a:xfrm>
            <a:prstGeom prst="arc">
              <a:avLst>
                <a:gd name="adj1" fmla="val 13149743"/>
                <a:gd name="adj2" fmla="val 15798394"/>
              </a:avLst>
            </a:prstGeom>
            <a:ln w="38100" cap="flat" cmpd="sng" algn="ctr">
              <a:solidFill>
                <a:schemeClr val="tx1"/>
              </a:solidFill>
              <a:prstDash val="dot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0" name="円弧 119"/>
            <p:cNvSpPr/>
            <p:nvPr/>
          </p:nvSpPr>
          <p:spPr>
            <a:xfrm flipH="1" flipV="1">
              <a:off x="5422900" y="4591050"/>
              <a:ext cx="1698310" cy="1698310"/>
            </a:xfrm>
            <a:prstGeom prst="arc">
              <a:avLst>
                <a:gd name="adj1" fmla="val 12264579"/>
                <a:gd name="adj2" fmla="val 16891363"/>
              </a:avLst>
            </a:prstGeom>
            <a:ln w="38100" cap="flat" cmpd="sng" algn="ctr">
              <a:solidFill>
                <a:schemeClr val="tx1"/>
              </a:solidFill>
              <a:prstDash val="dot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6" name="テキスト ボックス 5"/>
          <p:cNvSpPr txBox="1"/>
          <p:nvPr/>
        </p:nvSpPr>
        <p:spPr>
          <a:xfrm>
            <a:off x="120732" y="0"/>
            <a:ext cx="89025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 smtClean="0">
                <a:latin typeface="Century Gothic"/>
                <a:cs typeface="Century Gothic"/>
              </a:rPr>
              <a:t>3. Application 1: Leading order in 1/m</a:t>
            </a:r>
            <a:r>
              <a:rPr lang="en-US" altLang="ja-JP" sz="2800" baseline="-25000" dirty="0" smtClean="0">
                <a:latin typeface="Century Gothic"/>
                <a:cs typeface="Century Gothic"/>
              </a:rPr>
              <a:t>Q</a:t>
            </a:r>
            <a:r>
              <a:rPr lang="en-US" altLang="ja-JP" sz="2800" dirty="0" smtClean="0">
                <a:latin typeface="Century Gothic"/>
                <a:cs typeface="Century Gothic"/>
              </a:rPr>
              <a:t> expansion</a:t>
            </a:r>
            <a:endParaRPr lang="ja-JP" altLang="en-US" sz="2800" dirty="0">
              <a:latin typeface="Century Gothic"/>
              <a:cs typeface="Century Gothic"/>
            </a:endParaRP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4001622" y="1066800"/>
            <a:ext cx="114075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4800" dirty="0" err="1" smtClean="0">
                <a:latin typeface="Century Gothic"/>
                <a:cs typeface="Century Gothic"/>
              </a:rPr>
              <a:t>Qq</a:t>
            </a:r>
            <a:endParaRPr kumimoji="1" lang="ja-JP" altLang="en-US" sz="4800" dirty="0">
              <a:latin typeface="Century Gothic"/>
              <a:cs typeface="Century Gothic"/>
            </a:endParaRPr>
          </a:p>
        </p:txBody>
      </p:sp>
      <p:cxnSp>
        <p:nvCxnSpPr>
          <p:cNvPr id="13" name="直線コネクタ 12"/>
          <p:cNvCxnSpPr/>
          <p:nvPr/>
        </p:nvCxnSpPr>
        <p:spPr>
          <a:xfrm rot="5400000" flipH="1" flipV="1">
            <a:off x="4592239" y="3636566"/>
            <a:ext cx="3156744" cy="1588"/>
          </a:xfrm>
          <a:prstGeom prst="line">
            <a:avLst/>
          </a:prstGeom>
          <a:ln w="762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直線コネクタ 62"/>
          <p:cNvCxnSpPr/>
          <p:nvPr/>
        </p:nvCxnSpPr>
        <p:spPr>
          <a:xfrm>
            <a:off x="4210867" y="1206500"/>
            <a:ext cx="294001" cy="1588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直線コネクタ 32"/>
          <p:cNvCxnSpPr/>
          <p:nvPr/>
        </p:nvCxnSpPr>
        <p:spPr>
          <a:xfrm>
            <a:off x="6172200" y="4660900"/>
            <a:ext cx="1892301" cy="1588"/>
          </a:xfrm>
          <a:prstGeom prst="line">
            <a:avLst/>
          </a:prstGeom>
          <a:ln w="19050" cap="flat" cmpd="sng" algn="ctr">
            <a:solidFill>
              <a:srgbClr val="000000"/>
            </a:solidFill>
            <a:prstDash val="dash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直線コネクタ 33"/>
          <p:cNvCxnSpPr/>
          <p:nvPr/>
        </p:nvCxnSpPr>
        <p:spPr>
          <a:xfrm>
            <a:off x="6172200" y="2717799"/>
            <a:ext cx="1892301" cy="1588"/>
          </a:xfrm>
          <a:prstGeom prst="line">
            <a:avLst/>
          </a:prstGeom>
          <a:ln w="19050" cap="flat" cmpd="sng" algn="ctr">
            <a:solidFill>
              <a:srgbClr val="000000"/>
            </a:solidFill>
            <a:prstDash val="dash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4" name="テキスト ボックス 53"/>
          <p:cNvSpPr txBox="1"/>
          <p:nvPr/>
        </p:nvSpPr>
        <p:spPr>
          <a:xfrm>
            <a:off x="6602471" y="4806068"/>
            <a:ext cx="11080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000" dirty="0" smtClean="0">
                <a:latin typeface="Century Gothic"/>
                <a:cs typeface="Century Gothic"/>
              </a:rPr>
              <a:t>S-wave</a:t>
            </a:r>
            <a:endParaRPr kumimoji="1" lang="ja-JP" altLang="en-US" sz="2000" baseline="30000" dirty="0">
              <a:latin typeface="Century Gothic"/>
              <a:cs typeface="Century Gothic"/>
            </a:endParaRPr>
          </a:p>
        </p:txBody>
      </p:sp>
      <p:sp>
        <p:nvSpPr>
          <p:cNvPr id="64" name="テキスト ボックス 63"/>
          <p:cNvSpPr txBox="1"/>
          <p:nvPr/>
        </p:nvSpPr>
        <p:spPr>
          <a:xfrm>
            <a:off x="6577549" y="3920410"/>
            <a:ext cx="11578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dirty="0" smtClean="0">
                <a:latin typeface="Century Gothic"/>
                <a:cs typeface="Century Gothic"/>
              </a:rPr>
              <a:t>D</a:t>
            </a:r>
            <a:r>
              <a:rPr kumimoji="1" lang="en-US" altLang="ja-JP" sz="2000" dirty="0" smtClean="0">
                <a:latin typeface="Century Gothic"/>
                <a:cs typeface="Century Gothic"/>
              </a:rPr>
              <a:t>-wave</a:t>
            </a:r>
            <a:endParaRPr kumimoji="1" lang="ja-JP" altLang="en-US" sz="2000" baseline="30000" dirty="0">
              <a:latin typeface="Century Gothic"/>
              <a:cs typeface="Century Gothic"/>
            </a:endParaRPr>
          </a:p>
        </p:txBody>
      </p:sp>
      <p:sp>
        <p:nvSpPr>
          <p:cNvPr id="65" name="テキスト ボックス 64"/>
          <p:cNvSpPr txBox="1"/>
          <p:nvPr/>
        </p:nvSpPr>
        <p:spPr>
          <a:xfrm>
            <a:off x="6602471" y="1951775"/>
            <a:ext cx="11080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000" dirty="0" smtClean="0">
                <a:latin typeface="Century Gothic"/>
                <a:cs typeface="Century Gothic"/>
              </a:rPr>
              <a:t>S-wave</a:t>
            </a:r>
            <a:endParaRPr kumimoji="1" lang="ja-JP" altLang="en-US" sz="2000" baseline="30000" dirty="0">
              <a:latin typeface="Century Gothic"/>
              <a:cs typeface="Century Gothic"/>
            </a:endParaRPr>
          </a:p>
        </p:txBody>
      </p:sp>
      <p:sp>
        <p:nvSpPr>
          <p:cNvPr id="66" name="テキスト ボックス 65"/>
          <p:cNvSpPr txBox="1"/>
          <p:nvPr/>
        </p:nvSpPr>
        <p:spPr>
          <a:xfrm>
            <a:off x="1889963" y="5702115"/>
            <a:ext cx="536409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4400" dirty="0" smtClean="0">
                <a:solidFill>
                  <a:srgbClr val="FF0000"/>
                </a:solidFill>
                <a:latin typeface="Century Gothic"/>
                <a:cs typeface="Century Gothic"/>
              </a:rPr>
              <a:t>Tensor force and ...</a:t>
            </a:r>
          </a:p>
          <a:p>
            <a:pPr algn="ctr"/>
            <a:r>
              <a:rPr lang="en-US" altLang="ja-JP" sz="1600" dirty="0" smtClean="0">
                <a:latin typeface="Century Gothic"/>
                <a:cs typeface="Century Gothic"/>
              </a:rPr>
              <a:t>(mixing of S-wave and D-wave, like in deuteron)</a:t>
            </a:r>
            <a:endParaRPr kumimoji="1" lang="ja-JP" altLang="en-US" sz="1600" dirty="0">
              <a:latin typeface="Century Gothic"/>
              <a:cs typeface="Century Gothic"/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6885168" y="2389985"/>
            <a:ext cx="4411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000" dirty="0" err="1" smtClean="0">
                <a:latin typeface="Century Gothic"/>
                <a:cs typeface="Century Gothic"/>
              </a:rPr>
              <a:t>π</a:t>
            </a:r>
            <a:endParaRPr kumimoji="1" lang="ja-JP" altLang="en-US" sz="2000" dirty="0">
              <a:latin typeface="Century Gothic"/>
              <a:cs typeface="Century Gothic"/>
            </a:endParaRP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6885168" y="4335433"/>
            <a:ext cx="4411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000" dirty="0" err="1" smtClean="0">
                <a:latin typeface="Century Gothic"/>
                <a:cs typeface="Century Gothic"/>
              </a:rPr>
              <a:t>π</a:t>
            </a:r>
            <a:endParaRPr kumimoji="1" lang="ja-JP" altLang="en-US" sz="2000" dirty="0">
              <a:latin typeface="Century Gothic"/>
              <a:cs typeface="Century Gothic"/>
            </a:endParaRPr>
          </a:p>
        </p:txBody>
      </p:sp>
      <p:cxnSp>
        <p:nvCxnSpPr>
          <p:cNvPr id="24" name="直線コネクタ 23"/>
          <p:cNvCxnSpPr/>
          <p:nvPr/>
        </p:nvCxnSpPr>
        <p:spPr>
          <a:xfrm>
            <a:off x="6172200" y="3668712"/>
            <a:ext cx="1892301" cy="1588"/>
          </a:xfrm>
          <a:prstGeom prst="line">
            <a:avLst/>
          </a:prstGeom>
          <a:ln w="19050" cap="flat" cmpd="sng" algn="ctr">
            <a:solidFill>
              <a:srgbClr val="000000"/>
            </a:solidFill>
            <a:prstDash val="dash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テキスト ボックス 26"/>
          <p:cNvSpPr txBox="1"/>
          <p:nvPr/>
        </p:nvSpPr>
        <p:spPr>
          <a:xfrm>
            <a:off x="6634030" y="2962245"/>
            <a:ext cx="11080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dirty="0" smtClean="0">
                <a:latin typeface="Century Gothic"/>
                <a:cs typeface="Century Gothic"/>
              </a:rPr>
              <a:t>S</a:t>
            </a:r>
            <a:r>
              <a:rPr kumimoji="1" lang="en-US" altLang="ja-JP" sz="2000" dirty="0" smtClean="0">
                <a:latin typeface="Century Gothic"/>
                <a:cs typeface="Century Gothic"/>
              </a:rPr>
              <a:t>-wave</a:t>
            </a:r>
            <a:endParaRPr kumimoji="1" lang="ja-JP" altLang="en-US" sz="2000" baseline="30000" dirty="0">
              <a:latin typeface="Century Gothic"/>
              <a:cs typeface="Century Gothic"/>
            </a:endParaRPr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6885168" y="3340100"/>
            <a:ext cx="4411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000" dirty="0" err="1" smtClean="0">
                <a:latin typeface="Century Gothic"/>
                <a:cs typeface="Century Gothic"/>
              </a:rPr>
              <a:t>π</a:t>
            </a:r>
            <a:endParaRPr kumimoji="1" lang="ja-JP" altLang="en-US" sz="2000" dirty="0">
              <a:latin typeface="Century Gothic"/>
              <a:cs typeface="Century Gothic"/>
            </a:endParaRPr>
          </a:p>
        </p:txBody>
      </p:sp>
      <p:cxnSp>
        <p:nvCxnSpPr>
          <p:cNvPr id="29" name="直線コネクタ 28"/>
          <p:cNvCxnSpPr/>
          <p:nvPr/>
        </p:nvCxnSpPr>
        <p:spPr>
          <a:xfrm rot="5400000" flipH="1" flipV="1">
            <a:off x="6471047" y="3636567"/>
            <a:ext cx="3158333" cy="1588"/>
          </a:xfrm>
          <a:prstGeom prst="line">
            <a:avLst/>
          </a:prstGeom>
          <a:ln w="3810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テキスト ボックス 24"/>
          <p:cNvSpPr txBox="1"/>
          <p:nvPr/>
        </p:nvSpPr>
        <p:spPr>
          <a:xfrm>
            <a:off x="-383715" y="5720378"/>
            <a:ext cx="991143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4400" dirty="0" smtClean="0">
                <a:solidFill>
                  <a:srgbClr val="FF0000"/>
                </a:solidFill>
                <a:latin typeface="Century Gothic"/>
                <a:cs typeface="Century Gothic"/>
              </a:rPr>
              <a:t>P(0</a:t>
            </a:r>
            <a:r>
              <a:rPr kumimoji="1" lang="en-US" altLang="ja-JP" sz="4400" baseline="30000" dirty="0" smtClean="0">
                <a:solidFill>
                  <a:srgbClr val="FF0000"/>
                </a:solidFill>
                <a:latin typeface="Century Gothic"/>
                <a:cs typeface="Century Gothic"/>
              </a:rPr>
              <a:t>-</a:t>
            </a:r>
            <a:r>
              <a:rPr kumimoji="1" lang="en-US" altLang="ja-JP" sz="4400" dirty="0" smtClean="0">
                <a:solidFill>
                  <a:srgbClr val="FF0000"/>
                </a:solidFill>
                <a:latin typeface="Century Gothic"/>
                <a:cs typeface="Century Gothic"/>
              </a:rPr>
              <a:t>)-P*(1</a:t>
            </a:r>
            <a:r>
              <a:rPr kumimoji="1" lang="en-US" altLang="ja-JP" sz="4400" baseline="30000" dirty="0" smtClean="0">
                <a:solidFill>
                  <a:srgbClr val="FF0000"/>
                </a:solidFill>
                <a:latin typeface="Century Gothic"/>
                <a:cs typeface="Century Gothic"/>
              </a:rPr>
              <a:t>-</a:t>
            </a:r>
            <a:r>
              <a:rPr kumimoji="1" lang="en-US" altLang="ja-JP" sz="4400" dirty="0" smtClean="0">
                <a:solidFill>
                  <a:srgbClr val="FF0000"/>
                </a:solidFill>
                <a:latin typeface="Century Gothic"/>
                <a:cs typeface="Century Gothic"/>
              </a:rPr>
              <a:t>) mixing </a:t>
            </a:r>
            <a:r>
              <a:rPr lang="en-US" altLang="ja-JP" sz="4400" dirty="0" smtClean="0">
                <a:solidFill>
                  <a:srgbClr val="FF0000"/>
                </a:solidFill>
                <a:latin typeface="Century Gothic"/>
                <a:cs typeface="Century Gothic"/>
              </a:rPr>
              <a:t>are</a:t>
            </a:r>
            <a:r>
              <a:rPr kumimoji="1" lang="en-US" altLang="ja-JP" sz="4400" dirty="0" smtClean="0">
                <a:solidFill>
                  <a:srgbClr val="FF0000"/>
                </a:solidFill>
                <a:latin typeface="Century Gothic"/>
                <a:cs typeface="Century Gothic"/>
              </a:rPr>
              <a:t> important !   </a:t>
            </a:r>
            <a:endParaRPr kumimoji="1" lang="ja-JP" altLang="en-US" sz="4400" baseline="30000" dirty="0">
              <a:solidFill>
                <a:srgbClr val="FF0000"/>
              </a:solidFill>
              <a:latin typeface="Century Gothic"/>
              <a:cs typeface="Century Gothic"/>
            </a:endParaRPr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701359" y="5088920"/>
            <a:ext cx="35185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 err="1" smtClean="0">
                <a:latin typeface="Century Gothic"/>
                <a:cs typeface="Century Gothic"/>
              </a:rPr>
              <a:t>Hadronic</a:t>
            </a:r>
            <a:r>
              <a:rPr lang="en-US" altLang="ja-JP" sz="2800" dirty="0" smtClean="0">
                <a:latin typeface="Century Gothic"/>
                <a:cs typeface="Century Gothic"/>
              </a:rPr>
              <a:t> molecule</a:t>
            </a:r>
            <a:endParaRPr kumimoji="1" lang="ja-JP" altLang="en-US" sz="2800" dirty="0">
              <a:latin typeface="Century Gothic"/>
              <a:cs typeface="Century Gothic"/>
            </a:endParaRPr>
          </a:p>
        </p:txBody>
      </p:sp>
      <p:grpSp>
        <p:nvGrpSpPr>
          <p:cNvPr id="57" name="図形グループ 56"/>
          <p:cNvGrpSpPr/>
          <p:nvPr/>
        </p:nvGrpSpPr>
        <p:grpSpPr>
          <a:xfrm>
            <a:off x="5619123" y="4725988"/>
            <a:ext cx="397164" cy="523220"/>
            <a:chOff x="5619123" y="4878388"/>
            <a:chExt cx="397164" cy="523220"/>
          </a:xfrm>
        </p:grpSpPr>
        <p:sp>
          <p:nvSpPr>
            <p:cNvPr id="37" name="テキスト ボックス 36"/>
            <p:cNvSpPr txBox="1"/>
            <p:nvPr/>
          </p:nvSpPr>
          <p:spPr>
            <a:xfrm>
              <a:off x="5619123" y="4878388"/>
              <a:ext cx="39716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2800" dirty="0" smtClean="0">
                  <a:latin typeface="Century Gothic"/>
                  <a:cs typeface="Century Gothic"/>
                </a:rPr>
                <a:t>P</a:t>
              </a:r>
              <a:endParaRPr kumimoji="1" lang="ja-JP" altLang="en-US" sz="2800" baseline="30000" dirty="0">
                <a:latin typeface="Century Gothic"/>
                <a:cs typeface="Century Gothic"/>
              </a:endParaRPr>
            </a:p>
          </p:txBody>
        </p:sp>
        <p:cxnSp>
          <p:nvCxnSpPr>
            <p:cNvPr id="50" name="直線コネクタ 49"/>
            <p:cNvCxnSpPr/>
            <p:nvPr/>
          </p:nvCxnSpPr>
          <p:spPr>
            <a:xfrm>
              <a:off x="5734239" y="4983868"/>
              <a:ext cx="158561" cy="1588"/>
            </a:xfrm>
            <a:prstGeom prst="line">
              <a:avLst/>
            </a:prstGeom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8" name="図形グループ 57"/>
          <p:cNvGrpSpPr/>
          <p:nvPr/>
        </p:nvGrpSpPr>
        <p:grpSpPr>
          <a:xfrm>
            <a:off x="5555623" y="3921423"/>
            <a:ext cx="549700" cy="523220"/>
            <a:chOff x="5555623" y="4111923"/>
            <a:chExt cx="549700" cy="523220"/>
          </a:xfrm>
        </p:grpSpPr>
        <p:sp>
          <p:nvSpPr>
            <p:cNvPr id="38" name="テキスト ボックス 37"/>
            <p:cNvSpPr txBox="1"/>
            <p:nvPr/>
          </p:nvSpPr>
          <p:spPr>
            <a:xfrm>
              <a:off x="5555623" y="4111923"/>
              <a:ext cx="54970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2800" dirty="0" smtClean="0">
                  <a:latin typeface="Century Gothic"/>
                  <a:cs typeface="Century Gothic"/>
                </a:rPr>
                <a:t>P*</a:t>
              </a:r>
              <a:endParaRPr kumimoji="1" lang="ja-JP" altLang="en-US" sz="2800" baseline="30000" dirty="0">
                <a:latin typeface="Century Gothic"/>
                <a:cs typeface="Century Gothic"/>
              </a:endParaRPr>
            </a:p>
          </p:txBody>
        </p:sp>
        <p:cxnSp>
          <p:nvCxnSpPr>
            <p:cNvPr id="53" name="直線コネクタ 52"/>
            <p:cNvCxnSpPr/>
            <p:nvPr/>
          </p:nvCxnSpPr>
          <p:spPr>
            <a:xfrm>
              <a:off x="5661308" y="4224337"/>
              <a:ext cx="158561" cy="1588"/>
            </a:xfrm>
            <a:prstGeom prst="line">
              <a:avLst/>
            </a:prstGeom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9" name="図形グループ 58"/>
          <p:cNvGrpSpPr/>
          <p:nvPr/>
        </p:nvGrpSpPr>
        <p:grpSpPr>
          <a:xfrm>
            <a:off x="5555623" y="2962245"/>
            <a:ext cx="549700" cy="523220"/>
            <a:chOff x="5555623" y="3152745"/>
            <a:chExt cx="549700" cy="523220"/>
          </a:xfrm>
        </p:grpSpPr>
        <p:sp>
          <p:nvSpPr>
            <p:cNvPr id="30" name="テキスト ボックス 29"/>
            <p:cNvSpPr txBox="1"/>
            <p:nvPr/>
          </p:nvSpPr>
          <p:spPr>
            <a:xfrm>
              <a:off x="5555623" y="3152745"/>
              <a:ext cx="54970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2800" dirty="0" smtClean="0">
                  <a:latin typeface="Century Gothic"/>
                  <a:cs typeface="Century Gothic"/>
                </a:rPr>
                <a:t>P*</a:t>
              </a:r>
              <a:endParaRPr kumimoji="1" lang="ja-JP" altLang="en-US" sz="2800" baseline="30000" dirty="0">
                <a:latin typeface="Century Gothic"/>
                <a:cs typeface="Century Gothic"/>
              </a:endParaRPr>
            </a:p>
          </p:txBody>
        </p:sp>
        <p:cxnSp>
          <p:nvCxnSpPr>
            <p:cNvPr id="55" name="直線コネクタ 54"/>
            <p:cNvCxnSpPr/>
            <p:nvPr/>
          </p:nvCxnSpPr>
          <p:spPr>
            <a:xfrm>
              <a:off x="5661308" y="3265487"/>
              <a:ext cx="158561" cy="1588"/>
            </a:xfrm>
            <a:prstGeom prst="line">
              <a:avLst/>
            </a:prstGeom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0" name="図形グループ 59"/>
          <p:cNvGrpSpPr/>
          <p:nvPr/>
        </p:nvGrpSpPr>
        <p:grpSpPr>
          <a:xfrm>
            <a:off x="5619123" y="2082665"/>
            <a:ext cx="397164" cy="523220"/>
            <a:chOff x="5619123" y="2273165"/>
            <a:chExt cx="397164" cy="523220"/>
          </a:xfrm>
        </p:grpSpPr>
        <p:sp>
          <p:nvSpPr>
            <p:cNvPr id="39" name="テキスト ボックス 38"/>
            <p:cNvSpPr txBox="1"/>
            <p:nvPr/>
          </p:nvSpPr>
          <p:spPr>
            <a:xfrm>
              <a:off x="5619123" y="2273165"/>
              <a:ext cx="39716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2800" dirty="0" smtClean="0">
                  <a:latin typeface="Century Gothic"/>
                  <a:cs typeface="Century Gothic"/>
                </a:rPr>
                <a:t>P</a:t>
              </a:r>
              <a:endParaRPr kumimoji="1" lang="ja-JP" altLang="en-US" sz="2800" baseline="30000" dirty="0">
                <a:latin typeface="Century Gothic"/>
                <a:cs typeface="Century Gothic"/>
              </a:endParaRPr>
            </a:p>
          </p:txBody>
        </p:sp>
        <p:cxnSp>
          <p:nvCxnSpPr>
            <p:cNvPr id="56" name="直線コネクタ 55"/>
            <p:cNvCxnSpPr/>
            <p:nvPr/>
          </p:nvCxnSpPr>
          <p:spPr>
            <a:xfrm>
              <a:off x="5734239" y="2386012"/>
              <a:ext cx="158561" cy="1588"/>
            </a:xfrm>
            <a:prstGeom prst="line">
              <a:avLst/>
            </a:prstGeom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8" name="図形グループ 67"/>
          <p:cNvGrpSpPr/>
          <p:nvPr/>
        </p:nvGrpSpPr>
        <p:grpSpPr>
          <a:xfrm>
            <a:off x="4975066" y="1066800"/>
            <a:ext cx="1486405" cy="830997"/>
            <a:chOff x="5547740" y="792589"/>
            <a:chExt cx="1486405" cy="830997"/>
          </a:xfrm>
        </p:grpSpPr>
        <p:sp>
          <p:nvSpPr>
            <p:cNvPr id="61" name="テキスト ボックス 60"/>
            <p:cNvSpPr txBox="1"/>
            <p:nvPr/>
          </p:nvSpPr>
          <p:spPr>
            <a:xfrm>
              <a:off x="5547740" y="792589"/>
              <a:ext cx="1486405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4800" dirty="0" smtClean="0">
                  <a:latin typeface="Century Gothic"/>
                  <a:cs typeface="Century Gothic"/>
                </a:rPr>
                <a:t>=P</a:t>
              </a:r>
              <a:r>
                <a:rPr kumimoji="1" lang="en-US" altLang="ja-JP" sz="4800" baseline="30000" dirty="0" smtClean="0">
                  <a:latin typeface="Century Gothic"/>
                  <a:cs typeface="Century Gothic"/>
                </a:rPr>
                <a:t>(</a:t>
              </a:r>
              <a:r>
                <a:rPr kumimoji="1" lang="en-US" altLang="ja-JP" sz="4800" dirty="0" smtClean="0">
                  <a:latin typeface="Century Gothic"/>
                  <a:cs typeface="Century Gothic"/>
                </a:rPr>
                <a:t>*</a:t>
              </a:r>
              <a:r>
                <a:rPr kumimoji="1" lang="en-US" altLang="ja-JP" sz="4800" baseline="30000" dirty="0" smtClean="0">
                  <a:latin typeface="Century Gothic"/>
                  <a:cs typeface="Century Gothic"/>
                </a:rPr>
                <a:t>)</a:t>
              </a:r>
              <a:endParaRPr kumimoji="1" lang="ja-JP" altLang="en-US" sz="4800" baseline="30000" dirty="0">
                <a:latin typeface="Century Gothic"/>
                <a:cs typeface="Century Gothic"/>
              </a:endParaRPr>
            </a:p>
          </p:txBody>
        </p:sp>
        <p:cxnSp>
          <p:nvCxnSpPr>
            <p:cNvPr id="67" name="直線コネクタ 66"/>
            <p:cNvCxnSpPr/>
            <p:nvPr/>
          </p:nvCxnSpPr>
          <p:spPr>
            <a:xfrm>
              <a:off x="6054523" y="950912"/>
              <a:ext cx="294001" cy="1588"/>
            </a:xfrm>
            <a:prstGeom prst="line">
              <a:avLst/>
            </a:prstGeom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9" name="テキスト ボックス 68"/>
          <p:cNvSpPr txBox="1"/>
          <p:nvPr/>
        </p:nvSpPr>
        <p:spPr>
          <a:xfrm>
            <a:off x="8114138" y="4756856"/>
            <a:ext cx="4502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800" dirty="0" smtClean="0">
                <a:latin typeface="Century Gothic"/>
                <a:cs typeface="Century Gothic"/>
              </a:rPr>
              <a:t>N</a:t>
            </a:r>
            <a:endParaRPr kumimoji="1" lang="ja-JP" altLang="en-US" sz="2800" baseline="30000" dirty="0">
              <a:latin typeface="Century Gothic"/>
              <a:cs typeface="Century Gothic"/>
            </a:endParaRPr>
          </a:p>
        </p:txBody>
      </p:sp>
      <p:sp>
        <p:nvSpPr>
          <p:cNvPr id="70" name="テキスト ボックス 69"/>
          <p:cNvSpPr txBox="1"/>
          <p:nvPr/>
        </p:nvSpPr>
        <p:spPr>
          <a:xfrm>
            <a:off x="8114138" y="3921423"/>
            <a:ext cx="4502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800" dirty="0" smtClean="0">
                <a:latin typeface="Century Gothic"/>
                <a:cs typeface="Century Gothic"/>
              </a:rPr>
              <a:t>N</a:t>
            </a:r>
            <a:endParaRPr kumimoji="1" lang="ja-JP" altLang="en-US" sz="2800" baseline="30000" dirty="0">
              <a:latin typeface="Century Gothic"/>
              <a:cs typeface="Century Gothic"/>
            </a:endParaRPr>
          </a:p>
        </p:txBody>
      </p:sp>
      <p:sp>
        <p:nvSpPr>
          <p:cNvPr id="71" name="テキスト ボックス 70"/>
          <p:cNvSpPr txBox="1"/>
          <p:nvPr/>
        </p:nvSpPr>
        <p:spPr>
          <a:xfrm>
            <a:off x="8114138" y="2962245"/>
            <a:ext cx="4502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800" dirty="0" smtClean="0">
                <a:latin typeface="Century Gothic"/>
                <a:cs typeface="Century Gothic"/>
              </a:rPr>
              <a:t>N</a:t>
            </a:r>
            <a:endParaRPr kumimoji="1" lang="ja-JP" altLang="en-US" sz="2800" baseline="30000" dirty="0">
              <a:latin typeface="Century Gothic"/>
              <a:cs typeface="Century Gothic"/>
            </a:endParaRPr>
          </a:p>
        </p:txBody>
      </p:sp>
      <p:sp>
        <p:nvSpPr>
          <p:cNvPr id="72" name="テキスト ボックス 71"/>
          <p:cNvSpPr txBox="1"/>
          <p:nvPr/>
        </p:nvSpPr>
        <p:spPr>
          <a:xfrm>
            <a:off x="8114138" y="2082917"/>
            <a:ext cx="4502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800" dirty="0" smtClean="0">
                <a:latin typeface="Century Gothic"/>
                <a:cs typeface="Century Gothic"/>
              </a:rPr>
              <a:t>N</a:t>
            </a:r>
            <a:endParaRPr kumimoji="1" lang="ja-JP" altLang="en-US" sz="2800" baseline="30000" dirty="0">
              <a:latin typeface="Century Gothic"/>
              <a:cs typeface="Century Gothic"/>
            </a:endParaRPr>
          </a:p>
        </p:txBody>
      </p:sp>
      <p:sp>
        <p:nvSpPr>
          <p:cNvPr id="51" name="テキスト ボックス 50"/>
          <p:cNvSpPr txBox="1"/>
          <p:nvPr/>
        </p:nvSpPr>
        <p:spPr>
          <a:xfrm>
            <a:off x="6955794" y="1156037"/>
            <a:ext cx="27854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1600" dirty="0" smtClean="0">
                <a:latin typeface="Wingdings"/>
                <a:ea typeface="Wingdings"/>
                <a:cs typeface="Wingdings"/>
              </a:rPr>
              <a:t></a:t>
            </a:r>
            <a:endParaRPr kumimoji="1" lang="en-US" altLang="ja-JP" sz="1600" dirty="0" smtClean="0">
              <a:latin typeface="Wingdings"/>
              <a:ea typeface="Wingdings"/>
              <a:cs typeface="Wingdings"/>
            </a:endParaRPr>
          </a:p>
          <a:p>
            <a:pPr algn="ctr"/>
            <a:r>
              <a:rPr lang="ja-JP" altLang="en-US" sz="1600" dirty="0" smtClean="0">
                <a:latin typeface="Wingdings"/>
                <a:ea typeface="Wingdings"/>
                <a:cs typeface="Wingdings"/>
              </a:rPr>
              <a:t></a:t>
            </a:r>
            <a:endParaRPr lang="ja-JP" altLang="en-US" sz="1600" dirty="0" smtClean="0">
              <a:latin typeface="Century Gothic"/>
              <a:cs typeface="Century Gothic"/>
            </a:endParaRPr>
          </a:p>
          <a:p>
            <a:pPr algn="ctr"/>
            <a:r>
              <a:rPr lang="ja-JP" altLang="en-US" sz="1600" dirty="0" smtClean="0">
                <a:latin typeface="Wingdings"/>
                <a:ea typeface="Wingdings"/>
                <a:cs typeface="Wingdings"/>
              </a:rPr>
              <a:t></a:t>
            </a:r>
            <a:endParaRPr lang="ja-JP" altLang="en-US" sz="1600" dirty="0" smtClean="0">
              <a:latin typeface="Century Gothic"/>
              <a:cs typeface="Century Gothic"/>
            </a:endParaRPr>
          </a:p>
        </p:txBody>
      </p:sp>
      <p:sp>
        <p:nvSpPr>
          <p:cNvPr id="52" name="テキスト ボックス 51"/>
          <p:cNvSpPr txBox="1"/>
          <p:nvPr/>
        </p:nvSpPr>
        <p:spPr>
          <a:xfrm>
            <a:off x="6220550" y="5280076"/>
            <a:ext cx="16964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dirty="0" smtClean="0">
                <a:latin typeface="Century Gothic"/>
                <a:cs typeface="Century Gothic"/>
              </a:rPr>
              <a:t>J</a:t>
            </a:r>
            <a:r>
              <a:rPr lang="en-US" altLang="ja-JP" sz="2000" baseline="30000" dirty="0" smtClean="0">
                <a:latin typeface="Century Gothic"/>
                <a:cs typeface="Century Gothic"/>
              </a:rPr>
              <a:t>P</a:t>
            </a:r>
            <a:r>
              <a:rPr lang="en-US" altLang="ja-JP" sz="2000" dirty="0" smtClean="0">
                <a:latin typeface="Century Gothic"/>
                <a:cs typeface="Century Gothic"/>
              </a:rPr>
              <a:t>=1/2</a:t>
            </a:r>
            <a:r>
              <a:rPr lang="en-US" altLang="ja-JP" sz="2000" baseline="30000" dirty="0" smtClean="0">
                <a:latin typeface="Century Gothic"/>
                <a:cs typeface="Century Gothic"/>
              </a:rPr>
              <a:t>-</a:t>
            </a:r>
            <a:r>
              <a:rPr lang="en-US" altLang="ja-JP" sz="2000" dirty="0" smtClean="0">
                <a:latin typeface="Century Gothic"/>
                <a:cs typeface="Century Gothic"/>
              </a:rPr>
              <a:t> case</a:t>
            </a:r>
            <a:endParaRPr kumimoji="1" lang="ja-JP" altLang="en-US" sz="2000" dirty="0">
              <a:latin typeface="Century Gothic"/>
              <a:cs typeface="Century Gothic"/>
            </a:endParaRPr>
          </a:p>
        </p:txBody>
      </p:sp>
      <p:cxnSp>
        <p:nvCxnSpPr>
          <p:cNvPr id="97" name="直線矢印コネクタ 96"/>
          <p:cNvCxnSpPr/>
          <p:nvPr/>
        </p:nvCxnSpPr>
        <p:spPr>
          <a:xfrm rot="5400000" flipH="1" flipV="1">
            <a:off x="4545966" y="4677513"/>
            <a:ext cx="1190517" cy="681249"/>
          </a:xfrm>
          <a:prstGeom prst="straightConnector1">
            <a:avLst/>
          </a:prstGeom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8" name="直線矢印コネクタ 97"/>
          <p:cNvCxnSpPr/>
          <p:nvPr/>
        </p:nvCxnSpPr>
        <p:spPr>
          <a:xfrm flipV="1">
            <a:off x="4800602" y="5050824"/>
            <a:ext cx="755021" cy="555257"/>
          </a:xfrm>
          <a:prstGeom prst="straightConnector1">
            <a:avLst/>
          </a:prstGeom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96" name="図形グループ 95"/>
          <p:cNvGrpSpPr/>
          <p:nvPr/>
        </p:nvGrpSpPr>
        <p:grpSpPr>
          <a:xfrm>
            <a:off x="178812" y="5868862"/>
            <a:ext cx="1640280" cy="3176"/>
            <a:chOff x="121156" y="5880100"/>
            <a:chExt cx="1640280" cy="3176"/>
          </a:xfrm>
        </p:grpSpPr>
        <p:cxnSp>
          <p:nvCxnSpPr>
            <p:cNvPr id="94" name="直線コネクタ 93"/>
            <p:cNvCxnSpPr/>
            <p:nvPr/>
          </p:nvCxnSpPr>
          <p:spPr>
            <a:xfrm>
              <a:off x="121156" y="5880100"/>
              <a:ext cx="294001" cy="1588"/>
            </a:xfrm>
            <a:prstGeom prst="line">
              <a:avLst/>
            </a:prstGeom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直線コネクタ 94"/>
            <p:cNvCxnSpPr/>
            <p:nvPr/>
          </p:nvCxnSpPr>
          <p:spPr>
            <a:xfrm>
              <a:off x="1467435" y="5881688"/>
              <a:ext cx="294001" cy="1588"/>
            </a:xfrm>
            <a:prstGeom prst="line">
              <a:avLst/>
            </a:prstGeom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6" name="図形グループ 105"/>
          <p:cNvGrpSpPr/>
          <p:nvPr/>
        </p:nvGrpSpPr>
        <p:grpSpPr>
          <a:xfrm>
            <a:off x="8474306" y="3016190"/>
            <a:ext cx="702799" cy="955814"/>
            <a:chOff x="8474306" y="3079690"/>
            <a:chExt cx="702799" cy="955814"/>
          </a:xfrm>
        </p:grpSpPr>
        <p:cxnSp>
          <p:nvCxnSpPr>
            <p:cNvPr id="103" name="直線矢印コネクタ 102"/>
            <p:cNvCxnSpPr/>
            <p:nvPr/>
          </p:nvCxnSpPr>
          <p:spPr>
            <a:xfrm rot="5400000" flipH="1" flipV="1">
              <a:off x="8536345" y="3744555"/>
              <a:ext cx="580310" cy="1588"/>
            </a:xfrm>
            <a:prstGeom prst="straightConnector1">
              <a:avLst/>
            </a:prstGeom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5" name="テキスト ボックス 104"/>
            <p:cNvSpPr txBox="1"/>
            <p:nvPr/>
          </p:nvSpPr>
          <p:spPr>
            <a:xfrm>
              <a:off x="8474306" y="3079690"/>
              <a:ext cx="70279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dirty="0" smtClean="0">
                  <a:latin typeface="Century Gothic"/>
                  <a:cs typeface="Century Gothic"/>
                </a:rPr>
                <a:t>Time</a:t>
              </a:r>
              <a:endParaRPr lang="ja-JP" altLang="en-US" dirty="0">
                <a:latin typeface="Century Gothic"/>
                <a:cs typeface="Century Gothic"/>
              </a:endParaRPr>
            </a:p>
          </p:txBody>
        </p:sp>
      </p:grpSp>
      <p:sp>
        <p:nvSpPr>
          <p:cNvPr id="107" name="テキスト ボックス 106"/>
          <p:cNvSpPr txBox="1"/>
          <p:nvPr/>
        </p:nvSpPr>
        <p:spPr>
          <a:xfrm>
            <a:off x="1837139" y="2561542"/>
            <a:ext cx="5437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 err="1" smtClean="0">
                <a:latin typeface="Century Gothic"/>
                <a:cs typeface="Century Gothic"/>
              </a:rPr>
              <a:t>π</a:t>
            </a:r>
            <a:endParaRPr lang="ja-JP" altLang="en-US" sz="2800" dirty="0">
              <a:latin typeface="Century Gothic"/>
              <a:cs typeface="Century Gothic"/>
            </a:endParaRPr>
          </a:p>
        </p:txBody>
      </p:sp>
      <p:sp>
        <p:nvSpPr>
          <p:cNvPr id="108" name="テキスト ボックス 107"/>
          <p:cNvSpPr txBox="1"/>
          <p:nvPr/>
        </p:nvSpPr>
        <p:spPr>
          <a:xfrm>
            <a:off x="2304678" y="3375055"/>
            <a:ext cx="5437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 err="1" smtClean="0">
                <a:latin typeface="Century Gothic"/>
                <a:cs typeface="Century Gothic"/>
              </a:rPr>
              <a:t>π</a:t>
            </a:r>
            <a:endParaRPr lang="ja-JP" altLang="en-US" sz="2800" dirty="0">
              <a:latin typeface="Century Gothic"/>
              <a:cs typeface="Century Gothic"/>
            </a:endParaRPr>
          </a:p>
        </p:txBody>
      </p:sp>
      <p:sp>
        <p:nvSpPr>
          <p:cNvPr id="2" name="円/楕円 1"/>
          <p:cNvSpPr/>
          <p:nvPr/>
        </p:nvSpPr>
        <p:spPr>
          <a:xfrm>
            <a:off x="6410671" y="3780570"/>
            <a:ext cx="1447800" cy="1548212"/>
          </a:xfrm>
          <a:prstGeom prst="ellipse">
            <a:avLst/>
          </a:prstGeom>
          <a:noFill/>
          <a:ln w="762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9" name="円/楕円 98"/>
          <p:cNvSpPr/>
          <p:nvPr/>
        </p:nvSpPr>
        <p:spPr>
          <a:xfrm>
            <a:off x="5221501" y="3829987"/>
            <a:ext cx="1176470" cy="1548212"/>
          </a:xfrm>
          <a:prstGeom prst="ellipse">
            <a:avLst/>
          </a:prstGeom>
          <a:noFill/>
          <a:ln w="762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00" name="図形グループ 99"/>
          <p:cNvGrpSpPr/>
          <p:nvPr/>
        </p:nvGrpSpPr>
        <p:grpSpPr>
          <a:xfrm>
            <a:off x="1152771" y="2032117"/>
            <a:ext cx="2997916" cy="2346137"/>
            <a:chOff x="1164010" y="2032117"/>
            <a:chExt cx="2997916" cy="2346137"/>
          </a:xfrm>
        </p:grpSpPr>
        <p:sp>
          <p:nvSpPr>
            <p:cNvPr id="101" name="テキスト ボックス 100"/>
            <p:cNvSpPr txBox="1"/>
            <p:nvPr/>
          </p:nvSpPr>
          <p:spPr>
            <a:xfrm>
              <a:off x="1816533" y="3244114"/>
              <a:ext cx="56956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4400" dirty="0" err="1" smtClean="0">
                  <a:latin typeface="Century Gothic"/>
                  <a:cs typeface="Century Gothic"/>
                </a:rPr>
                <a:t>q</a:t>
              </a:r>
              <a:endParaRPr kumimoji="1" lang="ja-JP" altLang="en-US" sz="4400" dirty="0">
                <a:latin typeface="Century Gothic"/>
                <a:cs typeface="Century Gothic"/>
              </a:endParaRPr>
            </a:p>
          </p:txBody>
        </p:sp>
        <p:grpSp>
          <p:nvGrpSpPr>
            <p:cNvPr id="102" name="図形グループ 101"/>
            <p:cNvGrpSpPr/>
            <p:nvPr/>
          </p:nvGrpSpPr>
          <p:grpSpPr>
            <a:xfrm>
              <a:off x="1164010" y="3608813"/>
              <a:ext cx="676187" cy="769441"/>
              <a:chOff x="5374663" y="3874353"/>
              <a:chExt cx="676187" cy="769441"/>
            </a:xfrm>
          </p:grpSpPr>
          <p:sp>
            <p:nvSpPr>
              <p:cNvPr id="111" name="テキスト ボックス 110"/>
              <p:cNvSpPr txBox="1"/>
              <p:nvPr/>
            </p:nvSpPr>
            <p:spPr>
              <a:xfrm>
                <a:off x="5374663" y="3874353"/>
                <a:ext cx="676187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kumimoji="1" lang="en-US" altLang="ja-JP" sz="4400" dirty="0" smtClean="0">
                    <a:latin typeface="Century Gothic"/>
                    <a:cs typeface="Century Gothic"/>
                  </a:rPr>
                  <a:t>Q</a:t>
                </a:r>
                <a:endParaRPr kumimoji="1" lang="ja-JP" altLang="en-US" sz="4400" dirty="0">
                  <a:latin typeface="Century Gothic"/>
                  <a:cs typeface="Century Gothic"/>
                </a:endParaRPr>
              </a:p>
            </p:txBody>
          </p:sp>
          <p:cxnSp>
            <p:nvCxnSpPr>
              <p:cNvPr id="112" name="直線コネクタ 111"/>
              <p:cNvCxnSpPr/>
              <p:nvPr/>
            </p:nvCxnSpPr>
            <p:spPr>
              <a:xfrm>
                <a:off x="5553572" y="4011612"/>
                <a:ext cx="294001" cy="1588"/>
              </a:xfrm>
              <a:prstGeom prst="line">
                <a:avLst/>
              </a:prstGeom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4" name="テキスト ボックス 103"/>
            <p:cNvSpPr txBox="1"/>
            <p:nvPr/>
          </p:nvSpPr>
          <p:spPr>
            <a:xfrm>
              <a:off x="2675086" y="2044700"/>
              <a:ext cx="56956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4400" dirty="0" err="1" smtClean="0">
                  <a:latin typeface="Century Gothic"/>
                  <a:cs typeface="Century Gothic"/>
                </a:rPr>
                <a:t>q</a:t>
              </a:r>
              <a:endParaRPr kumimoji="1" lang="ja-JP" altLang="en-US" sz="4400" dirty="0">
                <a:latin typeface="Century Gothic"/>
                <a:cs typeface="Century Gothic"/>
              </a:endParaRPr>
            </a:p>
          </p:txBody>
        </p:sp>
        <p:sp>
          <p:nvSpPr>
            <p:cNvPr id="109" name="テキスト ボックス 108"/>
            <p:cNvSpPr txBox="1"/>
            <p:nvPr/>
          </p:nvSpPr>
          <p:spPr>
            <a:xfrm>
              <a:off x="3592364" y="2032117"/>
              <a:ext cx="56956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4400" dirty="0" err="1" smtClean="0">
                  <a:latin typeface="Century Gothic"/>
                  <a:cs typeface="Century Gothic"/>
                </a:rPr>
                <a:t>q</a:t>
              </a:r>
              <a:endParaRPr kumimoji="1" lang="ja-JP" altLang="en-US" sz="4400" dirty="0">
                <a:latin typeface="Century Gothic"/>
                <a:cs typeface="Century Gothic"/>
              </a:endParaRPr>
            </a:p>
          </p:txBody>
        </p:sp>
        <p:sp>
          <p:nvSpPr>
            <p:cNvPr id="110" name="テキスト ボックス 109"/>
            <p:cNvSpPr txBox="1"/>
            <p:nvPr/>
          </p:nvSpPr>
          <p:spPr>
            <a:xfrm>
              <a:off x="3203439" y="2927097"/>
              <a:ext cx="56956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4400" dirty="0" err="1" smtClean="0">
                  <a:latin typeface="Century Gothic"/>
                  <a:cs typeface="Century Gothic"/>
                </a:rPr>
                <a:t>q</a:t>
              </a:r>
              <a:endParaRPr kumimoji="1" lang="ja-JP" altLang="en-US" sz="4400" dirty="0">
                <a:latin typeface="Century Gothic"/>
                <a:cs typeface="Century Gothic"/>
              </a:endParaRPr>
            </a:p>
          </p:txBody>
        </p:sp>
      </p:grpSp>
      <p:sp>
        <p:nvSpPr>
          <p:cNvPr id="121" name="テキスト ボックス 120"/>
          <p:cNvSpPr txBox="1"/>
          <p:nvPr/>
        </p:nvSpPr>
        <p:spPr>
          <a:xfrm>
            <a:off x="2720543" y="4453880"/>
            <a:ext cx="16602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 smtClean="0">
                <a:latin typeface="Century Gothic"/>
                <a:cs typeface="Century Gothic"/>
              </a:rPr>
              <a:t>Nucleon</a:t>
            </a:r>
            <a:endParaRPr kumimoji="1" lang="ja-JP" altLang="en-US" sz="2800" dirty="0">
              <a:latin typeface="Century Gothic"/>
              <a:cs typeface="Century Gothic"/>
            </a:endParaRPr>
          </a:p>
        </p:txBody>
      </p:sp>
      <p:sp>
        <p:nvSpPr>
          <p:cNvPr id="122" name="テキスト ボックス 121"/>
          <p:cNvSpPr txBox="1"/>
          <p:nvPr/>
        </p:nvSpPr>
        <p:spPr>
          <a:xfrm>
            <a:off x="536259" y="4453880"/>
            <a:ext cx="20441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 smtClean="0">
                <a:solidFill>
                  <a:schemeClr val="tx2"/>
                </a:solidFill>
                <a:latin typeface="Century Gothic"/>
                <a:cs typeface="Century Gothic"/>
              </a:rPr>
              <a:t>D</a:t>
            </a:r>
            <a:r>
              <a:rPr kumimoji="1" lang="en-US" altLang="ja-JP" sz="2800" baseline="30000" dirty="0" smtClean="0">
                <a:solidFill>
                  <a:schemeClr val="tx2"/>
                </a:solidFill>
                <a:latin typeface="Century Gothic"/>
                <a:cs typeface="Century Gothic"/>
              </a:rPr>
              <a:t>(</a:t>
            </a:r>
            <a:r>
              <a:rPr kumimoji="1" lang="en-US" altLang="ja-JP" sz="2800" dirty="0" smtClean="0">
                <a:solidFill>
                  <a:schemeClr val="tx2"/>
                </a:solidFill>
                <a:latin typeface="Century Gothic"/>
                <a:cs typeface="Century Gothic"/>
              </a:rPr>
              <a:t>*</a:t>
            </a:r>
            <a:r>
              <a:rPr kumimoji="1" lang="en-US" altLang="ja-JP" sz="2800" baseline="30000" dirty="0" smtClean="0">
                <a:solidFill>
                  <a:schemeClr val="tx2"/>
                </a:solidFill>
                <a:latin typeface="Century Gothic"/>
                <a:cs typeface="Century Gothic"/>
              </a:rPr>
              <a:t>)</a:t>
            </a:r>
            <a:r>
              <a:rPr kumimoji="1" lang="en-US" altLang="ja-JP" sz="2800" dirty="0" smtClean="0">
                <a:solidFill>
                  <a:schemeClr val="tx2"/>
                </a:solidFill>
                <a:latin typeface="Century Gothic"/>
                <a:cs typeface="Century Gothic"/>
              </a:rPr>
              <a:t> meson</a:t>
            </a:r>
            <a:endParaRPr kumimoji="1" lang="ja-JP" altLang="en-US" sz="2800" dirty="0">
              <a:solidFill>
                <a:schemeClr val="tx2"/>
              </a:solidFill>
              <a:latin typeface="Century Gothic"/>
              <a:cs typeface="Century Gothic"/>
            </a:endParaRPr>
          </a:p>
        </p:txBody>
      </p:sp>
      <p:cxnSp>
        <p:nvCxnSpPr>
          <p:cNvPr id="123" name="直線コネクタ 122"/>
          <p:cNvCxnSpPr/>
          <p:nvPr/>
        </p:nvCxnSpPr>
        <p:spPr>
          <a:xfrm>
            <a:off x="640551" y="4552950"/>
            <a:ext cx="225036" cy="1588"/>
          </a:xfrm>
          <a:prstGeom prst="line">
            <a:avLst/>
          </a:prstGeom>
          <a:ln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000"/>
                            </p:stCondLst>
                            <p:childTnLst>
                              <p:par>
                                <p:cTn id="6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3500"/>
                            </p:stCondLst>
                            <p:childTnLst>
                              <p:par>
                                <p:cTn id="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4000"/>
                            </p:stCondLst>
                            <p:childTnLst>
                              <p:par>
                                <p:cTn id="8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00"/>
                            </p:stCondLst>
                            <p:childTnLst>
                              <p:par>
                                <p:cTn id="10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/>
      <p:bldP spid="65" grpId="0"/>
      <p:bldP spid="66" grpId="0"/>
      <p:bldP spid="66" grpId="1"/>
      <p:bldP spid="20" grpId="0"/>
      <p:bldP spid="22" grpId="0"/>
      <p:bldP spid="27" grpId="0"/>
      <p:bldP spid="28" grpId="0"/>
      <p:bldP spid="25" grpId="0"/>
      <p:bldP spid="70" grpId="0"/>
      <p:bldP spid="71" grpId="0"/>
      <p:bldP spid="72" grpId="0"/>
      <p:bldP spid="51" grpId="0"/>
      <p:bldP spid="52" grpId="0"/>
      <p:bldP spid="2" grpId="0" animBg="1"/>
      <p:bldP spid="2" grpId="1" animBg="1"/>
      <p:bldP spid="9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テキスト ボックス 5"/>
          <p:cNvSpPr txBox="1"/>
          <p:nvPr/>
        </p:nvSpPr>
        <p:spPr>
          <a:xfrm>
            <a:off x="3498998" y="0"/>
            <a:ext cx="21460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 smtClean="0">
                <a:latin typeface="Century Gothic"/>
                <a:cs typeface="Century Gothic"/>
              </a:rPr>
              <a:t>References</a:t>
            </a:r>
            <a:endParaRPr kumimoji="1" lang="ja-JP" altLang="en-US" sz="2800" dirty="0">
              <a:latin typeface="Century Gothic"/>
              <a:cs typeface="Century Gothic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660400" y="2210922"/>
            <a:ext cx="9067800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indent="-914400">
              <a:spcAft>
                <a:spcPts val="600"/>
              </a:spcAft>
            </a:pPr>
            <a:r>
              <a:rPr lang="en-US" altLang="ja-JP" sz="1500" dirty="0" smtClean="0">
                <a:latin typeface="Century Gothic"/>
                <a:cs typeface="Century Gothic"/>
              </a:rPr>
              <a:t>S.Y., </a:t>
            </a:r>
            <a:r>
              <a:rPr lang="en-US" altLang="ja-JP" sz="1500" dirty="0" err="1" smtClean="0">
                <a:latin typeface="Century Gothic"/>
                <a:cs typeface="Century Gothic"/>
              </a:rPr>
              <a:t>K.Sudoh</a:t>
            </a:r>
            <a:r>
              <a:rPr lang="en-US" altLang="ja-JP" sz="1500" dirty="0" smtClean="0">
                <a:latin typeface="Century Gothic"/>
                <a:cs typeface="Century Gothic"/>
              </a:rPr>
              <a:t>, Phys. Rev. D80, 034008 (2009)</a:t>
            </a:r>
          </a:p>
          <a:p>
            <a:pPr marL="914400" indent="-914400">
              <a:spcAft>
                <a:spcPts val="600"/>
              </a:spcAft>
            </a:pPr>
            <a:r>
              <a:rPr lang="en-US" altLang="ja-JP" sz="1500" dirty="0" err="1" smtClean="0">
                <a:latin typeface="Century Gothic"/>
                <a:cs typeface="Century Gothic"/>
              </a:rPr>
              <a:t>Y.Yamaguchi</a:t>
            </a:r>
            <a:r>
              <a:rPr lang="en-US" altLang="ja-JP" sz="1500" dirty="0" smtClean="0">
                <a:latin typeface="Century Gothic"/>
                <a:cs typeface="Century Gothic"/>
              </a:rPr>
              <a:t>, </a:t>
            </a:r>
            <a:r>
              <a:rPr lang="en-US" altLang="ja-JP" sz="1500" dirty="0" err="1" smtClean="0">
                <a:latin typeface="Century Gothic"/>
                <a:cs typeface="Century Gothic"/>
              </a:rPr>
              <a:t>S.Ohkoda</a:t>
            </a:r>
            <a:r>
              <a:rPr lang="en-US" altLang="ja-JP" sz="1500" dirty="0" smtClean="0">
                <a:latin typeface="Century Gothic"/>
                <a:cs typeface="Century Gothic"/>
              </a:rPr>
              <a:t>, S.Y., </a:t>
            </a:r>
            <a:r>
              <a:rPr lang="en-US" altLang="ja-JP" sz="1500" dirty="0" err="1" smtClean="0">
                <a:latin typeface="Century Gothic"/>
                <a:cs typeface="Century Gothic"/>
              </a:rPr>
              <a:t>A.Hosaka</a:t>
            </a:r>
            <a:r>
              <a:rPr lang="en-US" altLang="ja-JP" sz="1500" dirty="0" smtClean="0">
                <a:latin typeface="Century Gothic"/>
                <a:cs typeface="Century Gothic"/>
              </a:rPr>
              <a:t>, Phys. Rev. D84, 014032 (2011)</a:t>
            </a:r>
          </a:p>
          <a:p>
            <a:pPr marL="914400" indent="-914400">
              <a:spcAft>
                <a:spcPts val="600"/>
              </a:spcAft>
            </a:pPr>
            <a:r>
              <a:rPr lang="en-US" altLang="ja-JP" sz="1500" dirty="0" err="1" smtClean="0">
                <a:latin typeface="Century Gothic"/>
                <a:cs typeface="Century Gothic"/>
              </a:rPr>
              <a:t>Y.Yamaguchi</a:t>
            </a:r>
            <a:r>
              <a:rPr lang="en-US" altLang="ja-JP" sz="1500" dirty="0" smtClean="0">
                <a:latin typeface="Century Gothic"/>
                <a:cs typeface="Century Gothic"/>
              </a:rPr>
              <a:t>, </a:t>
            </a:r>
            <a:r>
              <a:rPr lang="en-US" altLang="ja-JP" sz="1500" dirty="0" err="1" smtClean="0">
                <a:latin typeface="Century Gothic"/>
                <a:cs typeface="Century Gothic"/>
              </a:rPr>
              <a:t>S.Ohkoda</a:t>
            </a:r>
            <a:r>
              <a:rPr lang="en-US" altLang="ja-JP" sz="1500" dirty="0" smtClean="0">
                <a:latin typeface="Century Gothic"/>
                <a:cs typeface="Century Gothic"/>
              </a:rPr>
              <a:t>, S.Y., </a:t>
            </a:r>
            <a:r>
              <a:rPr lang="en-US" altLang="ja-JP" sz="1500" dirty="0" err="1" smtClean="0">
                <a:latin typeface="Century Gothic"/>
                <a:cs typeface="Century Gothic"/>
              </a:rPr>
              <a:t>A.Hosaka</a:t>
            </a:r>
            <a:r>
              <a:rPr lang="en-US" altLang="ja-JP" sz="1500" dirty="0" smtClean="0">
                <a:latin typeface="Century Gothic"/>
                <a:cs typeface="Century Gothic"/>
              </a:rPr>
              <a:t>, Phys. Rev. D85, 054003 (2013)</a:t>
            </a:r>
          </a:p>
          <a:p>
            <a:pPr marL="914400" indent="-914400">
              <a:spcAft>
                <a:spcPts val="600"/>
              </a:spcAft>
            </a:pPr>
            <a:r>
              <a:rPr lang="en-US" altLang="ja-JP" sz="1500" dirty="0" err="1" smtClean="0">
                <a:latin typeface="Century Gothic"/>
                <a:cs typeface="Century Gothic"/>
              </a:rPr>
              <a:t>Y.Yamaguchi</a:t>
            </a:r>
            <a:r>
              <a:rPr lang="en-US" altLang="ja-JP" sz="1500" dirty="0" smtClean="0">
                <a:latin typeface="Century Gothic"/>
                <a:cs typeface="Century Gothic"/>
              </a:rPr>
              <a:t>, S.Y., </a:t>
            </a:r>
            <a:r>
              <a:rPr lang="en-US" altLang="ja-JP" sz="1500" dirty="0" err="1" smtClean="0">
                <a:latin typeface="Century Gothic"/>
                <a:cs typeface="Century Gothic"/>
              </a:rPr>
              <a:t>A.Hosaka</a:t>
            </a:r>
            <a:r>
              <a:rPr lang="en-US" altLang="ja-JP" sz="1500" dirty="0" smtClean="0">
                <a:latin typeface="Century Gothic"/>
                <a:cs typeface="Century Gothic"/>
              </a:rPr>
              <a:t>, </a:t>
            </a:r>
            <a:r>
              <a:rPr lang="en-US" altLang="ja-JP" sz="1500" dirty="0" err="1" smtClean="0">
                <a:latin typeface="Century Gothic"/>
                <a:cs typeface="Century Gothic"/>
              </a:rPr>
              <a:t>Nucl</a:t>
            </a:r>
            <a:r>
              <a:rPr lang="en-US" altLang="ja-JP" sz="1500" dirty="0" smtClean="0">
                <a:latin typeface="Century Gothic"/>
                <a:cs typeface="Century Gothic"/>
              </a:rPr>
              <a:t>. Phys. A927, 110 (2014)</a:t>
            </a: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660400" y="6217512"/>
            <a:ext cx="90678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indent="-914400"/>
            <a:r>
              <a:rPr lang="en-US" altLang="ja-JP" sz="1500" dirty="0" err="1" smtClean="0">
                <a:latin typeface="Century Gothic"/>
                <a:cs typeface="Century Gothic"/>
              </a:rPr>
              <a:t>Y.Yamaguchi</a:t>
            </a:r>
            <a:r>
              <a:rPr lang="en-US" altLang="ja-JP" sz="1500" dirty="0" smtClean="0">
                <a:latin typeface="Century Gothic"/>
                <a:cs typeface="Century Gothic"/>
              </a:rPr>
              <a:t>, </a:t>
            </a:r>
            <a:r>
              <a:rPr lang="en-US" altLang="ja-JP" sz="1500" dirty="0" err="1" smtClean="0">
                <a:latin typeface="Century Gothic"/>
                <a:cs typeface="Century Gothic"/>
              </a:rPr>
              <a:t>S.Ohkoda</a:t>
            </a:r>
            <a:r>
              <a:rPr lang="en-US" altLang="ja-JP" sz="1500" dirty="0" smtClean="0">
                <a:latin typeface="Century Gothic"/>
                <a:cs typeface="Century Gothic"/>
              </a:rPr>
              <a:t>, S.Y., </a:t>
            </a:r>
            <a:r>
              <a:rPr lang="en-US" altLang="ja-JP" sz="1500" dirty="0" err="1" smtClean="0">
                <a:latin typeface="Century Gothic"/>
                <a:cs typeface="Century Gothic"/>
              </a:rPr>
              <a:t>A.Hosaka</a:t>
            </a:r>
            <a:r>
              <a:rPr lang="en-US" altLang="ja-JP" sz="1500" dirty="0" smtClean="0">
                <a:latin typeface="Century Gothic"/>
                <a:cs typeface="Century Gothic"/>
              </a:rPr>
              <a:t>, Phys. Rev. D87, 074019 (2013) </a:t>
            </a: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660400" y="1021543"/>
            <a:ext cx="906780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indent="-914400">
              <a:spcAft>
                <a:spcPts val="600"/>
              </a:spcAft>
            </a:pPr>
            <a:r>
              <a:rPr lang="en-US" altLang="ja-JP" sz="1500" dirty="0" smtClean="0">
                <a:latin typeface="Century Gothic"/>
                <a:cs typeface="Century Gothic"/>
              </a:rPr>
              <a:t>S.Y., </a:t>
            </a:r>
            <a:r>
              <a:rPr lang="en-US" altLang="ja-JP" sz="1500" dirty="0" err="1" smtClean="0">
                <a:latin typeface="Century Gothic"/>
                <a:cs typeface="Century Gothic"/>
              </a:rPr>
              <a:t>K.Sudoh</a:t>
            </a:r>
            <a:r>
              <a:rPr lang="en-US" altLang="ja-JP" sz="1500" dirty="0" smtClean="0">
                <a:latin typeface="Century Gothic"/>
                <a:cs typeface="Century Gothic"/>
              </a:rPr>
              <a:t>, </a:t>
            </a:r>
            <a:r>
              <a:rPr lang="en-US" altLang="ja-JP" sz="1500" dirty="0" err="1" smtClean="0">
                <a:latin typeface="Century Gothic"/>
                <a:cs typeface="Century Gothic"/>
              </a:rPr>
              <a:t>Y.Yamaguchi</a:t>
            </a:r>
            <a:r>
              <a:rPr lang="en-US" altLang="ja-JP" sz="1500" dirty="0" smtClean="0">
                <a:latin typeface="Century Gothic"/>
                <a:cs typeface="Century Gothic"/>
              </a:rPr>
              <a:t>, </a:t>
            </a:r>
            <a:r>
              <a:rPr lang="en-US" altLang="ja-JP" sz="1500" dirty="0" err="1" smtClean="0">
                <a:latin typeface="Century Gothic"/>
                <a:cs typeface="Century Gothic"/>
              </a:rPr>
              <a:t>S.Ohkoda</a:t>
            </a:r>
            <a:r>
              <a:rPr lang="en-US" altLang="ja-JP" sz="1500" dirty="0" smtClean="0">
                <a:latin typeface="Century Gothic"/>
                <a:cs typeface="Century Gothic"/>
              </a:rPr>
              <a:t>, </a:t>
            </a:r>
            <a:r>
              <a:rPr lang="en-US" altLang="ja-JP" sz="1500" dirty="0" err="1" smtClean="0">
                <a:latin typeface="Century Gothic"/>
                <a:cs typeface="Century Gothic"/>
              </a:rPr>
              <a:t>A.Hosaka</a:t>
            </a:r>
            <a:r>
              <a:rPr lang="en-US" altLang="ja-JP" sz="1500" dirty="0" smtClean="0">
                <a:latin typeface="Century Gothic"/>
                <a:cs typeface="Century Gothic"/>
              </a:rPr>
              <a:t>, </a:t>
            </a:r>
            <a:r>
              <a:rPr lang="en-US" altLang="ja-JP" sz="1500" dirty="0" err="1" smtClean="0">
                <a:latin typeface="Century Gothic"/>
                <a:cs typeface="Century Gothic"/>
              </a:rPr>
              <a:t>T.Hyodo</a:t>
            </a:r>
            <a:r>
              <a:rPr lang="en-US" altLang="ja-JP" sz="1500" dirty="0" smtClean="0">
                <a:latin typeface="Century Gothic"/>
                <a:cs typeface="Century Gothic"/>
              </a:rPr>
              <a:t>, Phys. </a:t>
            </a:r>
            <a:r>
              <a:rPr lang="en-US" altLang="ja-JP" sz="1500" dirty="0" err="1" smtClean="0">
                <a:latin typeface="Century Gothic"/>
                <a:cs typeface="Century Gothic"/>
              </a:rPr>
              <a:t>Lett</a:t>
            </a:r>
            <a:r>
              <a:rPr lang="en-US" altLang="ja-JP" sz="1500" dirty="0" smtClean="0">
                <a:latin typeface="Century Gothic"/>
                <a:cs typeface="Century Gothic"/>
              </a:rPr>
              <a:t>. B727, 185 (2013)</a:t>
            </a:r>
          </a:p>
          <a:p>
            <a:pPr marL="914400" indent="-914400">
              <a:spcAft>
                <a:spcPts val="600"/>
              </a:spcAft>
            </a:pPr>
            <a:r>
              <a:rPr lang="en-US" altLang="ja-JP" sz="1500" dirty="0" err="1" smtClean="0">
                <a:latin typeface="Century Gothic"/>
                <a:cs typeface="Century Gothic"/>
              </a:rPr>
              <a:t>Y.Yamaguchi</a:t>
            </a:r>
            <a:r>
              <a:rPr lang="en-US" altLang="ja-JP" sz="1500" dirty="0" smtClean="0">
                <a:latin typeface="Century Gothic"/>
                <a:cs typeface="Century Gothic"/>
              </a:rPr>
              <a:t>, </a:t>
            </a:r>
            <a:r>
              <a:rPr lang="en-US" altLang="ja-JP" sz="1500" dirty="0" err="1" smtClean="0">
                <a:latin typeface="Century Gothic"/>
                <a:cs typeface="Century Gothic"/>
              </a:rPr>
              <a:t>S.Ohkoda</a:t>
            </a:r>
            <a:r>
              <a:rPr lang="en-US" altLang="ja-JP" sz="1500" dirty="0" smtClean="0">
                <a:latin typeface="Century Gothic"/>
                <a:cs typeface="Century Gothic"/>
              </a:rPr>
              <a:t>, </a:t>
            </a:r>
            <a:r>
              <a:rPr lang="en-US" altLang="ja-JP" sz="1500" dirty="0" err="1" smtClean="0">
                <a:latin typeface="Century Gothic"/>
                <a:cs typeface="Century Gothic"/>
              </a:rPr>
              <a:t>T.Hyodo</a:t>
            </a:r>
            <a:r>
              <a:rPr lang="en-US" altLang="ja-JP" sz="1500" dirty="0" smtClean="0">
                <a:latin typeface="Century Gothic"/>
                <a:cs typeface="Century Gothic"/>
              </a:rPr>
              <a:t>, </a:t>
            </a:r>
            <a:r>
              <a:rPr lang="en-US" altLang="ja-JP" sz="1500" dirty="0" err="1" smtClean="0">
                <a:latin typeface="Century Gothic"/>
                <a:cs typeface="Century Gothic"/>
              </a:rPr>
              <a:t>A.Hosaka</a:t>
            </a:r>
            <a:r>
              <a:rPr lang="en-US" altLang="ja-JP" sz="1500" dirty="0" smtClean="0">
                <a:latin typeface="Century Gothic"/>
                <a:cs typeface="Century Gothic"/>
              </a:rPr>
              <a:t>, S.Y., Phys. Rev. </a:t>
            </a:r>
            <a:r>
              <a:rPr lang="en-US" altLang="ja-JP" sz="1500" smtClean="0">
                <a:latin typeface="Century Gothic"/>
                <a:cs typeface="Century Gothic"/>
              </a:rPr>
              <a:t>D91, 034034 (2015)</a:t>
            </a:r>
            <a:endParaRPr lang="en-US" altLang="ja-JP" sz="1500" dirty="0" smtClean="0">
              <a:latin typeface="Century Gothic"/>
              <a:cs typeface="Century Gothic"/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660400" y="761345"/>
            <a:ext cx="90678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indent="-914400"/>
            <a:r>
              <a:rPr lang="en-US" altLang="ja-JP" sz="1500" b="1" dirty="0" smtClean="0">
                <a:latin typeface="Century Gothic"/>
                <a:cs typeface="Century Gothic"/>
              </a:rPr>
              <a:t>HQS doublet/singlet in exotic hadrons and nuclei</a:t>
            </a: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660400" y="1957074"/>
            <a:ext cx="90678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indent="-914400"/>
            <a:r>
              <a:rPr lang="en-US" altLang="ja-JP" sz="1500" b="1" dirty="0">
                <a:latin typeface="Century Gothic"/>
                <a:cs typeface="Century Gothic"/>
              </a:rPr>
              <a:t>D</a:t>
            </a:r>
            <a:r>
              <a:rPr lang="en-US" altLang="ja-JP" sz="1500" b="1" baseline="30000" dirty="0" smtClean="0">
                <a:latin typeface="Century Gothic"/>
                <a:cs typeface="Century Gothic"/>
              </a:rPr>
              <a:t>(</a:t>
            </a:r>
            <a:r>
              <a:rPr lang="en-US" altLang="ja-JP" sz="1500" b="1" dirty="0" smtClean="0">
                <a:latin typeface="Century Gothic"/>
                <a:cs typeface="Century Gothic"/>
              </a:rPr>
              <a:t>*</a:t>
            </a:r>
            <a:r>
              <a:rPr lang="en-US" altLang="ja-JP" sz="1500" b="1" baseline="30000" dirty="0" smtClean="0">
                <a:latin typeface="Century Gothic"/>
                <a:cs typeface="Century Gothic"/>
              </a:rPr>
              <a:t>)</a:t>
            </a:r>
            <a:r>
              <a:rPr lang="en-US" altLang="ja-JP" sz="1500" b="1" dirty="0" smtClean="0">
                <a:latin typeface="Century Gothic"/>
                <a:cs typeface="Century Gothic"/>
              </a:rPr>
              <a:t>N, D</a:t>
            </a:r>
            <a:r>
              <a:rPr lang="en-US" altLang="ja-JP" sz="1500" b="1" baseline="30000" dirty="0" smtClean="0">
                <a:latin typeface="Century Gothic"/>
                <a:cs typeface="Century Gothic"/>
              </a:rPr>
              <a:t>(</a:t>
            </a:r>
            <a:r>
              <a:rPr lang="en-US" altLang="ja-JP" sz="1500" b="1" dirty="0" smtClean="0">
                <a:latin typeface="Century Gothic"/>
                <a:cs typeface="Century Gothic"/>
              </a:rPr>
              <a:t>*</a:t>
            </a:r>
            <a:r>
              <a:rPr lang="en-US" altLang="ja-JP" sz="1500" b="1" baseline="30000" dirty="0" smtClean="0">
                <a:latin typeface="Century Gothic"/>
                <a:cs typeface="Century Gothic"/>
              </a:rPr>
              <a:t>)</a:t>
            </a:r>
            <a:r>
              <a:rPr lang="en-US" altLang="ja-JP" sz="1500" b="1" dirty="0" smtClean="0">
                <a:latin typeface="Century Gothic"/>
                <a:cs typeface="Century Gothic"/>
              </a:rPr>
              <a:t>NN </a:t>
            </a:r>
            <a:r>
              <a:rPr lang="en-US" altLang="ja-JP" sz="1500" b="1" dirty="0" err="1" smtClean="0">
                <a:latin typeface="Century Gothic"/>
                <a:cs typeface="Century Gothic"/>
              </a:rPr>
              <a:t>hadronic</a:t>
            </a:r>
            <a:r>
              <a:rPr lang="en-US" altLang="ja-JP" sz="1500" b="1" dirty="0" smtClean="0">
                <a:latin typeface="Century Gothic"/>
                <a:cs typeface="Century Gothic"/>
              </a:rPr>
              <a:t> molecules</a:t>
            </a:r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660400" y="5960489"/>
            <a:ext cx="90678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indent="-914400"/>
            <a:r>
              <a:rPr lang="en-US" altLang="ja-JP" sz="1500" b="1" dirty="0">
                <a:latin typeface="Century Gothic"/>
                <a:cs typeface="Century Gothic"/>
              </a:rPr>
              <a:t>D</a:t>
            </a:r>
            <a:r>
              <a:rPr lang="en-US" altLang="ja-JP" sz="1500" b="1" baseline="30000" dirty="0" smtClean="0">
                <a:latin typeface="Century Gothic"/>
                <a:cs typeface="Century Gothic"/>
              </a:rPr>
              <a:t>(</a:t>
            </a:r>
            <a:r>
              <a:rPr lang="en-US" altLang="ja-JP" sz="1500" b="1" dirty="0" smtClean="0">
                <a:latin typeface="Century Gothic"/>
                <a:cs typeface="Century Gothic"/>
              </a:rPr>
              <a:t>*</a:t>
            </a:r>
            <a:r>
              <a:rPr lang="en-US" altLang="ja-JP" sz="1500" b="1" baseline="30000" dirty="0" smtClean="0">
                <a:latin typeface="Century Gothic"/>
                <a:cs typeface="Century Gothic"/>
              </a:rPr>
              <a:t>)</a:t>
            </a:r>
            <a:r>
              <a:rPr lang="en-US" altLang="ja-JP" sz="1500" b="1" dirty="0" smtClean="0">
                <a:latin typeface="Century Gothic"/>
                <a:cs typeface="Century Gothic"/>
              </a:rPr>
              <a:t>N </a:t>
            </a:r>
            <a:r>
              <a:rPr lang="en-US" altLang="ja-JP" sz="1500" b="1" dirty="0" err="1" smtClean="0">
                <a:latin typeface="Century Gothic"/>
                <a:cs typeface="Century Gothic"/>
              </a:rPr>
              <a:t>hadronic</a:t>
            </a:r>
            <a:r>
              <a:rPr lang="en-US" altLang="ja-JP" sz="1500" b="1" dirty="0" smtClean="0">
                <a:latin typeface="Century Gothic"/>
                <a:cs typeface="Century Gothic"/>
              </a:rPr>
              <a:t> molecules</a:t>
            </a:r>
          </a:p>
        </p:txBody>
      </p:sp>
      <p:cxnSp>
        <p:nvCxnSpPr>
          <p:cNvPr id="21" name="直線コネクタ 20"/>
          <p:cNvCxnSpPr/>
          <p:nvPr/>
        </p:nvCxnSpPr>
        <p:spPr>
          <a:xfrm>
            <a:off x="765174" y="2027237"/>
            <a:ext cx="98425" cy="1588"/>
          </a:xfrm>
          <a:prstGeom prst="line">
            <a:avLst/>
          </a:prstGeom>
          <a:ln w="2286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直線コネクタ 21"/>
          <p:cNvCxnSpPr/>
          <p:nvPr/>
        </p:nvCxnSpPr>
        <p:spPr>
          <a:xfrm>
            <a:off x="1314450" y="2028825"/>
            <a:ext cx="98425" cy="1588"/>
          </a:xfrm>
          <a:prstGeom prst="line">
            <a:avLst/>
          </a:prstGeom>
          <a:ln w="2286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直線コネクタ 22"/>
          <p:cNvCxnSpPr/>
          <p:nvPr/>
        </p:nvCxnSpPr>
        <p:spPr>
          <a:xfrm>
            <a:off x="6337300" y="-812800"/>
            <a:ext cx="98425" cy="1588"/>
          </a:xfrm>
          <a:prstGeom prst="line">
            <a:avLst/>
          </a:prstGeom>
          <a:ln w="2286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正方形/長方形 31"/>
          <p:cNvSpPr/>
          <p:nvPr/>
        </p:nvSpPr>
        <p:spPr>
          <a:xfrm>
            <a:off x="660400" y="5284366"/>
            <a:ext cx="4217095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914400" indent="-914400"/>
            <a:r>
              <a:rPr lang="en-US" altLang="ja-JP" sz="1500" dirty="0" smtClean="0">
                <a:latin typeface="Century Gothic"/>
                <a:cs typeface="Century Gothic"/>
              </a:rPr>
              <a:t>S.Y., </a:t>
            </a:r>
            <a:r>
              <a:rPr lang="en-US" altLang="ja-JP" sz="1500" dirty="0" err="1" smtClean="0">
                <a:latin typeface="Century Gothic"/>
                <a:cs typeface="Century Gothic"/>
              </a:rPr>
              <a:t>K.Sudoh</a:t>
            </a:r>
            <a:r>
              <a:rPr lang="en-US" altLang="ja-JP" sz="1500" dirty="0" smtClean="0">
                <a:latin typeface="Century Gothic"/>
                <a:cs typeface="Century Gothic"/>
              </a:rPr>
              <a:t>, Phys. Rev. C89, 015201 (2014) </a:t>
            </a:r>
          </a:p>
        </p:txBody>
      </p:sp>
      <p:sp>
        <p:nvSpPr>
          <p:cNvPr id="33" name="テキスト ボックス 32"/>
          <p:cNvSpPr txBox="1"/>
          <p:nvPr/>
        </p:nvSpPr>
        <p:spPr>
          <a:xfrm>
            <a:off x="660400" y="4995593"/>
            <a:ext cx="90678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indent="-914400"/>
            <a:r>
              <a:rPr lang="en-US" altLang="ja-JP" sz="1500" b="1" dirty="0" smtClean="0">
                <a:latin typeface="Century Gothic"/>
                <a:cs typeface="Century Gothic"/>
              </a:rPr>
              <a:t>NLO in 1/m</a:t>
            </a:r>
            <a:r>
              <a:rPr lang="en-US" altLang="ja-JP" sz="1500" b="1" baseline="-25000" dirty="0" smtClean="0">
                <a:latin typeface="Century Gothic"/>
                <a:cs typeface="Century Gothic"/>
              </a:rPr>
              <a:t>Q</a:t>
            </a:r>
            <a:r>
              <a:rPr lang="en-US" altLang="ja-JP" sz="1500" b="1" dirty="0" smtClean="0">
                <a:latin typeface="Century Gothic"/>
                <a:cs typeface="Century Gothic"/>
              </a:rPr>
              <a:t> expansion for D</a:t>
            </a:r>
            <a:r>
              <a:rPr lang="en-US" altLang="ja-JP" sz="1500" b="1" baseline="30000" dirty="0" smtClean="0">
                <a:latin typeface="Century Gothic"/>
                <a:cs typeface="Century Gothic"/>
              </a:rPr>
              <a:t>(</a:t>
            </a:r>
            <a:r>
              <a:rPr lang="en-US" altLang="ja-JP" sz="1500" b="1" dirty="0" smtClean="0">
                <a:latin typeface="Century Gothic"/>
                <a:cs typeface="Century Gothic"/>
              </a:rPr>
              <a:t>*</a:t>
            </a:r>
            <a:r>
              <a:rPr lang="en-US" altLang="ja-JP" sz="1500" b="1" baseline="30000" dirty="0" smtClean="0">
                <a:latin typeface="Century Gothic"/>
                <a:cs typeface="Century Gothic"/>
              </a:rPr>
              <a:t>)</a:t>
            </a:r>
            <a:r>
              <a:rPr lang="en-US" altLang="ja-JP" sz="1500" b="1" dirty="0" smtClean="0">
                <a:latin typeface="Century Gothic"/>
                <a:cs typeface="Century Gothic"/>
              </a:rPr>
              <a:t> in nuclear matter </a:t>
            </a:r>
          </a:p>
        </p:txBody>
      </p:sp>
      <p:sp>
        <p:nvSpPr>
          <p:cNvPr id="34" name="テキスト ボックス 33"/>
          <p:cNvSpPr txBox="1"/>
          <p:nvPr/>
        </p:nvSpPr>
        <p:spPr>
          <a:xfrm>
            <a:off x="622300" y="3787617"/>
            <a:ext cx="90678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indent="-914400"/>
            <a:r>
              <a:rPr lang="ja-JP" altLang="ja-JP" sz="1500" b="1" dirty="0">
                <a:latin typeface="Century Gothic"/>
                <a:cs typeface="Century Gothic"/>
              </a:rPr>
              <a:t>D</a:t>
            </a:r>
            <a:r>
              <a:rPr lang="en-US" altLang="ja-JP" sz="1500" b="1" baseline="30000" dirty="0" smtClean="0">
                <a:latin typeface="Century Gothic"/>
                <a:cs typeface="Century Gothic"/>
              </a:rPr>
              <a:t>(</a:t>
            </a:r>
            <a:r>
              <a:rPr lang="en-US" altLang="ja-JP" sz="1500" b="1" dirty="0" smtClean="0">
                <a:latin typeface="Century Gothic"/>
                <a:cs typeface="Century Gothic"/>
              </a:rPr>
              <a:t>*</a:t>
            </a:r>
            <a:r>
              <a:rPr lang="en-US" altLang="ja-JP" sz="1500" b="1" baseline="30000" dirty="0" smtClean="0">
                <a:latin typeface="Century Gothic"/>
                <a:cs typeface="Century Gothic"/>
              </a:rPr>
              <a:t>)</a:t>
            </a:r>
            <a:r>
              <a:rPr lang="en-US" altLang="ja-JP" sz="1500" b="1" dirty="0" smtClean="0">
                <a:latin typeface="Century Gothic"/>
                <a:cs typeface="Century Gothic"/>
              </a:rPr>
              <a:t> in nuclear matter and Kondo effects </a:t>
            </a:r>
          </a:p>
        </p:txBody>
      </p:sp>
      <p:sp>
        <p:nvSpPr>
          <p:cNvPr id="35" name="テキスト ボックス 34"/>
          <p:cNvSpPr txBox="1"/>
          <p:nvPr/>
        </p:nvSpPr>
        <p:spPr>
          <a:xfrm>
            <a:off x="622300" y="4047282"/>
            <a:ext cx="906780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indent="-914400">
              <a:spcAft>
                <a:spcPts val="600"/>
              </a:spcAft>
            </a:pPr>
            <a:r>
              <a:rPr lang="en-US" altLang="ja-JP" sz="1500" dirty="0" smtClean="0">
                <a:latin typeface="Century Gothic"/>
                <a:cs typeface="Century Gothic"/>
              </a:rPr>
              <a:t>S.Y., </a:t>
            </a:r>
            <a:r>
              <a:rPr lang="en-US" altLang="ja-JP" sz="1500" dirty="0" err="1" smtClean="0">
                <a:latin typeface="Century Gothic"/>
                <a:cs typeface="Century Gothic"/>
              </a:rPr>
              <a:t>K.Sudoh</a:t>
            </a:r>
            <a:r>
              <a:rPr lang="en-US" altLang="ja-JP" sz="1500" dirty="0" smtClean="0">
                <a:latin typeface="Century Gothic"/>
                <a:cs typeface="Century Gothic"/>
              </a:rPr>
              <a:t>, Phys. Rev. C87, 015202 (2013)</a:t>
            </a:r>
          </a:p>
          <a:p>
            <a:pPr marL="914400" indent="-914400">
              <a:spcAft>
                <a:spcPts val="600"/>
              </a:spcAft>
            </a:pPr>
            <a:r>
              <a:rPr lang="en-US" altLang="ja-JP" sz="1500" dirty="0" smtClean="0">
                <a:latin typeface="Century Gothic"/>
                <a:cs typeface="Century Gothic"/>
              </a:rPr>
              <a:t>S.Y., </a:t>
            </a:r>
            <a:r>
              <a:rPr lang="en-US" altLang="ja-JP" sz="1500" dirty="0" err="1" smtClean="0">
                <a:latin typeface="Century Gothic"/>
                <a:cs typeface="Century Gothic"/>
              </a:rPr>
              <a:t>K.Sudoh</a:t>
            </a:r>
            <a:r>
              <a:rPr lang="en-US" altLang="ja-JP" sz="1500" dirty="0" smtClean="0">
                <a:latin typeface="Century Gothic"/>
                <a:cs typeface="Century Gothic"/>
              </a:rPr>
              <a:t>, Phys. Rev. C88, 015201 (2013)</a:t>
            </a:r>
          </a:p>
        </p:txBody>
      </p:sp>
      <p:cxnSp>
        <p:nvCxnSpPr>
          <p:cNvPr id="36" name="直線コネクタ 35"/>
          <p:cNvCxnSpPr/>
          <p:nvPr/>
        </p:nvCxnSpPr>
        <p:spPr>
          <a:xfrm>
            <a:off x="719137" y="3863975"/>
            <a:ext cx="98425" cy="1588"/>
          </a:xfrm>
          <a:prstGeom prst="line">
            <a:avLst/>
          </a:prstGeom>
          <a:ln w="2286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直線コネクタ 36"/>
          <p:cNvCxnSpPr/>
          <p:nvPr/>
        </p:nvCxnSpPr>
        <p:spPr>
          <a:xfrm>
            <a:off x="3254504" y="5065712"/>
            <a:ext cx="98425" cy="1588"/>
          </a:xfrm>
          <a:prstGeom prst="line">
            <a:avLst/>
          </a:prstGeom>
          <a:ln w="2286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3665" y="1924050"/>
            <a:ext cx="4135120" cy="1163320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1275" y="3987800"/>
            <a:ext cx="4231640" cy="1564640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15815" y="1924050"/>
            <a:ext cx="3332480" cy="1173480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41215" y="4015740"/>
            <a:ext cx="4490720" cy="1524000"/>
          </a:xfrm>
          <a:prstGeom prst="rect">
            <a:avLst/>
          </a:prstGeom>
        </p:spPr>
      </p:pic>
      <p:grpSp>
        <p:nvGrpSpPr>
          <p:cNvPr id="63" name="図形グループ 62"/>
          <p:cNvGrpSpPr/>
          <p:nvPr/>
        </p:nvGrpSpPr>
        <p:grpSpPr>
          <a:xfrm>
            <a:off x="3330264" y="4773612"/>
            <a:ext cx="2338426" cy="1146126"/>
            <a:chOff x="3330264" y="4773612"/>
            <a:chExt cx="2338426" cy="1146126"/>
          </a:xfrm>
        </p:grpSpPr>
        <p:cxnSp>
          <p:nvCxnSpPr>
            <p:cNvPr id="21" name="直線コネクタ 20"/>
            <p:cNvCxnSpPr/>
            <p:nvPr/>
          </p:nvCxnSpPr>
          <p:spPr>
            <a:xfrm>
              <a:off x="4301490" y="4773612"/>
              <a:ext cx="342900" cy="1588"/>
            </a:xfrm>
            <a:prstGeom prst="line">
              <a:avLst/>
            </a:prstGeom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正方形/長方形 21"/>
            <p:cNvSpPr/>
            <p:nvPr/>
          </p:nvSpPr>
          <p:spPr>
            <a:xfrm>
              <a:off x="3330264" y="5427295"/>
              <a:ext cx="2338426" cy="4924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457200" indent="-457200"/>
              <a:r>
                <a:rPr lang="en-US" altLang="ja-JP" sz="1400" dirty="0" smtClean="0">
                  <a:latin typeface="Century Gothic"/>
                  <a:cs typeface="Century Gothic"/>
                </a:rPr>
                <a:t>  Unitary transformation</a:t>
              </a:r>
              <a:endParaRPr lang="en-US" altLang="ja-JP" sz="1200" dirty="0" smtClean="0">
                <a:latin typeface="Century Gothic"/>
                <a:cs typeface="Century Gothic"/>
              </a:endParaRPr>
            </a:p>
            <a:p>
              <a:pPr marL="457200" indent="-457200"/>
              <a:r>
                <a:rPr lang="en-US" altLang="ja-JP" sz="1200" dirty="0">
                  <a:latin typeface="Century Gothic"/>
                  <a:cs typeface="Century Gothic"/>
                </a:rPr>
                <a:t>(Heavy quark + Brown muck</a:t>
              </a:r>
              <a:r>
                <a:rPr lang="en-US" altLang="ja-JP" sz="1200" dirty="0" smtClean="0">
                  <a:latin typeface="Century Gothic"/>
                  <a:cs typeface="Century Gothic"/>
                </a:rPr>
                <a:t>)</a:t>
              </a:r>
              <a:endParaRPr lang="en-US" altLang="ja-JP" sz="1200" dirty="0">
                <a:latin typeface="Century Gothic"/>
                <a:cs typeface="Century Gothic"/>
              </a:endParaRPr>
            </a:p>
          </p:txBody>
        </p:sp>
      </p:grpSp>
      <p:grpSp>
        <p:nvGrpSpPr>
          <p:cNvPr id="62" name="図形グループ 61"/>
          <p:cNvGrpSpPr/>
          <p:nvPr/>
        </p:nvGrpSpPr>
        <p:grpSpPr>
          <a:xfrm>
            <a:off x="3305604" y="2515057"/>
            <a:ext cx="2338426" cy="986758"/>
            <a:chOff x="3305604" y="2515057"/>
            <a:chExt cx="2338426" cy="986758"/>
          </a:xfrm>
        </p:grpSpPr>
        <p:cxnSp>
          <p:nvCxnSpPr>
            <p:cNvPr id="20" name="直線コネクタ 19"/>
            <p:cNvCxnSpPr/>
            <p:nvPr/>
          </p:nvCxnSpPr>
          <p:spPr>
            <a:xfrm>
              <a:off x="4301490" y="2515057"/>
              <a:ext cx="342900" cy="1588"/>
            </a:xfrm>
            <a:prstGeom prst="line">
              <a:avLst/>
            </a:prstGeom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正方形/長方形 22"/>
            <p:cNvSpPr/>
            <p:nvPr/>
          </p:nvSpPr>
          <p:spPr>
            <a:xfrm>
              <a:off x="3305604" y="3009372"/>
              <a:ext cx="2338426" cy="4924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457200" indent="-457200"/>
              <a:r>
                <a:rPr lang="en-US" altLang="ja-JP" sz="1400" dirty="0" smtClean="0">
                  <a:latin typeface="Century Gothic"/>
                  <a:cs typeface="Century Gothic"/>
                </a:rPr>
                <a:t>  Unitary transformation</a:t>
              </a:r>
              <a:endParaRPr lang="en-US" altLang="ja-JP" sz="1400" baseline="-25000" dirty="0">
                <a:latin typeface="Century Gothic"/>
                <a:cs typeface="Century Gothic"/>
              </a:endParaRPr>
            </a:p>
            <a:p>
              <a:pPr marL="457200" indent="-457200"/>
              <a:r>
                <a:rPr lang="en-US" altLang="ja-JP" sz="1200" dirty="0" smtClean="0">
                  <a:latin typeface="Century Gothic"/>
                  <a:cs typeface="Century Gothic"/>
                </a:rPr>
                <a:t>(Heavy quark + Brown muck)</a:t>
              </a:r>
            </a:p>
          </p:txBody>
        </p:sp>
      </p:grpSp>
      <p:sp>
        <p:nvSpPr>
          <p:cNvPr id="24" name="正方形/長方形 23"/>
          <p:cNvSpPr/>
          <p:nvPr/>
        </p:nvSpPr>
        <p:spPr>
          <a:xfrm>
            <a:off x="4711700" y="4015740"/>
            <a:ext cx="2098580" cy="746905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正方形/長方形 24"/>
          <p:cNvSpPr/>
          <p:nvPr/>
        </p:nvSpPr>
        <p:spPr>
          <a:xfrm>
            <a:off x="5651500" y="2326495"/>
            <a:ext cx="2178590" cy="746905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正方形/長方形 27"/>
          <p:cNvSpPr/>
          <p:nvPr/>
        </p:nvSpPr>
        <p:spPr>
          <a:xfrm>
            <a:off x="2034393" y="5956637"/>
            <a:ext cx="5075215" cy="1015663"/>
          </a:xfrm>
          <a:prstGeom prst="rect">
            <a:avLst/>
          </a:prstGeom>
          <a:noFill/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square">
            <a:spAutoFit/>
          </a:bodyPr>
          <a:lstStyle/>
          <a:p>
            <a:pPr marL="457200" indent="-457200" algn="ctr"/>
            <a:r>
              <a:rPr lang="en-US" altLang="ja-JP" sz="6000" dirty="0" smtClean="0">
                <a:solidFill>
                  <a:srgbClr val="FF0000"/>
                </a:solidFill>
                <a:latin typeface="Century Gothic"/>
                <a:cs typeface="Century Gothic"/>
              </a:rPr>
              <a:t>HQS doublet</a:t>
            </a:r>
          </a:p>
        </p:txBody>
      </p:sp>
      <p:grpSp>
        <p:nvGrpSpPr>
          <p:cNvPr id="31" name="図形グループ 30"/>
          <p:cNvGrpSpPr/>
          <p:nvPr/>
        </p:nvGrpSpPr>
        <p:grpSpPr>
          <a:xfrm>
            <a:off x="6315189" y="585109"/>
            <a:ext cx="2893506" cy="1298755"/>
            <a:chOff x="17870427" y="17193334"/>
            <a:chExt cx="2893506" cy="1298755"/>
          </a:xfrm>
        </p:grpSpPr>
        <p:pic>
          <p:nvPicPr>
            <p:cNvPr id="32" name="図 3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9475825" y="17193334"/>
              <a:ext cx="870665" cy="870665"/>
            </a:xfrm>
            <a:prstGeom prst="rect">
              <a:avLst/>
            </a:prstGeom>
          </p:spPr>
        </p:pic>
        <p:pic>
          <p:nvPicPr>
            <p:cNvPr id="33" name="図 3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8333977" y="17614782"/>
              <a:ext cx="720633" cy="720633"/>
            </a:xfrm>
            <a:prstGeom prst="rect">
              <a:avLst/>
            </a:prstGeom>
          </p:spPr>
        </p:pic>
        <p:cxnSp>
          <p:nvCxnSpPr>
            <p:cNvPr id="34" name="直線コネクタ 33"/>
            <p:cNvCxnSpPr/>
            <p:nvPr/>
          </p:nvCxnSpPr>
          <p:spPr>
            <a:xfrm rot="10800000" flipV="1">
              <a:off x="18937673" y="17725068"/>
              <a:ext cx="665152" cy="179396"/>
            </a:xfrm>
            <a:prstGeom prst="line">
              <a:avLst/>
            </a:prstGeom>
            <a:ln w="25400" cap="flat" cmpd="sng" algn="ctr">
              <a:solidFill>
                <a:srgbClr val="FF0000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正方形/長方形 34"/>
            <p:cNvSpPr/>
            <p:nvPr/>
          </p:nvSpPr>
          <p:spPr>
            <a:xfrm>
              <a:off x="18700137" y="17938091"/>
              <a:ext cx="1523530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endParaRPr lang="en-US" altLang="ja-JP" sz="1600" dirty="0" smtClean="0">
                <a:solidFill>
                  <a:srgbClr val="FF0000"/>
                </a:solidFill>
                <a:latin typeface="Century Gothic"/>
                <a:cs typeface="Century Gothic"/>
              </a:endParaRPr>
            </a:p>
            <a:p>
              <a:pPr algn="ctr"/>
              <a:r>
                <a:rPr lang="en-US" altLang="ja-JP" sz="1400" dirty="0" err="1" smtClean="0">
                  <a:solidFill>
                    <a:srgbClr val="FF0000"/>
                  </a:solidFill>
                  <a:latin typeface="Century Gothic"/>
                  <a:cs typeface="Century Gothic"/>
                </a:rPr>
                <a:t>π</a:t>
              </a:r>
              <a:r>
                <a:rPr lang="en-US" altLang="ja-JP" sz="1400" dirty="0" smtClean="0">
                  <a:solidFill>
                    <a:srgbClr val="FF0000"/>
                  </a:solidFill>
                  <a:latin typeface="Century Gothic"/>
                  <a:cs typeface="Century Gothic"/>
                </a:rPr>
                <a:t> exchange</a:t>
              </a:r>
            </a:p>
          </p:txBody>
        </p:sp>
        <p:sp>
          <p:nvSpPr>
            <p:cNvPr id="36" name="正方形/長方形 35"/>
            <p:cNvSpPr/>
            <p:nvPr/>
          </p:nvSpPr>
          <p:spPr>
            <a:xfrm>
              <a:off x="20192433" y="17221998"/>
              <a:ext cx="571500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ja-JP" sz="2000" dirty="0" smtClean="0">
                  <a:latin typeface="Century Gothic"/>
                  <a:cs typeface="Century Gothic"/>
                </a:rPr>
                <a:t>N</a:t>
              </a:r>
              <a:endParaRPr lang="en-US" altLang="ja-JP" sz="2000" baseline="30000" dirty="0" smtClean="0">
                <a:latin typeface="Century Gothic"/>
                <a:cs typeface="Century Gothic"/>
              </a:endParaRPr>
            </a:p>
          </p:txBody>
        </p:sp>
        <p:grpSp>
          <p:nvGrpSpPr>
            <p:cNvPr id="37" name="図形グループ 189"/>
            <p:cNvGrpSpPr/>
            <p:nvPr/>
          </p:nvGrpSpPr>
          <p:grpSpPr>
            <a:xfrm>
              <a:off x="17870427" y="18029341"/>
              <a:ext cx="622300" cy="400110"/>
              <a:chOff x="6261688" y="3317090"/>
              <a:chExt cx="622300" cy="400110"/>
            </a:xfrm>
          </p:grpSpPr>
          <p:sp>
            <p:nvSpPr>
              <p:cNvPr id="38" name="正方形/長方形 37"/>
              <p:cNvSpPr/>
              <p:nvPr/>
            </p:nvSpPr>
            <p:spPr>
              <a:xfrm>
                <a:off x="6261688" y="3317090"/>
                <a:ext cx="622300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ja-JP" sz="2000" dirty="0" smtClean="0">
                    <a:latin typeface="Century Gothic"/>
                    <a:cs typeface="Century Gothic"/>
                  </a:rPr>
                  <a:t>P</a:t>
                </a:r>
                <a:r>
                  <a:rPr lang="en-US" altLang="ja-JP" sz="2000" baseline="30000" dirty="0" smtClean="0">
                    <a:latin typeface="Century Gothic"/>
                    <a:cs typeface="Century Gothic"/>
                  </a:rPr>
                  <a:t>(</a:t>
                </a:r>
                <a:r>
                  <a:rPr lang="en-US" altLang="ja-JP" sz="2000" dirty="0" smtClean="0">
                    <a:latin typeface="Century Gothic"/>
                    <a:cs typeface="Century Gothic"/>
                  </a:rPr>
                  <a:t>*</a:t>
                </a:r>
                <a:r>
                  <a:rPr lang="en-US" altLang="ja-JP" sz="2000" baseline="30000" dirty="0" smtClean="0">
                    <a:latin typeface="Century Gothic"/>
                    <a:cs typeface="Century Gothic"/>
                  </a:rPr>
                  <a:t>)</a:t>
                </a:r>
              </a:p>
            </p:txBody>
          </p:sp>
          <p:cxnSp>
            <p:nvCxnSpPr>
              <p:cNvPr id="39" name="直線コネクタ 38"/>
              <p:cNvCxnSpPr/>
              <p:nvPr/>
            </p:nvCxnSpPr>
            <p:spPr>
              <a:xfrm>
                <a:off x="6384548" y="3406775"/>
                <a:ext cx="130153" cy="1588"/>
              </a:xfrm>
              <a:prstGeom prst="line">
                <a:avLst/>
              </a:prstGeom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6" name="正方形/長方形 25"/>
          <p:cNvSpPr/>
          <p:nvPr/>
        </p:nvSpPr>
        <p:spPr>
          <a:xfrm>
            <a:off x="1657783" y="5797209"/>
            <a:ext cx="5828438" cy="461665"/>
          </a:xfrm>
          <a:prstGeom prst="rect">
            <a:avLst/>
          </a:prstGeom>
          <a:noFill/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wrap="none">
            <a:spAutoFit/>
          </a:bodyPr>
          <a:lstStyle/>
          <a:p>
            <a:pPr marL="457200" indent="-457200" algn="ctr"/>
            <a:r>
              <a:rPr lang="en-US" altLang="ja-JP" sz="2400" dirty="0" smtClean="0">
                <a:solidFill>
                  <a:srgbClr val="FF0000"/>
                </a:solidFill>
                <a:latin typeface="Century Gothic"/>
                <a:cs typeface="Century Gothic"/>
              </a:rPr>
              <a:t>1/2</a:t>
            </a:r>
            <a:r>
              <a:rPr lang="en-US" altLang="ja-JP" sz="2400" baseline="30000" dirty="0" smtClean="0">
                <a:solidFill>
                  <a:srgbClr val="FF0000"/>
                </a:solidFill>
                <a:latin typeface="Century Gothic"/>
                <a:cs typeface="Century Gothic"/>
              </a:rPr>
              <a:t>-</a:t>
            </a:r>
            <a:r>
              <a:rPr lang="en-US" altLang="ja-JP" sz="2400" dirty="0" smtClean="0">
                <a:solidFill>
                  <a:srgbClr val="FF0000"/>
                </a:solidFill>
                <a:latin typeface="Century Gothic"/>
                <a:cs typeface="Century Gothic"/>
              </a:rPr>
              <a:t> and 3</a:t>
            </a:r>
            <a:r>
              <a:rPr lang="en-US" altLang="ja-JP" sz="2400" dirty="0">
                <a:solidFill>
                  <a:srgbClr val="FF0000"/>
                </a:solidFill>
                <a:latin typeface="Century Gothic"/>
                <a:cs typeface="Century Gothic"/>
              </a:rPr>
              <a:t>/2</a:t>
            </a:r>
            <a:r>
              <a:rPr lang="en-US" altLang="ja-JP" sz="2400" baseline="30000" dirty="0" smtClean="0">
                <a:solidFill>
                  <a:srgbClr val="FF0000"/>
                </a:solidFill>
                <a:latin typeface="Century Gothic"/>
                <a:cs typeface="Century Gothic"/>
              </a:rPr>
              <a:t>-</a:t>
            </a:r>
            <a:r>
              <a:rPr lang="en-US" altLang="ja-JP" sz="2400" dirty="0" smtClean="0">
                <a:solidFill>
                  <a:srgbClr val="FF0000"/>
                </a:solidFill>
                <a:latin typeface="Century Gothic"/>
                <a:cs typeface="Century Gothic"/>
              </a:rPr>
              <a:t> are degenerate in mass. </a:t>
            </a:r>
            <a:endParaRPr lang="en-US" altLang="ja-JP" sz="2400" baseline="-25000" dirty="0" smtClean="0">
              <a:solidFill>
                <a:srgbClr val="FF0000"/>
              </a:solidFill>
              <a:latin typeface="Century Gothic"/>
              <a:cs typeface="Century Gothic"/>
            </a:endParaRPr>
          </a:p>
        </p:txBody>
      </p:sp>
      <p:sp>
        <p:nvSpPr>
          <p:cNvPr id="43" name="テキスト ボックス 42"/>
          <p:cNvSpPr txBox="1"/>
          <p:nvPr/>
        </p:nvSpPr>
        <p:spPr>
          <a:xfrm>
            <a:off x="3459840" y="641578"/>
            <a:ext cx="22243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 smtClean="0">
                <a:latin typeface="Century Gothic"/>
                <a:cs typeface="Century Gothic"/>
              </a:rPr>
              <a:t>J</a:t>
            </a:r>
            <a:r>
              <a:rPr lang="en-US" altLang="ja-JP" sz="2800" baseline="30000" dirty="0" smtClean="0">
                <a:latin typeface="Century Gothic"/>
                <a:cs typeface="Century Gothic"/>
              </a:rPr>
              <a:t>P</a:t>
            </a:r>
            <a:r>
              <a:rPr lang="en-US" altLang="ja-JP" sz="2800" dirty="0" smtClean="0">
                <a:latin typeface="Century Gothic"/>
                <a:cs typeface="Century Gothic"/>
              </a:rPr>
              <a:t>=1/2</a:t>
            </a:r>
            <a:r>
              <a:rPr lang="en-US" altLang="ja-JP" sz="2800" baseline="30000" dirty="0" smtClean="0">
                <a:latin typeface="Century Gothic"/>
                <a:cs typeface="Century Gothic"/>
              </a:rPr>
              <a:t>-</a:t>
            </a:r>
            <a:r>
              <a:rPr lang="en-US" altLang="ja-JP" sz="2800" dirty="0" smtClean="0">
                <a:latin typeface="Century Gothic"/>
                <a:cs typeface="Century Gothic"/>
              </a:rPr>
              <a:t>, 3/2</a:t>
            </a:r>
            <a:r>
              <a:rPr lang="en-US" altLang="ja-JP" sz="2800" baseline="30000" dirty="0" smtClean="0">
                <a:latin typeface="Century Gothic"/>
                <a:cs typeface="Century Gothic"/>
              </a:rPr>
              <a:t>-</a:t>
            </a:r>
            <a:endParaRPr kumimoji="1" lang="ja-JP" altLang="en-US" sz="2800" baseline="30000" dirty="0">
              <a:latin typeface="Century Gothic"/>
              <a:cs typeface="Century Gothic"/>
            </a:endParaRPr>
          </a:p>
        </p:txBody>
      </p:sp>
      <p:grpSp>
        <p:nvGrpSpPr>
          <p:cNvPr id="47" name="図形グループ 46"/>
          <p:cNvGrpSpPr/>
          <p:nvPr/>
        </p:nvGrpSpPr>
        <p:grpSpPr>
          <a:xfrm>
            <a:off x="6254866" y="565378"/>
            <a:ext cx="1773099" cy="400110"/>
            <a:chOff x="6013566" y="641578"/>
            <a:chExt cx="1773099" cy="400110"/>
          </a:xfrm>
        </p:grpSpPr>
        <p:sp>
          <p:nvSpPr>
            <p:cNvPr id="45" name="テキスト ボックス 44"/>
            <p:cNvSpPr txBox="1"/>
            <p:nvPr/>
          </p:nvSpPr>
          <p:spPr>
            <a:xfrm>
              <a:off x="6013566" y="641578"/>
              <a:ext cx="177309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000" dirty="0" smtClean="0">
                  <a:latin typeface="Century Gothic"/>
                  <a:cs typeface="Century Gothic"/>
                </a:rPr>
                <a:t>{P</a:t>
              </a:r>
              <a:r>
                <a:rPr lang="en-US" altLang="ja-JP" sz="2000" baseline="30000" dirty="0" smtClean="0">
                  <a:latin typeface="Century Gothic"/>
                  <a:cs typeface="Century Gothic"/>
                </a:rPr>
                <a:t>(</a:t>
              </a:r>
              <a:r>
                <a:rPr lang="en-US" altLang="ja-JP" sz="2000" dirty="0" smtClean="0">
                  <a:latin typeface="Century Gothic"/>
                  <a:cs typeface="Century Gothic"/>
                </a:rPr>
                <a:t>*</a:t>
              </a:r>
              <a:r>
                <a:rPr lang="en-US" altLang="ja-JP" sz="2000" baseline="30000" dirty="0" smtClean="0">
                  <a:latin typeface="Century Gothic"/>
                  <a:cs typeface="Century Gothic"/>
                </a:rPr>
                <a:t>)</a:t>
              </a:r>
              <a:r>
                <a:rPr lang="en-US" altLang="ja-JP" sz="2000" dirty="0" smtClean="0">
                  <a:latin typeface="Century Gothic"/>
                  <a:cs typeface="Century Gothic"/>
                </a:rPr>
                <a:t>N(</a:t>
              </a:r>
              <a:r>
                <a:rPr lang="en-US" altLang="ja-JP" sz="2000" baseline="30000" dirty="0" smtClean="0">
                  <a:latin typeface="Century Gothic"/>
                  <a:cs typeface="Century Gothic"/>
                </a:rPr>
                <a:t>2S+1</a:t>
              </a:r>
              <a:r>
                <a:rPr lang="en-US" altLang="ja-JP" sz="2000" dirty="0" smtClean="0">
                  <a:latin typeface="Century Gothic"/>
                  <a:cs typeface="Century Gothic"/>
                </a:rPr>
                <a:t>L</a:t>
              </a:r>
              <a:r>
                <a:rPr lang="en-US" altLang="ja-JP" sz="2000" baseline="-25000" dirty="0" smtClean="0">
                  <a:latin typeface="Century Gothic"/>
                  <a:cs typeface="Century Gothic"/>
                </a:rPr>
                <a:t>J</a:t>
              </a:r>
              <a:r>
                <a:rPr lang="en-US" altLang="ja-JP" sz="2000" dirty="0" smtClean="0">
                  <a:latin typeface="Century Gothic"/>
                  <a:cs typeface="Century Gothic"/>
                </a:rPr>
                <a:t>)}</a:t>
              </a:r>
              <a:endParaRPr kumimoji="1" lang="ja-JP" altLang="en-US" sz="2000" baseline="30000" dirty="0">
                <a:latin typeface="Century Gothic"/>
                <a:cs typeface="Century Gothic"/>
              </a:endParaRPr>
            </a:p>
          </p:txBody>
        </p:sp>
        <p:cxnSp>
          <p:nvCxnSpPr>
            <p:cNvPr id="46" name="直線コネクタ 45"/>
            <p:cNvCxnSpPr/>
            <p:nvPr/>
          </p:nvCxnSpPr>
          <p:spPr>
            <a:xfrm>
              <a:off x="6234849" y="736101"/>
              <a:ext cx="130153" cy="1588"/>
            </a:xfrm>
            <a:prstGeom prst="line">
              <a:avLst/>
            </a:prstGeom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9" name="図形グループ 58"/>
          <p:cNvGrpSpPr/>
          <p:nvPr/>
        </p:nvGrpSpPr>
        <p:grpSpPr>
          <a:xfrm>
            <a:off x="0" y="1407554"/>
            <a:ext cx="5029031" cy="400110"/>
            <a:chOff x="0" y="1559954"/>
            <a:chExt cx="5029031" cy="400110"/>
          </a:xfrm>
        </p:grpSpPr>
        <p:sp>
          <p:nvSpPr>
            <p:cNvPr id="50" name="テキスト ボックス 49"/>
            <p:cNvSpPr txBox="1"/>
            <p:nvPr/>
          </p:nvSpPr>
          <p:spPr>
            <a:xfrm>
              <a:off x="0" y="1559954"/>
              <a:ext cx="502903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000" dirty="0" smtClean="0">
                  <a:latin typeface="Century Gothic"/>
                  <a:cs typeface="Century Gothic"/>
                </a:rPr>
                <a:t>J</a:t>
              </a:r>
              <a:r>
                <a:rPr lang="en-US" altLang="ja-JP" sz="2000" baseline="30000" dirty="0" smtClean="0">
                  <a:latin typeface="Century Gothic"/>
                  <a:cs typeface="Century Gothic"/>
                </a:rPr>
                <a:t>P</a:t>
              </a:r>
              <a:r>
                <a:rPr lang="en-US" altLang="ja-JP" sz="2000" dirty="0" smtClean="0">
                  <a:latin typeface="Century Gothic"/>
                  <a:cs typeface="Century Gothic"/>
                </a:rPr>
                <a:t>=1/2</a:t>
              </a:r>
              <a:r>
                <a:rPr lang="en-US" altLang="ja-JP" sz="2000" baseline="30000" dirty="0" smtClean="0">
                  <a:latin typeface="Century Gothic"/>
                  <a:cs typeface="Century Gothic"/>
                </a:rPr>
                <a:t>-</a:t>
              </a:r>
              <a:r>
                <a:rPr lang="en-US" altLang="ja-JP" sz="2000" dirty="0" smtClean="0">
                  <a:latin typeface="Century Gothic"/>
                  <a:cs typeface="Century Gothic"/>
                </a:rPr>
                <a:t> : {PN(</a:t>
              </a:r>
              <a:r>
                <a:rPr lang="en-US" altLang="ja-JP" sz="2000" baseline="30000" dirty="0" smtClean="0">
                  <a:latin typeface="Century Gothic"/>
                  <a:cs typeface="Century Gothic"/>
                </a:rPr>
                <a:t>2</a:t>
              </a:r>
              <a:r>
                <a:rPr lang="en-US" altLang="ja-JP" sz="2000" dirty="0" smtClean="0">
                  <a:latin typeface="Century Gothic"/>
                  <a:cs typeface="Century Gothic"/>
                </a:rPr>
                <a:t>S</a:t>
              </a:r>
              <a:r>
                <a:rPr lang="en-US" altLang="ja-JP" sz="2000" baseline="-25000" dirty="0" smtClean="0">
                  <a:latin typeface="Century Gothic"/>
                  <a:cs typeface="Century Gothic"/>
                </a:rPr>
                <a:t>1/2</a:t>
              </a:r>
              <a:r>
                <a:rPr lang="en-US" altLang="ja-JP" sz="2000" dirty="0" smtClean="0">
                  <a:latin typeface="Century Gothic"/>
                  <a:cs typeface="Century Gothic"/>
                </a:rPr>
                <a:t>), P*N(</a:t>
              </a:r>
              <a:r>
                <a:rPr lang="en-US" altLang="ja-JP" sz="2000" baseline="30000" dirty="0" smtClean="0">
                  <a:latin typeface="Century Gothic"/>
                  <a:cs typeface="Century Gothic"/>
                </a:rPr>
                <a:t>2</a:t>
              </a:r>
              <a:r>
                <a:rPr lang="en-US" altLang="ja-JP" sz="2000" dirty="0" smtClean="0">
                  <a:latin typeface="Century Gothic"/>
                  <a:cs typeface="Century Gothic"/>
                </a:rPr>
                <a:t>S</a:t>
              </a:r>
              <a:r>
                <a:rPr lang="en-US" altLang="ja-JP" sz="2000" baseline="-25000" dirty="0" smtClean="0">
                  <a:latin typeface="Century Gothic"/>
                  <a:cs typeface="Century Gothic"/>
                </a:rPr>
                <a:t>1/2</a:t>
              </a:r>
              <a:r>
                <a:rPr lang="en-US" altLang="ja-JP" sz="2000" dirty="0" smtClean="0">
                  <a:latin typeface="Century Gothic"/>
                  <a:cs typeface="Century Gothic"/>
                </a:rPr>
                <a:t>), P*N(</a:t>
              </a:r>
              <a:r>
                <a:rPr lang="en-US" altLang="ja-JP" sz="2000" baseline="30000" dirty="0" smtClean="0">
                  <a:latin typeface="Century Gothic"/>
                  <a:cs typeface="Century Gothic"/>
                </a:rPr>
                <a:t>4</a:t>
              </a:r>
              <a:r>
                <a:rPr lang="en-US" altLang="ja-JP" sz="2000" dirty="0" smtClean="0">
                  <a:latin typeface="Century Gothic"/>
                  <a:cs typeface="Century Gothic"/>
                </a:rPr>
                <a:t>D</a:t>
              </a:r>
              <a:r>
                <a:rPr lang="en-US" altLang="ja-JP" sz="2000" baseline="-25000" dirty="0" smtClean="0">
                  <a:latin typeface="Century Gothic"/>
                  <a:cs typeface="Century Gothic"/>
                </a:rPr>
                <a:t>1/2</a:t>
              </a:r>
              <a:r>
                <a:rPr lang="en-US" altLang="ja-JP" sz="2000" dirty="0" smtClean="0">
                  <a:latin typeface="Century Gothic"/>
                  <a:cs typeface="Century Gothic"/>
                </a:rPr>
                <a:t>)}</a:t>
              </a:r>
              <a:endParaRPr kumimoji="1" lang="ja-JP" altLang="en-US" sz="2000" baseline="30000" dirty="0">
                <a:latin typeface="Century Gothic"/>
                <a:cs typeface="Century Gothic"/>
              </a:endParaRPr>
            </a:p>
          </p:txBody>
        </p:sp>
        <p:cxnSp>
          <p:nvCxnSpPr>
            <p:cNvPr id="51" name="直線コネクタ 50"/>
            <p:cNvCxnSpPr/>
            <p:nvPr/>
          </p:nvCxnSpPr>
          <p:spPr>
            <a:xfrm>
              <a:off x="1248833" y="1652088"/>
              <a:ext cx="130153" cy="1588"/>
            </a:xfrm>
            <a:prstGeom prst="line">
              <a:avLst/>
            </a:prstGeom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直線コネクタ 52"/>
            <p:cNvCxnSpPr/>
            <p:nvPr/>
          </p:nvCxnSpPr>
          <p:spPr>
            <a:xfrm>
              <a:off x="2400299" y="1650500"/>
              <a:ext cx="130153" cy="1588"/>
            </a:xfrm>
            <a:prstGeom prst="line">
              <a:avLst/>
            </a:prstGeom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直線コネクタ 53"/>
            <p:cNvCxnSpPr/>
            <p:nvPr/>
          </p:nvCxnSpPr>
          <p:spPr>
            <a:xfrm>
              <a:off x="3659196" y="1653676"/>
              <a:ext cx="130153" cy="1588"/>
            </a:xfrm>
            <a:prstGeom prst="line">
              <a:avLst/>
            </a:prstGeom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0" name="図形グループ 59"/>
          <p:cNvGrpSpPr/>
          <p:nvPr/>
        </p:nvGrpSpPr>
        <p:grpSpPr>
          <a:xfrm>
            <a:off x="0" y="3524984"/>
            <a:ext cx="6423852" cy="400110"/>
            <a:chOff x="0" y="3524984"/>
            <a:chExt cx="6423852" cy="400110"/>
          </a:xfrm>
        </p:grpSpPr>
        <p:sp>
          <p:nvSpPr>
            <p:cNvPr id="52" name="テキスト ボックス 51"/>
            <p:cNvSpPr txBox="1"/>
            <p:nvPr/>
          </p:nvSpPr>
          <p:spPr>
            <a:xfrm>
              <a:off x="0" y="3524984"/>
              <a:ext cx="642385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000" dirty="0" smtClean="0">
                  <a:latin typeface="Century Gothic"/>
                  <a:cs typeface="Century Gothic"/>
                </a:rPr>
                <a:t>J</a:t>
              </a:r>
              <a:r>
                <a:rPr lang="en-US" altLang="ja-JP" sz="2000" baseline="30000" dirty="0" smtClean="0">
                  <a:latin typeface="Century Gothic"/>
                  <a:cs typeface="Century Gothic"/>
                </a:rPr>
                <a:t>P</a:t>
              </a:r>
              <a:r>
                <a:rPr lang="en-US" altLang="ja-JP" sz="2000" dirty="0" smtClean="0">
                  <a:latin typeface="Century Gothic"/>
                  <a:cs typeface="Century Gothic"/>
                </a:rPr>
                <a:t>=3/2</a:t>
              </a:r>
              <a:r>
                <a:rPr lang="en-US" altLang="ja-JP" sz="2000" baseline="30000" dirty="0" smtClean="0">
                  <a:latin typeface="Century Gothic"/>
                  <a:cs typeface="Century Gothic"/>
                </a:rPr>
                <a:t>-</a:t>
              </a:r>
              <a:r>
                <a:rPr lang="en-US" altLang="ja-JP" sz="2000" dirty="0" smtClean="0">
                  <a:latin typeface="Century Gothic"/>
                  <a:cs typeface="Century Gothic"/>
                </a:rPr>
                <a:t> : {PN(</a:t>
              </a:r>
              <a:r>
                <a:rPr lang="en-US" altLang="ja-JP" sz="2000" baseline="30000" dirty="0" smtClean="0">
                  <a:latin typeface="Century Gothic"/>
                  <a:cs typeface="Century Gothic"/>
                </a:rPr>
                <a:t>2</a:t>
              </a:r>
              <a:r>
                <a:rPr lang="en-US" altLang="ja-JP" sz="2000" dirty="0" smtClean="0">
                  <a:latin typeface="Century Gothic"/>
                  <a:cs typeface="Century Gothic"/>
                </a:rPr>
                <a:t>D</a:t>
              </a:r>
              <a:r>
                <a:rPr lang="en-US" altLang="ja-JP" sz="2000" baseline="-25000" dirty="0" smtClean="0">
                  <a:latin typeface="Century Gothic"/>
                  <a:cs typeface="Century Gothic"/>
                </a:rPr>
                <a:t>3/2</a:t>
              </a:r>
              <a:r>
                <a:rPr lang="en-US" altLang="ja-JP" sz="2000" dirty="0" smtClean="0">
                  <a:latin typeface="Century Gothic"/>
                  <a:cs typeface="Century Gothic"/>
                </a:rPr>
                <a:t>), P*N(</a:t>
              </a:r>
              <a:r>
                <a:rPr lang="en-US" altLang="ja-JP" sz="2000" baseline="30000" dirty="0" smtClean="0">
                  <a:latin typeface="Century Gothic"/>
                  <a:cs typeface="Century Gothic"/>
                </a:rPr>
                <a:t>4</a:t>
              </a:r>
              <a:r>
                <a:rPr lang="en-US" altLang="ja-JP" sz="2000" dirty="0" smtClean="0">
                  <a:latin typeface="Century Gothic"/>
                  <a:cs typeface="Century Gothic"/>
                </a:rPr>
                <a:t>S</a:t>
              </a:r>
              <a:r>
                <a:rPr lang="en-US" altLang="ja-JP" sz="2000" baseline="-25000" dirty="0" smtClean="0">
                  <a:latin typeface="Century Gothic"/>
                  <a:cs typeface="Century Gothic"/>
                </a:rPr>
                <a:t>3/2</a:t>
              </a:r>
              <a:r>
                <a:rPr lang="en-US" altLang="ja-JP" sz="2000" dirty="0" smtClean="0">
                  <a:latin typeface="Century Gothic"/>
                  <a:cs typeface="Century Gothic"/>
                </a:rPr>
                <a:t>), P*N(</a:t>
              </a:r>
              <a:r>
                <a:rPr lang="en-US" altLang="ja-JP" sz="2000" baseline="30000" dirty="0" smtClean="0">
                  <a:latin typeface="Century Gothic"/>
                  <a:cs typeface="Century Gothic"/>
                </a:rPr>
                <a:t>4</a:t>
              </a:r>
              <a:r>
                <a:rPr lang="en-US" altLang="ja-JP" sz="2000" dirty="0" smtClean="0">
                  <a:latin typeface="Century Gothic"/>
                  <a:cs typeface="Century Gothic"/>
                </a:rPr>
                <a:t>D</a:t>
              </a:r>
              <a:r>
                <a:rPr lang="en-US" altLang="ja-JP" sz="2000" baseline="-25000" dirty="0" smtClean="0">
                  <a:latin typeface="Century Gothic"/>
                  <a:cs typeface="Century Gothic"/>
                </a:rPr>
                <a:t>3/2</a:t>
              </a:r>
              <a:r>
                <a:rPr lang="en-US" altLang="ja-JP" sz="2000" dirty="0" smtClean="0">
                  <a:latin typeface="Century Gothic"/>
                  <a:cs typeface="Century Gothic"/>
                </a:rPr>
                <a:t>), P*N(</a:t>
              </a:r>
              <a:r>
                <a:rPr lang="en-US" altLang="ja-JP" sz="2000" baseline="30000" dirty="0" smtClean="0">
                  <a:latin typeface="Century Gothic"/>
                  <a:cs typeface="Century Gothic"/>
                </a:rPr>
                <a:t>2</a:t>
              </a:r>
              <a:r>
                <a:rPr lang="en-US" altLang="ja-JP" sz="2000" dirty="0" smtClean="0">
                  <a:latin typeface="Century Gothic"/>
                  <a:cs typeface="Century Gothic"/>
                </a:rPr>
                <a:t>D</a:t>
              </a:r>
              <a:r>
                <a:rPr lang="en-US" altLang="ja-JP" sz="2000" baseline="-25000" dirty="0" smtClean="0">
                  <a:latin typeface="Century Gothic"/>
                  <a:cs typeface="Century Gothic"/>
                </a:rPr>
                <a:t>3/2</a:t>
              </a:r>
              <a:r>
                <a:rPr lang="en-US" altLang="ja-JP" sz="2000" dirty="0" smtClean="0">
                  <a:latin typeface="Century Gothic"/>
                  <a:cs typeface="Century Gothic"/>
                </a:rPr>
                <a:t>)}</a:t>
              </a:r>
              <a:endParaRPr kumimoji="1" lang="ja-JP" altLang="en-US" sz="2000" baseline="30000" dirty="0">
                <a:latin typeface="Century Gothic"/>
                <a:cs typeface="Century Gothic"/>
              </a:endParaRPr>
            </a:p>
          </p:txBody>
        </p:sp>
        <p:cxnSp>
          <p:nvCxnSpPr>
            <p:cNvPr id="55" name="直線コネクタ 54"/>
            <p:cNvCxnSpPr/>
            <p:nvPr/>
          </p:nvCxnSpPr>
          <p:spPr>
            <a:xfrm>
              <a:off x="1253066" y="3614210"/>
              <a:ext cx="130153" cy="1588"/>
            </a:xfrm>
            <a:prstGeom prst="line">
              <a:avLst/>
            </a:prstGeom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直線コネクタ 55"/>
            <p:cNvCxnSpPr/>
            <p:nvPr/>
          </p:nvCxnSpPr>
          <p:spPr>
            <a:xfrm>
              <a:off x="2463794" y="3612622"/>
              <a:ext cx="130153" cy="1588"/>
            </a:xfrm>
            <a:prstGeom prst="line">
              <a:avLst/>
            </a:prstGeom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直線コネクタ 56"/>
            <p:cNvCxnSpPr/>
            <p:nvPr/>
          </p:nvCxnSpPr>
          <p:spPr>
            <a:xfrm>
              <a:off x="3722691" y="3615798"/>
              <a:ext cx="130153" cy="1588"/>
            </a:xfrm>
            <a:prstGeom prst="line">
              <a:avLst/>
            </a:prstGeom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直線コネクタ 57"/>
            <p:cNvCxnSpPr/>
            <p:nvPr/>
          </p:nvCxnSpPr>
          <p:spPr>
            <a:xfrm>
              <a:off x="5041730" y="3617386"/>
              <a:ext cx="130153" cy="1588"/>
            </a:xfrm>
            <a:prstGeom prst="line">
              <a:avLst/>
            </a:prstGeom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4" name="正方形/長方形 63"/>
          <p:cNvSpPr/>
          <p:nvPr/>
        </p:nvSpPr>
        <p:spPr>
          <a:xfrm>
            <a:off x="-1" y="5600005"/>
            <a:ext cx="246379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400" dirty="0" smtClean="0">
                <a:latin typeface="Century Gothic"/>
                <a:cs typeface="Century Gothic"/>
              </a:rPr>
              <a:t>K</a:t>
            </a:r>
            <a:r>
              <a:rPr lang="en-US" altLang="ja-JP" sz="1400" baseline="-25000" dirty="0" smtClean="0">
                <a:latin typeface="Century Gothic"/>
                <a:cs typeface="Century Gothic"/>
              </a:rPr>
              <a:t>L</a:t>
            </a:r>
            <a:r>
              <a:rPr lang="en-US" altLang="ja-JP" sz="1400" dirty="0" smtClean="0">
                <a:latin typeface="Century Gothic"/>
                <a:cs typeface="Century Gothic"/>
              </a:rPr>
              <a:t>: kinetic term   </a:t>
            </a:r>
          </a:p>
          <a:p>
            <a:r>
              <a:rPr lang="en-US" altLang="ja-JP" sz="1200" dirty="0" smtClean="0">
                <a:latin typeface="Century Gothic"/>
                <a:cs typeface="Century Gothic"/>
              </a:rPr>
              <a:t>(angular momentum L)</a:t>
            </a:r>
          </a:p>
          <a:p>
            <a:r>
              <a:rPr lang="en-US" altLang="ja-JP" sz="1400" dirty="0" smtClean="0">
                <a:latin typeface="Century Gothic"/>
                <a:cs typeface="Century Gothic"/>
              </a:rPr>
              <a:t>C: central potential</a:t>
            </a:r>
          </a:p>
          <a:p>
            <a:r>
              <a:rPr lang="en-US" altLang="ja-JP" sz="1400" dirty="0" smtClean="0">
                <a:latin typeface="Century Gothic"/>
                <a:cs typeface="Century Gothic"/>
              </a:rPr>
              <a:t>T: tensor potential</a:t>
            </a:r>
          </a:p>
        </p:txBody>
      </p:sp>
      <p:sp>
        <p:nvSpPr>
          <p:cNvPr id="42" name="テキスト ボックス 41"/>
          <p:cNvSpPr txBox="1"/>
          <p:nvPr/>
        </p:nvSpPr>
        <p:spPr>
          <a:xfrm>
            <a:off x="120732" y="0"/>
            <a:ext cx="89025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 smtClean="0">
                <a:latin typeface="Century Gothic"/>
                <a:cs typeface="Century Gothic"/>
              </a:rPr>
              <a:t>3. Application 1: Leading order in 1/m</a:t>
            </a:r>
            <a:r>
              <a:rPr lang="en-US" altLang="ja-JP" sz="2800" baseline="-25000" dirty="0" smtClean="0">
                <a:latin typeface="Century Gothic"/>
                <a:cs typeface="Century Gothic"/>
              </a:rPr>
              <a:t>Q</a:t>
            </a:r>
            <a:r>
              <a:rPr lang="en-US" altLang="ja-JP" sz="2800" dirty="0" smtClean="0">
                <a:latin typeface="Century Gothic"/>
                <a:cs typeface="Century Gothic"/>
              </a:rPr>
              <a:t> expansion</a:t>
            </a:r>
            <a:endParaRPr lang="ja-JP" altLang="en-US" sz="2800" dirty="0">
              <a:latin typeface="Century Gothic"/>
              <a:cs typeface="Century Gothic"/>
            </a:endParaRPr>
          </a:p>
        </p:txBody>
      </p:sp>
      <p:sp>
        <p:nvSpPr>
          <p:cNvPr id="44" name="正方形/長方形 43"/>
          <p:cNvSpPr/>
          <p:nvPr/>
        </p:nvSpPr>
        <p:spPr>
          <a:xfrm>
            <a:off x="4758899" y="1924050"/>
            <a:ext cx="892601" cy="402445"/>
          </a:xfrm>
          <a:prstGeom prst="rect">
            <a:avLst/>
          </a:prstGeom>
          <a:noFill/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8" name="正方形/長方形 47"/>
          <p:cNvSpPr/>
          <p:nvPr/>
        </p:nvSpPr>
        <p:spPr>
          <a:xfrm>
            <a:off x="4750884" y="1637068"/>
            <a:ext cx="126111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ja-JP" sz="1400" dirty="0" smtClean="0">
                <a:solidFill>
                  <a:srgbClr val="0000FF"/>
                </a:solidFill>
                <a:latin typeface="Century Gothic"/>
                <a:cs typeface="Century Gothic"/>
              </a:rPr>
              <a:t>HQS singlet</a:t>
            </a:r>
          </a:p>
        </p:txBody>
      </p:sp>
      <p:sp>
        <p:nvSpPr>
          <p:cNvPr id="49" name="正方形/長方形 48"/>
          <p:cNvSpPr/>
          <p:nvPr/>
        </p:nvSpPr>
        <p:spPr>
          <a:xfrm>
            <a:off x="6045200" y="3173667"/>
            <a:ext cx="3188058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ja-JP" sz="2800" b="1" dirty="0" smtClean="0">
                <a:solidFill>
                  <a:srgbClr val="FF0000"/>
                </a:solidFill>
                <a:latin typeface="Century Gothic"/>
                <a:cs typeface="Century Gothic"/>
              </a:rPr>
              <a:t>HQS doublet</a:t>
            </a:r>
          </a:p>
          <a:p>
            <a:pPr algn="ctr"/>
            <a:r>
              <a:rPr lang="en-US" altLang="ja-JP" b="1" dirty="0" smtClean="0">
                <a:solidFill>
                  <a:srgbClr val="FF0000"/>
                </a:solidFill>
                <a:latin typeface="Century Gothic"/>
                <a:cs typeface="Century Gothic"/>
              </a:rPr>
              <a:t>(tensor potential)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8" grpId="0"/>
      <p:bldP spid="26" grpId="0"/>
      <p:bldP spid="44" grpId="0" animBg="1"/>
      <p:bldP spid="48" grpId="0"/>
      <p:bldP spid="4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テキスト ボックス 5"/>
          <p:cNvSpPr txBox="1"/>
          <p:nvPr/>
        </p:nvSpPr>
        <p:spPr>
          <a:xfrm>
            <a:off x="120732" y="0"/>
            <a:ext cx="89025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 smtClean="0">
                <a:latin typeface="Century Gothic"/>
                <a:cs typeface="Century Gothic"/>
              </a:rPr>
              <a:t>3. Application 1: Leading order in 1/m</a:t>
            </a:r>
            <a:r>
              <a:rPr lang="en-US" altLang="ja-JP" sz="2800" baseline="-25000" dirty="0" smtClean="0">
                <a:latin typeface="Century Gothic"/>
                <a:cs typeface="Century Gothic"/>
              </a:rPr>
              <a:t>Q</a:t>
            </a:r>
            <a:r>
              <a:rPr lang="en-US" altLang="ja-JP" sz="2800" dirty="0" smtClean="0">
                <a:latin typeface="Century Gothic"/>
                <a:cs typeface="Century Gothic"/>
              </a:rPr>
              <a:t> expansion</a:t>
            </a:r>
            <a:endParaRPr lang="ja-JP" altLang="en-US" sz="2800" dirty="0">
              <a:latin typeface="Century Gothic"/>
              <a:cs typeface="Century Gothic"/>
            </a:endParaRP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3787621" y="651301"/>
            <a:ext cx="156875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4800" dirty="0" smtClean="0">
                <a:latin typeface="Century Gothic"/>
                <a:cs typeface="Century Gothic"/>
              </a:rPr>
              <a:t>P</a:t>
            </a:r>
            <a:r>
              <a:rPr kumimoji="1" lang="en-US" altLang="ja-JP" sz="4800" baseline="30000" dirty="0" smtClean="0">
                <a:latin typeface="Century Gothic"/>
                <a:cs typeface="Century Gothic"/>
              </a:rPr>
              <a:t>(</a:t>
            </a:r>
            <a:r>
              <a:rPr kumimoji="1" lang="en-US" altLang="ja-JP" sz="4800" dirty="0" smtClean="0">
                <a:latin typeface="Century Gothic"/>
                <a:cs typeface="Century Gothic"/>
              </a:rPr>
              <a:t>*</a:t>
            </a:r>
            <a:r>
              <a:rPr kumimoji="1" lang="en-US" altLang="ja-JP" sz="4800" baseline="30000" dirty="0" smtClean="0">
                <a:latin typeface="Century Gothic"/>
                <a:cs typeface="Century Gothic"/>
              </a:rPr>
              <a:t>)</a:t>
            </a:r>
            <a:r>
              <a:rPr kumimoji="1" lang="en-US" altLang="ja-JP" sz="4800" dirty="0" smtClean="0">
                <a:latin typeface="Century Gothic"/>
                <a:cs typeface="Century Gothic"/>
              </a:rPr>
              <a:t>N</a:t>
            </a:r>
            <a:endParaRPr kumimoji="1" lang="ja-JP" altLang="en-US" sz="4800" dirty="0">
              <a:latin typeface="Century Gothic"/>
              <a:cs typeface="Century Gothic"/>
            </a:endParaRPr>
          </a:p>
        </p:txBody>
      </p:sp>
      <p:sp>
        <p:nvSpPr>
          <p:cNvPr id="61" name="テキスト ボックス 60"/>
          <p:cNvSpPr txBox="1"/>
          <p:nvPr/>
        </p:nvSpPr>
        <p:spPr>
          <a:xfrm>
            <a:off x="0" y="768578"/>
            <a:ext cx="10386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800" dirty="0" smtClean="0">
                <a:latin typeface="Century Gothic"/>
                <a:cs typeface="Century Gothic"/>
              </a:rPr>
              <a:t>Mass</a:t>
            </a:r>
            <a:endParaRPr kumimoji="1" lang="ja-JP" altLang="en-US" sz="2800" baseline="30000" dirty="0">
              <a:latin typeface="Century Gothic"/>
              <a:cs typeface="Century Gothic"/>
            </a:endParaRPr>
          </a:p>
        </p:txBody>
      </p:sp>
      <p:cxnSp>
        <p:nvCxnSpPr>
          <p:cNvPr id="40" name="直線コネクタ 39"/>
          <p:cNvCxnSpPr/>
          <p:nvPr/>
        </p:nvCxnSpPr>
        <p:spPr>
          <a:xfrm rot="5400000" flipH="1" flipV="1">
            <a:off x="-1596048" y="3345046"/>
            <a:ext cx="4106496" cy="1588"/>
          </a:xfrm>
          <a:prstGeom prst="line">
            <a:avLst/>
          </a:prstGeom>
          <a:ln>
            <a:solidFill>
              <a:schemeClr val="tx1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5" name="図形グループ 44"/>
          <p:cNvGrpSpPr/>
          <p:nvPr/>
        </p:nvGrpSpPr>
        <p:grpSpPr>
          <a:xfrm>
            <a:off x="724694" y="4316412"/>
            <a:ext cx="7890273" cy="4764"/>
            <a:chOff x="724694" y="4316412"/>
            <a:chExt cx="7890273" cy="4764"/>
          </a:xfrm>
        </p:grpSpPr>
        <p:cxnSp>
          <p:nvCxnSpPr>
            <p:cNvPr id="41" name="直線コネクタ 40"/>
            <p:cNvCxnSpPr/>
            <p:nvPr/>
          </p:nvCxnSpPr>
          <p:spPr>
            <a:xfrm>
              <a:off x="724694" y="4318000"/>
              <a:ext cx="2196306" cy="1588"/>
            </a:xfrm>
            <a:prstGeom prst="line">
              <a:avLst/>
            </a:prstGeom>
            <a:ln w="19050" cap="flat" cmpd="sng" algn="ctr">
              <a:solidFill>
                <a:schemeClr val="tx1"/>
              </a:solidFill>
              <a:prstDash val="sysDash"/>
              <a:round/>
              <a:headEnd type="none" w="med" len="med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直線コネクタ 42"/>
            <p:cNvCxnSpPr/>
            <p:nvPr/>
          </p:nvCxnSpPr>
          <p:spPr>
            <a:xfrm>
              <a:off x="3571677" y="4319588"/>
              <a:ext cx="2196306" cy="1588"/>
            </a:xfrm>
            <a:prstGeom prst="line">
              <a:avLst/>
            </a:prstGeom>
            <a:ln w="19050" cap="flat" cmpd="sng" algn="ctr">
              <a:solidFill>
                <a:schemeClr val="tx1"/>
              </a:solidFill>
              <a:prstDash val="sysDash"/>
              <a:round/>
              <a:headEnd type="none" w="med" len="med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直線コネクタ 43"/>
            <p:cNvCxnSpPr/>
            <p:nvPr/>
          </p:nvCxnSpPr>
          <p:spPr>
            <a:xfrm>
              <a:off x="6418661" y="4316412"/>
              <a:ext cx="2196306" cy="1588"/>
            </a:xfrm>
            <a:prstGeom prst="line">
              <a:avLst/>
            </a:prstGeom>
            <a:ln w="19050" cap="flat" cmpd="sng" algn="ctr">
              <a:solidFill>
                <a:schemeClr val="tx1"/>
              </a:solidFill>
              <a:prstDash val="sysDash"/>
              <a:round/>
              <a:headEnd type="none" w="med" len="med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7" name="テキスト ボックス 86"/>
          <p:cNvSpPr txBox="1"/>
          <p:nvPr/>
        </p:nvSpPr>
        <p:spPr>
          <a:xfrm>
            <a:off x="1116885" y="5969000"/>
            <a:ext cx="13956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800" dirty="0" smtClean="0">
                <a:latin typeface="Century Gothic"/>
                <a:cs typeface="Century Gothic"/>
              </a:rPr>
              <a:t>Charm</a:t>
            </a:r>
            <a:endParaRPr kumimoji="1" lang="ja-JP" altLang="en-US" sz="2800" baseline="30000" dirty="0">
              <a:latin typeface="Century Gothic"/>
              <a:cs typeface="Century Gothic"/>
            </a:endParaRPr>
          </a:p>
        </p:txBody>
      </p:sp>
      <p:sp>
        <p:nvSpPr>
          <p:cNvPr id="88" name="テキスト ボックス 87"/>
          <p:cNvSpPr txBox="1"/>
          <p:nvPr/>
        </p:nvSpPr>
        <p:spPr>
          <a:xfrm>
            <a:off x="3933194" y="5969000"/>
            <a:ext cx="14412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800" dirty="0" smtClean="0">
                <a:latin typeface="Century Gothic"/>
                <a:cs typeface="Century Gothic"/>
              </a:rPr>
              <a:t>Bottom</a:t>
            </a:r>
            <a:endParaRPr kumimoji="1" lang="ja-JP" altLang="en-US" sz="2800" baseline="30000" dirty="0">
              <a:latin typeface="Century Gothic"/>
              <a:cs typeface="Century Gothic"/>
            </a:endParaRPr>
          </a:p>
        </p:txBody>
      </p:sp>
      <p:sp>
        <p:nvSpPr>
          <p:cNvPr id="89" name="テキスト ボックス 88"/>
          <p:cNvSpPr txBox="1"/>
          <p:nvPr/>
        </p:nvSpPr>
        <p:spPr>
          <a:xfrm>
            <a:off x="6871288" y="5969000"/>
            <a:ext cx="13450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800" dirty="0" err="1" smtClean="0">
                <a:latin typeface="Century Gothic"/>
                <a:cs typeface="Century Gothic"/>
              </a:rPr>
              <a:t>m</a:t>
            </a:r>
            <a:r>
              <a:rPr kumimoji="1" lang="en-US" altLang="ja-JP" sz="2800" baseline="-25000" dirty="0" err="1" smtClean="0">
                <a:latin typeface="Century Gothic"/>
                <a:cs typeface="Century Gothic"/>
              </a:rPr>
              <a:t>Q</a:t>
            </a:r>
            <a:r>
              <a:rPr kumimoji="1" lang="en-US" altLang="ja-JP" sz="2800" dirty="0" smtClean="0">
                <a:latin typeface="Century Gothic"/>
                <a:cs typeface="Century Gothic"/>
              </a:rPr>
              <a:t>→∞</a:t>
            </a:r>
            <a:endParaRPr kumimoji="1" lang="ja-JP" altLang="en-US" sz="2800" baseline="30000" dirty="0">
              <a:latin typeface="Century Gothic"/>
              <a:cs typeface="Century Gothic"/>
            </a:endParaRPr>
          </a:p>
        </p:txBody>
      </p:sp>
      <p:grpSp>
        <p:nvGrpSpPr>
          <p:cNvPr id="57" name="図形グループ 56"/>
          <p:cNvGrpSpPr/>
          <p:nvPr/>
        </p:nvGrpSpPr>
        <p:grpSpPr>
          <a:xfrm>
            <a:off x="4341525" y="3045480"/>
            <a:ext cx="809011" cy="1275696"/>
            <a:chOff x="4265325" y="3045480"/>
            <a:chExt cx="809011" cy="1275696"/>
          </a:xfrm>
        </p:grpSpPr>
        <p:sp>
          <p:nvSpPr>
            <p:cNvPr id="75" name="テキスト ボックス 74"/>
            <p:cNvSpPr txBox="1"/>
            <p:nvPr/>
          </p:nvSpPr>
          <p:spPr>
            <a:xfrm>
              <a:off x="4265325" y="3045480"/>
              <a:ext cx="80901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2800" dirty="0" smtClean="0">
                  <a:latin typeface="Century Gothic"/>
                  <a:cs typeface="Century Gothic"/>
                </a:rPr>
                <a:t>B*N</a:t>
              </a:r>
              <a:endParaRPr kumimoji="1" lang="ja-JP" altLang="en-US" sz="2800" baseline="30000" dirty="0">
                <a:latin typeface="Century Gothic"/>
                <a:cs typeface="Century Gothic"/>
              </a:endParaRPr>
            </a:p>
          </p:txBody>
        </p:sp>
        <p:sp>
          <p:nvSpPr>
            <p:cNvPr id="76" name="テキスト ボックス 75"/>
            <p:cNvSpPr txBox="1"/>
            <p:nvPr/>
          </p:nvSpPr>
          <p:spPr>
            <a:xfrm>
              <a:off x="4341593" y="3797956"/>
              <a:ext cx="65647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2800" dirty="0" smtClean="0">
                  <a:latin typeface="Century Gothic"/>
                  <a:cs typeface="Century Gothic"/>
                </a:rPr>
                <a:t>BN</a:t>
              </a:r>
              <a:endParaRPr kumimoji="1" lang="ja-JP" altLang="en-US" sz="2800" baseline="30000" dirty="0">
                <a:latin typeface="Century Gothic"/>
                <a:cs typeface="Century Gothic"/>
              </a:endParaRPr>
            </a:p>
          </p:txBody>
        </p:sp>
      </p:grpSp>
      <p:grpSp>
        <p:nvGrpSpPr>
          <p:cNvPr id="56" name="図形グループ 55"/>
          <p:cNvGrpSpPr/>
          <p:nvPr/>
        </p:nvGrpSpPr>
        <p:grpSpPr>
          <a:xfrm>
            <a:off x="1464035" y="1519892"/>
            <a:ext cx="870025" cy="2796520"/>
            <a:chOff x="1387835" y="1519892"/>
            <a:chExt cx="870025" cy="2796520"/>
          </a:xfrm>
        </p:grpSpPr>
        <p:sp>
          <p:nvSpPr>
            <p:cNvPr id="73" name="テキスト ボックス 72"/>
            <p:cNvSpPr txBox="1"/>
            <p:nvPr/>
          </p:nvSpPr>
          <p:spPr>
            <a:xfrm>
              <a:off x="1387835" y="1519892"/>
              <a:ext cx="8700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2800" dirty="0" smtClean="0">
                  <a:latin typeface="Century Gothic"/>
                  <a:cs typeface="Century Gothic"/>
                </a:rPr>
                <a:t>D*N</a:t>
              </a:r>
              <a:endParaRPr kumimoji="1" lang="ja-JP" altLang="en-US" sz="2800" baseline="30000" dirty="0">
                <a:latin typeface="Century Gothic"/>
                <a:cs typeface="Century Gothic"/>
              </a:endParaRPr>
            </a:p>
          </p:txBody>
        </p:sp>
        <p:sp>
          <p:nvSpPr>
            <p:cNvPr id="74" name="テキスト ボックス 73"/>
            <p:cNvSpPr txBox="1"/>
            <p:nvPr/>
          </p:nvSpPr>
          <p:spPr>
            <a:xfrm>
              <a:off x="1464104" y="3793192"/>
              <a:ext cx="71748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2800" dirty="0" smtClean="0">
                  <a:latin typeface="Century Gothic"/>
                  <a:cs typeface="Century Gothic"/>
                </a:rPr>
                <a:t>DN</a:t>
              </a:r>
              <a:endParaRPr kumimoji="1" lang="ja-JP" altLang="en-US" sz="2800" baseline="30000" dirty="0">
                <a:latin typeface="Century Gothic"/>
                <a:cs typeface="Century Gothic"/>
              </a:endParaRPr>
            </a:p>
          </p:txBody>
        </p:sp>
        <p:cxnSp>
          <p:nvCxnSpPr>
            <p:cNvPr id="83" name="直線コネクタ 82"/>
            <p:cNvCxnSpPr/>
            <p:nvPr/>
          </p:nvCxnSpPr>
          <p:spPr>
            <a:xfrm>
              <a:off x="1579036" y="3894261"/>
              <a:ext cx="200237" cy="1588"/>
            </a:xfrm>
            <a:prstGeom prst="line">
              <a:avLst/>
            </a:prstGeom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直線コネクタ 84"/>
            <p:cNvCxnSpPr/>
            <p:nvPr/>
          </p:nvCxnSpPr>
          <p:spPr>
            <a:xfrm>
              <a:off x="1505801" y="1619780"/>
              <a:ext cx="200237" cy="1588"/>
            </a:xfrm>
            <a:prstGeom prst="line">
              <a:avLst/>
            </a:prstGeom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テキスト ボックス 34"/>
          <p:cNvSpPr txBox="1"/>
          <p:nvPr/>
        </p:nvSpPr>
        <p:spPr>
          <a:xfrm>
            <a:off x="2866499" y="4163516"/>
            <a:ext cx="7415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1400" dirty="0" smtClean="0">
                <a:latin typeface="Century Gothic"/>
                <a:cs typeface="Century Gothic"/>
              </a:rPr>
              <a:t>0 </a:t>
            </a:r>
            <a:r>
              <a:rPr kumimoji="1" lang="en-US" altLang="ja-JP" sz="1400" dirty="0" err="1" smtClean="0">
                <a:latin typeface="Century Gothic"/>
                <a:cs typeface="Century Gothic"/>
              </a:rPr>
              <a:t>MeV</a:t>
            </a:r>
            <a:endParaRPr kumimoji="1" lang="ja-JP" altLang="en-US" sz="1400" baseline="30000" dirty="0">
              <a:latin typeface="Century Gothic"/>
              <a:cs typeface="Century Gothic"/>
            </a:endParaRPr>
          </a:p>
        </p:txBody>
      </p:sp>
      <p:sp>
        <p:nvSpPr>
          <p:cNvPr id="36" name="テキスト ボックス 35"/>
          <p:cNvSpPr txBox="1"/>
          <p:nvPr/>
        </p:nvSpPr>
        <p:spPr>
          <a:xfrm>
            <a:off x="2849704" y="1868220"/>
            <a:ext cx="9405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400" dirty="0" smtClean="0">
                <a:latin typeface="Century Gothic"/>
                <a:cs typeface="Century Gothic"/>
              </a:rPr>
              <a:t>142</a:t>
            </a:r>
            <a:r>
              <a:rPr kumimoji="1" lang="en-US" altLang="ja-JP" sz="1400" dirty="0" smtClean="0">
                <a:latin typeface="Century Gothic"/>
                <a:cs typeface="Century Gothic"/>
              </a:rPr>
              <a:t> </a:t>
            </a:r>
            <a:r>
              <a:rPr kumimoji="1" lang="en-US" altLang="ja-JP" sz="1400" dirty="0" err="1" smtClean="0">
                <a:latin typeface="Century Gothic"/>
                <a:cs typeface="Century Gothic"/>
              </a:rPr>
              <a:t>MeV</a:t>
            </a:r>
            <a:endParaRPr kumimoji="1" lang="ja-JP" altLang="en-US" sz="1400" baseline="30000" dirty="0">
              <a:latin typeface="Century Gothic"/>
              <a:cs typeface="Century Gothic"/>
            </a:endParaRPr>
          </a:p>
        </p:txBody>
      </p:sp>
      <p:sp>
        <p:nvSpPr>
          <p:cNvPr id="37" name="テキスト ボックス 36"/>
          <p:cNvSpPr txBox="1"/>
          <p:nvPr/>
        </p:nvSpPr>
        <p:spPr>
          <a:xfrm>
            <a:off x="5718863" y="4146908"/>
            <a:ext cx="7415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1400" dirty="0" smtClean="0">
                <a:latin typeface="Century Gothic"/>
                <a:cs typeface="Century Gothic"/>
              </a:rPr>
              <a:t>0 </a:t>
            </a:r>
            <a:r>
              <a:rPr kumimoji="1" lang="en-US" altLang="ja-JP" sz="1400" dirty="0" err="1" smtClean="0">
                <a:latin typeface="Century Gothic"/>
                <a:cs typeface="Century Gothic"/>
              </a:rPr>
              <a:t>MeV</a:t>
            </a:r>
            <a:endParaRPr kumimoji="1" lang="ja-JP" altLang="en-US" sz="1400" baseline="30000" dirty="0">
              <a:latin typeface="Century Gothic"/>
              <a:cs typeface="Century Gothic"/>
            </a:endParaRPr>
          </a:p>
        </p:txBody>
      </p:sp>
      <p:sp>
        <p:nvSpPr>
          <p:cNvPr id="38" name="テキスト ボックス 37"/>
          <p:cNvSpPr txBox="1"/>
          <p:nvPr/>
        </p:nvSpPr>
        <p:spPr>
          <a:xfrm>
            <a:off x="5721525" y="3388667"/>
            <a:ext cx="8410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400" dirty="0" smtClean="0">
                <a:latin typeface="Century Gothic"/>
                <a:cs typeface="Century Gothic"/>
              </a:rPr>
              <a:t>46 </a:t>
            </a:r>
            <a:r>
              <a:rPr kumimoji="1" lang="en-US" altLang="ja-JP" sz="1400" dirty="0" err="1" smtClean="0">
                <a:latin typeface="Century Gothic"/>
                <a:cs typeface="Century Gothic"/>
              </a:rPr>
              <a:t>MeV</a:t>
            </a:r>
            <a:endParaRPr kumimoji="1" lang="ja-JP" altLang="en-US" sz="1400" baseline="30000" dirty="0">
              <a:latin typeface="Century Gothic"/>
              <a:cs typeface="Century Gothic"/>
            </a:endParaRPr>
          </a:p>
        </p:txBody>
      </p:sp>
      <p:sp>
        <p:nvSpPr>
          <p:cNvPr id="39" name="テキスト ボックス 38"/>
          <p:cNvSpPr txBox="1"/>
          <p:nvPr/>
        </p:nvSpPr>
        <p:spPr>
          <a:xfrm>
            <a:off x="8545845" y="4155431"/>
            <a:ext cx="7415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1400" dirty="0" smtClean="0">
                <a:latin typeface="Century Gothic"/>
                <a:cs typeface="Century Gothic"/>
              </a:rPr>
              <a:t>0 </a:t>
            </a:r>
            <a:r>
              <a:rPr kumimoji="1" lang="en-US" altLang="ja-JP" sz="1400" dirty="0" err="1" smtClean="0">
                <a:latin typeface="Century Gothic"/>
                <a:cs typeface="Century Gothic"/>
              </a:rPr>
              <a:t>MeV</a:t>
            </a:r>
            <a:endParaRPr kumimoji="1" lang="ja-JP" altLang="en-US" sz="1400" baseline="30000" dirty="0">
              <a:latin typeface="Century Gothic"/>
              <a:cs typeface="Century Gothic"/>
            </a:endParaRPr>
          </a:p>
        </p:txBody>
      </p:sp>
      <p:grpSp>
        <p:nvGrpSpPr>
          <p:cNvPr id="48" name="図形グループ 47"/>
          <p:cNvGrpSpPr/>
          <p:nvPr/>
        </p:nvGrpSpPr>
        <p:grpSpPr>
          <a:xfrm>
            <a:off x="63500" y="1897797"/>
            <a:ext cx="2857500" cy="266700"/>
            <a:chOff x="63500" y="1897797"/>
            <a:chExt cx="2857500" cy="266700"/>
          </a:xfrm>
        </p:grpSpPr>
        <p:cxnSp>
          <p:nvCxnSpPr>
            <p:cNvPr id="51" name="直線コネクタ 50"/>
            <p:cNvCxnSpPr/>
            <p:nvPr/>
          </p:nvCxnSpPr>
          <p:spPr>
            <a:xfrm>
              <a:off x="724694" y="2041524"/>
              <a:ext cx="2196306" cy="1588"/>
            </a:xfrm>
            <a:prstGeom prst="line">
              <a:avLst/>
            </a:prstGeom>
            <a:ln w="19050" cap="flat" cmpd="sng" algn="ctr">
              <a:solidFill>
                <a:schemeClr val="tx1"/>
              </a:solidFill>
              <a:prstDash val="sysDash"/>
              <a:round/>
              <a:headEnd type="none" w="med" len="med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正方形/長方形 45"/>
            <p:cNvSpPr/>
            <p:nvPr/>
          </p:nvSpPr>
          <p:spPr>
            <a:xfrm>
              <a:off x="63500" y="1897797"/>
              <a:ext cx="266700" cy="266700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49" name="図形グループ 48"/>
          <p:cNvGrpSpPr/>
          <p:nvPr/>
        </p:nvGrpSpPr>
        <p:grpSpPr>
          <a:xfrm>
            <a:off x="82550" y="3409950"/>
            <a:ext cx="5685433" cy="266700"/>
            <a:chOff x="82550" y="3409950"/>
            <a:chExt cx="5685433" cy="266700"/>
          </a:xfrm>
        </p:grpSpPr>
        <p:cxnSp>
          <p:nvCxnSpPr>
            <p:cNvPr id="52" name="直線コネクタ 51"/>
            <p:cNvCxnSpPr/>
            <p:nvPr/>
          </p:nvCxnSpPr>
          <p:spPr>
            <a:xfrm>
              <a:off x="3571677" y="3567112"/>
              <a:ext cx="2196306" cy="1588"/>
            </a:xfrm>
            <a:prstGeom prst="line">
              <a:avLst/>
            </a:prstGeom>
            <a:ln w="19050" cap="flat" cmpd="sng" algn="ctr">
              <a:solidFill>
                <a:schemeClr val="tx1"/>
              </a:solidFill>
              <a:prstDash val="sysDash"/>
              <a:round/>
              <a:headEnd type="none" w="med" len="med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正方形/長方形 46"/>
            <p:cNvSpPr/>
            <p:nvPr/>
          </p:nvSpPr>
          <p:spPr>
            <a:xfrm>
              <a:off x="82550" y="3409950"/>
              <a:ext cx="266700" cy="266700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cxnSp>
        <p:nvCxnSpPr>
          <p:cNvPr id="33" name="直線コネクタ 32"/>
          <p:cNvCxnSpPr/>
          <p:nvPr/>
        </p:nvCxnSpPr>
        <p:spPr>
          <a:xfrm>
            <a:off x="3916866" y="805090"/>
            <a:ext cx="294001" cy="1588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8" name="図形グループ 57"/>
          <p:cNvGrpSpPr/>
          <p:nvPr/>
        </p:nvGrpSpPr>
        <p:grpSpPr>
          <a:xfrm>
            <a:off x="6783382" y="3793192"/>
            <a:ext cx="1492265" cy="810478"/>
            <a:chOff x="6516682" y="3793192"/>
            <a:chExt cx="1492265" cy="810478"/>
          </a:xfrm>
        </p:grpSpPr>
        <p:sp>
          <p:nvSpPr>
            <p:cNvPr id="77" name="テキスト ボックス 76"/>
            <p:cNvSpPr txBox="1"/>
            <p:nvPr/>
          </p:nvSpPr>
          <p:spPr>
            <a:xfrm>
              <a:off x="6516682" y="3793192"/>
              <a:ext cx="1492265" cy="8104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2800" dirty="0" smtClean="0">
                  <a:latin typeface="Century Gothic"/>
                  <a:cs typeface="Century Gothic"/>
                </a:rPr>
                <a:t>P</a:t>
              </a:r>
              <a:r>
                <a:rPr lang="en-US" altLang="ja-JP" sz="2800" dirty="0" smtClean="0">
                  <a:latin typeface="Century Gothic"/>
                  <a:cs typeface="Century Gothic"/>
                </a:rPr>
                <a:t>N, P*N</a:t>
              </a:r>
              <a:endParaRPr lang="ja-JP" altLang="en-US" sz="2800" baseline="30000" dirty="0" smtClean="0">
                <a:latin typeface="Century Gothic"/>
                <a:cs typeface="Century Gothic"/>
              </a:endParaRPr>
            </a:p>
            <a:p>
              <a:pPr algn="ctr"/>
              <a:endParaRPr kumimoji="1" lang="ja-JP" altLang="en-US" sz="2800" baseline="30000" dirty="0">
                <a:latin typeface="Century Gothic"/>
                <a:cs typeface="Century Gothic"/>
              </a:endParaRPr>
            </a:p>
          </p:txBody>
        </p:sp>
        <p:grpSp>
          <p:nvGrpSpPr>
            <p:cNvPr id="55" name="図形グループ 54"/>
            <p:cNvGrpSpPr/>
            <p:nvPr/>
          </p:nvGrpSpPr>
          <p:grpSpPr>
            <a:xfrm>
              <a:off x="6632951" y="3892673"/>
              <a:ext cx="860049" cy="6169"/>
              <a:chOff x="6632951" y="3892673"/>
              <a:chExt cx="860049" cy="6169"/>
            </a:xfrm>
          </p:grpSpPr>
          <p:cxnSp>
            <p:nvCxnSpPr>
              <p:cNvPr id="50" name="直線コネクタ 49"/>
              <p:cNvCxnSpPr/>
              <p:nvPr/>
            </p:nvCxnSpPr>
            <p:spPr>
              <a:xfrm>
                <a:off x="6632951" y="3892673"/>
                <a:ext cx="200237" cy="1588"/>
              </a:xfrm>
              <a:prstGeom prst="line">
                <a:avLst/>
              </a:prstGeom>
              <a:ln w="254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直線コネクタ 53"/>
              <p:cNvCxnSpPr/>
              <p:nvPr/>
            </p:nvCxnSpPr>
            <p:spPr>
              <a:xfrm>
                <a:off x="7292763" y="3897254"/>
                <a:ext cx="200237" cy="1588"/>
              </a:xfrm>
              <a:prstGeom prst="line">
                <a:avLst/>
              </a:prstGeom>
              <a:ln w="254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67" name="図形グループ 66"/>
          <p:cNvGrpSpPr/>
          <p:nvPr/>
        </p:nvGrpSpPr>
        <p:grpSpPr>
          <a:xfrm>
            <a:off x="6222159" y="1393734"/>
            <a:ext cx="2893506" cy="1298755"/>
            <a:chOff x="17870427" y="17193334"/>
            <a:chExt cx="2893506" cy="1298755"/>
          </a:xfrm>
        </p:grpSpPr>
        <p:pic>
          <p:nvPicPr>
            <p:cNvPr id="68" name="図 6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9475825" y="17193334"/>
              <a:ext cx="870665" cy="870665"/>
            </a:xfrm>
            <a:prstGeom prst="rect">
              <a:avLst/>
            </a:prstGeom>
          </p:spPr>
        </p:pic>
        <p:pic>
          <p:nvPicPr>
            <p:cNvPr id="69" name="図 6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333977" y="17614782"/>
              <a:ext cx="720633" cy="720633"/>
            </a:xfrm>
            <a:prstGeom prst="rect">
              <a:avLst/>
            </a:prstGeom>
          </p:spPr>
        </p:pic>
        <p:cxnSp>
          <p:nvCxnSpPr>
            <p:cNvPr id="70" name="直線コネクタ 69"/>
            <p:cNvCxnSpPr/>
            <p:nvPr/>
          </p:nvCxnSpPr>
          <p:spPr>
            <a:xfrm rot="10800000" flipV="1">
              <a:off x="18937673" y="17725068"/>
              <a:ext cx="665152" cy="179396"/>
            </a:xfrm>
            <a:prstGeom prst="line">
              <a:avLst/>
            </a:prstGeom>
            <a:ln w="25400" cap="flat" cmpd="sng" algn="ctr">
              <a:solidFill>
                <a:srgbClr val="FF0000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正方形/長方形 70"/>
            <p:cNvSpPr/>
            <p:nvPr/>
          </p:nvSpPr>
          <p:spPr>
            <a:xfrm>
              <a:off x="18700137" y="17938091"/>
              <a:ext cx="1523530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endParaRPr lang="en-US" altLang="ja-JP" sz="1600" dirty="0" smtClean="0">
                <a:solidFill>
                  <a:srgbClr val="FF0000"/>
                </a:solidFill>
                <a:latin typeface="Century Gothic"/>
                <a:cs typeface="Century Gothic"/>
              </a:endParaRPr>
            </a:p>
            <a:p>
              <a:pPr algn="ctr"/>
              <a:r>
                <a:rPr lang="en-US" altLang="ja-JP" sz="1400" dirty="0" err="1" smtClean="0">
                  <a:solidFill>
                    <a:srgbClr val="FF0000"/>
                  </a:solidFill>
                  <a:latin typeface="Century Gothic"/>
                  <a:cs typeface="Century Gothic"/>
                </a:rPr>
                <a:t>π</a:t>
              </a:r>
              <a:r>
                <a:rPr lang="en-US" altLang="ja-JP" sz="1400" dirty="0" smtClean="0">
                  <a:solidFill>
                    <a:srgbClr val="FF0000"/>
                  </a:solidFill>
                  <a:latin typeface="Century Gothic"/>
                  <a:cs typeface="Century Gothic"/>
                </a:rPr>
                <a:t> exchange</a:t>
              </a:r>
            </a:p>
          </p:txBody>
        </p:sp>
        <p:sp>
          <p:nvSpPr>
            <p:cNvPr id="72" name="正方形/長方形 71"/>
            <p:cNvSpPr/>
            <p:nvPr/>
          </p:nvSpPr>
          <p:spPr>
            <a:xfrm>
              <a:off x="20192433" y="17221998"/>
              <a:ext cx="571500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ja-JP" sz="2000" dirty="0" smtClean="0">
                  <a:latin typeface="Century Gothic"/>
                  <a:cs typeface="Century Gothic"/>
                </a:rPr>
                <a:t>N</a:t>
              </a:r>
              <a:endParaRPr lang="en-US" altLang="ja-JP" sz="2000" baseline="30000" dirty="0" smtClean="0">
                <a:latin typeface="Century Gothic"/>
                <a:cs typeface="Century Gothic"/>
              </a:endParaRPr>
            </a:p>
          </p:txBody>
        </p:sp>
        <p:grpSp>
          <p:nvGrpSpPr>
            <p:cNvPr id="78" name="図形グループ 189"/>
            <p:cNvGrpSpPr/>
            <p:nvPr/>
          </p:nvGrpSpPr>
          <p:grpSpPr>
            <a:xfrm>
              <a:off x="17870427" y="18029341"/>
              <a:ext cx="622300" cy="400110"/>
              <a:chOff x="6261688" y="3317090"/>
              <a:chExt cx="622300" cy="400110"/>
            </a:xfrm>
          </p:grpSpPr>
          <p:sp>
            <p:nvSpPr>
              <p:cNvPr id="79" name="正方形/長方形 78"/>
              <p:cNvSpPr/>
              <p:nvPr/>
            </p:nvSpPr>
            <p:spPr>
              <a:xfrm>
                <a:off x="6261688" y="3317090"/>
                <a:ext cx="622300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ja-JP" sz="2000" dirty="0" smtClean="0">
                    <a:latin typeface="Century Gothic"/>
                    <a:cs typeface="Century Gothic"/>
                  </a:rPr>
                  <a:t>P</a:t>
                </a:r>
                <a:r>
                  <a:rPr lang="en-US" altLang="ja-JP" sz="2000" baseline="30000" dirty="0" smtClean="0">
                    <a:latin typeface="Century Gothic"/>
                    <a:cs typeface="Century Gothic"/>
                  </a:rPr>
                  <a:t>(</a:t>
                </a:r>
                <a:r>
                  <a:rPr lang="en-US" altLang="ja-JP" sz="2000" dirty="0" smtClean="0">
                    <a:latin typeface="Century Gothic"/>
                    <a:cs typeface="Century Gothic"/>
                  </a:rPr>
                  <a:t>*</a:t>
                </a:r>
                <a:r>
                  <a:rPr lang="en-US" altLang="ja-JP" sz="2000" baseline="30000" dirty="0" smtClean="0">
                    <a:latin typeface="Century Gothic"/>
                    <a:cs typeface="Century Gothic"/>
                  </a:rPr>
                  <a:t>)</a:t>
                </a:r>
              </a:p>
            </p:txBody>
          </p:sp>
          <p:cxnSp>
            <p:nvCxnSpPr>
              <p:cNvPr id="80" name="直線コネクタ 79"/>
              <p:cNvCxnSpPr/>
              <p:nvPr/>
            </p:nvCxnSpPr>
            <p:spPr>
              <a:xfrm>
                <a:off x="6384548" y="3406775"/>
                <a:ext cx="130153" cy="1588"/>
              </a:xfrm>
              <a:prstGeom prst="line">
                <a:avLst/>
              </a:prstGeom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81" name="正方形/長方形 80"/>
          <p:cNvSpPr/>
          <p:nvPr/>
        </p:nvSpPr>
        <p:spPr>
          <a:xfrm>
            <a:off x="7348277" y="2755989"/>
            <a:ext cx="95856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ja-JP" sz="1400" dirty="0" err="1">
                <a:latin typeface="Century Gothic"/>
                <a:cs typeface="Century Gothic"/>
              </a:rPr>
              <a:t>i</a:t>
            </a:r>
            <a:r>
              <a:rPr lang="en-US" altLang="ja-JP" sz="1400" dirty="0" err="1" smtClean="0">
                <a:latin typeface="Century Gothic"/>
                <a:cs typeface="Century Gothic"/>
              </a:rPr>
              <a:t>sospin</a:t>
            </a:r>
            <a:r>
              <a:rPr lang="en-US" altLang="ja-JP" sz="1400" dirty="0" smtClean="0">
                <a:latin typeface="Century Gothic"/>
                <a:cs typeface="Century Gothic"/>
              </a:rPr>
              <a:t> 0</a:t>
            </a:r>
            <a:endParaRPr lang="en-US" altLang="ja-JP" sz="1400" baseline="30000" dirty="0" smtClean="0">
              <a:latin typeface="Century Gothic"/>
              <a:cs typeface="Century Gothic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テキスト ボックス 5"/>
          <p:cNvSpPr txBox="1"/>
          <p:nvPr/>
        </p:nvSpPr>
        <p:spPr>
          <a:xfrm>
            <a:off x="120732" y="0"/>
            <a:ext cx="89025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 smtClean="0">
                <a:latin typeface="Century Gothic"/>
                <a:cs typeface="Century Gothic"/>
              </a:rPr>
              <a:t>3. Application 1: Leading order in 1/m</a:t>
            </a:r>
            <a:r>
              <a:rPr lang="en-US" altLang="ja-JP" sz="2800" baseline="-25000" dirty="0" smtClean="0">
                <a:latin typeface="Century Gothic"/>
                <a:cs typeface="Century Gothic"/>
              </a:rPr>
              <a:t>Q</a:t>
            </a:r>
            <a:r>
              <a:rPr lang="en-US" altLang="ja-JP" sz="2800" dirty="0" smtClean="0">
                <a:latin typeface="Century Gothic"/>
                <a:cs typeface="Century Gothic"/>
              </a:rPr>
              <a:t> expansion</a:t>
            </a:r>
            <a:endParaRPr lang="ja-JP" altLang="en-US" sz="2800" dirty="0">
              <a:latin typeface="Century Gothic"/>
              <a:cs typeface="Century Gothic"/>
            </a:endParaRP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3787621" y="651301"/>
            <a:ext cx="156875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4800" dirty="0" smtClean="0">
                <a:latin typeface="Century Gothic"/>
                <a:cs typeface="Century Gothic"/>
              </a:rPr>
              <a:t>P</a:t>
            </a:r>
            <a:r>
              <a:rPr kumimoji="1" lang="en-US" altLang="ja-JP" sz="4800" baseline="30000" dirty="0" smtClean="0">
                <a:latin typeface="Century Gothic"/>
                <a:cs typeface="Century Gothic"/>
              </a:rPr>
              <a:t>(</a:t>
            </a:r>
            <a:r>
              <a:rPr kumimoji="1" lang="en-US" altLang="ja-JP" sz="4800" dirty="0" smtClean="0">
                <a:latin typeface="Century Gothic"/>
                <a:cs typeface="Century Gothic"/>
              </a:rPr>
              <a:t>*</a:t>
            </a:r>
            <a:r>
              <a:rPr kumimoji="1" lang="en-US" altLang="ja-JP" sz="4800" baseline="30000" dirty="0" smtClean="0">
                <a:latin typeface="Century Gothic"/>
                <a:cs typeface="Century Gothic"/>
              </a:rPr>
              <a:t>)</a:t>
            </a:r>
            <a:r>
              <a:rPr kumimoji="1" lang="en-US" altLang="ja-JP" sz="4800" dirty="0" smtClean="0">
                <a:latin typeface="Century Gothic"/>
                <a:cs typeface="Century Gothic"/>
              </a:rPr>
              <a:t>N</a:t>
            </a:r>
            <a:endParaRPr kumimoji="1" lang="ja-JP" altLang="en-US" sz="4800" dirty="0">
              <a:latin typeface="Century Gothic"/>
              <a:cs typeface="Century Gothic"/>
            </a:endParaRPr>
          </a:p>
        </p:txBody>
      </p:sp>
      <p:cxnSp>
        <p:nvCxnSpPr>
          <p:cNvPr id="40" name="直線コネクタ 39"/>
          <p:cNvCxnSpPr/>
          <p:nvPr/>
        </p:nvCxnSpPr>
        <p:spPr>
          <a:xfrm rot="5400000" flipH="1" flipV="1">
            <a:off x="-1596048" y="3345046"/>
            <a:ext cx="4106496" cy="1588"/>
          </a:xfrm>
          <a:prstGeom prst="line">
            <a:avLst/>
          </a:prstGeom>
          <a:ln>
            <a:solidFill>
              <a:schemeClr val="tx1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直線コネクタ 40"/>
          <p:cNvCxnSpPr/>
          <p:nvPr/>
        </p:nvCxnSpPr>
        <p:spPr>
          <a:xfrm>
            <a:off x="724694" y="4318000"/>
            <a:ext cx="2196306" cy="1588"/>
          </a:xfrm>
          <a:prstGeom prst="line">
            <a:avLst/>
          </a:prstGeom>
          <a:ln w="19050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直線コネクタ 42"/>
          <p:cNvCxnSpPr/>
          <p:nvPr/>
        </p:nvCxnSpPr>
        <p:spPr>
          <a:xfrm>
            <a:off x="3571677" y="4319588"/>
            <a:ext cx="2196306" cy="1588"/>
          </a:xfrm>
          <a:prstGeom prst="line">
            <a:avLst/>
          </a:prstGeom>
          <a:ln w="19050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直線コネクタ 43"/>
          <p:cNvCxnSpPr/>
          <p:nvPr/>
        </p:nvCxnSpPr>
        <p:spPr>
          <a:xfrm>
            <a:off x="6418661" y="4316412"/>
            <a:ext cx="2196306" cy="1588"/>
          </a:xfrm>
          <a:prstGeom prst="line">
            <a:avLst/>
          </a:prstGeom>
          <a:ln w="19050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直線コネクタ 50"/>
          <p:cNvCxnSpPr/>
          <p:nvPr/>
        </p:nvCxnSpPr>
        <p:spPr>
          <a:xfrm>
            <a:off x="724694" y="2041524"/>
            <a:ext cx="2196306" cy="1588"/>
          </a:xfrm>
          <a:prstGeom prst="line">
            <a:avLst/>
          </a:prstGeom>
          <a:ln w="19050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直線コネクタ 51"/>
          <p:cNvCxnSpPr/>
          <p:nvPr/>
        </p:nvCxnSpPr>
        <p:spPr>
          <a:xfrm>
            <a:off x="3571677" y="3567112"/>
            <a:ext cx="2196306" cy="1588"/>
          </a:xfrm>
          <a:prstGeom prst="line">
            <a:avLst/>
          </a:prstGeom>
          <a:ln w="19050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1" name="テキスト ボックス 60"/>
          <p:cNvSpPr txBox="1"/>
          <p:nvPr/>
        </p:nvSpPr>
        <p:spPr>
          <a:xfrm>
            <a:off x="0" y="768578"/>
            <a:ext cx="10386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800" dirty="0" smtClean="0">
                <a:latin typeface="Century Gothic"/>
                <a:cs typeface="Century Gothic"/>
              </a:rPr>
              <a:t>Mass</a:t>
            </a:r>
            <a:endParaRPr kumimoji="1" lang="ja-JP" altLang="en-US" sz="2800" baseline="30000" dirty="0">
              <a:latin typeface="Century Gothic"/>
              <a:cs typeface="Century Gothic"/>
            </a:endParaRPr>
          </a:p>
        </p:txBody>
      </p:sp>
      <p:sp>
        <p:nvSpPr>
          <p:cNvPr id="37" name="テキスト ボックス 36"/>
          <p:cNvSpPr txBox="1"/>
          <p:nvPr/>
        </p:nvSpPr>
        <p:spPr>
          <a:xfrm>
            <a:off x="1116885" y="5969000"/>
            <a:ext cx="13956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800" dirty="0" smtClean="0">
                <a:latin typeface="Century Gothic"/>
                <a:cs typeface="Century Gothic"/>
              </a:rPr>
              <a:t>Charm</a:t>
            </a:r>
            <a:endParaRPr kumimoji="1" lang="ja-JP" altLang="en-US" sz="2800" baseline="30000" dirty="0">
              <a:latin typeface="Century Gothic"/>
              <a:cs typeface="Century Gothic"/>
            </a:endParaRPr>
          </a:p>
        </p:txBody>
      </p:sp>
      <p:sp>
        <p:nvSpPr>
          <p:cNvPr id="38" name="テキスト ボックス 37"/>
          <p:cNvSpPr txBox="1"/>
          <p:nvPr/>
        </p:nvSpPr>
        <p:spPr>
          <a:xfrm>
            <a:off x="3933194" y="5969000"/>
            <a:ext cx="14412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800" dirty="0" smtClean="0">
                <a:latin typeface="Century Gothic"/>
                <a:cs typeface="Century Gothic"/>
              </a:rPr>
              <a:t>Bottom</a:t>
            </a:r>
            <a:endParaRPr kumimoji="1" lang="ja-JP" altLang="en-US" sz="2800" baseline="30000" dirty="0">
              <a:latin typeface="Century Gothic"/>
              <a:cs typeface="Century Gothic"/>
            </a:endParaRPr>
          </a:p>
        </p:txBody>
      </p:sp>
      <p:sp>
        <p:nvSpPr>
          <p:cNvPr id="39" name="テキスト ボックス 38"/>
          <p:cNvSpPr txBox="1"/>
          <p:nvPr/>
        </p:nvSpPr>
        <p:spPr>
          <a:xfrm>
            <a:off x="6871288" y="5969000"/>
            <a:ext cx="13450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800" dirty="0" err="1" smtClean="0">
                <a:latin typeface="Century Gothic"/>
                <a:cs typeface="Century Gothic"/>
              </a:rPr>
              <a:t>m</a:t>
            </a:r>
            <a:r>
              <a:rPr kumimoji="1" lang="en-US" altLang="ja-JP" sz="2800" baseline="-25000" dirty="0" err="1" smtClean="0">
                <a:latin typeface="Century Gothic"/>
                <a:cs typeface="Century Gothic"/>
              </a:rPr>
              <a:t>Q</a:t>
            </a:r>
            <a:r>
              <a:rPr kumimoji="1" lang="en-US" altLang="ja-JP" sz="2800" dirty="0" smtClean="0">
                <a:latin typeface="Century Gothic"/>
                <a:cs typeface="Century Gothic"/>
              </a:rPr>
              <a:t>→∞</a:t>
            </a:r>
            <a:endParaRPr kumimoji="1" lang="ja-JP" altLang="en-US" sz="2800" baseline="30000" dirty="0">
              <a:latin typeface="Century Gothic"/>
              <a:cs typeface="Century Gothic"/>
            </a:endParaRPr>
          </a:p>
        </p:txBody>
      </p:sp>
      <p:grpSp>
        <p:nvGrpSpPr>
          <p:cNvPr id="77" name="図形グループ 76"/>
          <p:cNvGrpSpPr/>
          <p:nvPr/>
        </p:nvGrpSpPr>
        <p:grpSpPr>
          <a:xfrm>
            <a:off x="6794543" y="5197802"/>
            <a:ext cx="2232839" cy="954107"/>
            <a:chOff x="6794543" y="5197802"/>
            <a:chExt cx="2232839" cy="954107"/>
          </a:xfrm>
        </p:grpSpPr>
        <p:cxnSp>
          <p:nvCxnSpPr>
            <p:cNvPr id="59" name="直線コネクタ 58"/>
            <p:cNvCxnSpPr/>
            <p:nvPr/>
          </p:nvCxnSpPr>
          <p:spPr>
            <a:xfrm>
              <a:off x="6794543" y="5662612"/>
              <a:ext cx="1241290" cy="1588"/>
            </a:xfrm>
            <a:prstGeom prst="line">
              <a:avLst/>
            </a:prstGeom>
            <a:ln w="57150" cap="rnd" cmpd="sng" algn="ctr">
              <a:solidFill>
                <a:srgbClr val="C0504D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テキスト ボックス 74"/>
            <p:cNvSpPr txBox="1"/>
            <p:nvPr/>
          </p:nvSpPr>
          <p:spPr>
            <a:xfrm>
              <a:off x="8208319" y="5197802"/>
              <a:ext cx="819063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800" dirty="0" smtClean="0">
                  <a:latin typeface="Century Gothic"/>
                  <a:cs typeface="Century Gothic"/>
                </a:rPr>
                <a:t>3/2</a:t>
              </a:r>
              <a:r>
                <a:rPr lang="en-US" altLang="ja-JP" sz="2800" baseline="30000" dirty="0" smtClean="0">
                  <a:latin typeface="Century Gothic"/>
                  <a:cs typeface="Century Gothic"/>
                </a:rPr>
                <a:t>-</a:t>
              </a:r>
              <a:endParaRPr lang="ja-JP" altLang="en-US" sz="2800" baseline="30000" dirty="0" smtClean="0">
                <a:latin typeface="Century Gothic"/>
                <a:cs typeface="Century Gothic"/>
              </a:endParaRPr>
            </a:p>
            <a:p>
              <a:pPr algn="ctr"/>
              <a:r>
                <a:rPr kumimoji="1" lang="en-US" altLang="ja-JP" sz="2800" dirty="0" smtClean="0">
                  <a:latin typeface="Century Gothic"/>
                  <a:cs typeface="Century Gothic"/>
                </a:rPr>
                <a:t>1/2</a:t>
              </a:r>
              <a:r>
                <a:rPr lang="en-US" altLang="ja-JP" sz="2800" baseline="30000" dirty="0" smtClean="0">
                  <a:latin typeface="Century Gothic"/>
                  <a:cs typeface="Century Gothic"/>
                </a:rPr>
                <a:t>-</a:t>
              </a:r>
            </a:p>
          </p:txBody>
        </p:sp>
      </p:grpSp>
      <p:grpSp>
        <p:nvGrpSpPr>
          <p:cNvPr id="73" name="図形グループ 72"/>
          <p:cNvGrpSpPr/>
          <p:nvPr/>
        </p:nvGrpSpPr>
        <p:grpSpPr>
          <a:xfrm>
            <a:off x="8056551" y="5484505"/>
            <a:ext cx="159785" cy="359177"/>
            <a:chOff x="8102036" y="1781502"/>
            <a:chExt cx="228600" cy="520044"/>
          </a:xfrm>
        </p:grpSpPr>
        <p:cxnSp>
          <p:nvCxnSpPr>
            <p:cNvPr id="74" name="直線コネクタ 73"/>
            <p:cNvCxnSpPr/>
            <p:nvPr/>
          </p:nvCxnSpPr>
          <p:spPr>
            <a:xfrm rot="5400000" flipH="1" flipV="1">
              <a:off x="8086325" y="1797213"/>
              <a:ext cx="260022" cy="228600"/>
            </a:xfrm>
            <a:prstGeom prst="line">
              <a:avLst/>
            </a:prstGeom>
            <a:ln w="28575" cap="rnd" cmpd="sng" algn="ctr">
              <a:solidFill>
                <a:srgbClr val="404040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直線コネクタ 77"/>
            <p:cNvCxnSpPr/>
            <p:nvPr/>
          </p:nvCxnSpPr>
          <p:spPr>
            <a:xfrm rot="16200000" flipH="1">
              <a:off x="8086325" y="2057235"/>
              <a:ext cx="260022" cy="228600"/>
            </a:xfrm>
            <a:prstGeom prst="line">
              <a:avLst/>
            </a:prstGeom>
            <a:ln w="28575" cap="rnd" cmpd="sng" algn="ctr">
              <a:solidFill>
                <a:srgbClr val="404040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6" name="テキスト ボックス 45"/>
          <p:cNvSpPr txBox="1"/>
          <p:nvPr/>
        </p:nvSpPr>
        <p:spPr>
          <a:xfrm>
            <a:off x="6922088" y="800329"/>
            <a:ext cx="2074356" cy="523220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 smtClean="0">
                <a:solidFill>
                  <a:srgbClr val="FF0000"/>
                </a:solidFill>
                <a:latin typeface="Century Gothic"/>
                <a:cs typeface="Century Gothic"/>
              </a:rPr>
              <a:t>Predictions</a:t>
            </a:r>
            <a:endParaRPr kumimoji="1" lang="ja-JP" altLang="en-US" sz="2800" baseline="30000" dirty="0">
              <a:solidFill>
                <a:srgbClr val="FF0000"/>
              </a:solidFill>
              <a:latin typeface="Century Gothic"/>
              <a:cs typeface="Century Gothic"/>
            </a:endParaRPr>
          </a:p>
        </p:txBody>
      </p:sp>
      <p:cxnSp>
        <p:nvCxnSpPr>
          <p:cNvPr id="47" name="直線コネクタ 46"/>
          <p:cNvCxnSpPr/>
          <p:nvPr/>
        </p:nvCxnSpPr>
        <p:spPr>
          <a:xfrm>
            <a:off x="3916866" y="805090"/>
            <a:ext cx="294001" cy="1588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3" name="図形グループ 22"/>
          <p:cNvGrpSpPr/>
          <p:nvPr/>
        </p:nvGrpSpPr>
        <p:grpSpPr>
          <a:xfrm>
            <a:off x="6222159" y="1393734"/>
            <a:ext cx="2893506" cy="1298755"/>
            <a:chOff x="17870427" y="17193334"/>
            <a:chExt cx="2893506" cy="1298755"/>
          </a:xfrm>
        </p:grpSpPr>
        <p:pic>
          <p:nvPicPr>
            <p:cNvPr id="24" name="図 2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9475825" y="17193334"/>
              <a:ext cx="870665" cy="870665"/>
            </a:xfrm>
            <a:prstGeom prst="rect">
              <a:avLst/>
            </a:prstGeom>
          </p:spPr>
        </p:pic>
        <p:pic>
          <p:nvPicPr>
            <p:cNvPr id="25" name="図 2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333977" y="17614782"/>
              <a:ext cx="720633" cy="720633"/>
            </a:xfrm>
            <a:prstGeom prst="rect">
              <a:avLst/>
            </a:prstGeom>
          </p:spPr>
        </p:pic>
        <p:cxnSp>
          <p:nvCxnSpPr>
            <p:cNvPr id="26" name="直線コネクタ 25"/>
            <p:cNvCxnSpPr/>
            <p:nvPr/>
          </p:nvCxnSpPr>
          <p:spPr>
            <a:xfrm rot="10800000" flipV="1">
              <a:off x="18937673" y="17725068"/>
              <a:ext cx="665152" cy="179396"/>
            </a:xfrm>
            <a:prstGeom prst="line">
              <a:avLst/>
            </a:prstGeom>
            <a:ln w="25400" cap="flat" cmpd="sng" algn="ctr">
              <a:solidFill>
                <a:srgbClr val="FF0000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正方形/長方形 26"/>
            <p:cNvSpPr/>
            <p:nvPr/>
          </p:nvSpPr>
          <p:spPr>
            <a:xfrm>
              <a:off x="18700137" y="17938091"/>
              <a:ext cx="1523530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endParaRPr lang="en-US" altLang="ja-JP" sz="1600" dirty="0" smtClean="0">
                <a:solidFill>
                  <a:srgbClr val="FF0000"/>
                </a:solidFill>
                <a:latin typeface="Century Gothic"/>
                <a:cs typeface="Century Gothic"/>
              </a:endParaRPr>
            </a:p>
            <a:p>
              <a:pPr algn="ctr"/>
              <a:r>
                <a:rPr lang="en-US" altLang="ja-JP" sz="1400" dirty="0" err="1" smtClean="0">
                  <a:solidFill>
                    <a:srgbClr val="FF0000"/>
                  </a:solidFill>
                  <a:latin typeface="Century Gothic"/>
                  <a:cs typeface="Century Gothic"/>
                </a:rPr>
                <a:t>π</a:t>
              </a:r>
              <a:r>
                <a:rPr lang="en-US" altLang="ja-JP" sz="1400" dirty="0" smtClean="0">
                  <a:solidFill>
                    <a:srgbClr val="FF0000"/>
                  </a:solidFill>
                  <a:latin typeface="Century Gothic"/>
                  <a:cs typeface="Century Gothic"/>
                </a:rPr>
                <a:t> exchange</a:t>
              </a:r>
            </a:p>
          </p:txBody>
        </p:sp>
        <p:sp>
          <p:nvSpPr>
            <p:cNvPr id="28" name="正方形/長方形 27"/>
            <p:cNvSpPr/>
            <p:nvPr/>
          </p:nvSpPr>
          <p:spPr>
            <a:xfrm>
              <a:off x="20192433" y="17221998"/>
              <a:ext cx="571500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ja-JP" sz="2000" dirty="0" smtClean="0">
                  <a:latin typeface="Century Gothic"/>
                  <a:cs typeface="Century Gothic"/>
                </a:rPr>
                <a:t>N</a:t>
              </a:r>
              <a:endParaRPr lang="en-US" altLang="ja-JP" sz="2000" baseline="30000" dirty="0" smtClean="0">
                <a:latin typeface="Century Gothic"/>
                <a:cs typeface="Century Gothic"/>
              </a:endParaRPr>
            </a:p>
          </p:txBody>
        </p:sp>
        <p:grpSp>
          <p:nvGrpSpPr>
            <p:cNvPr id="29" name="図形グループ 189"/>
            <p:cNvGrpSpPr/>
            <p:nvPr/>
          </p:nvGrpSpPr>
          <p:grpSpPr>
            <a:xfrm>
              <a:off x="17870427" y="18029341"/>
              <a:ext cx="622300" cy="400110"/>
              <a:chOff x="6261688" y="3317090"/>
              <a:chExt cx="622300" cy="400110"/>
            </a:xfrm>
          </p:grpSpPr>
          <p:sp>
            <p:nvSpPr>
              <p:cNvPr id="30" name="正方形/長方形 29"/>
              <p:cNvSpPr/>
              <p:nvPr/>
            </p:nvSpPr>
            <p:spPr>
              <a:xfrm>
                <a:off x="6261688" y="3317090"/>
                <a:ext cx="622300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ja-JP" sz="2000" dirty="0" smtClean="0">
                    <a:latin typeface="Century Gothic"/>
                    <a:cs typeface="Century Gothic"/>
                  </a:rPr>
                  <a:t>P</a:t>
                </a:r>
                <a:r>
                  <a:rPr lang="en-US" altLang="ja-JP" sz="2000" baseline="30000" dirty="0" smtClean="0">
                    <a:latin typeface="Century Gothic"/>
                    <a:cs typeface="Century Gothic"/>
                  </a:rPr>
                  <a:t>(</a:t>
                </a:r>
                <a:r>
                  <a:rPr lang="en-US" altLang="ja-JP" sz="2000" dirty="0" smtClean="0">
                    <a:latin typeface="Century Gothic"/>
                    <a:cs typeface="Century Gothic"/>
                  </a:rPr>
                  <a:t>*</a:t>
                </a:r>
                <a:r>
                  <a:rPr lang="en-US" altLang="ja-JP" sz="2000" baseline="30000" dirty="0" smtClean="0">
                    <a:latin typeface="Century Gothic"/>
                    <a:cs typeface="Century Gothic"/>
                  </a:rPr>
                  <a:t>)</a:t>
                </a:r>
              </a:p>
            </p:txBody>
          </p:sp>
          <p:cxnSp>
            <p:nvCxnSpPr>
              <p:cNvPr id="31" name="直線コネクタ 30"/>
              <p:cNvCxnSpPr/>
              <p:nvPr/>
            </p:nvCxnSpPr>
            <p:spPr>
              <a:xfrm>
                <a:off x="6384548" y="3406775"/>
                <a:ext cx="130153" cy="1588"/>
              </a:xfrm>
              <a:prstGeom prst="line">
                <a:avLst/>
              </a:prstGeom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2" name="正方形/長方形 31"/>
          <p:cNvSpPr/>
          <p:nvPr/>
        </p:nvSpPr>
        <p:spPr>
          <a:xfrm>
            <a:off x="7348277" y="2755989"/>
            <a:ext cx="95856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ja-JP" sz="1400" dirty="0" err="1">
                <a:latin typeface="Century Gothic"/>
                <a:cs typeface="Century Gothic"/>
              </a:rPr>
              <a:t>i</a:t>
            </a:r>
            <a:r>
              <a:rPr lang="en-US" altLang="ja-JP" sz="1400" dirty="0" err="1" smtClean="0">
                <a:latin typeface="Century Gothic"/>
                <a:cs typeface="Century Gothic"/>
              </a:rPr>
              <a:t>sospin</a:t>
            </a:r>
            <a:r>
              <a:rPr lang="en-US" altLang="ja-JP" sz="1400" dirty="0" smtClean="0">
                <a:latin typeface="Century Gothic"/>
                <a:cs typeface="Century Gothic"/>
              </a:rPr>
              <a:t> 0</a:t>
            </a:r>
            <a:endParaRPr lang="en-US" altLang="ja-JP" sz="1400" baseline="30000" dirty="0" smtClean="0">
              <a:latin typeface="Century Gothic"/>
              <a:cs typeface="Century Gothic"/>
            </a:endParaRPr>
          </a:p>
        </p:txBody>
      </p:sp>
      <p:sp>
        <p:nvSpPr>
          <p:cNvPr id="45" name="テキスト ボックス 44"/>
          <p:cNvSpPr txBox="1"/>
          <p:nvPr/>
        </p:nvSpPr>
        <p:spPr>
          <a:xfrm>
            <a:off x="2849704" y="1868220"/>
            <a:ext cx="9405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400" dirty="0" smtClean="0">
                <a:latin typeface="Century Gothic"/>
                <a:cs typeface="Century Gothic"/>
              </a:rPr>
              <a:t>142</a:t>
            </a:r>
            <a:r>
              <a:rPr kumimoji="1" lang="en-US" altLang="ja-JP" sz="1400" dirty="0" smtClean="0">
                <a:latin typeface="Century Gothic"/>
                <a:cs typeface="Century Gothic"/>
              </a:rPr>
              <a:t> </a:t>
            </a:r>
            <a:r>
              <a:rPr kumimoji="1" lang="en-US" altLang="ja-JP" sz="1400" dirty="0" err="1" smtClean="0">
                <a:latin typeface="Century Gothic"/>
                <a:cs typeface="Century Gothic"/>
              </a:rPr>
              <a:t>MeV</a:t>
            </a:r>
            <a:endParaRPr kumimoji="1" lang="ja-JP" altLang="en-US" sz="1400" baseline="30000" dirty="0">
              <a:latin typeface="Century Gothic"/>
              <a:cs typeface="Century Gothic"/>
            </a:endParaRPr>
          </a:p>
        </p:txBody>
      </p:sp>
      <p:sp>
        <p:nvSpPr>
          <p:cNvPr id="48" name="テキスト ボックス 47"/>
          <p:cNvSpPr txBox="1"/>
          <p:nvPr/>
        </p:nvSpPr>
        <p:spPr>
          <a:xfrm>
            <a:off x="2866499" y="4163516"/>
            <a:ext cx="7415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1400" dirty="0" smtClean="0">
                <a:latin typeface="Century Gothic"/>
                <a:cs typeface="Century Gothic"/>
              </a:rPr>
              <a:t>0 </a:t>
            </a:r>
            <a:r>
              <a:rPr kumimoji="1" lang="en-US" altLang="ja-JP" sz="1400" dirty="0" err="1" smtClean="0">
                <a:latin typeface="Century Gothic"/>
                <a:cs typeface="Century Gothic"/>
              </a:rPr>
              <a:t>MeV</a:t>
            </a:r>
            <a:endParaRPr kumimoji="1" lang="ja-JP" altLang="en-US" sz="1400" baseline="30000" dirty="0">
              <a:latin typeface="Century Gothic"/>
              <a:cs typeface="Century Gothic"/>
            </a:endParaRPr>
          </a:p>
        </p:txBody>
      </p:sp>
      <p:sp>
        <p:nvSpPr>
          <p:cNvPr id="49" name="テキスト ボックス 48"/>
          <p:cNvSpPr txBox="1"/>
          <p:nvPr/>
        </p:nvSpPr>
        <p:spPr>
          <a:xfrm>
            <a:off x="5721525" y="3388667"/>
            <a:ext cx="8410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400" dirty="0" smtClean="0">
                <a:latin typeface="Century Gothic"/>
                <a:cs typeface="Century Gothic"/>
              </a:rPr>
              <a:t>46 </a:t>
            </a:r>
            <a:r>
              <a:rPr kumimoji="1" lang="en-US" altLang="ja-JP" sz="1400" dirty="0" err="1" smtClean="0">
                <a:latin typeface="Century Gothic"/>
                <a:cs typeface="Century Gothic"/>
              </a:rPr>
              <a:t>MeV</a:t>
            </a:r>
            <a:endParaRPr kumimoji="1" lang="ja-JP" altLang="en-US" sz="1400" baseline="30000" dirty="0">
              <a:latin typeface="Century Gothic"/>
              <a:cs typeface="Century Gothic"/>
            </a:endParaRPr>
          </a:p>
        </p:txBody>
      </p:sp>
      <p:sp>
        <p:nvSpPr>
          <p:cNvPr id="50" name="テキスト ボックス 49"/>
          <p:cNvSpPr txBox="1"/>
          <p:nvPr/>
        </p:nvSpPr>
        <p:spPr>
          <a:xfrm>
            <a:off x="5718863" y="4146908"/>
            <a:ext cx="7415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1400" dirty="0" smtClean="0">
                <a:latin typeface="Century Gothic"/>
                <a:cs typeface="Century Gothic"/>
              </a:rPr>
              <a:t>0 </a:t>
            </a:r>
            <a:r>
              <a:rPr kumimoji="1" lang="en-US" altLang="ja-JP" sz="1400" dirty="0" err="1" smtClean="0">
                <a:latin typeface="Century Gothic"/>
                <a:cs typeface="Century Gothic"/>
              </a:rPr>
              <a:t>MeV</a:t>
            </a:r>
            <a:endParaRPr kumimoji="1" lang="ja-JP" altLang="en-US" sz="1400" baseline="30000" dirty="0">
              <a:latin typeface="Century Gothic"/>
              <a:cs typeface="Century Gothic"/>
            </a:endParaRPr>
          </a:p>
        </p:txBody>
      </p:sp>
      <p:sp>
        <p:nvSpPr>
          <p:cNvPr id="53" name="テキスト ボックス 52"/>
          <p:cNvSpPr txBox="1"/>
          <p:nvPr/>
        </p:nvSpPr>
        <p:spPr>
          <a:xfrm>
            <a:off x="8545845" y="4155431"/>
            <a:ext cx="7415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1400" dirty="0" smtClean="0">
                <a:latin typeface="Century Gothic"/>
                <a:cs typeface="Century Gothic"/>
              </a:rPr>
              <a:t>0 </a:t>
            </a:r>
            <a:r>
              <a:rPr kumimoji="1" lang="en-US" altLang="ja-JP" sz="1400" dirty="0" err="1" smtClean="0">
                <a:latin typeface="Century Gothic"/>
                <a:cs typeface="Century Gothic"/>
              </a:rPr>
              <a:t>MeV</a:t>
            </a:r>
            <a:endParaRPr kumimoji="1" lang="ja-JP" altLang="en-US" sz="1400" baseline="30000" dirty="0">
              <a:latin typeface="Century Gothic"/>
              <a:cs typeface="Century Gothic"/>
            </a:endParaRPr>
          </a:p>
        </p:txBody>
      </p:sp>
      <p:grpSp>
        <p:nvGrpSpPr>
          <p:cNvPr id="42" name="図形グループ 41"/>
          <p:cNvGrpSpPr/>
          <p:nvPr/>
        </p:nvGrpSpPr>
        <p:grpSpPr>
          <a:xfrm>
            <a:off x="6859245" y="3615004"/>
            <a:ext cx="1338076" cy="707886"/>
            <a:chOff x="4049185" y="2513012"/>
            <a:chExt cx="1338076" cy="707886"/>
          </a:xfrm>
        </p:grpSpPr>
        <p:sp>
          <p:nvSpPr>
            <p:cNvPr id="54" name="テキスト ボックス 53"/>
            <p:cNvSpPr txBox="1"/>
            <p:nvPr/>
          </p:nvSpPr>
          <p:spPr>
            <a:xfrm>
              <a:off x="4049185" y="2513012"/>
              <a:ext cx="133807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4000" dirty="0" smtClean="0">
                  <a:solidFill>
                    <a:schemeClr val="accent2"/>
                  </a:solidFill>
                  <a:latin typeface="Century Gothic"/>
                  <a:cs typeface="Century Gothic"/>
                </a:rPr>
                <a:t>P</a:t>
              </a:r>
              <a:r>
                <a:rPr kumimoji="1" lang="en-US" altLang="ja-JP" sz="4000" baseline="30000" dirty="0" smtClean="0">
                  <a:solidFill>
                    <a:schemeClr val="accent2"/>
                  </a:solidFill>
                  <a:latin typeface="Century Gothic"/>
                  <a:cs typeface="Century Gothic"/>
                </a:rPr>
                <a:t>(</a:t>
              </a:r>
              <a:r>
                <a:rPr kumimoji="1" lang="en-US" altLang="ja-JP" sz="4000" dirty="0" smtClean="0">
                  <a:solidFill>
                    <a:schemeClr val="accent2"/>
                  </a:solidFill>
                  <a:latin typeface="Century Gothic"/>
                  <a:cs typeface="Century Gothic"/>
                </a:rPr>
                <a:t>*</a:t>
              </a:r>
              <a:r>
                <a:rPr kumimoji="1" lang="en-US" altLang="ja-JP" sz="4000" baseline="30000" dirty="0" smtClean="0">
                  <a:solidFill>
                    <a:schemeClr val="accent2"/>
                  </a:solidFill>
                  <a:latin typeface="Century Gothic"/>
                  <a:cs typeface="Century Gothic"/>
                </a:rPr>
                <a:t>)</a:t>
              </a:r>
              <a:r>
                <a:rPr kumimoji="1" lang="en-US" altLang="ja-JP" sz="4000" dirty="0" smtClean="0">
                  <a:solidFill>
                    <a:schemeClr val="accent2"/>
                  </a:solidFill>
                  <a:latin typeface="Century Gothic"/>
                  <a:cs typeface="Century Gothic"/>
                </a:rPr>
                <a:t>N</a:t>
              </a:r>
              <a:endParaRPr kumimoji="1" lang="ja-JP" altLang="en-US" sz="4000" dirty="0">
                <a:solidFill>
                  <a:schemeClr val="accent2"/>
                </a:solidFill>
                <a:latin typeface="Century Gothic"/>
                <a:cs typeface="Century Gothic"/>
              </a:endParaRPr>
            </a:p>
          </p:txBody>
        </p:sp>
        <p:cxnSp>
          <p:nvCxnSpPr>
            <p:cNvPr id="55" name="直線コネクタ 54"/>
            <p:cNvCxnSpPr>
              <a:cxnSpLocks noChangeAspect="1"/>
            </p:cNvCxnSpPr>
            <p:nvPr/>
          </p:nvCxnSpPr>
          <p:spPr>
            <a:xfrm>
              <a:off x="4167280" y="2624782"/>
              <a:ext cx="244762" cy="0"/>
            </a:xfrm>
            <a:prstGeom prst="line">
              <a:avLst/>
            </a:prstGeom>
            <a:ln w="38100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" name="図形グループ 99"/>
          <p:cNvGrpSpPr/>
          <p:nvPr/>
        </p:nvGrpSpPr>
        <p:grpSpPr>
          <a:xfrm>
            <a:off x="6859245" y="3615004"/>
            <a:ext cx="1338076" cy="707886"/>
            <a:chOff x="4049185" y="2513012"/>
            <a:chExt cx="1338076" cy="707886"/>
          </a:xfrm>
        </p:grpSpPr>
        <p:sp>
          <p:nvSpPr>
            <p:cNvPr id="101" name="テキスト ボックス 100"/>
            <p:cNvSpPr txBox="1"/>
            <p:nvPr/>
          </p:nvSpPr>
          <p:spPr>
            <a:xfrm>
              <a:off x="4049185" y="2513012"/>
              <a:ext cx="133807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4000" dirty="0" smtClean="0">
                  <a:solidFill>
                    <a:schemeClr val="accent2"/>
                  </a:solidFill>
                  <a:latin typeface="Century Gothic"/>
                  <a:cs typeface="Century Gothic"/>
                </a:rPr>
                <a:t>P</a:t>
              </a:r>
              <a:r>
                <a:rPr kumimoji="1" lang="en-US" altLang="ja-JP" sz="4000" baseline="30000" dirty="0" smtClean="0">
                  <a:solidFill>
                    <a:schemeClr val="accent2"/>
                  </a:solidFill>
                  <a:latin typeface="Century Gothic"/>
                  <a:cs typeface="Century Gothic"/>
                </a:rPr>
                <a:t>(</a:t>
              </a:r>
              <a:r>
                <a:rPr kumimoji="1" lang="en-US" altLang="ja-JP" sz="4000" dirty="0" smtClean="0">
                  <a:solidFill>
                    <a:schemeClr val="accent2"/>
                  </a:solidFill>
                  <a:latin typeface="Century Gothic"/>
                  <a:cs typeface="Century Gothic"/>
                </a:rPr>
                <a:t>*</a:t>
              </a:r>
              <a:r>
                <a:rPr kumimoji="1" lang="en-US" altLang="ja-JP" sz="4000" baseline="30000" dirty="0" smtClean="0">
                  <a:solidFill>
                    <a:schemeClr val="accent2"/>
                  </a:solidFill>
                  <a:latin typeface="Century Gothic"/>
                  <a:cs typeface="Century Gothic"/>
                </a:rPr>
                <a:t>)</a:t>
              </a:r>
              <a:r>
                <a:rPr kumimoji="1" lang="en-US" altLang="ja-JP" sz="4000" dirty="0" smtClean="0">
                  <a:solidFill>
                    <a:schemeClr val="accent2"/>
                  </a:solidFill>
                  <a:latin typeface="Century Gothic"/>
                  <a:cs typeface="Century Gothic"/>
                </a:rPr>
                <a:t>N</a:t>
              </a:r>
              <a:endParaRPr kumimoji="1" lang="ja-JP" altLang="en-US" sz="4000" dirty="0">
                <a:solidFill>
                  <a:schemeClr val="accent2"/>
                </a:solidFill>
                <a:latin typeface="Century Gothic"/>
                <a:cs typeface="Century Gothic"/>
              </a:endParaRPr>
            </a:p>
          </p:txBody>
        </p:sp>
        <p:cxnSp>
          <p:nvCxnSpPr>
            <p:cNvPr id="102" name="直線コネクタ 101"/>
            <p:cNvCxnSpPr>
              <a:cxnSpLocks noChangeAspect="1"/>
            </p:cNvCxnSpPr>
            <p:nvPr/>
          </p:nvCxnSpPr>
          <p:spPr>
            <a:xfrm>
              <a:off x="4167280" y="2624782"/>
              <a:ext cx="244762" cy="0"/>
            </a:xfrm>
            <a:prstGeom prst="line">
              <a:avLst/>
            </a:prstGeom>
            <a:ln w="38100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5" name="テキスト ボックス 94"/>
          <p:cNvSpPr txBox="1"/>
          <p:nvPr/>
        </p:nvSpPr>
        <p:spPr>
          <a:xfrm>
            <a:off x="5721525" y="3388667"/>
            <a:ext cx="8410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400" dirty="0" smtClean="0">
                <a:latin typeface="Century Gothic"/>
                <a:cs typeface="Century Gothic"/>
              </a:rPr>
              <a:t>46 </a:t>
            </a:r>
            <a:r>
              <a:rPr kumimoji="1" lang="en-US" altLang="ja-JP" sz="1400" dirty="0" err="1" smtClean="0">
                <a:latin typeface="Century Gothic"/>
                <a:cs typeface="Century Gothic"/>
              </a:rPr>
              <a:t>MeV</a:t>
            </a:r>
            <a:endParaRPr kumimoji="1" lang="ja-JP" altLang="en-US" sz="1400" baseline="30000" dirty="0">
              <a:latin typeface="Century Gothic"/>
              <a:cs typeface="Century Gothic"/>
            </a:endParaRPr>
          </a:p>
        </p:txBody>
      </p:sp>
      <p:sp>
        <p:nvSpPr>
          <p:cNvPr id="97" name="テキスト ボックス 96"/>
          <p:cNvSpPr txBox="1"/>
          <p:nvPr/>
        </p:nvSpPr>
        <p:spPr>
          <a:xfrm>
            <a:off x="5718863" y="4146908"/>
            <a:ext cx="7415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1400" dirty="0" smtClean="0">
                <a:latin typeface="Century Gothic"/>
                <a:cs typeface="Century Gothic"/>
              </a:rPr>
              <a:t>0 </a:t>
            </a:r>
            <a:r>
              <a:rPr kumimoji="1" lang="en-US" altLang="ja-JP" sz="1400" dirty="0" err="1" smtClean="0">
                <a:latin typeface="Century Gothic"/>
                <a:cs typeface="Century Gothic"/>
              </a:rPr>
              <a:t>MeV</a:t>
            </a:r>
            <a:endParaRPr kumimoji="1" lang="ja-JP" altLang="en-US" sz="1400" baseline="30000" dirty="0">
              <a:latin typeface="Century Gothic"/>
              <a:cs typeface="Century Gothic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20732" y="0"/>
            <a:ext cx="89025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 smtClean="0">
                <a:latin typeface="Century Gothic"/>
                <a:cs typeface="Century Gothic"/>
              </a:rPr>
              <a:t>3. Application 1: Leading order in 1/m</a:t>
            </a:r>
            <a:r>
              <a:rPr lang="en-US" altLang="ja-JP" sz="2800" baseline="-25000" dirty="0" smtClean="0">
                <a:latin typeface="Century Gothic"/>
                <a:cs typeface="Century Gothic"/>
              </a:rPr>
              <a:t>Q</a:t>
            </a:r>
            <a:r>
              <a:rPr lang="en-US" altLang="ja-JP" sz="2800" dirty="0" smtClean="0">
                <a:latin typeface="Century Gothic"/>
                <a:cs typeface="Century Gothic"/>
              </a:rPr>
              <a:t> expansion</a:t>
            </a:r>
            <a:endParaRPr lang="ja-JP" altLang="en-US" sz="2800" dirty="0">
              <a:latin typeface="Century Gothic"/>
              <a:cs typeface="Century Gothic"/>
            </a:endParaRPr>
          </a:p>
        </p:txBody>
      </p:sp>
      <p:cxnSp>
        <p:nvCxnSpPr>
          <p:cNvPr id="40" name="直線コネクタ 39"/>
          <p:cNvCxnSpPr/>
          <p:nvPr/>
        </p:nvCxnSpPr>
        <p:spPr>
          <a:xfrm rot="5400000" flipH="1" flipV="1">
            <a:off x="-1596048" y="3345046"/>
            <a:ext cx="4106496" cy="1588"/>
          </a:xfrm>
          <a:prstGeom prst="line">
            <a:avLst/>
          </a:prstGeom>
          <a:ln>
            <a:solidFill>
              <a:schemeClr val="tx1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直線コネクタ 40"/>
          <p:cNvCxnSpPr/>
          <p:nvPr/>
        </p:nvCxnSpPr>
        <p:spPr>
          <a:xfrm>
            <a:off x="724694" y="4318000"/>
            <a:ext cx="2196306" cy="1588"/>
          </a:xfrm>
          <a:prstGeom prst="line">
            <a:avLst/>
          </a:prstGeom>
          <a:ln w="19050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直線コネクタ 42"/>
          <p:cNvCxnSpPr/>
          <p:nvPr/>
        </p:nvCxnSpPr>
        <p:spPr>
          <a:xfrm>
            <a:off x="3571677" y="4319588"/>
            <a:ext cx="2196306" cy="1588"/>
          </a:xfrm>
          <a:prstGeom prst="line">
            <a:avLst/>
          </a:prstGeom>
          <a:ln w="19050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直線コネクタ 43"/>
          <p:cNvCxnSpPr/>
          <p:nvPr/>
        </p:nvCxnSpPr>
        <p:spPr>
          <a:xfrm>
            <a:off x="6418661" y="4316412"/>
            <a:ext cx="2196306" cy="1588"/>
          </a:xfrm>
          <a:prstGeom prst="line">
            <a:avLst/>
          </a:prstGeom>
          <a:ln w="19050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直線コネクタ 50"/>
          <p:cNvCxnSpPr/>
          <p:nvPr/>
        </p:nvCxnSpPr>
        <p:spPr>
          <a:xfrm>
            <a:off x="724694" y="2041524"/>
            <a:ext cx="2196306" cy="1588"/>
          </a:xfrm>
          <a:prstGeom prst="line">
            <a:avLst/>
          </a:prstGeom>
          <a:ln w="19050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直線コネクタ 51"/>
          <p:cNvCxnSpPr/>
          <p:nvPr/>
        </p:nvCxnSpPr>
        <p:spPr>
          <a:xfrm>
            <a:off x="3571677" y="3567112"/>
            <a:ext cx="2196306" cy="1588"/>
          </a:xfrm>
          <a:prstGeom prst="line">
            <a:avLst/>
          </a:prstGeom>
          <a:ln w="19050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1" name="テキスト ボックス 60"/>
          <p:cNvSpPr txBox="1"/>
          <p:nvPr/>
        </p:nvSpPr>
        <p:spPr>
          <a:xfrm>
            <a:off x="0" y="768578"/>
            <a:ext cx="10386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800" dirty="0" smtClean="0">
                <a:latin typeface="Century Gothic"/>
                <a:cs typeface="Century Gothic"/>
              </a:rPr>
              <a:t>Mass</a:t>
            </a:r>
            <a:endParaRPr kumimoji="1" lang="ja-JP" altLang="en-US" sz="2800" baseline="30000" dirty="0">
              <a:latin typeface="Century Gothic"/>
              <a:cs typeface="Century Gothic"/>
            </a:endParaRPr>
          </a:p>
        </p:txBody>
      </p:sp>
      <p:grpSp>
        <p:nvGrpSpPr>
          <p:cNvPr id="2" name="図形グループ 30"/>
          <p:cNvGrpSpPr/>
          <p:nvPr/>
        </p:nvGrpSpPr>
        <p:grpSpPr>
          <a:xfrm>
            <a:off x="1202202" y="2252990"/>
            <a:ext cx="2128329" cy="2589818"/>
            <a:chOff x="1202202" y="2443490"/>
            <a:chExt cx="2128329" cy="2589818"/>
          </a:xfrm>
        </p:grpSpPr>
        <p:cxnSp>
          <p:nvCxnSpPr>
            <p:cNvPr id="45" name="直線コネクタ 44"/>
            <p:cNvCxnSpPr/>
            <p:nvPr/>
          </p:nvCxnSpPr>
          <p:spPr>
            <a:xfrm>
              <a:off x="1202202" y="4586288"/>
              <a:ext cx="1241290" cy="1588"/>
            </a:xfrm>
            <a:prstGeom prst="line">
              <a:avLst/>
            </a:prstGeom>
            <a:ln w="57150" cap="rnd" cmpd="sng" algn="ctr">
              <a:solidFill>
                <a:srgbClr val="1F497D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直線コネクタ 47"/>
            <p:cNvCxnSpPr/>
            <p:nvPr/>
          </p:nvCxnSpPr>
          <p:spPr>
            <a:xfrm>
              <a:off x="1202202" y="2703512"/>
              <a:ext cx="1241290" cy="1588"/>
            </a:xfrm>
            <a:prstGeom prst="line">
              <a:avLst/>
            </a:prstGeom>
            <a:ln w="57150" cap="rnd" cmpd="sng" algn="ctr">
              <a:solidFill>
                <a:srgbClr val="1F497D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テキスト ボックス 61"/>
            <p:cNvSpPr txBox="1"/>
            <p:nvPr/>
          </p:nvSpPr>
          <p:spPr>
            <a:xfrm>
              <a:off x="2511468" y="4510088"/>
              <a:ext cx="81906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2800" dirty="0" smtClean="0">
                  <a:latin typeface="Century Gothic"/>
                  <a:cs typeface="Century Gothic"/>
                </a:rPr>
                <a:t>1/2</a:t>
              </a:r>
              <a:r>
                <a:rPr lang="en-US" altLang="ja-JP" sz="2800" baseline="30000" dirty="0" smtClean="0">
                  <a:latin typeface="Century Gothic"/>
                  <a:cs typeface="Century Gothic"/>
                </a:rPr>
                <a:t>-</a:t>
              </a:r>
              <a:endParaRPr kumimoji="1" lang="ja-JP" altLang="en-US" sz="2800" baseline="30000" dirty="0">
                <a:latin typeface="Century Gothic"/>
                <a:cs typeface="Century Gothic"/>
              </a:endParaRPr>
            </a:p>
          </p:txBody>
        </p:sp>
        <p:sp>
          <p:nvSpPr>
            <p:cNvPr id="63" name="テキスト ボックス 62"/>
            <p:cNvSpPr txBox="1"/>
            <p:nvPr/>
          </p:nvSpPr>
          <p:spPr>
            <a:xfrm>
              <a:off x="2511468" y="2443490"/>
              <a:ext cx="81906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2800" dirty="0" smtClean="0">
                  <a:latin typeface="Century Gothic"/>
                  <a:cs typeface="Century Gothic"/>
                </a:rPr>
                <a:t>3/2</a:t>
              </a:r>
              <a:r>
                <a:rPr lang="en-US" altLang="ja-JP" sz="2800" baseline="30000" dirty="0" smtClean="0">
                  <a:latin typeface="Century Gothic"/>
                  <a:cs typeface="Century Gothic"/>
                </a:rPr>
                <a:t>-</a:t>
              </a:r>
              <a:endParaRPr kumimoji="1" lang="ja-JP" altLang="en-US" sz="2800" baseline="30000" dirty="0">
                <a:latin typeface="Century Gothic"/>
                <a:cs typeface="Century Gothic"/>
              </a:endParaRPr>
            </a:p>
          </p:txBody>
        </p:sp>
      </p:grpSp>
      <p:grpSp>
        <p:nvGrpSpPr>
          <p:cNvPr id="3" name="図形グループ 31"/>
          <p:cNvGrpSpPr/>
          <p:nvPr/>
        </p:nvGrpSpPr>
        <p:grpSpPr>
          <a:xfrm>
            <a:off x="4049185" y="3862388"/>
            <a:ext cx="2118539" cy="1192818"/>
            <a:chOff x="4049185" y="4052888"/>
            <a:chExt cx="2118539" cy="1192818"/>
          </a:xfrm>
        </p:grpSpPr>
        <p:cxnSp>
          <p:nvCxnSpPr>
            <p:cNvPr id="53" name="直線コネクタ 52"/>
            <p:cNvCxnSpPr/>
            <p:nvPr/>
          </p:nvCxnSpPr>
          <p:spPr>
            <a:xfrm>
              <a:off x="4049185" y="4926012"/>
              <a:ext cx="1241290" cy="1588"/>
            </a:xfrm>
            <a:prstGeom prst="line">
              <a:avLst/>
            </a:prstGeom>
            <a:ln w="57150" cap="rnd" cmpd="sng" algn="ctr">
              <a:solidFill>
                <a:srgbClr val="F79646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直線コネクタ 53"/>
            <p:cNvCxnSpPr/>
            <p:nvPr/>
          </p:nvCxnSpPr>
          <p:spPr>
            <a:xfrm>
              <a:off x="4049185" y="4441824"/>
              <a:ext cx="1241290" cy="1588"/>
            </a:xfrm>
            <a:prstGeom prst="line">
              <a:avLst/>
            </a:prstGeom>
            <a:ln w="57150" cap="rnd" cmpd="sng" algn="ctr">
              <a:solidFill>
                <a:srgbClr val="F79646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テキスト ボックス 65"/>
            <p:cNvSpPr txBox="1"/>
            <p:nvPr/>
          </p:nvSpPr>
          <p:spPr>
            <a:xfrm>
              <a:off x="5323261" y="4722486"/>
              <a:ext cx="81906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2800" dirty="0" smtClean="0">
                  <a:latin typeface="Century Gothic"/>
                  <a:cs typeface="Century Gothic"/>
                </a:rPr>
                <a:t>1/2</a:t>
              </a:r>
              <a:r>
                <a:rPr lang="en-US" altLang="ja-JP" sz="2800" baseline="30000" dirty="0" smtClean="0">
                  <a:latin typeface="Century Gothic"/>
                  <a:cs typeface="Century Gothic"/>
                </a:rPr>
                <a:t>-</a:t>
              </a:r>
              <a:endParaRPr kumimoji="1" lang="ja-JP" altLang="en-US" sz="2800" baseline="30000" dirty="0">
                <a:latin typeface="Century Gothic"/>
                <a:cs typeface="Century Gothic"/>
              </a:endParaRPr>
            </a:p>
          </p:txBody>
        </p:sp>
        <p:sp>
          <p:nvSpPr>
            <p:cNvPr id="67" name="テキスト ボックス 66"/>
            <p:cNvSpPr txBox="1"/>
            <p:nvPr/>
          </p:nvSpPr>
          <p:spPr>
            <a:xfrm>
              <a:off x="5348661" y="4052888"/>
              <a:ext cx="81906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2800" dirty="0" smtClean="0">
                  <a:latin typeface="Century Gothic"/>
                  <a:cs typeface="Century Gothic"/>
                </a:rPr>
                <a:t>3/2</a:t>
              </a:r>
              <a:r>
                <a:rPr lang="en-US" altLang="ja-JP" sz="2800" baseline="30000" dirty="0" smtClean="0">
                  <a:latin typeface="Century Gothic"/>
                  <a:cs typeface="Century Gothic"/>
                </a:rPr>
                <a:t>-</a:t>
              </a:r>
              <a:endParaRPr kumimoji="1" lang="ja-JP" altLang="en-US" sz="2800" baseline="30000" dirty="0">
                <a:latin typeface="Century Gothic"/>
                <a:cs typeface="Century Gothic"/>
              </a:endParaRPr>
            </a:p>
          </p:txBody>
        </p:sp>
      </p:grpSp>
      <p:cxnSp>
        <p:nvCxnSpPr>
          <p:cNvPr id="59" name="直線コネクタ 58"/>
          <p:cNvCxnSpPr/>
          <p:nvPr/>
        </p:nvCxnSpPr>
        <p:spPr>
          <a:xfrm>
            <a:off x="6794543" y="5662612"/>
            <a:ext cx="1241290" cy="1588"/>
          </a:xfrm>
          <a:prstGeom prst="line">
            <a:avLst/>
          </a:prstGeom>
          <a:ln w="57150" cap="rnd" cmpd="sng" algn="ctr">
            <a:solidFill>
              <a:srgbClr val="C0504D"/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0" name="テキスト ボックス 69"/>
          <p:cNvSpPr txBox="1"/>
          <p:nvPr/>
        </p:nvSpPr>
        <p:spPr>
          <a:xfrm>
            <a:off x="8208319" y="5197802"/>
            <a:ext cx="81906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 smtClean="0">
                <a:latin typeface="Century Gothic"/>
                <a:cs typeface="Century Gothic"/>
              </a:rPr>
              <a:t>3/2</a:t>
            </a:r>
            <a:r>
              <a:rPr lang="en-US" altLang="ja-JP" sz="2800" baseline="30000" dirty="0" smtClean="0">
                <a:latin typeface="Century Gothic"/>
                <a:cs typeface="Century Gothic"/>
              </a:rPr>
              <a:t>-</a:t>
            </a:r>
            <a:endParaRPr lang="ja-JP" altLang="en-US" sz="2800" baseline="30000" dirty="0" smtClean="0">
              <a:latin typeface="Century Gothic"/>
              <a:cs typeface="Century Gothic"/>
            </a:endParaRPr>
          </a:p>
          <a:p>
            <a:pPr algn="ctr"/>
            <a:r>
              <a:rPr kumimoji="1" lang="en-US" altLang="ja-JP" sz="2800" dirty="0" smtClean="0">
                <a:latin typeface="Century Gothic"/>
                <a:cs typeface="Century Gothic"/>
              </a:rPr>
              <a:t>1/2</a:t>
            </a:r>
            <a:r>
              <a:rPr lang="en-US" altLang="ja-JP" sz="2800" baseline="30000" dirty="0" smtClean="0">
                <a:latin typeface="Century Gothic"/>
                <a:cs typeface="Century Gothic"/>
              </a:rPr>
              <a:t>-</a:t>
            </a:r>
          </a:p>
        </p:txBody>
      </p:sp>
      <p:sp>
        <p:nvSpPr>
          <p:cNvPr id="37" name="テキスト ボックス 36"/>
          <p:cNvSpPr txBox="1"/>
          <p:nvPr/>
        </p:nvSpPr>
        <p:spPr>
          <a:xfrm>
            <a:off x="1116885" y="5969000"/>
            <a:ext cx="13956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800" dirty="0" smtClean="0">
                <a:latin typeface="Century Gothic"/>
                <a:cs typeface="Century Gothic"/>
              </a:rPr>
              <a:t>Charm</a:t>
            </a:r>
            <a:endParaRPr kumimoji="1" lang="ja-JP" altLang="en-US" sz="2800" baseline="30000" dirty="0">
              <a:latin typeface="Century Gothic"/>
              <a:cs typeface="Century Gothic"/>
            </a:endParaRPr>
          </a:p>
        </p:txBody>
      </p:sp>
      <p:sp>
        <p:nvSpPr>
          <p:cNvPr id="38" name="テキスト ボックス 37"/>
          <p:cNvSpPr txBox="1"/>
          <p:nvPr/>
        </p:nvSpPr>
        <p:spPr>
          <a:xfrm>
            <a:off x="3933194" y="5969000"/>
            <a:ext cx="14412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800" dirty="0" smtClean="0">
                <a:latin typeface="Century Gothic"/>
                <a:cs typeface="Century Gothic"/>
              </a:rPr>
              <a:t>Bottom</a:t>
            </a:r>
            <a:endParaRPr kumimoji="1" lang="ja-JP" altLang="en-US" sz="2800" baseline="30000" dirty="0">
              <a:latin typeface="Century Gothic"/>
              <a:cs typeface="Century Gothic"/>
            </a:endParaRPr>
          </a:p>
        </p:txBody>
      </p:sp>
      <p:sp>
        <p:nvSpPr>
          <p:cNvPr id="39" name="テキスト ボックス 38"/>
          <p:cNvSpPr txBox="1"/>
          <p:nvPr/>
        </p:nvSpPr>
        <p:spPr>
          <a:xfrm>
            <a:off x="6871288" y="5969000"/>
            <a:ext cx="13450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800" dirty="0" err="1" smtClean="0">
                <a:latin typeface="Century Gothic"/>
                <a:cs typeface="Century Gothic"/>
              </a:rPr>
              <a:t>m</a:t>
            </a:r>
            <a:r>
              <a:rPr kumimoji="1" lang="en-US" altLang="ja-JP" sz="2800" baseline="-25000" dirty="0" err="1" smtClean="0">
                <a:latin typeface="Century Gothic"/>
                <a:cs typeface="Century Gothic"/>
              </a:rPr>
              <a:t>Q</a:t>
            </a:r>
            <a:r>
              <a:rPr kumimoji="1" lang="en-US" altLang="ja-JP" sz="2800" dirty="0" smtClean="0">
                <a:latin typeface="Century Gothic"/>
                <a:cs typeface="Century Gothic"/>
              </a:rPr>
              <a:t>→∞</a:t>
            </a:r>
            <a:endParaRPr kumimoji="1" lang="ja-JP" altLang="en-US" sz="2800" baseline="30000" dirty="0">
              <a:latin typeface="Century Gothic"/>
              <a:cs typeface="Century Gothic"/>
            </a:endParaRP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3787621" y="651301"/>
            <a:ext cx="156875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4800" dirty="0" smtClean="0">
                <a:latin typeface="Century Gothic"/>
                <a:cs typeface="Century Gothic"/>
              </a:rPr>
              <a:t>P</a:t>
            </a:r>
            <a:r>
              <a:rPr kumimoji="1" lang="en-US" altLang="ja-JP" sz="4800" baseline="30000" dirty="0" smtClean="0">
                <a:latin typeface="Century Gothic"/>
                <a:cs typeface="Century Gothic"/>
              </a:rPr>
              <a:t>(</a:t>
            </a:r>
            <a:r>
              <a:rPr kumimoji="1" lang="en-US" altLang="ja-JP" sz="4800" dirty="0" smtClean="0">
                <a:latin typeface="Century Gothic"/>
                <a:cs typeface="Century Gothic"/>
              </a:rPr>
              <a:t>*</a:t>
            </a:r>
            <a:r>
              <a:rPr kumimoji="1" lang="en-US" altLang="ja-JP" sz="4800" baseline="30000" dirty="0" smtClean="0">
                <a:latin typeface="Century Gothic"/>
                <a:cs typeface="Century Gothic"/>
              </a:rPr>
              <a:t>)</a:t>
            </a:r>
            <a:r>
              <a:rPr kumimoji="1" lang="en-US" altLang="ja-JP" sz="4800" dirty="0" smtClean="0">
                <a:latin typeface="Century Gothic"/>
                <a:cs typeface="Century Gothic"/>
              </a:rPr>
              <a:t>N</a:t>
            </a:r>
            <a:endParaRPr kumimoji="1" lang="ja-JP" altLang="en-US" sz="4800" dirty="0">
              <a:latin typeface="Century Gothic"/>
              <a:cs typeface="Century Gothic"/>
            </a:endParaRPr>
          </a:p>
        </p:txBody>
      </p:sp>
      <p:grpSp>
        <p:nvGrpSpPr>
          <p:cNvPr id="90" name="図形グループ 72"/>
          <p:cNvGrpSpPr/>
          <p:nvPr/>
        </p:nvGrpSpPr>
        <p:grpSpPr>
          <a:xfrm>
            <a:off x="8056551" y="5484508"/>
            <a:ext cx="159785" cy="359178"/>
            <a:chOff x="8102036" y="1781502"/>
            <a:chExt cx="228600" cy="520044"/>
          </a:xfrm>
        </p:grpSpPr>
        <p:cxnSp>
          <p:nvCxnSpPr>
            <p:cNvPr id="91" name="直線コネクタ 90"/>
            <p:cNvCxnSpPr/>
            <p:nvPr/>
          </p:nvCxnSpPr>
          <p:spPr>
            <a:xfrm rot="5400000" flipH="1" flipV="1">
              <a:off x="8086325" y="1797213"/>
              <a:ext cx="260022" cy="228600"/>
            </a:xfrm>
            <a:prstGeom prst="line">
              <a:avLst/>
            </a:prstGeom>
            <a:ln w="28575" cap="rnd" cmpd="sng" algn="ctr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直線コネクタ 91"/>
            <p:cNvCxnSpPr/>
            <p:nvPr/>
          </p:nvCxnSpPr>
          <p:spPr>
            <a:xfrm rot="16200000" flipH="1">
              <a:off x="8086325" y="2057235"/>
              <a:ext cx="260022" cy="228600"/>
            </a:xfrm>
            <a:prstGeom prst="line">
              <a:avLst/>
            </a:prstGeom>
            <a:ln w="28575" cap="rnd" cmpd="sng" algn="ctr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6" name="テキスト ボックス 95"/>
          <p:cNvSpPr txBox="1"/>
          <p:nvPr/>
        </p:nvSpPr>
        <p:spPr>
          <a:xfrm>
            <a:off x="6922088" y="800329"/>
            <a:ext cx="2074356" cy="523220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 smtClean="0">
                <a:solidFill>
                  <a:srgbClr val="FF0000"/>
                </a:solidFill>
                <a:latin typeface="Century Gothic"/>
                <a:cs typeface="Century Gothic"/>
              </a:rPr>
              <a:t>Predictions</a:t>
            </a:r>
            <a:endParaRPr kumimoji="1" lang="ja-JP" altLang="en-US" sz="2800" baseline="30000" dirty="0">
              <a:solidFill>
                <a:srgbClr val="FF0000"/>
              </a:solidFill>
              <a:latin typeface="Century Gothic"/>
              <a:cs typeface="Century Gothic"/>
            </a:endParaRPr>
          </a:p>
        </p:txBody>
      </p:sp>
      <p:cxnSp>
        <p:nvCxnSpPr>
          <p:cNvPr id="77" name="直線コネクタ 76"/>
          <p:cNvCxnSpPr/>
          <p:nvPr/>
        </p:nvCxnSpPr>
        <p:spPr>
          <a:xfrm>
            <a:off x="3916866" y="805090"/>
            <a:ext cx="294001" cy="1588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8" name="テキスト ボックス 77"/>
          <p:cNvSpPr txBox="1"/>
          <p:nvPr/>
        </p:nvSpPr>
        <p:spPr>
          <a:xfrm>
            <a:off x="1641375" y="4711700"/>
            <a:ext cx="586125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7200" dirty="0" smtClean="0">
                <a:solidFill>
                  <a:srgbClr val="FF0000"/>
                </a:solidFill>
                <a:latin typeface="Century Gothic"/>
                <a:cs typeface="Century Gothic"/>
              </a:rPr>
              <a:t>HQS doublet</a:t>
            </a:r>
            <a:endParaRPr kumimoji="1" lang="ja-JP" altLang="en-US" sz="7200" baseline="30000" dirty="0">
              <a:solidFill>
                <a:srgbClr val="FF0000"/>
              </a:solidFill>
              <a:latin typeface="Century Gothic"/>
              <a:cs typeface="Century Gothic"/>
            </a:endParaRPr>
          </a:p>
        </p:txBody>
      </p:sp>
      <p:grpSp>
        <p:nvGrpSpPr>
          <p:cNvPr id="58" name="図形グループ 57"/>
          <p:cNvGrpSpPr/>
          <p:nvPr/>
        </p:nvGrpSpPr>
        <p:grpSpPr>
          <a:xfrm>
            <a:off x="1193537" y="1240998"/>
            <a:ext cx="1416223" cy="707886"/>
            <a:chOff x="4049185" y="2513012"/>
            <a:chExt cx="1416223" cy="707886"/>
          </a:xfrm>
        </p:grpSpPr>
        <p:sp>
          <p:nvSpPr>
            <p:cNvPr id="47" name="テキスト ボックス 46"/>
            <p:cNvSpPr txBox="1"/>
            <p:nvPr/>
          </p:nvSpPr>
          <p:spPr>
            <a:xfrm>
              <a:off x="4049185" y="2513012"/>
              <a:ext cx="141622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4000" dirty="0" smtClean="0">
                  <a:solidFill>
                    <a:schemeClr val="tx2"/>
                  </a:solidFill>
                  <a:latin typeface="Century Gothic"/>
                  <a:cs typeface="Century Gothic"/>
                </a:rPr>
                <a:t>D</a:t>
              </a:r>
              <a:r>
                <a:rPr kumimoji="1" lang="en-US" altLang="ja-JP" sz="4000" baseline="30000" dirty="0" smtClean="0">
                  <a:solidFill>
                    <a:schemeClr val="tx2"/>
                  </a:solidFill>
                  <a:latin typeface="Century Gothic"/>
                  <a:cs typeface="Century Gothic"/>
                </a:rPr>
                <a:t>(</a:t>
              </a:r>
              <a:r>
                <a:rPr kumimoji="1" lang="en-US" altLang="ja-JP" sz="4000" dirty="0" smtClean="0">
                  <a:solidFill>
                    <a:schemeClr val="tx2"/>
                  </a:solidFill>
                  <a:latin typeface="Century Gothic"/>
                  <a:cs typeface="Century Gothic"/>
                </a:rPr>
                <a:t>*</a:t>
              </a:r>
              <a:r>
                <a:rPr kumimoji="1" lang="en-US" altLang="ja-JP" sz="4000" baseline="30000" dirty="0" smtClean="0">
                  <a:solidFill>
                    <a:schemeClr val="tx2"/>
                  </a:solidFill>
                  <a:latin typeface="Century Gothic"/>
                  <a:cs typeface="Century Gothic"/>
                </a:rPr>
                <a:t>)</a:t>
              </a:r>
              <a:r>
                <a:rPr kumimoji="1" lang="en-US" altLang="ja-JP" sz="4000" dirty="0" smtClean="0">
                  <a:solidFill>
                    <a:schemeClr val="tx2"/>
                  </a:solidFill>
                  <a:latin typeface="Century Gothic"/>
                  <a:cs typeface="Century Gothic"/>
                </a:rPr>
                <a:t>N</a:t>
              </a:r>
              <a:endParaRPr kumimoji="1" lang="ja-JP" altLang="en-US" sz="4000" dirty="0">
                <a:solidFill>
                  <a:schemeClr val="tx2"/>
                </a:solidFill>
                <a:latin typeface="Century Gothic"/>
                <a:cs typeface="Century Gothic"/>
              </a:endParaRPr>
            </a:p>
          </p:txBody>
        </p:sp>
        <p:cxnSp>
          <p:nvCxnSpPr>
            <p:cNvPr id="57" name="直線コネクタ 56"/>
            <p:cNvCxnSpPr>
              <a:cxnSpLocks noChangeAspect="1"/>
            </p:cNvCxnSpPr>
            <p:nvPr/>
          </p:nvCxnSpPr>
          <p:spPr>
            <a:xfrm>
              <a:off x="4153477" y="2624782"/>
              <a:ext cx="337554" cy="2382"/>
            </a:xfrm>
            <a:prstGeom prst="line">
              <a:avLst/>
            </a:prstGeom>
            <a:ln w="38100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3" name="テキスト ボックス 72"/>
          <p:cNvSpPr txBox="1"/>
          <p:nvPr/>
        </p:nvSpPr>
        <p:spPr>
          <a:xfrm>
            <a:off x="4049185" y="2872809"/>
            <a:ext cx="132905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dirty="0" smtClean="0">
                <a:solidFill>
                  <a:schemeClr val="accent6"/>
                </a:solidFill>
                <a:latin typeface="Century Gothic"/>
                <a:cs typeface="Century Gothic"/>
              </a:rPr>
              <a:t>B</a:t>
            </a:r>
            <a:r>
              <a:rPr kumimoji="1" lang="en-US" altLang="ja-JP" sz="4000" baseline="30000" dirty="0" smtClean="0">
                <a:solidFill>
                  <a:schemeClr val="accent6"/>
                </a:solidFill>
                <a:latin typeface="Century Gothic"/>
                <a:cs typeface="Century Gothic"/>
              </a:rPr>
              <a:t>(</a:t>
            </a:r>
            <a:r>
              <a:rPr kumimoji="1" lang="en-US" altLang="ja-JP" sz="4000" dirty="0" smtClean="0">
                <a:solidFill>
                  <a:schemeClr val="accent6"/>
                </a:solidFill>
                <a:latin typeface="Century Gothic"/>
                <a:cs typeface="Century Gothic"/>
              </a:rPr>
              <a:t>*</a:t>
            </a:r>
            <a:r>
              <a:rPr kumimoji="1" lang="en-US" altLang="ja-JP" sz="4000" baseline="30000" dirty="0" smtClean="0">
                <a:solidFill>
                  <a:schemeClr val="accent6"/>
                </a:solidFill>
                <a:latin typeface="Century Gothic"/>
                <a:cs typeface="Century Gothic"/>
              </a:rPr>
              <a:t>)</a:t>
            </a:r>
            <a:r>
              <a:rPr kumimoji="1" lang="en-US" altLang="ja-JP" sz="4000" dirty="0" smtClean="0">
                <a:solidFill>
                  <a:schemeClr val="accent6"/>
                </a:solidFill>
                <a:latin typeface="Century Gothic"/>
                <a:cs typeface="Century Gothic"/>
              </a:rPr>
              <a:t>N</a:t>
            </a:r>
            <a:endParaRPr kumimoji="1" lang="ja-JP" altLang="en-US" sz="4000" dirty="0">
              <a:solidFill>
                <a:schemeClr val="accent6"/>
              </a:solidFill>
              <a:latin typeface="Century Gothic"/>
              <a:cs typeface="Century Gothic"/>
            </a:endParaRPr>
          </a:p>
        </p:txBody>
      </p:sp>
      <p:grpSp>
        <p:nvGrpSpPr>
          <p:cNvPr id="68" name="図形グループ 67"/>
          <p:cNvGrpSpPr/>
          <p:nvPr/>
        </p:nvGrpSpPr>
        <p:grpSpPr>
          <a:xfrm>
            <a:off x="6222159" y="1393734"/>
            <a:ext cx="2893506" cy="1298755"/>
            <a:chOff x="17870427" y="17193334"/>
            <a:chExt cx="2893506" cy="1298755"/>
          </a:xfrm>
        </p:grpSpPr>
        <p:pic>
          <p:nvPicPr>
            <p:cNvPr id="69" name="図 6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9475825" y="17193334"/>
              <a:ext cx="870665" cy="870665"/>
            </a:xfrm>
            <a:prstGeom prst="rect">
              <a:avLst/>
            </a:prstGeom>
          </p:spPr>
        </p:pic>
        <p:pic>
          <p:nvPicPr>
            <p:cNvPr id="71" name="図 7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333977" y="17614782"/>
              <a:ext cx="720633" cy="720633"/>
            </a:xfrm>
            <a:prstGeom prst="rect">
              <a:avLst/>
            </a:prstGeom>
          </p:spPr>
        </p:pic>
        <p:cxnSp>
          <p:nvCxnSpPr>
            <p:cNvPr id="72" name="直線コネクタ 71"/>
            <p:cNvCxnSpPr/>
            <p:nvPr/>
          </p:nvCxnSpPr>
          <p:spPr>
            <a:xfrm rot="10800000" flipV="1">
              <a:off x="18937673" y="17725068"/>
              <a:ext cx="665152" cy="179396"/>
            </a:xfrm>
            <a:prstGeom prst="line">
              <a:avLst/>
            </a:prstGeom>
            <a:ln w="25400" cap="flat" cmpd="sng" algn="ctr">
              <a:solidFill>
                <a:srgbClr val="FF0000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4" name="正方形/長方形 73"/>
            <p:cNvSpPr/>
            <p:nvPr/>
          </p:nvSpPr>
          <p:spPr>
            <a:xfrm>
              <a:off x="18700137" y="17938091"/>
              <a:ext cx="1523530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endParaRPr lang="en-US" altLang="ja-JP" sz="1600" dirty="0" smtClean="0">
                <a:solidFill>
                  <a:srgbClr val="FF0000"/>
                </a:solidFill>
                <a:latin typeface="Century Gothic"/>
                <a:cs typeface="Century Gothic"/>
              </a:endParaRPr>
            </a:p>
            <a:p>
              <a:pPr algn="ctr"/>
              <a:r>
                <a:rPr lang="en-US" altLang="ja-JP" sz="1400" dirty="0" err="1" smtClean="0">
                  <a:solidFill>
                    <a:srgbClr val="FF0000"/>
                  </a:solidFill>
                  <a:latin typeface="Century Gothic"/>
                  <a:cs typeface="Century Gothic"/>
                </a:rPr>
                <a:t>π</a:t>
              </a:r>
              <a:r>
                <a:rPr lang="en-US" altLang="ja-JP" sz="1400" dirty="0" smtClean="0">
                  <a:solidFill>
                    <a:srgbClr val="FF0000"/>
                  </a:solidFill>
                  <a:latin typeface="Century Gothic"/>
                  <a:cs typeface="Century Gothic"/>
                </a:rPr>
                <a:t> exchange</a:t>
              </a:r>
            </a:p>
          </p:txBody>
        </p:sp>
        <p:sp>
          <p:nvSpPr>
            <p:cNvPr id="75" name="正方形/長方形 74"/>
            <p:cNvSpPr/>
            <p:nvPr/>
          </p:nvSpPr>
          <p:spPr>
            <a:xfrm>
              <a:off x="20192433" y="17221998"/>
              <a:ext cx="571500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ja-JP" sz="2000" dirty="0" smtClean="0">
                  <a:latin typeface="Century Gothic"/>
                  <a:cs typeface="Century Gothic"/>
                </a:rPr>
                <a:t>N</a:t>
              </a:r>
              <a:endParaRPr lang="en-US" altLang="ja-JP" sz="2000" baseline="30000" dirty="0" smtClean="0">
                <a:latin typeface="Century Gothic"/>
                <a:cs typeface="Century Gothic"/>
              </a:endParaRPr>
            </a:p>
          </p:txBody>
        </p:sp>
        <p:grpSp>
          <p:nvGrpSpPr>
            <p:cNvPr id="76" name="図形グループ 189"/>
            <p:cNvGrpSpPr/>
            <p:nvPr/>
          </p:nvGrpSpPr>
          <p:grpSpPr>
            <a:xfrm>
              <a:off x="17870427" y="18029341"/>
              <a:ext cx="622300" cy="400110"/>
              <a:chOff x="6261688" y="3317090"/>
              <a:chExt cx="622300" cy="400110"/>
            </a:xfrm>
          </p:grpSpPr>
          <p:sp>
            <p:nvSpPr>
              <p:cNvPr id="80" name="正方形/長方形 79"/>
              <p:cNvSpPr/>
              <p:nvPr/>
            </p:nvSpPr>
            <p:spPr>
              <a:xfrm>
                <a:off x="6261688" y="3317090"/>
                <a:ext cx="622300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ja-JP" sz="2000" dirty="0" smtClean="0">
                    <a:latin typeface="Century Gothic"/>
                    <a:cs typeface="Century Gothic"/>
                  </a:rPr>
                  <a:t>P</a:t>
                </a:r>
                <a:r>
                  <a:rPr lang="en-US" altLang="ja-JP" sz="2000" baseline="30000" dirty="0" smtClean="0">
                    <a:latin typeface="Century Gothic"/>
                    <a:cs typeface="Century Gothic"/>
                  </a:rPr>
                  <a:t>(</a:t>
                </a:r>
                <a:r>
                  <a:rPr lang="en-US" altLang="ja-JP" sz="2000" dirty="0" smtClean="0">
                    <a:latin typeface="Century Gothic"/>
                    <a:cs typeface="Century Gothic"/>
                  </a:rPr>
                  <a:t>*</a:t>
                </a:r>
                <a:r>
                  <a:rPr lang="en-US" altLang="ja-JP" sz="2000" baseline="30000" dirty="0" smtClean="0">
                    <a:latin typeface="Century Gothic"/>
                    <a:cs typeface="Century Gothic"/>
                  </a:rPr>
                  <a:t>)</a:t>
                </a:r>
              </a:p>
            </p:txBody>
          </p:sp>
          <p:cxnSp>
            <p:nvCxnSpPr>
              <p:cNvPr id="81" name="直線コネクタ 80"/>
              <p:cNvCxnSpPr/>
              <p:nvPr/>
            </p:nvCxnSpPr>
            <p:spPr>
              <a:xfrm>
                <a:off x="6384548" y="3406775"/>
                <a:ext cx="130153" cy="1588"/>
              </a:xfrm>
              <a:prstGeom prst="line">
                <a:avLst/>
              </a:prstGeom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82" name="正方形/長方形 81"/>
          <p:cNvSpPr/>
          <p:nvPr/>
        </p:nvSpPr>
        <p:spPr>
          <a:xfrm>
            <a:off x="7348277" y="2755989"/>
            <a:ext cx="95856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ja-JP" sz="1400" dirty="0" err="1">
                <a:latin typeface="Century Gothic"/>
                <a:cs typeface="Century Gothic"/>
              </a:rPr>
              <a:t>i</a:t>
            </a:r>
            <a:r>
              <a:rPr lang="en-US" altLang="ja-JP" sz="1400" dirty="0" err="1" smtClean="0">
                <a:latin typeface="Century Gothic"/>
                <a:cs typeface="Century Gothic"/>
              </a:rPr>
              <a:t>sospin</a:t>
            </a:r>
            <a:r>
              <a:rPr lang="en-US" altLang="ja-JP" sz="1400" dirty="0" smtClean="0">
                <a:latin typeface="Century Gothic"/>
                <a:cs typeface="Century Gothic"/>
              </a:rPr>
              <a:t> 0</a:t>
            </a:r>
            <a:endParaRPr lang="en-US" altLang="ja-JP" sz="1400" baseline="30000" dirty="0" smtClean="0">
              <a:latin typeface="Century Gothic"/>
              <a:cs typeface="Century Gothic"/>
            </a:endParaRPr>
          </a:p>
        </p:txBody>
      </p:sp>
      <p:grpSp>
        <p:nvGrpSpPr>
          <p:cNvPr id="64" name="図形グループ 63"/>
          <p:cNvGrpSpPr/>
          <p:nvPr/>
        </p:nvGrpSpPr>
        <p:grpSpPr>
          <a:xfrm>
            <a:off x="1950778" y="2995224"/>
            <a:ext cx="6525452" cy="964000"/>
            <a:chOff x="1836478" y="3893810"/>
            <a:chExt cx="6525452" cy="964000"/>
          </a:xfrm>
        </p:grpSpPr>
        <p:sp>
          <p:nvSpPr>
            <p:cNvPr id="65" name="角丸四角形吹き出し 64"/>
            <p:cNvSpPr/>
            <p:nvPr/>
          </p:nvSpPr>
          <p:spPr>
            <a:xfrm>
              <a:off x="1836478" y="3931910"/>
              <a:ext cx="6487352" cy="925900"/>
            </a:xfrm>
            <a:prstGeom prst="wedgeRoundRectCallout">
              <a:avLst>
                <a:gd name="adj1" fmla="val -36151"/>
                <a:gd name="adj2" fmla="val -80118"/>
                <a:gd name="adj3" fmla="val 16667"/>
              </a:avLst>
            </a:prstGeom>
            <a:solidFill>
              <a:schemeClr val="bg2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grpSp>
          <p:nvGrpSpPr>
            <p:cNvPr id="79" name="図形グループ 78"/>
            <p:cNvGrpSpPr/>
            <p:nvPr/>
          </p:nvGrpSpPr>
          <p:grpSpPr>
            <a:xfrm>
              <a:off x="1938078" y="4419600"/>
              <a:ext cx="6423852" cy="400110"/>
              <a:chOff x="0" y="3524984"/>
              <a:chExt cx="6423852" cy="400110"/>
            </a:xfrm>
          </p:grpSpPr>
          <p:sp>
            <p:nvSpPr>
              <p:cNvPr id="84" name="テキスト ボックス 83"/>
              <p:cNvSpPr txBox="1"/>
              <p:nvPr/>
            </p:nvSpPr>
            <p:spPr>
              <a:xfrm>
                <a:off x="0" y="3524984"/>
                <a:ext cx="6423852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ja-JP" sz="2000" dirty="0" smtClean="0">
                    <a:latin typeface="Century Gothic"/>
                    <a:cs typeface="Century Gothic"/>
                  </a:rPr>
                  <a:t>J</a:t>
                </a:r>
                <a:r>
                  <a:rPr lang="en-US" altLang="ja-JP" sz="2000" baseline="30000" dirty="0" smtClean="0">
                    <a:latin typeface="Century Gothic"/>
                    <a:cs typeface="Century Gothic"/>
                  </a:rPr>
                  <a:t>P</a:t>
                </a:r>
                <a:r>
                  <a:rPr lang="en-US" altLang="ja-JP" sz="2000" dirty="0" smtClean="0">
                    <a:latin typeface="Century Gothic"/>
                    <a:cs typeface="Century Gothic"/>
                  </a:rPr>
                  <a:t>=3/2</a:t>
                </a:r>
                <a:r>
                  <a:rPr lang="en-US" altLang="ja-JP" sz="2000" baseline="30000" dirty="0" smtClean="0">
                    <a:latin typeface="Century Gothic"/>
                    <a:cs typeface="Century Gothic"/>
                  </a:rPr>
                  <a:t>-</a:t>
                </a:r>
                <a:r>
                  <a:rPr lang="en-US" altLang="ja-JP" sz="2000" dirty="0" smtClean="0">
                    <a:latin typeface="Century Gothic"/>
                    <a:cs typeface="Century Gothic"/>
                  </a:rPr>
                  <a:t> : {PN(</a:t>
                </a:r>
                <a:r>
                  <a:rPr lang="en-US" altLang="ja-JP" sz="2000" baseline="30000" dirty="0" smtClean="0">
                    <a:latin typeface="Century Gothic"/>
                    <a:cs typeface="Century Gothic"/>
                  </a:rPr>
                  <a:t>2</a:t>
                </a:r>
                <a:r>
                  <a:rPr lang="en-US" altLang="ja-JP" sz="2000" dirty="0" smtClean="0">
                    <a:solidFill>
                      <a:srgbClr val="FF0000"/>
                    </a:solidFill>
                    <a:latin typeface="Century Gothic"/>
                    <a:cs typeface="Century Gothic"/>
                  </a:rPr>
                  <a:t>D</a:t>
                </a:r>
                <a:r>
                  <a:rPr lang="en-US" altLang="ja-JP" sz="2000" baseline="-25000" dirty="0" smtClean="0">
                    <a:latin typeface="Century Gothic"/>
                    <a:cs typeface="Century Gothic"/>
                  </a:rPr>
                  <a:t>3/2</a:t>
                </a:r>
                <a:r>
                  <a:rPr lang="en-US" altLang="ja-JP" sz="2000" dirty="0" smtClean="0">
                    <a:latin typeface="Century Gothic"/>
                    <a:cs typeface="Century Gothic"/>
                  </a:rPr>
                  <a:t>), P*N(</a:t>
                </a:r>
                <a:r>
                  <a:rPr lang="en-US" altLang="ja-JP" sz="2000" baseline="30000" dirty="0" smtClean="0">
                    <a:latin typeface="Century Gothic"/>
                    <a:cs typeface="Century Gothic"/>
                  </a:rPr>
                  <a:t>4</a:t>
                </a:r>
                <a:r>
                  <a:rPr lang="en-US" altLang="ja-JP" sz="2000" dirty="0" smtClean="0">
                    <a:latin typeface="Century Gothic"/>
                    <a:cs typeface="Century Gothic"/>
                  </a:rPr>
                  <a:t>S</a:t>
                </a:r>
                <a:r>
                  <a:rPr lang="en-US" altLang="ja-JP" sz="2000" baseline="-25000" dirty="0" smtClean="0">
                    <a:latin typeface="Century Gothic"/>
                    <a:cs typeface="Century Gothic"/>
                  </a:rPr>
                  <a:t>3/2</a:t>
                </a:r>
                <a:r>
                  <a:rPr lang="en-US" altLang="ja-JP" sz="2000" dirty="0" smtClean="0">
                    <a:latin typeface="Century Gothic"/>
                    <a:cs typeface="Century Gothic"/>
                  </a:rPr>
                  <a:t>), P*N(</a:t>
                </a:r>
                <a:r>
                  <a:rPr lang="en-US" altLang="ja-JP" sz="2000" baseline="30000" dirty="0" smtClean="0">
                    <a:latin typeface="Century Gothic"/>
                    <a:cs typeface="Century Gothic"/>
                  </a:rPr>
                  <a:t>4</a:t>
                </a:r>
                <a:r>
                  <a:rPr lang="en-US" altLang="ja-JP" sz="2000" dirty="0" smtClean="0">
                    <a:latin typeface="Century Gothic"/>
                    <a:cs typeface="Century Gothic"/>
                  </a:rPr>
                  <a:t>D</a:t>
                </a:r>
                <a:r>
                  <a:rPr lang="en-US" altLang="ja-JP" sz="2000" baseline="-25000" dirty="0" smtClean="0">
                    <a:latin typeface="Century Gothic"/>
                    <a:cs typeface="Century Gothic"/>
                  </a:rPr>
                  <a:t>3/2</a:t>
                </a:r>
                <a:r>
                  <a:rPr lang="en-US" altLang="ja-JP" sz="2000" dirty="0" smtClean="0">
                    <a:latin typeface="Century Gothic"/>
                    <a:cs typeface="Century Gothic"/>
                  </a:rPr>
                  <a:t>), P*N(</a:t>
                </a:r>
                <a:r>
                  <a:rPr lang="en-US" altLang="ja-JP" sz="2000" baseline="30000" dirty="0" smtClean="0">
                    <a:latin typeface="Century Gothic"/>
                    <a:cs typeface="Century Gothic"/>
                  </a:rPr>
                  <a:t>2</a:t>
                </a:r>
                <a:r>
                  <a:rPr lang="en-US" altLang="ja-JP" sz="2000" dirty="0" smtClean="0">
                    <a:latin typeface="Century Gothic"/>
                    <a:cs typeface="Century Gothic"/>
                  </a:rPr>
                  <a:t>D</a:t>
                </a:r>
                <a:r>
                  <a:rPr lang="en-US" altLang="ja-JP" sz="2000" baseline="-25000" dirty="0" smtClean="0">
                    <a:latin typeface="Century Gothic"/>
                    <a:cs typeface="Century Gothic"/>
                  </a:rPr>
                  <a:t>3/2</a:t>
                </a:r>
                <a:r>
                  <a:rPr lang="en-US" altLang="ja-JP" sz="2000" dirty="0" smtClean="0">
                    <a:latin typeface="Century Gothic"/>
                    <a:cs typeface="Century Gothic"/>
                  </a:rPr>
                  <a:t>)}</a:t>
                </a:r>
                <a:endParaRPr kumimoji="1" lang="ja-JP" altLang="en-US" sz="2000" baseline="30000" dirty="0">
                  <a:latin typeface="Century Gothic"/>
                  <a:cs typeface="Century Gothic"/>
                </a:endParaRPr>
              </a:p>
            </p:txBody>
          </p:sp>
          <p:cxnSp>
            <p:nvCxnSpPr>
              <p:cNvPr id="85" name="直線コネクタ 84"/>
              <p:cNvCxnSpPr/>
              <p:nvPr/>
            </p:nvCxnSpPr>
            <p:spPr>
              <a:xfrm>
                <a:off x="1253066" y="3614210"/>
                <a:ext cx="130153" cy="1588"/>
              </a:xfrm>
              <a:prstGeom prst="line">
                <a:avLst/>
              </a:prstGeom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直線コネクタ 85"/>
              <p:cNvCxnSpPr/>
              <p:nvPr/>
            </p:nvCxnSpPr>
            <p:spPr>
              <a:xfrm>
                <a:off x="2463794" y="3612622"/>
                <a:ext cx="130153" cy="1588"/>
              </a:xfrm>
              <a:prstGeom prst="line">
                <a:avLst/>
              </a:prstGeom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直線コネクタ 86"/>
              <p:cNvCxnSpPr/>
              <p:nvPr/>
            </p:nvCxnSpPr>
            <p:spPr>
              <a:xfrm>
                <a:off x="3722691" y="3615798"/>
                <a:ext cx="130153" cy="1588"/>
              </a:xfrm>
              <a:prstGeom prst="line">
                <a:avLst/>
              </a:prstGeom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直線コネクタ 87"/>
              <p:cNvCxnSpPr/>
              <p:nvPr/>
            </p:nvCxnSpPr>
            <p:spPr>
              <a:xfrm>
                <a:off x="5041730" y="3617386"/>
                <a:ext cx="130153" cy="1588"/>
              </a:xfrm>
              <a:prstGeom prst="line">
                <a:avLst/>
              </a:prstGeom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3" name="テキスト ボックス 82"/>
            <p:cNvSpPr txBox="1"/>
            <p:nvPr/>
          </p:nvSpPr>
          <p:spPr>
            <a:xfrm>
              <a:off x="1938078" y="3893810"/>
              <a:ext cx="580103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800" dirty="0" err="1" smtClean="0">
                  <a:latin typeface="Century Gothic"/>
                  <a:cs typeface="Century Gothic"/>
                </a:rPr>
                <a:t>Feshbach</a:t>
              </a:r>
              <a:r>
                <a:rPr kumimoji="1" lang="en-US" altLang="ja-JP" sz="2800" dirty="0" smtClean="0">
                  <a:latin typeface="Century Gothic"/>
                  <a:cs typeface="Century Gothic"/>
                </a:rPr>
                <a:t> resonance </a:t>
              </a:r>
              <a:r>
                <a:rPr kumimoji="1" lang="en-US" altLang="ja-JP" sz="2400" dirty="0" smtClean="0">
                  <a:latin typeface="Century Gothic"/>
                  <a:cs typeface="Century Gothic"/>
                </a:rPr>
                <a:t>(</a:t>
              </a:r>
              <a:r>
                <a:rPr kumimoji="1" lang="en-US" altLang="ja-JP" sz="2400" dirty="0" err="1" smtClean="0">
                  <a:latin typeface="Century Gothic"/>
                  <a:cs typeface="Century Gothic"/>
                </a:rPr>
                <a:t>Γ</a:t>
              </a:r>
              <a:r>
                <a:rPr kumimoji="1" lang="en-US" altLang="ja-JP" sz="2400" dirty="0" smtClean="0">
                  <a:latin typeface="Century Gothic"/>
                  <a:cs typeface="Century Gothic"/>
                </a:rPr>
                <a:t>=18 </a:t>
              </a:r>
              <a:r>
                <a:rPr kumimoji="1" lang="en-US" altLang="ja-JP" sz="2400" dirty="0" err="1" smtClean="0">
                  <a:latin typeface="Century Gothic"/>
                  <a:cs typeface="Century Gothic"/>
                </a:rPr>
                <a:t>MeV</a:t>
              </a:r>
              <a:r>
                <a:rPr kumimoji="1" lang="en-US" altLang="ja-JP" sz="2400" dirty="0" smtClean="0">
                  <a:latin typeface="Century Gothic"/>
                  <a:cs typeface="Century Gothic"/>
                </a:rPr>
                <a:t>) </a:t>
              </a:r>
              <a:endParaRPr kumimoji="1" lang="ja-JP" altLang="en-US" sz="2400" baseline="30000" dirty="0">
                <a:latin typeface="Century Gothic"/>
                <a:cs typeface="Century Gothic"/>
              </a:endParaRPr>
            </a:p>
          </p:txBody>
        </p:sp>
      </p:grpSp>
      <p:sp>
        <p:nvSpPr>
          <p:cNvPr id="93" name="テキスト ボックス 92"/>
          <p:cNvSpPr txBox="1"/>
          <p:nvPr/>
        </p:nvSpPr>
        <p:spPr>
          <a:xfrm>
            <a:off x="2849704" y="1868220"/>
            <a:ext cx="9405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400" dirty="0" smtClean="0">
                <a:latin typeface="Century Gothic"/>
                <a:cs typeface="Century Gothic"/>
              </a:rPr>
              <a:t>142</a:t>
            </a:r>
            <a:r>
              <a:rPr kumimoji="1" lang="en-US" altLang="ja-JP" sz="1400" dirty="0" smtClean="0">
                <a:latin typeface="Century Gothic"/>
                <a:cs typeface="Century Gothic"/>
              </a:rPr>
              <a:t> </a:t>
            </a:r>
            <a:r>
              <a:rPr kumimoji="1" lang="en-US" altLang="ja-JP" sz="1400" dirty="0" err="1" smtClean="0">
                <a:latin typeface="Century Gothic"/>
                <a:cs typeface="Century Gothic"/>
              </a:rPr>
              <a:t>MeV</a:t>
            </a:r>
            <a:endParaRPr kumimoji="1" lang="ja-JP" altLang="en-US" sz="1400" baseline="30000" dirty="0">
              <a:latin typeface="Century Gothic"/>
              <a:cs typeface="Century Gothic"/>
            </a:endParaRPr>
          </a:p>
        </p:txBody>
      </p:sp>
      <p:sp>
        <p:nvSpPr>
          <p:cNvPr id="94" name="テキスト ボックス 93"/>
          <p:cNvSpPr txBox="1"/>
          <p:nvPr/>
        </p:nvSpPr>
        <p:spPr>
          <a:xfrm>
            <a:off x="2866499" y="4163516"/>
            <a:ext cx="7415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1400" dirty="0" smtClean="0">
                <a:latin typeface="Century Gothic"/>
                <a:cs typeface="Century Gothic"/>
              </a:rPr>
              <a:t>0 </a:t>
            </a:r>
            <a:r>
              <a:rPr kumimoji="1" lang="en-US" altLang="ja-JP" sz="1400" dirty="0" err="1" smtClean="0">
                <a:latin typeface="Century Gothic"/>
                <a:cs typeface="Century Gothic"/>
              </a:rPr>
              <a:t>MeV</a:t>
            </a:r>
            <a:endParaRPr kumimoji="1" lang="ja-JP" altLang="en-US" sz="1400" baseline="30000" dirty="0">
              <a:latin typeface="Century Gothic"/>
              <a:cs typeface="Century Gothic"/>
            </a:endParaRPr>
          </a:p>
        </p:txBody>
      </p:sp>
      <p:sp>
        <p:nvSpPr>
          <p:cNvPr id="98" name="テキスト ボックス 97"/>
          <p:cNvSpPr txBox="1"/>
          <p:nvPr/>
        </p:nvSpPr>
        <p:spPr>
          <a:xfrm>
            <a:off x="8545845" y="4155431"/>
            <a:ext cx="7415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1400" dirty="0" smtClean="0">
                <a:latin typeface="Century Gothic"/>
                <a:cs typeface="Century Gothic"/>
              </a:rPr>
              <a:t>0 </a:t>
            </a:r>
            <a:r>
              <a:rPr kumimoji="1" lang="en-US" altLang="ja-JP" sz="1400" dirty="0" err="1" smtClean="0">
                <a:latin typeface="Century Gothic"/>
                <a:cs typeface="Century Gothic"/>
              </a:rPr>
              <a:t>MeV</a:t>
            </a:r>
            <a:endParaRPr kumimoji="1" lang="ja-JP" altLang="en-US" sz="1400" baseline="30000" dirty="0">
              <a:latin typeface="Century Gothic"/>
              <a:cs typeface="Century Gothic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5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/>
      <p:bldP spid="78" grpId="0"/>
      <p:bldP spid="7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テキスト ボックス 5"/>
          <p:cNvSpPr txBox="1"/>
          <p:nvPr/>
        </p:nvSpPr>
        <p:spPr>
          <a:xfrm>
            <a:off x="120732" y="0"/>
            <a:ext cx="89025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 smtClean="0">
                <a:latin typeface="Century Gothic"/>
                <a:cs typeface="Century Gothic"/>
              </a:rPr>
              <a:t>3. Application 1: Leading order in 1/m</a:t>
            </a:r>
            <a:r>
              <a:rPr lang="en-US" altLang="ja-JP" sz="2800" baseline="-25000" dirty="0" smtClean="0">
                <a:latin typeface="Century Gothic"/>
                <a:cs typeface="Century Gothic"/>
              </a:rPr>
              <a:t>Q</a:t>
            </a:r>
            <a:r>
              <a:rPr lang="en-US" altLang="ja-JP" sz="2800" dirty="0" smtClean="0">
                <a:latin typeface="Century Gothic"/>
                <a:cs typeface="Century Gothic"/>
              </a:rPr>
              <a:t> expansion</a:t>
            </a:r>
            <a:endParaRPr lang="ja-JP" altLang="en-US" sz="2800" dirty="0">
              <a:latin typeface="Century Gothic"/>
              <a:cs typeface="Century Gothic"/>
            </a:endParaRP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3787621" y="651301"/>
            <a:ext cx="202411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800" dirty="0" smtClean="0">
                <a:latin typeface="Century Gothic"/>
                <a:cs typeface="Century Gothic"/>
              </a:rPr>
              <a:t>P</a:t>
            </a:r>
            <a:r>
              <a:rPr kumimoji="1" lang="en-US" altLang="ja-JP" sz="4800" baseline="30000" dirty="0" smtClean="0">
                <a:latin typeface="Century Gothic"/>
                <a:cs typeface="Century Gothic"/>
              </a:rPr>
              <a:t>(</a:t>
            </a:r>
            <a:r>
              <a:rPr kumimoji="1" lang="en-US" altLang="ja-JP" sz="4800" dirty="0" smtClean="0">
                <a:latin typeface="Century Gothic"/>
                <a:cs typeface="Century Gothic"/>
              </a:rPr>
              <a:t>*</a:t>
            </a:r>
            <a:r>
              <a:rPr kumimoji="1" lang="en-US" altLang="ja-JP" sz="4800" baseline="30000" dirty="0" smtClean="0">
                <a:latin typeface="Century Gothic"/>
                <a:cs typeface="Century Gothic"/>
              </a:rPr>
              <a:t>)</a:t>
            </a:r>
            <a:r>
              <a:rPr kumimoji="1" lang="en-US" altLang="ja-JP" sz="4800" dirty="0" smtClean="0">
                <a:latin typeface="Century Gothic"/>
                <a:cs typeface="Century Gothic"/>
              </a:rPr>
              <a:t>NN</a:t>
            </a:r>
            <a:endParaRPr kumimoji="1" lang="ja-JP" altLang="en-US" sz="4800" dirty="0">
              <a:latin typeface="Century Gothic"/>
              <a:cs typeface="Century Gothic"/>
            </a:endParaRPr>
          </a:p>
        </p:txBody>
      </p:sp>
      <p:cxnSp>
        <p:nvCxnSpPr>
          <p:cNvPr id="40" name="直線コネクタ 39"/>
          <p:cNvCxnSpPr/>
          <p:nvPr/>
        </p:nvCxnSpPr>
        <p:spPr>
          <a:xfrm rot="5400000" flipH="1" flipV="1">
            <a:off x="-1596048" y="3345046"/>
            <a:ext cx="4106496" cy="1588"/>
          </a:xfrm>
          <a:prstGeom prst="line">
            <a:avLst/>
          </a:prstGeom>
          <a:ln>
            <a:solidFill>
              <a:schemeClr val="tx1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直線コネクタ 40"/>
          <p:cNvCxnSpPr/>
          <p:nvPr/>
        </p:nvCxnSpPr>
        <p:spPr>
          <a:xfrm>
            <a:off x="724694" y="4318000"/>
            <a:ext cx="2196306" cy="1588"/>
          </a:xfrm>
          <a:prstGeom prst="line">
            <a:avLst/>
          </a:prstGeom>
          <a:ln w="19050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直線コネクタ 42"/>
          <p:cNvCxnSpPr/>
          <p:nvPr/>
        </p:nvCxnSpPr>
        <p:spPr>
          <a:xfrm>
            <a:off x="3571677" y="4319588"/>
            <a:ext cx="2196306" cy="1588"/>
          </a:xfrm>
          <a:prstGeom prst="line">
            <a:avLst/>
          </a:prstGeom>
          <a:ln w="19050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直線コネクタ 43"/>
          <p:cNvCxnSpPr/>
          <p:nvPr/>
        </p:nvCxnSpPr>
        <p:spPr>
          <a:xfrm>
            <a:off x="6418661" y="4316412"/>
            <a:ext cx="2196306" cy="1588"/>
          </a:xfrm>
          <a:prstGeom prst="line">
            <a:avLst/>
          </a:prstGeom>
          <a:ln w="19050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直線コネクタ 50"/>
          <p:cNvCxnSpPr/>
          <p:nvPr/>
        </p:nvCxnSpPr>
        <p:spPr>
          <a:xfrm>
            <a:off x="724694" y="2041524"/>
            <a:ext cx="2196306" cy="1588"/>
          </a:xfrm>
          <a:prstGeom prst="line">
            <a:avLst/>
          </a:prstGeom>
          <a:ln w="19050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直線コネクタ 51"/>
          <p:cNvCxnSpPr/>
          <p:nvPr/>
        </p:nvCxnSpPr>
        <p:spPr>
          <a:xfrm>
            <a:off x="3571677" y="3567112"/>
            <a:ext cx="2196306" cy="1588"/>
          </a:xfrm>
          <a:prstGeom prst="line">
            <a:avLst/>
          </a:prstGeom>
          <a:ln w="19050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1" name="テキスト ボックス 60"/>
          <p:cNvSpPr txBox="1"/>
          <p:nvPr/>
        </p:nvSpPr>
        <p:spPr>
          <a:xfrm>
            <a:off x="0" y="768578"/>
            <a:ext cx="10386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800" dirty="0" smtClean="0">
                <a:latin typeface="Century Gothic"/>
                <a:cs typeface="Century Gothic"/>
              </a:rPr>
              <a:t>Mass</a:t>
            </a:r>
            <a:endParaRPr kumimoji="1" lang="ja-JP" altLang="en-US" sz="2800" baseline="30000" dirty="0">
              <a:latin typeface="Century Gothic"/>
              <a:cs typeface="Century Gothic"/>
            </a:endParaRPr>
          </a:p>
        </p:txBody>
      </p:sp>
      <p:grpSp>
        <p:nvGrpSpPr>
          <p:cNvPr id="2" name="図形グループ 30"/>
          <p:cNvGrpSpPr/>
          <p:nvPr/>
        </p:nvGrpSpPr>
        <p:grpSpPr>
          <a:xfrm>
            <a:off x="1202202" y="2481590"/>
            <a:ext cx="1950370" cy="2259618"/>
            <a:chOff x="1202202" y="2672090"/>
            <a:chExt cx="1950370" cy="2259618"/>
          </a:xfrm>
        </p:grpSpPr>
        <p:cxnSp>
          <p:nvCxnSpPr>
            <p:cNvPr id="45" name="直線コネクタ 44"/>
            <p:cNvCxnSpPr/>
            <p:nvPr/>
          </p:nvCxnSpPr>
          <p:spPr>
            <a:xfrm>
              <a:off x="1202202" y="4624388"/>
              <a:ext cx="1241290" cy="1588"/>
            </a:xfrm>
            <a:prstGeom prst="line">
              <a:avLst/>
            </a:prstGeom>
            <a:ln w="57150" cap="rnd" cmpd="sng" algn="ctr">
              <a:solidFill>
                <a:srgbClr val="1F497D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直線コネクタ 47"/>
            <p:cNvCxnSpPr/>
            <p:nvPr/>
          </p:nvCxnSpPr>
          <p:spPr>
            <a:xfrm>
              <a:off x="1202202" y="2919412"/>
              <a:ext cx="1241290" cy="1588"/>
            </a:xfrm>
            <a:prstGeom prst="line">
              <a:avLst/>
            </a:prstGeom>
            <a:ln w="57150" cap="rnd" cmpd="sng" algn="ctr">
              <a:solidFill>
                <a:srgbClr val="1F497D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テキスト ボックス 61"/>
            <p:cNvSpPr txBox="1"/>
            <p:nvPr/>
          </p:nvSpPr>
          <p:spPr>
            <a:xfrm>
              <a:off x="2689426" y="4408488"/>
              <a:ext cx="46314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800" dirty="0" smtClean="0">
                  <a:latin typeface="Century Gothic"/>
                  <a:cs typeface="Century Gothic"/>
                </a:rPr>
                <a:t>0</a:t>
              </a:r>
              <a:r>
                <a:rPr lang="en-US" altLang="ja-JP" sz="2800" baseline="30000" dirty="0" smtClean="0">
                  <a:latin typeface="Century Gothic"/>
                  <a:cs typeface="Century Gothic"/>
                </a:rPr>
                <a:t>-</a:t>
              </a:r>
              <a:endParaRPr kumimoji="1" lang="ja-JP" altLang="en-US" sz="2800" baseline="30000" dirty="0">
                <a:latin typeface="Century Gothic"/>
                <a:cs typeface="Century Gothic"/>
              </a:endParaRPr>
            </a:p>
          </p:txBody>
        </p:sp>
        <p:sp>
          <p:nvSpPr>
            <p:cNvPr id="63" name="テキスト ボックス 62"/>
            <p:cNvSpPr txBox="1"/>
            <p:nvPr/>
          </p:nvSpPr>
          <p:spPr>
            <a:xfrm>
              <a:off x="2689426" y="2672090"/>
              <a:ext cx="46314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2800" dirty="0" smtClean="0">
                  <a:latin typeface="Century Gothic"/>
                  <a:cs typeface="Century Gothic"/>
                </a:rPr>
                <a:t>1</a:t>
              </a:r>
              <a:r>
                <a:rPr lang="en-US" altLang="ja-JP" sz="2800" baseline="30000" dirty="0" smtClean="0">
                  <a:latin typeface="Century Gothic"/>
                  <a:cs typeface="Century Gothic"/>
                </a:rPr>
                <a:t>-</a:t>
              </a:r>
              <a:endParaRPr kumimoji="1" lang="ja-JP" altLang="en-US" sz="2800" baseline="30000" dirty="0">
                <a:latin typeface="Century Gothic"/>
                <a:cs typeface="Century Gothic"/>
              </a:endParaRPr>
            </a:p>
          </p:txBody>
        </p:sp>
      </p:grpSp>
      <p:grpSp>
        <p:nvGrpSpPr>
          <p:cNvPr id="3" name="図形グループ 31"/>
          <p:cNvGrpSpPr/>
          <p:nvPr/>
        </p:nvGrpSpPr>
        <p:grpSpPr>
          <a:xfrm>
            <a:off x="4049185" y="3862388"/>
            <a:ext cx="1940580" cy="1281718"/>
            <a:chOff x="4049185" y="4052888"/>
            <a:chExt cx="1940580" cy="1281718"/>
          </a:xfrm>
        </p:grpSpPr>
        <p:cxnSp>
          <p:nvCxnSpPr>
            <p:cNvPr id="53" name="直線コネクタ 52"/>
            <p:cNvCxnSpPr/>
            <p:nvPr/>
          </p:nvCxnSpPr>
          <p:spPr>
            <a:xfrm>
              <a:off x="4049185" y="5091112"/>
              <a:ext cx="1241290" cy="1588"/>
            </a:xfrm>
            <a:prstGeom prst="line">
              <a:avLst/>
            </a:prstGeom>
            <a:ln w="57150" cap="rnd" cmpd="sng" algn="ctr">
              <a:solidFill>
                <a:srgbClr val="F79646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直線コネクタ 53"/>
            <p:cNvCxnSpPr/>
            <p:nvPr/>
          </p:nvCxnSpPr>
          <p:spPr>
            <a:xfrm>
              <a:off x="4049185" y="4340224"/>
              <a:ext cx="1241290" cy="1588"/>
            </a:xfrm>
            <a:prstGeom prst="line">
              <a:avLst/>
            </a:prstGeom>
            <a:ln w="57150" cap="rnd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テキスト ボックス 65"/>
            <p:cNvSpPr txBox="1"/>
            <p:nvPr/>
          </p:nvSpPr>
          <p:spPr>
            <a:xfrm>
              <a:off x="5526619" y="4811386"/>
              <a:ext cx="46314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800" dirty="0" smtClean="0">
                  <a:latin typeface="Century Gothic"/>
                  <a:cs typeface="Century Gothic"/>
                </a:rPr>
                <a:t>0</a:t>
              </a:r>
              <a:r>
                <a:rPr lang="en-US" altLang="ja-JP" sz="2800" baseline="30000" dirty="0" smtClean="0">
                  <a:latin typeface="Century Gothic"/>
                  <a:cs typeface="Century Gothic"/>
                </a:rPr>
                <a:t>-</a:t>
              </a:r>
              <a:endParaRPr kumimoji="1" lang="ja-JP" altLang="en-US" sz="2800" baseline="30000" dirty="0">
                <a:latin typeface="Century Gothic"/>
                <a:cs typeface="Century Gothic"/>
              </a:endParaRPr>
            </a:p>
          </p:txBody>
        </p:sp>
        <p:sp>
          <p:nvSpPr>
            <p:cNvPr id="67" name="テキスト ボックス 66"/>
            <p:cNvSpPr txBox="1"/>
            <p:nvPr/>
          </p:nvSpPr>
          <p:spPr>
            <a:xfrm>
              <a:off x="5526619" y="4052888"/>
              <a:ext cx="46314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800" dirty="0" smtClean="0">
                  <a:latin typeface="Century Gothic"/>
                  <a:cs typeface="Century Gothic"/>
                </a:rPr>
                <a:t>1</a:t>
              </a:r>
              <a:r>
                <a:rPr lang="en-US" altLang="ja-JP" sz="2800" baseline="30000" dirty="0" smtClean="0">
                  <a:latin typeface="Century Gothic"/>
                  <a:cs typeface="Century Gothic"/>
                </a:rPr>
                <a:t>-</a:t>
              </a:r>
              <a:endParaRPr kumimoji="1" lang="ja-JP" altLang="en-US" sz="2800" baseline="30000" dirty="0">
                <a:latin typeface="Century Gothic"/>
                <a:cs typeface="Century Gothic"/>
              </a:endParaRPr>
            </a:p>
          </p:txBody>
        </p:sp>
      </p:grpSp>
      <p:sp>
        <p:nvSpPr>
          <p:cNvPr id="37" name="テキスト ボックス 36"/>
          <p:cNvSpPr txBox="1"/>
          <p:nvPr/>
        </p:nvSpPr>
        <p:spPr>
          <a:xfrm>
            <a:off x="1116885" y="5969000"/>
            <a:ext cx="13956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800" dirty="0" smtClean="0">
                <a:latin typeface="Century Gothic"/>
                <a:cs typeface="Century Gothic"/>
              </a:rPr>
              <a:t>Charm</a:t>
            </a:r>
            <a:endParaRPr kumimoji="1" lang="ja-JP" altLang="en-US" sz="2800" baseline="30000" dirty="0">
              <a:latin typeface="Century Gothic"/>
              <a:cs typeface="Century Gothic"/>
            </a:endParaRPr>
          </a:p>
        </p:txBody>
      </p:sp>
      <p:sp>
        <p:nvSpPr>
          <p:cNvPr id="38" name="テキスト ボックス 37"/>
          <p:cNvSpPr txBox="1"/>
          <p:nvPr/>
        </p:nvSpPr>
        <p:spPr>
          <a:xfrm>
            <a:off x="3933194" y="5969000"/>
            <a:ext cx="14412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800" dirty="0" smtClean="0">
                <a:latin typeface="Century Gothic"/>
                <a:cs typeface="Century Gothic"/>
              </a:rPr>
              <a:t>Bottom</a:t>
            </a:r>
            <a:endParaRPr kumimoji="1" lang="ja-JP" altLang="en-US" sz="2800" baseline="30000" dirty="0">
              <a:latin typeface="Century Gothic"/>
              <a:cs typeface="Century Gothic"/>
            </a:endParaRPr>
          </a:p>
        </p:txBody>
      </p:sp>
      <p:sp>
        <p:nvSpPr>
          <p:cNvPr id="39" name="テキスト ボックス 38"/>
          <p:cNvSpPr txBox="1"/>
          <p:nvPr/>
        </p:nvSpPr>
        <p:spPr>
          <a:xfrm>
            <a:off x="6871288" y="5969000"/>
            <a:ext cx="13450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800" dirty="0" err="1" smtClean="0">
                <a:latin typeface="Century Gothic"/>
                <a:cs typeface="Century Gothic"/>
              </a:rPr>
              <a:t>m</a:t>
            </a:r>
            <a:r>
              <a:rPr kumimoji="1" lang="en-US" altLang="ja-JP" sz="2800" baseline="-25000" dirty="0" err="1" smtClean="0">
                <a:latin typeface="Century Gothic"/>
                <a:cs typeface="Century Gothic"/>
              </a:rPr>
              <a:t>Q</a:t>
            </a:r>
            <a:r>
              <a:rPr kumimoji="1" lang="en-US" altLang="ja-JP" sz="2800" dirty="0" smtClean="0">
                <a:latin typeface="Century Gothic"/>
                <a:cs typeface="Century Gothic"/>
              </a:rPr>
              <a:t>→∞</a:t>
            </a:r>
            <a:endParaRPr kumimoji="1" lang="ja-JP" altLang="en-US" sz="2800" baseline="30000" dirty="0">
              <a:latin typeface="Century Gothic"/>
              <a:cs typeface="Century Gothic"/>
            </a:endParaRPr>
          </a:p>
        </p:txBody>
      </p:sp>
      <p:grpSp>
        <p:nvGrpSpPr>
          <p:cNvPr id="47" name="図形グループ 46"/>
          <p:cNvGrpSpPr/>
          <p:nvPr/>
        </p:nvGrpSpPr>
        <p:grpSpPr>
          <a:xfrm>
            <a:off x="6794543" y="4702502"/>
            <a:ext cx="2054880" cy="954107"/>
            <a:chOff x="6794543" y="4702502"/>
            <a:chExt cx="2054880" cy="954107"/>
          </a:xfrm>
        </p:grpSpPr>
        <p:grpSp>
          <p:nvGrpSpPr>
            <p:cNvPr id="4" name="図形グループ 76"/>
            <p:cNvGrpSpPr/>
            <p:nvPr/>
          </p:nvGrpSpPr>
          <p:grpSpPr>
            <a:xfrm>
              <a:off x="6794543" y="4702502"/>
              <a:ext cx="2054880" cy="954107"/>
              <a:chOff x="6794543" y="5197802"/>
              <a:chExt cx="2054880" cy="954107"/>
            </a:xfrm>
          </p:grpSpPr>
          <p:cxnSp>
            <p:nvCxnSpPr>
              <p:cNvPr id="59" name="直線コネクタ 58"/>
              <p:cNvCxnSpPr/>
              <p:nvPr/>
            </p:nvCxnSpPr>
            <p:spPr>
              <a:xfrm>
                <a:off x="6794543" y="5662612"/>
                <a:ext cx="1241290" cy="1588"/>
              </a:xfrm>
              <a:prstGeom prst="line">
                <a:avLst/>
              </a:prstGeom>
              <a:ln w="57150" cap="rnd" cmpd="sng" algn="ctr">
                <a:solidFill>
                  <a:srgbClr val="C0504D"/>
                </a:solidFill>
                <a:prstDash val="solid"/>
                <a:round/>
                <a:headEnd type="none" w="med" len="med"/>
                <a:tailEnd type="none" w="lg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5" name="テキスト ボックス 74"/>
              <p:cNvSpPr txBox="1"/>
              <p:nvPr/>
            </p:nvSpPr>
            <p:spPr>
              <a:xfrm>
                <a:off x="8386277" y="5197802"/>
                <a:ext cx="463146" cy="9541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ja-JP" sz="2800" dirty="0" smtClean="0">
                    <a:latin typeface="Century Gothic"/>
                    <a:cs typeface="Century Gothic"/>
                  </a:rPr>
                  <a:t>1</a:t>
                </a:r>
                <a:r>
                  <a:rPr lang="en-US" altLang="ja-JP" sz="2800" baseline="30000" dirty="0" smtClean="0">
                    <a:latin typeface="Century Gothic"/>
                    <a:cs typeface="Century Gothic"/>
                  </a:rPr>
                  <a:t>-</a:t>
                </a:r>
                <a:endParaRPr lang="ja-JP" altLang="en-US" sz="2800" baseline="30000" dirty="0" smtClean="0">
                  <a:latin typeface="Century Gothic"/>
                  <a:cs typeface="Century Gothic"/>
                </a:endParaRPr>
              </a:p>
              <a:p>
                <a:pPr algn="ctr"/>
                <a:r>
                  <a:rPr lang="en-US" altLang="ja-JP" sz="2800" dirty="0" smtClean="0">
                    <a:latin typeface="Century Gothic"/>
                    <a:cs typeface="Century Gothic"/>
                  </a:rPr>
                  <a:t>0</a:t>
                </a:r>
                <a:r>
                  <a:rPr lang="en-US" altLang="ja-JP" sz="2800" baseline="30000" dirty="0" smtClean="0">
                    <a:latin typeface="Century Gothic"/>
                    <a:cs typeface="Century Gothic"/>
                  </a:rPr>
                  <a:t>-</a:t>
                </a:r>
              </a:p>
            </p:txBody>
          </p:sp>
        </p:grpSp>
        <p:grpSp>
          <p:nvGrpSpPr>
            <p:cNvPr id="8" name="図形グループ 72"/>
            <p:cNvGrpSpPr/>
            <p:nvPr/>
          </p:nvGrpSpPr>
          <p:grpSpPr>
            <a:xfrm>
              <a:off x="8056551" y="4989205"/>
              <a:ext cx="159785" cy="359177"/>
              <a:chOff x="8102036" y="1781502"/>
              <a:chExt cx="228600" cy="520044"/>
            </a:xfrm>
          </p:grpSpPr>
          <p:cxnSp>
            <p:nvCxnSpPr>
              <p:cNvPr id="74" name="直線コネクタ 73"/>
              <p:cNvCxnSpPr/>
              <p:nvPr/>
            </p:nvCxnSpPr>
            <p:spPr>
              <a:xfrm rot="5400000" flipH="1" flipV="1">
                <a:off x="8086325" y="1797213"/>
                <a:ext cx="260022" cy="228600"/>
              </a:xfrm>
              <a:prstGeom prst="line">
                <a:avLst/>
              </a:prstGeom>
              <a:ln w="28575" cap="rnd" cmpd="sng" algn="ctr">
                <a:solidFill>
                  <a:srgbClr val="404040"/>
                </a:solidFill>
                <a:prstDash val="solid"/>
                <a:round/>
                <a:headEnd type="none" w="med" len="med"/>
                <a:tailEnd type="none" w="lg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直線コネクタ 77"/>
              <p:cNvCxnSpPr/>
              <p:nvPr/>
            </p:nvCxnSpPr>
            <p:spPr>
              <a:xfrm rot="16200000" flipH="1">
                <a:off x="8086325" y="2057235"/>
                <a:ext cx="260022" cy="228600"/>
              </a:xfrm>
              <a:prstGeom prst="line">
                <a:avLst/>
              </a:prstGeom>
              <a:ln w="28575" cap="rnd" cmpd="sng" algn="ctr">
                <a:solidFill>
                  <a:srgbClr val="404040"/>
                </a:solidFill>
                <a:prstDash val="solid"/>
                <a:round/>
                <a:headEnd type="none" w="med" len="med"/>
                <a:tailEnd type="none" w="lg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6" name="テキスト ボックス 45"/>
          <p:cNvSpPr txBox="1"/>
          <p:nvPr/>
        </p:nvSpPr>
        <p:spPr>
          <a:xfrm>
            <a:off x="6922088" y="800329"/>
            <a:ext cx="2074356" cy="523220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 smtClean="0">
                <a:solidFill>
                  <a:srgbClr val="FF0000"/>
                </a:solidFill>
                <a:latin typeface="Century Gothic"/>
                <a:cs typeface="Century Gothic"/>
              </a:rPr>
              <a:t>Predictions</a:t>
            </a:r>
            <a:endParaRPr kumimoji="1" lang="ja-JP" altLang="en-US" sz="2800" baseline="30000" dirty="0">
              <a:solidFill>
                <a:srgbClr val="FF0000"/>
              </a:solidFill>
              <a:latin typeface="Century Gothic"/>
              <a:cs typeface="Century Gothic"/>
            </a:endParaRPr>
          </a:p>
        </p:txBody>
      </p:sp>
      <p:sp>
        <p:nvSpPr>
          <p:cNvPr id="57" name="テキスト ボックス 56"/>
          <p:cNvSpPr txBox="1"/>
          <p:nvPr/>
        </p:nvSpPr>
        <p:spPr>
          <a:xfrm>
            <a:off x="1641375" y="4965700"/>
            <a:ext cx="586125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7200" dirty="0" smtClean="0">
                <a:solidFill>
                  <a:srgbClr val="FF0000"/>
                </a:solidFill>
                <a:latin typeface="Century Gothic"/>
                <a:cs typeface="Century Gothic"/>
              </a:rPr>
              <a:t>HQS doublet</a:t>
            </a:r>
            <a:endParaRPr kumimoji="1" lang="ja-JP" altLang="en-US" sz="7200" baseline="30000" dirty="0">
              <a:solidFill>
                <a:srgbClr val="FF0000"/>
              </a:solidFill>
              <a:latin typeface="Century Gothic"/>
              <a:cs typeface="Century Gothic"/>
            </a:endParaRPr>
          </a:p>
        </p:txBody>
      </p:sp>
      <p:cxnSp>
        <p:nvCxnSpPr>
          <p:cNvPr id="42" name="直線コネクタ 41"/>
          <p:cNvCxnSpPr/>
          <p:nvPr/>
        </p:nvCxnSpPr>
        <p:spPr>
          <a:xfrm>
            <a:off x="3916866" y="805090"/>
            <a:ext cx="294001" cy="1588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9" name="図形グループ 48"/>
          <p:cNvGrpSpPr/>
          <p:nvPr/>
        </p:nvGrpSpPr>
        <p:grpSpPr>
          <a:xfrm>
            <a:off x="977637" y="1329898"/>
            <a:ext cx="1795684" cy="707886"/>
            <a:chOff x="4049185" y="2513012"/>
            <a:chExt cx="1795684" cy="707886"/>
          </a:xfrm>
        </p:grpSpPr>
        <p:sp>
          <p:nvSpPr>
            <p:cNvPr id="50" name="テキスト ボックス 49"/>
            <p:cNvSpPr txBox="1"/>
            <p:nvPr/>
          </p:nvSpPr>
          <p:spPr>
            <a:xfrm>
              <a:off x="4049185" y="2513012"/>
              <a:ext cx="179568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4000" dirty="0" smtClean="0">
                  <a:solidFill>
                    <a:schemeClr val="tx2"/>
                  </a:solidFill>
                  <a:latin typeface="Century Gothic"/>
                  <a:cs typeface="Century Gothic"/>
                </a:rPr>
                <a:t>D</a:t>
              </a:r>
              <a:r>
                <a:rPr kumimoji="1" lang="en-US" altLang="ja-JP" sz="4000" baseline="30000" dirty="0" smtClean="0">
                  <a:solidFill>
                    <a:schemeClr val="tx2"/>
                  </a:solidFill>
                  <a:latin typeface="Century Gothic"/>
                  <a:cs typeface="Century Gothic"/>
                </a:rPr>
                <a:t>(</a:t>
              </a:r>
              <a:r>
                <a:rPr kumimoji="1" lang="en-US" altLang="ja-JP" sz="4000" dirty="0" smtClean="0">
                  <a:solidFill>
                    <a:schemeClr val="tx2"/>
                  </a:solidFill>
                  <a:latin typeface="Century Gothic"/>
                  <a:cs typeface="Century Gothic"/>
                </a:rPr>
                <a:t>*</a:t>
              </a:r>
              <a:r>
                <a:rPr kumimoji="1" lang="en-US" altLang="ja-JP" sz="4000" baseline="30000" dirty="0" smtClean="0">
                  <a:solidFill>
                    <a:schemeClr val="tx2"/>
                  </a:solidFill>
                  <a:latin typeface="Century Gothic"/>
                  <a:cs typeface="Century Gothic"/>
                </a:rPr>
                <a:t>)</a:t>
              </a:r>
              <a:r>
                <a:rPr kumimoji="1" lang="en-US" altLang="ja-JP" sz="4000" dirty="0" smtClean="0">
                  <a:solidFill>
                    <a:schemeClr val="tx2"/>
                  </a:solidFill>
                  <a:latin typeface="Century Gothic"/>
                  <a:cs typeface="Century Gothic"/>
                </a:rPr>
                <a:t>NN</a:t>
              </a:r>
              <a:endParaRPr kumimoji="1" lang="ja-JP" altLang="en-US" sz="4000" dirty="0">
                <a:solidFill>
                  <a:schemeClr val="tx2"/>
                </a:solidFill>
                <a:latin typeface="Century Gothic"/>
                <a:cs typeface="Century Gothic"/>
              </a:endParaRPr>
            </a:p>
          </p:txBody>
        </p:sp>
        <p:cxnSp>
          <p:nvCxnSpPr>
            <p:cNvPr id="55" name="直線コネクタ 54"/>
            <p:cNvCxnSpPr>
              <a:cxnSpLocks noChangeAspect="1"/>
            </p:cNvCxnSpPr>
            <p:nvPr/>
          </p:nvCxnSpPr>
          <p:spPr>
            <a:xfrm>
              <a:off x="4153477" y="2624782"/>
              <a:ext cx="337554" cy="2382"/>
            </a:xfrm>
            <a:prstGeom prst="line">
              <a:avLst/>
            </a:prstGeom>
            <a:ln w="38100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0" name="テキスト ボックス 59"/>
          <p:cNvSpPr txBox="1"/>
          <p:nvPr/>
        </p:nvSpPr>
        <p:spPr>
          <a:xfrm>
            <a:off x="3807885" y="2847409"/>
            <a:ext cx="170852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dirty="0" smtClean="0">
                <a:solidFill>
                  <a:schemeClr val="accent6"/>
                </a:solidFill>
                <a:latin typeface="Century Gothic"/>
                <a:cs typeface="Century Gothic"/>
              </a:rPr>
              <a:t>B</a:t>
            </a:r>
            <a:r>
              <a:rPr kumimoji="1" lang="en-US" altLang="ja-JP" sz="4000" baseline="30000" dirty="0" smtClean="0">
                <a:solidFill>
                  <a:schemeClr val="accent6"/>
                </a:solidFill>
                <a:latin typeface="Century Gothic"/>
                <a:cs typeface="Century Gothic"/>
              </a:rPr>
              <a:t>(</a:t>
            </a:r>
            <a:r>
              <a:rPr kumimoji="1" lang="en-US" altLang="ja-JP" sz="4000" dirty="0" smtClean="0">
                <a:solidFill>
                  <a:schemeClr val="accent6"/>
                </a:solidFill>
                <a:latin typeface="Century Gothic"/>
                <a:cs typeface="Century Gothic"/>
              </a:rPr>
              <a:t>*</a:t>
            </a:r>
            <a:r>
              <a:rPr kumimoji="1" lang="en-US" altLang="ja-JP" sz="4000" baseline="30000" dirty="0" smtClean="0">
                <a:solidFill>
                  <a:schemeClr val="accent6"/>
                </a:solidFill>
                <a:latin typeface="Century Gothic"/>
                <a:cs typeface="Century Gothic"/>
              </a:rPr>
              <a:t>)</a:t>
            </a:r>
            <a:r>
              <a:rPr kumimoji="1" lang="en-US" altLang="ja-JP" sz="4000" dirty="0" smtClean="0">
                <a:solidFill>
                  <a:schemeClr val="accent6"/>
                </a:solidFill>
                <a:latin typeface="Century Gothic"/>
                <a:cs typeface="Century Gothic"/>
              </a:rPr>
              <a:t>NN</a:t>
            </a:r>
            <a:endParaRPr kumimoji="1" lang="ja-JP" altLang="en-US" sz="4000" dirty="0">
              <a:solidFill>
                <a:schemeClr val="accent6"/>
              </a:solidFill>
              <a:latin typeface="Century Gothic"/>
              <a:cs typeface="Century Gothic"/>
            </a:endParaRPr>
          </a:p>
        </p:txBody>
      </p:sp>
      <p:grpSp>
        <p:nvGrpSpPr>
          <p:cNvPr id="65" name="図形グループ 64"/>
          <p:cNvGrpSpPr/>
          <p:nvPr/>
        </p:nvGrpSpPr>
        <p:grpSpPr>
          <a:xfrm>
            <a:off x="4130246" y="1329898"/>
            <a:ext cx="2241602" cy="804247"/>
            <a:chOff x="4130246" y="1329898"/>
            <a:chExt cx="2241602" cy="804247"/>
          </a:xfrm>
        </p:grpSpPr>
        <p:sp>
          <p:nvSpPr>
            <p:cNvPr id="35" name="テキスト ボックス 34"/>
            <p:cNvSpPr txBox="1"/>
            <p:nvPr/>
          </p:nvSpPr>
          <p:spPr>
            <a:xfrm>
              <a:off x="4130246" y="1487814"/>
              <a:ext cx="224160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2000" dirty="0" smtClean="0">
                  <a:latin typeface="Century Gothic"/>
                  <a:cs typeface="Century Gothic"/>
                </a:rPr>
                <a:t>Argonne v</a:t>
              </a:r>
              <a:r>
                <a:rPr kumimoji="1" lang="en-US" altLang="ja-JP" sz="2000" baseline="-25000" dirty="0" smtClean="0">
                  <a:latin typeface="Century Gothic"/>
                  <a:cs typeface="Century Gothic"/>
                </a:rPr>
                <a:t>8</a:t>
              </a:r>
              <a:r>
                <a:rPr kumimoji="1" lang="en-US" altLang="ja-JP" sz="2000" dirty="0" smtClean="0">
                  <a:latin typeface="Century Gothic"/>
                  <a:cs typeface="Century Gothic"/>
                </a:rPr>
                <a:t>’ pot.</a:t>
              </a:r>
            </a:p>
            <a:p>
              <a:pPr algn="ctr"/>
              <a:r>
                <a:rPr lang="en-US" altLang="ja-JP" sz="1600" dirty="0" smtClean="0">
                  <a:latin typeface="Century Gothic"/>
                  <a:cs typeface="Century Gothic"/>
                </a:rPr>
                <a:t>(tensor force)</a:t>
              </a:r>
              <a:endParaRPr kumimoji="1" lang="ja-JP" altLang="en-US" sz="1600" dirty="0">
                <a:latin typeface="Century Gothic"/>
                <a:cs typeface="Century Gothic"/>
              </a:endParaRPr>
            </a:p>
          </p:txBody>
        </p:sp>
        <p:sp>
          <p:nvSpPr>
            <p:cNvPr id="64" name="左中かっこ 63"/>
            <p:cNvSpPr/>
            <p:nvPr/>
          </p:nvSpPr>
          <p:spPr>
            <a:xfrm rot="16200000">
              <a:off x="5163025" y="949601"/>
              <a:ext cx="178032" cy="938626"/>
            </a:xfrm>
            <a:prstGeom prst="leftBrace">
              <a:avLst>
                <a:gd name="adj1" fmla="val 51134"/>
                <a:gd name="adj2" fmla="val 50000"/>
              </a:avLst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56" name="図形グループ 55"/>
          <p:cNvGrpSpPr/>
          <p:nvPr/>
        </p:nvGrpSpPr>
        <p:grpSpPr>
          <a:xfrm>
            <a:off x="6409948" y="1368230"/>
            <a:ext cx="2883741" cy="2003942"/>
            <a:chOff x="16986885" y="27382343"/>
            <a:chExt cx="2883741" cy="2003942"/>
          </a:xfrm>
        </p:grpSpPr>
        <p:pic>
          <p:nvPicPr>
            <p:cNvPr id="68" name="図 6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7481640" y="27500641"/>
              <a:ext cx="870665" cy="870665"/>
            </a:xfrm>
            <a:prstGeom prst="rect">
              <a:avLst/>
            </a:prstGeom>
          </p:spPr>
        </p:pic>
        <p:pic>
          <p:nvPicPr>
            <p:cNvPr id="69" name="図 6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481640" y="28665652"/>
              <a:ext cx="720633" cy="720633"/>
            </a:xfrm>
            <a:prstGeom prst="rect">
              <a:avLst/>
            </a:prstGeom>
          </p:spPr>
        </p:pic>
        <p:pic>
          <p:nvPicPr>
            <p:cNvPr id="70" name="図 6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8638041" y="28208527"/>
              <a:ext cx="870665" cy="870665"/>
            </a:xfrm>
            <a:prstGeom prst="rect">
              <a:avLst/>
            </a:prstGeom>
          </p:spPr>
        </p:pic>
        <p:cxnSp>
          <p:nvCxnSpPr>
            <p:cNvPr id="71" name="直線コネクタ 70"/>
            <p:cNvCxnSpPr/>
            <p:nvPr/>
          </p:nvCxnSpPr>
          <p:spPr>
            <a:xfrm>
              <a:off x="18176922" y="28114697"/>
              <a:ext cx="588951" cy="345509"/>
            </a:xfrm>
            <a:prstGeom prst="line">
              <a:avLst/>
            </a:prstGeom>
            <a:ln w="25400" cap="flat" cmpd="sng" algn="ctr">
              <a:solidFill>
                <a:srgbClr val="FF0000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直線コネクタ 71"/>
            <p:cNvCxnSpPr/>
            <p:nvPr/>
          </p:nvCxnSpPr>
          <p:spPr>
            <a:xfrm rot="5400000">
              <a:off x="17605511" y="28479112"/>
              <a:ext cx="553870" cy="1588"/>
            </a:xfrm>
            <a:prstGeom prst="line">
              <a:avLst/>
            </a:prstGeom>
            <a:ln w="25400" cap="flat" cmpd="sng" algn="ctr">
              <a:solidFill>
                <a:srgbClr val="FF0000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直線コネクタ 72"/>
            <p:cNvCxnSpPr/>
            <p:nvPr/>
          </p:nvCxnSpPr>
          <p:spPr>
            <a:xfrm rot="10800000" flipV="1">
              <a:off x="18103898" y="28763191"/>
              <a:ext cx="665152" cy="179396"/>
            </a:xfrm>
            <a:prstGeom prst="line">
              <a:avLst/>
            </a:prstGeom>
            <a:ln w="25400" cap="flat" cmpd="sng" algn="ctr">
              <a:solidFill>
                <a:srgbClr val="FF0000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6" name="正方形/長方形 75"/>
            <p:cNvSpPr/>
            <p:nvPr/>
          </p:nvSpPr>
          <p:spPr>
            <a:xfrm>
              <a:off x="18275196" y="27908073"/>
              <a:ext cx="772778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ja-JP" sz="1600" dirty="0" smtClean="0">
                  <a:solidFill>
                    <a:srgbClr val="FF0000"/>
                  </a:solidFill>
                  <a:latin typeface="Century Gothic"/>
                  <a:cs typeface="Century Gothic"/>
                </a:rPr>
                <a:t>AV8’</a:t>
              </a:r>
            </a:p>
          </p:txBody>
        </p:sp>
        <p:sp>
          <p:nvSpPr>
            <p:cNvPr id="77" name="正方形/長方形 76"/>
            <p:cNvSpPr/>
            <p:nvPr/>
          </p:nvSpPr>
          <p:spPr>
            <a:xfrm>
              <a:off x="18130655" y="28909915"/>
              <a:ext cx="772778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ja-JP" sz="1600" dirty="0" err="1" smtClean="0">
                  <a:solidFill>
                    <a:srgbClr val="FF0000"/>
                  </a:solidFill>
                  <a:latin typeface="Century Gothic"/>
                  <a:cs typeface="Century Gothic"/>
                </a:rPr>
                <a:t>π</a:t>
              </a:r>
              <a:endParaRPr lang="en-US" altLang="ja-JP" sz="1600" dirty="0" smtClean="0">
                <a:solidFill>
                  <a:srgbClr val="FF0000"/>
                </a:solidFill>
                <a:latin typeface="Century Gothic"/>
                <a:cs typeface="Century Gothic"/>
              </a:endParaRPr>
            </a:p>
          </p:txBody>
        </p:sp>
        <p:sp>
          <p:nvSpPr>
            <p:cNvPr id="79" name="正方形/長方形 78"/>
            <p:cNvSpPr/>
            <p:nvPr/>
          </p:nvSpPr>
          <p:spPr>
            <a:xfrm>
              <a:off x="17135145" y="28327098"/>
              <a:ext cx="772778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ja-JP" sz="1600" dirty="0" err="1" smtClean="0">
                  <a:solidFill>
                    <a:srgbClr val="FF0000"/>
                  </a:solidFill>
                  <a:latin typeface="Century Gothic"/>
                  <a:cs typeface="Century Gothic"/>
                </a:rPr>
                <a:t>π</a:t>
              </a:r>
              <a:endParaRPr lang="en-US" altLang="ja-JP" sz="1600" dirty="0" smtClean="0">
                <a:solidFill>
                  <a:srgbClr val="FF0000"/>
                </a:solidFill>
                <a:latin typeface="Century Gothic"/>
                <a:cs typeface="Century Gothic"/>
              </a:endParaRPr>
            </a:p>
          </p:txBody>
        </p:sp>
        <p:sp>
          <p:nvSpPr>
            <p:cNvPr id="80" name="正方形/長方形 79"/>
            <p:cNvSpPr/>
            <p:nvPr/>
          </p:nvSpPr>
          <p:spPr>
            <a:xfrm>
              <a:off x="17131158" y="27382343"/>
              <a:ext cx="571500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ja-JP" sz="2000" dirty="0" smtClean="0">
                  <a:latin typeface="Century Gothic"/>
                  <a:cs typeface="Century Gothic"/>
                </a:rPr>
                <a:t>N</a:t>
              </a:r>
              <a:endParaRPr lang="en-US" altLang="ja-JP" sz="2000" baseline="30000" dirty="0" smtClean="0">
                <a:latin typeface="Century Gothic"/>
                <a:cs typeface="Century Gothic"/>
              </a:endParaRPr>
            </a:p>
          </p:txBody>
        </p:sp>
        <p:sp>
          <p:nvSpPr>
            <p:cNvPr id="81" name="正方形/長方形 80"/>
            <p:cNvSpPr/>
            <p:nvPr/>
          </p:nvSpPr>
          <p:spPr>
            <a:xfrm>
              <a:off x="19299126" y="28754552"/>
              <a:ext cx="571500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ja-JP" sz="2000" dirty="0" smtClean="0">
                  <a:latin typeface="Century Gothic"/>
                  <a:cs typeface="Century Gothic"/>
                </a:rPr>
                <a:t>N</a:t>
              </a:r>
              <a:endParaRPr lang="en-US" altLang="ja-JP" sz="2000" baseline="30000" dirty="0" smtClean="0">
                <a:latin typeface="Century Gothic"/>
                <a:cs typeface="Century Gothic"/>
              </a:endParaRPr>
            </a:p>
          </p:txBody>
        </p:sp>
        <p:grpSp>
          <p:nvGrpSpPr>
            <p:cNvPr id="82" name="図形グループ 81"/>
            <p:cNvGrpSpPr/>
            <p:nvPr/>
          </p:nvGrpSpPr>
          <p:grpSpPr>
            <a:xfrm>
              <a:off x="16986885" y="28942587"/>
              <a:ext cx="622300" cy="400110"/>
              <a:chOff x="6261688" y="3317090"/>
              <a:chExt cx="622300" cy="400110"/>
            </a:xfrm>
          </p:grpSpPr>
          <p:sp>
            <p:nvSpPr>
              <p:cNvPr id="83" name="正方形/長方形 82"/>
              <p:cNvSpPr/>
              <p:nvPr/>
            </p:nvSpPr>
            <p:spPr>
              <a:xfrm>
                <a:off x="6261688" y="3317090"/>
                <a:ext cx="622300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ja-JP" sz="2000" dirty="0" smtClean="0">
                    <a:latin typeface="Century Gothic"/>
                    <a:cs typeface="Century Gothic"/>
                  </a:rPr>
                  <a:t>P</a:t>
                </a:r>
                <a:r>
                  <a:rPr lang="en-US" altLang="ja-JP" sz="2000" baseline="30000" dirty="0" smtClean="0">
                    <a:latin typeface="Century Gothic"/>
                    <a:cs typeface="Century Gothic"/>
                  </a:rPr>
                  <a:t>(</a:t>
                </a:r>
                <a:r>
                  <a:rPr lang="en-US" altLang="ja-JP" sz="2000" dirty="0" smtClean="0">
                    <a:latin typeface="Century Gothic"/>
                    <a:cs typeface="Century Gothic"/>
                  </a:rPr>
                  <a:t>*</a:t>
                </a:r>
                <a:r>
                  <a:rPr lang="en-US" altLang="ja-JP" sz="2000" baseline="30000" dirty="0" smtClean="0">
                    <a:latin typeface="Century Gothic"/>
                    <a:cs typeface="Century Gothic"/>
                  </a:rPr>
                  <a:t>)</a:t>
                </a:r>
              </a:p>
            </p:txBody>
          </p:sp>
          <p:cxnSp>
            <p:nvCxnSpPr>
              <p:cNvPr id="84" name="直線コネクタ 83"/>
              <p:cNvCxnSpPr/>
              <p:nvPr/>
            </p:nvCxnSpPr>
            <p:spPr>
              <a:xfrm>
                <a:off x="6384548" y="3406775"/>
                <a:ext cx="130153" cy="1588"/>
              </a:xfrm>
              <a:prstGeom prst="line">
                <a:avLst/>
              </a:prstGeom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85" name="正方形/長方形 84"/>
          <p:cNvSpPr/>
          <p:nvPr/>
        </p:nvSpPr>
        <p:spPr>
          <a:xfrm>
            <a:off x="7304715" y="3401406"/>
            <a:ext cx="108156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ja-JP" sz="1400" dirty="0" err="1">
                <a:latin typeface="Century Gothic"/>
                <a:cs typeface="Century Gothic"/>
              </a:rPr>
              <a:t>i</a:t>
            </a:r>
            <a:r>
              <a:rPr lang="en-US" altLang="ja-JP" sz="1400" dirty="0" err="1" smtClean="0">
                <a:latin typeface="Century Gothic"/>
                <a:cs typeface="Century Gothic"/>
              </a:rPr>
              <a:t>sospin</a:t>
            </a:r>
            <a:r>
              <a:rPr lang="en-US" altLang="ja-JP" sz="1400" dirty="0" smtClean="0">
                <a:latin typeface="Century Gothic"/>
                <a:cs typeface="Century Gothic"/>
              </a:rPr>
              <a:t> 1/2</a:t>
            </a:r>
            <a:endParaRPr lang="en-US" altLang="ja-JP" sz="1400" baseline="30000" dirty="0" smtClean="0">
              <a:latin typeface="Century Gothic"/>
              <a:cs typeface="Century Gothic"/>
            </a:endParaRPr>
          </a:p>
        </p:txBody>
      </p:sp>
      <p:sp>
        <p:nvSpPr>
          <p:cNvPr id="58" name="テキスト ボックス 57"/>
          <p:cNvSpPr txBox="1"/>
          <p:nvPr/>
        </p:nvSpPr>
        <p:spPr>
          <a:xfrm>
            <a:off x="2849704" y="1868220"/>
            <a:ext cx="9405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400" dirty="0" smtClean="0">
                <a:latin typeface="Century Gothic"/>
                <a:cs typeface="Century Gothic"/>
              </a:rPr>
              <a:t>142</a:t>
            </a:r>
            <a:r>
              <a:rPr kumimoji="1" lang="en-US" altLang="ja-JP" sz="1400" dirty="0" smtClean="0">
                <a:latin typeface="Century Gothic"/>
                <a:cs typeface="Century Gothic"/>
              </a:rPr>
              <a:t> </a:t>
            </a:r>
            <a:r>
              <a:rPr kumimoji="1" lang="en-US" altLang="ja-JP" sz="1400" dirty="0" err="1" smtClean="0">
                <a:latin typeface="Century Gothic"/>
                <a:cs typeface="Century Gothic"/>
              </a:rPr>
              <a:t>MeV</a:t>
            </a:r>
            <a:endParaRPr kumimoji="1" lang="ja-JP" altLang="en-US" sz="1400" baseline="30000" dirty="0">
              <a:latin typeface="Century Gothic"/>
              <a:cs typeface="Century Gothic"/>
            </a:endParaRPr>
          </a:p>
        </p:txBody>
      </p:sp>
      <p:sp>
        <p:nvSpPr>
          <p:cNvPr id="86" name="テキスト ボックス 85"/>
          <p:cNvSpPr txBox="1"/>
          <p:nvPr/>
        </p:nvSpPr>
        <p:spPr>
          <a:xfrm>
            <a:off x="2866499" y="4163516"/>
            <a:ext cx="7415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1400" dirty="0" smtClean="0">
                <a:latin typeface="Century Gothic"/>
                <a:cs typeface="Century Gothic"/>
              </a:rPr>
              <a:t>0 </a:t>
            </a:r>
            <a:r>
              <a:rPr kumimoji="1" lang="en-US" altLang="ja-JP" sz="1400" dirty="0" err="1" smtClean="0">
                <a:latin typeface="Century Gothic"/>
                <a:cs typeface="Century Gothic"/>
              </a:rPr>
              <a:t>MeV</a:t>
            </a:r>
            <a:endParaRPr kumimoji="1" lang="ja-JP" altLang="en-US" sz="1400" baseline="30000" dirty="0">
              <a:latin typeface="Century Gothic"/>
              <a:cs typeface="Century Gothic"/>
            </a:endParaRPr>
          </a:p>
        </p:txBody>
      </p:sp>
      <p:sp>
        <p:nvSpPr>
          <p:cNvPr id="87" name="テキスト ボックス 86"/>
          <p:cNvSpPr txBox="1"/>
          <p:nvPr/>
        </p:nvSpPr>
        <p:spPr>
          <a:xfrm>
            <a:off x="5721525" y="3388667"/>
            <a:ext cx="8410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400" dirty="0" smtClean="0">
                <a:latin typeface="Century Gothic"/>
                <a:cs typeface="Century Gothic"/>
              </a:rPr>
              <a:t>46 </a:t>
            </a:r>
            <a:r>
              <a:rPr kumimoji="1" lang="en-US" altLang="ja-JP" sz="1400" dirty="0" err="1" smtClean="0">
                <a:latin typeface="Century Gothic"/>
                <a:cs typeface="Century Gothic"/>
              </a:rPr>
              <a:t>MeV</a:t>
            </a:r>
            <a:endParaRPr kumimoji="1" lang="ja-JP" altLang="en-US" sz="1400" baseline="30000" dirty="0">
              <a:latin typeface="Century Gothic"/>
              <a:cs typeface="Century Gothic"/>
            </a:endParaRPr>
          </a:p>
        </p:txBody>
      </p:sp>
      <p:sp>
        <p:nvSpPr>
          <p:cNvPr id="88" name="テキスト ボックス 87"/>
          <p:cNvSpPr txBox="1"/>
          <p:nvPr/>
        </p:nvSpPr>
        <p:spPr>
          <a:xfrm>
            <a:off x="5718863" y="4146908"/>
            <a:ext cx="7415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1400" dirty="0" smtClean="0">
                <a:latin typeface="Century Gothic"/>
                <a:cs typeface="Century Gothic"/>
              </a:rPr>
              <a:t>0 </a:t>
            </a:r>
            <a:r>
              <a:rPr kumimoji="1" lang="en-US" altLang="ja-JP" sz="1400" dirty="0" err="1" smtClean="0">
                <a:latin typeface="Century Gothic"/>
                <a:cs typeface="Century Gothic"/>
              </a:rPr>
              <a:t>MeV</a:t>
            </a:r>
            <a:endParaRPr kumimoji="1" lang="ja-JP" altLang="en-US" sz="1400" baseline="30000" dirty="0">
              <a:latin typeface="Century Gothic"/>
              <a:cs typeface="Century Gothic"/>
            </a:endParaRPr>
          </a:p>
        </p:txBody>
      </p:sp>
      <p:sp>
        <p:nvSpPr>
          <p:cNvPr id="89" name="テキスト ボックス 88"/>
          <p:cNvSpPr txBox="1"/>
          <p:nvPr/>
        </p:nvSpPr>
        <p:spPr>
          <a:xfrm>
            <a:off x="8545845" y="4155431"/>
            <a:ext cx="7415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1400" dirty="0" smtClean="0">
                <a:latin typeface="Century Gothic"/>
                <a:cs typeface="Century Gothic"/>
              </a:rPr>
              <a:t>0 </a:t>
            </a:r>
            <a:r>
              <a:rPr kumimoji="1" lang="en-US" altLang="ja-JP" sz="1400" dirty="0" err="1" smtClean="0">
                <a:latin typeface="Century Gothic"/>
                <a:cs typeface="Century Gothic"/>
              </a:rPr>
              <a:t>MeV</a:t>
            </a:r>
            <a:endParaRPr kumimoji="1" lang="ja-JP" altLang="en-US" sz="1400" baseline="30000" dirty="0">
              <a:latin typeface="Century Gothic"/>
              <a:cs typeface="Century Gothic"/>
            </a:endParaRPr>
          </a:p>
        </p:txBody>
      </p:sp>
      <p:grpSp>
        <p:nvGrpSpPr>
          <p:cNvPr id="90" name="図形グループ 89"/>
          <p:cNvGrpSpPr/>
          <p:nvPr/>
        </p:nvGrpSpPr>
        <p:grpSpPr>
          <a:xfrm>
            <a:off x="6628323" y="3615004"/>
            <a:ext cx="1717537" cy="707886"/>
            <a:chOff x="4049185" y="2513012"/>
            <a:chExt cx="1717537" cy="707886"/>
          </a:xfrm>
        </p:grpSpPr>
        <p:sp>
          <p:nvSpPr>
            <p:cNvPr id="91" name="テキスト ボックス 90"/>
            <p:cNvSpPr txBox="1"/>
            <p:nvPr/>
          </p:nvSpPr>
          <p:spPr>
            <a:xfrm>
              <a:off x="4049185" y="2513012"/>
              <a:ext cx="171753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4000" dirty="0" smtClean="0">
                  <a:solidFill>
                    <a:schemeClr val="accent2"/>
                  </a:solidFill>
                  <a:latin typeface="Century Gothic"/>
                  <a:cs typeface="Century Gothic"/>
                </a:rPr>
                <a:t>P</a:t>
              </a:r>
              <a:r>
                <a:rPr kumimoji="1" lang="en-US" altLang="ja-JP" sz="4000" baseline="30000" dirty="0" smtClean="0">
                  <a:solidFill>
                    <a:schemeClr val="accent2"/>
                  </a:solidFill>
                  <a:latin typeface="Century Gothic"/>
                  <a:cs typeface="Century Gothic"/>
                </a:rPr>
                <a:t>(</a:t>
              </a:r>
              <a:r>
                <a:rPr kumimoji="1" lang="en-US" altLang="ja-JP" sz="4000" dirty="0" smtClean="0">
                  <a:solidFill>
                    <a:schemeClr val="accent2"/>
                  </a:solidFill>
                  <a:latin typeface="Century Gothic"/>
                  <a:cs typeface="Century Gothic"/>
                </a:rPr>
                <a:t>*</a:t>
              </a:r>
              <a:r>
                <a:rPr kumimoji="1" lang="en-US" altLang="ja-JP" sz="4000" baseline="30000" dirty="0" smtClean="0">
                  <a:solidFill>
                    <a:schemeClr val="accent2"/>
                  </a:solidFill>
                  <a:latin typeface="Century Gothic"/>
                  <a:cs typeface="Century Gothic"/>
                </a:rPr>
                <a:t>)</a:t>
              </a:r>
              <a:r>
                <a:rPr kumimoji="1" lang="en-US" altLang="ja-JP" sz="4000" dirty="0" smtClean="0">
                  <a:solidFill>
                    <a:schemeClr val="accent2"/>
                  </a:solidFill>
                  <a:latin typeface="Century Gothic"/>
                  <a:cs typeface="Century Gothic"/>
                </a:rPr>
                <a:t>NN</a:t>
              </a:r>
              <a:endParaRPr kumimoji="1" lang="ja-JP" altLang="en-US" sz="4000" dirty="0">
                <a:solidFill>
                  <a:schemeClr val="accent2"/>
                </a:solidFill>
                <a:latin typeface="Century Gothic"/>
                <a:cs typeface="Century Gothic"/>
              </a:endParaRPr>
            </a:p>
          </p:txBody>
        </p:sp>
        <p:cxnSp>
          <p:nvCxnSpPr>
            <p:cNvPr id="92" name="直線コネクタ 91"/>
            <p:cNvCxnSpPr>
              <a:cxnSpLocks noChangeAspect="1"/>
            </p:cNvCxnSpPr>
            <p:nvPr/>
          </p:nvCxnSpPr>
          <p:spPr>
            <a:xfrm>
              <a:off x="4167280" y="2624782"/>
              <a:ext cx="244762" cy="0"/>
            </a:xfrm>
            <a:prstGeom prst="line">
              <a:avLst/>
            </a:prstGeom>
            <a:ln w="38100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/>
      <p:bldP spid="6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テキスト ボックス 5"/>
          <p:cNvSpPr txBox="1"/>
          <p:nvPr/>
        </p:nvSpPr>
        <p:spPr>
          <a:xfrm>
            <a:off x="120732" y="0"/>
            <a:ext cx="89025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 smtClean="0">
                <a:latin typeface="Century Gothic"/>
                <a:cs typeface="Century Gothic"/>
              </a:rPr>
              <a:t>3. Application 1: Leading order in 1/m</a:t>
            </a:r>
            <a:r>
              <a:rPr lang="en-US" altLang="ja-JP" sz="2800" baseline="-25000" dirty="0" smtClean="0">
                <a:latin typeface="Century Gothic"/>
                <a:cs typeface="Century Gothic"/>
              </a:rPr>
              <a:t>Q</a:t>
            </a:r>
            <a:r>
              <a:rPr lang="en-US" altLang="ja-JP" sz="2800" dirty="0" smtClean="0">
                <a:latin typeface="Century Gothic"/>
                <a:cs typeface="Century Gothic"/>
              </a:rPr>
              <a:t> expansion</a:t>
            </a:r>
            <a:endParaRPr lang="ja-JP" altLang="en-US" sz="2800" dirty="0">
              <a:latin typeface="Century Gothic"/>
              <a:cs typeface="Century Gothic"/>
            </a:endParaRPr>
          </a:p>
        </p:txBody>
      </p:sp>
      <p:grpSp>
        <p:nvGrpSpPr>
          <p:cNvPr id="2" name="図形グループ 1"/>
          <p:cNvGrpSpPr/>
          <p:nvPr/>
        </p:nvGrpSpPr>
        <p:grpSpPr>
          <a:xfrm>
            <a:off x="2451100" y="1854200"/>
            <a:ext cx="4023360" cy="3710920"/>
            <a:chOff x="2451100" y="1854200"/>
            <a:chExt cx="4023360" cy="3710920"/>
          </a:xfrm>
        </p:grpSpPr>
        <p:pic>
          <p:nvPicPr>
            <p:cNvPr id="8" name="図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451100" y="1854200"/>
              <a:ext cx="4023360" cy="2997200"/>
            </a:xfrm>
            <a:prstGeom prst="rect">
              <a:avLst/>
            </a:prstGeom>
          </p:spPr>
        </p:pic>
        <p:sp>
          <p:nvSpPr>
            <p:cNvPr id="9" name="テキスト ボックス 8"/>
            <p:cNvSpPr txBox="1"/>
            <p:nvPr/>
          </p:nvSpPr>
          <p:spPr>
            <a:xfrm>
              <a:off x="4412034" y="5041900"/>
              <a:ext cx="198949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800" dirty="0" smtClean="0">
                  <a:solidFill>
                    <a:schemeClr val="tx2"/>
                  </a:solidFill>
                  <a:latin typeface="Century Gothic"/>
                  <a:cs typeface="Century Gothic"/>
                </a:rPr>
                <a:t>P</a:t>
              </a:r>
              <a:r>
                <a:rPr kumimoji="1" lang="en-US" altLang="ja-JP" sz="2800" baseline="30000" dirty="0" smtClean="0">
                  <a:solidFill>
                    <a:schemeClr val="tx2"/>
                  </a:solidFill>
                  <a:latin typeface="Century Gothic"/>
                  <a:cs typeface="Century Gothic"/>
                </a:rPr>
                <a:t>(</a:t>
              </a:r>
              <a:r>
                <a:rPr kumimoji="1" lang="en-US" altLang="ja-JP" sz="2800" dirty="0" smtClean="0">
                  <a:solidFill>
                    <a:schemeClr val="tx2"/>
                  </a:solidFill>
                  <a:latin typeface="Century Gothic"/>
                  <a:cs typeface="Century Gothic"/>
                </a:rPr>
                <a:t>*</a:t>
              </a:r>
              <a:r>
                <a:rPr kumimoji="1" lang="en-US" altLang="ja-JP" sz="2800" baseline="30000" dirty="0" smtClean="0">
                  <a:solidFill>
                    <a:schemeClr val="tx2"/>
                  </a:solidFill>
                  <a:latin typeface="Century Gothic"/>
                  <a:cs typeface="Century Gothic"/>
                </a:rPr>
                <a:t>)</a:t>
              </a:r>
              <a:r>
                <a:rPr kumimoji="1" lang="en-US" altLang="ja-JP" sz="2800" dirty="0" smtClean="0">
                  <a:solidFill>
                    <a:schemeClr val="tx2"/>
                  </a:solidFill>
                  <a:latin typeface="Century Gothic"/>
                  <a:cs typeface="Century Gothic"/>
                </a:rPr>
                <a:t> meson</a:t>
              </a:r>
              <a:endParaRPr kumimoji="1" lang="ja-JP" altLang="en-US" sz="2800" dirty="0">
                <a:solidFill>
                  <a:schemeClr val="tx2"/>
                </a:solidFill>
                <a:latin typeface="Century Gothic"/>
                <a:cs typeface="Century Gothic"/>
              </a:endParaRPr>
            </a:p>
          </p:txBody>
        </p:sp>
        <p:cxnSp>
          <p:nvCxnSpPr>
            <p:cNvPr id="10" name="直線コネクタ 9"/>
            <p:cNvCxnSpPr/>
            <p:nvPr/>
          </p:nvCxnSpPr>
          <p:spPr>
            <a:xfrm>
              <a:off x="4501208" y="5140970"/>
              <a:ext cx="225036" cy="1588"/>
            </a:xfrm>
            <a:prstGeom prst="line">
              <a:avLst/>
            </a:prstGeom>
            <a:ln>
              <a:solidFill>
                <a:schemeClr val="tx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線コネクタ 11"/>
            <p:cNvCxnSpPr/>
            <p:nvPr/>
          </p:nvCxnSpPr>
          <p:spPr>
            <a:xfrm rot="16200000" flipH="1">
              <a:off x="4063747" y="3987547"/>
              <a:ext cx="1485900" cy="622806"/>
            </a:xfrm>
            <a:prstGeom prst="line">
              <a:avLst/>
            </a:prstGeom>
            <a:ln>
              <a:solidFill>
                <a:schemeClr val="tx2"/>
              </a:solidFill>
              <a:head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テキスト ボックス 31"/>
          <p:cNvSpPr txBox="1"/>
          <p:nvPr/>
        </p:nvSpPr>
        <p:spPr>
          <a:xfrm>
            <a:off x="1641375" y="5340171"/>
            <a:ext cx="586125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7200" dirty="0" smtClean="0">
                <a:solidFill>
                  <a:srgbClr val="FF0000"/>
                </a:solidFill>
                <a:latin typeface="Century Gothic"/>
                <a:cs typeface="Century Gothic"/>
              </a:rPr>
              <a:t>HQS doublet</a:t>
            </a:r>
            <a:endParaRPr kumimoji="1" lang="ja-JP" altLang="en-US" sz="7200" dirty="0">
              <a:solidFill>
                <a:srgbClr val="FF0000"/>
              </a:solidFill>
              <a:latin typeface="Century Gothic"/>
              <a:cs typeface="Century Gothic"/>
            </a:endParaRPr>
          </a:p>
        </p:txBody>
      </p:sp>
      <p:sp>
        <p:nvSpPr>
          <p:cNvPr id="37" name="テキスト ボックス 36"/>
          <p:cNvSpPr txBox="1"/>
          <p:nvPr/>
        </p:nvSpPr>
        <p:spPr>
          <a:xfrm>
            <a:off x="-228600" y="6409035"/>
            <a:ext cx="960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 smtClean="0">
                <a:latin typeface="Century Gothic"/>
                <a:cs typeface="Century Gothic"/>
              </a:rPr>
              <a:t>Cf. HQS </a:t>
            </a:r>
            <a:r>
              <a:rPr kumimoji="1" lang="en-US" altLang="ja-JP" dirty="0" smtClean="0">
                <a:solidFill>
                  <a:srgbClr val="0000FF"/>
                </a:solidFill>
                <a:latin typeface="Century Gothic"/>
                <a:cs typeface="Century Gothic"/>
              </a:rPr>
              <a:t>singlet</a:t>
            </a:r>
            <a:r>
              <a:rPr kumimoji="1" lang="en-US" altLang="ja-JP" dirty="0" smtClean="0">
                <a:latin typeface="Century Gothic"/>
                <a:cs typeface="Century Gothic"/>
              </a:rPr>
              <a:t> </a:t>
            </a:r>
            <a:r>
              <a:rPr lang="en-US" altLang="ja-JP" dirty="0" smtClean="0">
                <a:latin typeface="Century Gothic"/>
                <a:cs typeface="Century Gothic"/>
              </a:rPr>
              <a:t>in “</a:t>
            </a:r>
            <a:r>
              <a:rPr lang="en-US" altLang="ja-JP" dirty="0" err="1" smtClean="0">
                <a:latin typeface="Century Gothic"/>
                <a:cs typeface="Century Gothic"/>
              </a:rPr>
              <a:t>pion</a:t>
            </a:r>
            <a:r>
              <a:rPr lang="en-US" altLang="ja-JP" dirty="0" smtClean="0">
                <a:latin typeface="Century Gothic"/>
                <a:cs typeface="Century Gothic"/>
              </a:rPr>
              <a:t> condensate” </a:t>
            </a:r>
            <a:r>
              <a:rPr kumimoji="1" lang="en-US" altLang="ja-JP" sz="1400" dirty="0" smtClean="0">
                <a:latin typeface="Century Gothic"/>
                <a:cs typeface="Century Gothic"/>
              </a:rPr>
              <a:t>(</a:t>
            </a:r>
            <a:r>
              <a:rPr kumimoji="1" lang="en-US" altLang="ja-JP" sz="1400" dirty="0" err="1" smtClean="0">
                <a:latin typeface="Century Gothic"/>
                <a:cs typeface="Century Gothic"/>
              </a:rPr>
              <a:t>Suenaga</a:t>
            </a:r>
            <a:r>
              <a:rPr kumimoji="1" lang="en-US" altLang="ja-JP" sz="1400" dirty="0" smtClean="0">
                <a:latin typeface="Century Gothic"/>
                <a:cs typeface="Century Gothic"/>
              </a:rPr>
              <a:t>, </a:t>
            </a:r>
            <a:r>
              <a:rPr lang="en-US" altLang="ja-JP" sz="1400" dirty="0" smtClean="0">
                <a:latin typeface="Century Gothic"/>
                <a:cs typeface="Century Gothic"/>
              </a:rPr>
              <a:t>He, Ma, Harada, PRC89, 068201 (2014))</a:t>
            </a:r>
            <a:endParaRPr kumimoji="1" lang="ja-JP" altLang="en-US" sz="1400" dirty="0">
              <a:latin typeface="Century Gothic"/>
              <a:cs typeface="Century Gothic"/>
            </a:endParaRPr>
          </a:p>
        </p:txBody>
      </p:sp>
      <p:grpSp>
        <p:nvGrpSpPr>
          <p:cNvPr id="47" name="図形グループ 46"/>
          <p:cNvGrpSpPr/>
          <p:nvPr/>
        </p:nvGrpSpPr>
        <p:grpSpPr>
          <a:xfrm>
            <a:off x="1229641" y="5444172"/>
            <a:ext cx="6684718" cy="1015663"/>
            <a:chOff x="-1154880" y="3040326"/>
            <a:chExt cx="6684718" cy="1015663"/>
          </a:xfrm>
        </p:grpSpPr>
        <p:sp>
          <p:nvSpPr>
            <p:cNvPr id="38" name="テキスト ボックス 37"/>
            <p:cNvSpPr txBox="1"/>
            <p:nvPr/>
          </p:nvSpPr>
          <p:spPr>
            <a:xfrm>
              <a:off x="-1154880" y="3040326"/>
              <a:ext cx="6684718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6000" dirty="0" err="1" smtClean="0">
                  <a:latin typeface="Century Gothic"/>
                  <a:cs typeface="Century Gothic"/>
                </a:rPr>
                <a:t>Mass(P</a:t>
              </a:r>
              <a:r>
                <a:rPr kumimoji="1" lang="en-US" altLang="ja-JP" sz="6000" dirty="0" smtClean="0">
                  <a:latin typeface="Century Gothic"/>
                  <a:cs typeface="Century Gothic"/>
                </a:rPr>
                <a:t>)=</a:t>
              </a:r>
              <a:r>
                <a:rPr kumimoji="1" lang="en-US" altLang="ja-JP" sz="6000" dirty="0" err="1" smtClean="0">
                  <a:latin typeface="Century Gothic"/>
                  <a:cs typeface="Century Gothic"/>
                </a:rPr>
                <a:t>Mass(P</a:t>
              </a:r>
              <a:r>
                <a:rPr kumimoji="1" lang="en-US" altLang="ja-JP" sz="6000" dirty="0" smtClean="0">
                  <a:latin typeface="Century Gothic"/>
                  <a:cs typeface="Century Gothic"/>
                </a:rPr>
                <a:t>*)</a:t>
              </a:r>
              <a:endParaRPr kumimoji="1" lang="ja-JP" altLang="en-US" sz="6000" dirty="0">
                <a:latin typeface="Century Gothic"/>
                <a:cs typeface="Century Gothic"/>
              </a:endParaRPr>
            </a:p>
          </p:txBody>
        </p:sp>
        <p:cxnSp>
          <p:nvCxnSpPr>
            <p:cNvPr id="39" name="直線コネクタ 38"/>
            <p:cNvCxnSpPr/>
            <p:nvPr/>
          </p:nvCxnSpPr>
          <p:spPr>
            <a:xfrm>
              <a:off x="1102999" y="3236430"/>
              <a:ext cx="382901" cy="1588"/>
            </a:xfrm>
            <a:prstGeom prst="line">
              <a:avLst/>
            </a:prstGeom>
            <a:ln w="508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直線コネクタ 45"/>
            <p:cNvCxnSpPr/>
            <p:nvPr/>
          </p:nvCxnSpPr>
          <p:spPr>
            <a:xfrm>
              <a:off x="4385443" y="3234842"/>
              <a:ext cx="382901" cy="1588"/>
            </a:xfrm>
            <a:prstGeom prst="line">
              <a:avLst/>
            </a:prstGeom>
            <a:ln w="508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図形グループ 4"/>
          <p:cNvGrpSpPr/>
          <p:nvPr/>
        </p:nvGrpSpPr>
        <p:grpSpPr>
          <a:xfrm>
            <a:off x="4354593" y="1336278"/>
            <a:ext cx="4715541" cy="3579489"/>
            <a:chOff x="4666308" y="1336278"/>
            <a:chExt cx="4715541" cy="3579489"/>
          </a:xfrm>
        </p:grpSpPr>
        <p:grpSp>
          <p:nvGrpSpPr>
            <p:cNvPr id="3" name="図形グループ 2"/>
            <p:cNvGrpSpPr/>
            <p:nvPr/>
          </p:nvGrpSpPr>
          <p:grpSpPr>
            <a:xfrm>
              <a:off x="4666308" y="1336278"/>
              <a:ext cx="4358641" cy="3579489"/>
              <a:chOff x="6289958" y="1336278"/>
              <a:chExt cx="4358641" cy="3579489"/>
            </a:xfrm>
          </p:grpSpPr>
          <p:grpSp>
            <p:nvGrpSpPr>
              <p:cNvPr id="36" name="図形グループ 35"/>
              <p:cNvGrpSpPr/>
              <p:nvPr/>
            </p:nvGrpSpPr>
            <p:grpSpPr>
              <a:xfrm>
                <a:off x="6289958" y="1901624"/>
                <a:ext cx="2563285" cy="3014143"/>
                <a:chOff x="6289958" y="1901624"/>
                <a:chExt cx="2563285" cy="3014143"/>
              </a:xfrm>
            </p:grpSpPr>
            <p:grpSp>
              <p:nvGrpSpPr>
                <p:cNvPr id="16" name="図形グループ 15"/>
                <p:cNvGrpSpPr/>
                <p:nvPr/>
              </p:nvGrpSpPr>
              <p:grpSpPr>
                <a:xfrm>
                  <a:off x="6289958" y="1901624"/>
                  <a:ext cx="2563285" cy="3014143"/>
                  <a:chOff x="5947058" y="2436199"/>
                  <a:chExt cx="2563285" cy="3014143"/>
                </a:xfrm>
              </p:grpSpPr>
              <p:grpSp>
                <p:nvGrpSpPr>
                  <p:cNvPr id="17" name="図形グループ 97"/>
                  <p:cNvGrpSpPr/>
                  <p:nvPr/>
                </p:nvGrpSpPr>
                <p:grpSpPr>
                  <a:xfrm>
                    <a:off x="5947058" y="2436199"/>
                    <a:ext cx="2563285" cy="3014143"/>
                    <a:chOff x="2341885" y="2463665"/>
                    <a:chExt cx="2563285" cy="3014143"/>
                  </a:xfrm>
                </p:grpSpPr>
                <p:grpSp>
                  <p:nvGrpSpPr>
                    <p:cNvPr id="22" name="図形グループ 23"/>
                    <p:cNvGrpSpPr/>
                    <p:nvPr/>
                  </p:nvGrpSpPr>
                  <p:grpSpPr>
                    <a:xfrm>
                      <a:off x="2341885" y="2972119"/>
                      <a:ext cx="2563285" cy="1971577"/>
                      <a:chOff x="3751099" y="3075786"/>
                      <a:chExt cx="2563285" cy="2404088"/>
                    </a:xfrm>
                  </p:grpSpPr>
                  <p:sp>
                    <p:nvSpPr>
                      <p:cNvPr id="27" name="円弧 26"/>
                      <p:cNvSpPr>
                        <a:spLocks noChangeAspect="1"/>
                      </p:cNvSpPr>
                      <p:nvPr/>
                    </p:nvSpPr>
                    <p:spPr>
                      <a:xfrm flipV="1">
                        <a:off x="3751099" y="3075786"/>
                        <a:ext cx="2256006" cy="2404088"/>
                      </a:xfrm>
                      <a:prstGeom prst="arc">
                        <a:avLst>
                          <a:gd name="adj1" fmla="val 16954577"/>
                          <a:gd name="adj2" fmla="val 19707525"/>
                        </a:avLst>
                      </a:prstGeom>
                      <a:ln w="19050" cap="flat" cmpd="sng" algn="ctr">
                        <a:solidFill>
                          <a:srgbClr val="000000"/>
                        </a:solidFill>
                        <a:prstDash val="dash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/>
                      </a:p>
                    </p:txBody>
                  </p:sp>
                  <p:sp>
                    <p:nvSpPr>
                      <p:cNvPr id="28" name="二等辺三角形 27"/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6150479" y="4202544"/>
                        <a:ext cx="163905" cy="150572"/>
                      </a:xfrm>
                      <a:prstGeom prst="triangle">
                        <a:avLst/>
                      </a:prstGeom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n>
                        <a:solidFill>
                          <a:srgbClr val="595959"/>
                        </a:solidFill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/>
                      </a:p>
                    </p:txBody>
                  </p:sp>
                  <p:sp>
                    <p:nvSpPr>
                      <p:cNvPr id="29" name="二等辺三角形 28"/>
                      <p:cNvSpPr>
                        <a:spLocks noChangeAspect="1"/>
                      </p:cNvSpPr>
                      <p:nvPr/>
                    </p:nvSpPr>
                    <p:spPr>
                      <a:xfrm rot="10800000" flipH="1">
                        <a:off x="5313730" y="4202544"/>
                        <a:ext cx="163905" cy="150572"/>
                      </a:xfrm>
                      <a:prstGeom prst="triangle">
                        <a:avLst/>
                      </a:prstGeom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n>
                        <a:solidFill>
                          <a:srgbClr val="595959"/>
                        </a:solidFill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/>
                      </a:p>
                    </p:txBody>
                  </p:sp>
                  <p:sp>
                    <p:nvSpPr>
                      <p:cNvPr id="30" name="円弧 29"/>
                      <p:cNvSpPr>
                        <a:spLocks noChangeAspect="1"/>
                      </p:cNvSpPr>
                      <p:nvPr/>
                    </p:nvSpPr>
                    <p:spPr>
                      <a:xfrm rot="10800000" flipH="1" flipV="1">
                        <a:off x="3759014" y="3075786"/>
                        <a:ext cx="2256006" cy="2404088"/>
                      </a:xfrm>
                      <a:prstGeom prst="arc">
                        <a:avLst>
                          <a:gd name="adj1" fmla="val 17018495"/>
                          <a:gd name="adj2" fmla="val 19663981"/>
                        </a:avLst>
                      </a:prstGeom>
                      <a:ln w="19050" cap="flat" cmpd="sng" algn="ctr">
                        <a:solidFill>
                          <a:srgbClr val="000000"/>
                        </a:solidFill>
                        <a:prstDash val="dash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/>
                      </a:p>
                    </p:txBody>
                  </p:sp>
                  <p:sp>
                    <p:nvSpPr>
                      <p:cNvPr id="31" name="円/楕円 30"/>
                      <p:cNvSpPr>
                        <a:spLocks noChangeAspect="1"/>
                      </p:cNvSpPr>
                      <p:nvPr/>
                    </p:nvSpPr>
                    <p:spPr>
                      <a:xfrm rot="16200000">
                        <a:off x="5136400" y="3843447"/>
                        <a:ext cx="1358369" cy="842131"/>
                      </a:xfrm>
                      <a:prstGeom prst="ellipse">
                        <a:avLst/>
                      </a:prstGeom>
                      <a:noFill/>
                      <a:ln w="38100" cap="flat" cmpd="sng" algn="ctr">
                        <a:solidFill>
                          <a:srgbClr val="595959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/>
                      </a:p>
                    </p:txBody>
                  </p:sp>
                </p:grpSp>
                <p:cxnSp>
                  <p:nvCxnSpPr>
                    <p:cNvPr id="23" name="直線コネクタ 22"/>
                    <p:cNvCxnSpPr/>
                    <p:nvPr/>
                  </p:nvCxnSpPr>
                  <p:spPr>
                    <a:xfrm rot="5400000" flipH="1" flipV="1">
                      <a:off x="2196538" y="3944377"/>
                      <a:ext cx="2920534" cy="1588"/>
                    </a:xfrm>
                    <a:prstGeom prst="line">
                      <a:avLst/>
                    </a:prstGeom>
                    <a:ln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24" name="テキスト ボックス 23"/>
                    <p:cNvSpPr txBox="1"/>
                    <p:nvPr/>
                  </p:nvSpPr>
                  <p:spPr>
                    <a:xfrm>
                      <a:off x="3075440" y="4954588"/>
                      <a:ext cx="397164" cy="523220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 algn="ctr"/>
                      <a:r>
                        <a:rPr lang="en-US" altLang="ja-JP" sz="2800" dirty="0" smtClean="0">
                          <a:latin typeface="Century Gothic"/>
                          <a:cs typeface="Century Gothic"/>
                        </a:rPr>
                        <a:t>P</a:t>
                      </a:r>
                      <a:endParaRPr lang="ja-JP" altLang="en-US" sz="2800" baseline="30000" dirty="0" smtClean="0">
                        <a:latin typeface="Century Gothic"/>
                        <a:cs typeface="Century Gothic"/>
                      </a:endParaRPr>
                    </a:p>
                  </p:txBody>
                </p:sp>
                <p:sp>
                  <p:nvSpPr>
                    <p:cNvPr id="25" name="テキスト ボックス 24"/>
                    <p:cNvSpPr txBox="1"/>
                    <p:nvPr/>
                  </p:nvSpPr>
                  <p:spPr>
                    <a:xfrm>
                      <a:off x="2993401" y="3632200"/>
                      <a:ext cx="549700" cy="523220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 algn="ctr"/>
                      <a:r>
                        <a:rPr lang="en-US" altLang="ja-JP" sz="2800" dirty="0" smtClean="0">
                          <a:latin typeface="Century Gothic"/>
                          <a:cs typeface="Century Gothic"/>
                        </a:rPr>
                        <a:t>P*</a:t>
                      </a:r>
                      <a:endParaRPr kumimoji="1" lang="ja-JP" altLang="en-US" sz="2800" baseline="30000" dirty="0">
                        <a:latin typeface="Century Gothic"/>
                        <a:cs typeface="Century Gothic"/>
                      </a:endParaRPr>
                    </a:p>
                  </p:txBody>
                </p:sp>
                <p:sp>
                  <p:nvSpPr>
                    <p:cNvPr id="26" name="テキスト ボックス 25"/>
                    <p:cNvSpPr txBox="1"/>
                    <p:nvPr/>
                  </p:nvSpPr>
                  <p:spPr>
                    <a:xfrm>
                      <a:off x="3075441" y="2463665"/>
                      <a:ext cx="397164" cy="523220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 algn="ctr"/>
                      <a:r>
                        <a:rPr lang="en-US" altLang="ja-JP" sz="2800" dirty="0" smtClean="0">
                          <a:latin typeface="Century Gothic"/>
                          <a:cs typeface="Century Gothic"/>
                        </a:rPr>
                        <a:t>P</a:t>
                      </a:r>
                      <a:endParaRPr kumimoji="1" lang="ja-JP" altLang="en-US" sz="2800" baseline="30000" dirty="0">
                        <a:latin typeface="Century Gothic"/>
                        <a:cs typeface="Century Gothic"/>
                      </a:endParaRPr>
                    </a:p>
                  </p:txBody>
                </p:sp>
              </p:grpSp>
              <p:cxnSp>
                <p:nvCxnSpPr>
                  <p:cNvPr id="18" name="直線コネクタ 17"/>
                  <p:cNvCxnSpPr/>
                  <p:nvPr/>
                </p:nvCxnSpPr>
                <p:spPr>
                  <a:xfrm>
                    <a:off x="6788472" y="2548538"/>
                    <a:ext cx="156636" cy="1588"/>
                  </a:xfrm>
                  <a:prstGeom prst="line">
                    <a:avLst/>
                  </a:prstGeom>
                  <a:ln w="2540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" name="直線コネクタ 18"/>
                  <p:cNvCxnSpPr/>
                  <p:nvPr/>
                </p:nvCxnSpPr>
                <p:spPr>
                  <a:xfrm>
                    <a:off x="6784848" y="5034508"/>
                    <a:ext cx="156636" cy="1588"/>
                  </a:xfrm>
                  <a:prstGeom prst="line">
                    <a:avLst/>
                  </a:prstGeom>
                  <a:ln w="2540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0" name="直線コネクタ 19"/>
                  <p:cNvCxnSpPr/>
                  <p:nvPr/>
                </p:nvCxnSpPr>
                <p:spPr>
                  <a:xfrm>
                    <a:off x="6715249" y="3714211"/>
                    <a:ext cx="156636" cy="1588"/>
                  </a:xfrm>
                  <a:prstGeom prst="line">
                    <a:avLst/>
                  </a:prstGeom>
                  <a:ln w="2540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33" name="テキスト ボックス 32"/>
                <p:cNvSpPr txBox="1"/>
                <p:nvPr/>
              </p:nvSpPr>
              <p:spPr>
                <a:xfrm>
                  <a:off x="8054481" y="3222142"/>
                  <a:ext cx="705838" cy="36933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ja-JP" dirty="0" smtClean="0">
                      <a:latin typeface="Century Gothic"/>
                      <a:cs typeface="Century Gothic"/>
                    </a:rPr>
                    <a:t>NN</a:t>
                  </a:r>
                  <a:r>
                    <a:rPr lang="en-US" altLang="ja-JP" baseline="30000" dirty="0" smtClean="0">
                      <a:latin typeface="Century Gothic"/>
                      <a:cs typeface="Century Gothic"/>
                    </a:rPr>
                    <a:t>-1</a:t>
                  </a:r>
                  <a:endParaRPr kumimoji="1" lang="ja-JP" altLang="en-US" baseline="30000" dirty="0">
                    <a:latin typeface="Century Gothic"/>
                    <a:cs typeface="Century Gothic"/>
                  </a:endParaRPr>
                </a:p>
              </p:txBody>
            </p:sp>
            <p:sp>
              <p:nvSpPr>
                <p:cNvPr id="34" name="テキスト ボックス 33"/>
                <p:cNvSpPr txBox="1"/>
                <p:nvPr/>
              </p:nvSpPr>
              <p:spPr>
                <a:xfrm>
                  <a:off x="7803628" y="4240655"/>
                  <a:ext cx="527331" cy="36933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kumimoji="1" lang="en-US" altLang="ja-JP" dirty="0" err="1" smtClean="0">
                      <a:latin typeface="Century Gothic"/>
                      <a:cs typeface="Century Gothic"/>
                    </a:rPr>
                    <a:t>π</a:t>
                  </a:r>
                  <a:endParaRPr kumimoji="1" lang="ja-JP" altLang="en-US" dirty="0">
                    <a:latin typeface="Century Gothic"/>
                    <a:cs typeface="Century Gothic"/>
                  </a:endParaRPr>
                </a:p>
              </p:txBody>
            </p:sp>
            <p:sp>
              <p:nvSpPr>
                <p:cNvPr id="35" name="テキスト ボックス 34"/>
                <p:cNvSpPr txBox="1"/>
                <p:nvPr/>
              </p:nvSpPr>
              <p:spPr>
                <a:xfrm>
                  <a:off x="7803628" y="2098412"/>
                  <a:ext cx="527331" cy="36933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kumimoji="1" lang="en-US" altLang="ja-JP" dirty="0" err="1" smtClean="0">
                      <a:latin typeface="Century Gothic"/>
                      <a:cs typeface="Century Gothic"/>
                    </a:rPr>
                    <a:t>π</a:t>
                  </a:r>
                  <a:endParaRPr kumimoji="1" lang="ja-JP" altLang="en-US" dirty="0">
                    <a:latin typeface="Century Gothic"/>
                    <a:cs typeface="Century Gothic"/>
                  </a:endParaRPr>
                </a:p>
              </p:txBody>
            </p:sp>
          </p:grpSp>
          <p:grpSp>
            <p:nvGrpSpPr>
              <p:cNvPr id="44" name="図形グループ 43"/>
              <p:cNvGrpSpPr/>
              <p:nvPr/>
            </p:nvGrpSpPr>
            <p:grpSpPr>
              <a:xfrm>
                <a:off x="6848307" y="1336278"/>
                <a:ext cx="3800292" cy="646331"/>
                <a:chOff x="6959393" y="-2085559"/>
                <a:chExt cx="3800292" cy="646331"/>
              </a:xfrm>
            </p:grpSpPr>
            <p:sp>
              <p:nvSpPr>
                <p:cNvPr id="41" name="テキスト ボックス 40"/>
                <p:cNvSpPr txBox="1"/>
                <p:nvPr/>
              </p:nvSpPr>
              <p:spPr>
                <a:xfrm>
                  <a:off x="6959393" y="-2085559"/>
                  <a:ext cx="3800292" cy="646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altLang="ja-JP" dirty="0">
                      <a:latin typeface="Century Gothic"/>
                      <a:cs typeface="Century Gothic"/>
                    </a:rPr>
                    <a:t>I</a:t>
                  </a:r>
                  <a:r>
                    <a:rPr kumimoji="1" lang="en-US" altLang="ja-JP" dirty="0" smtClean="0">
                      <a:latin typeface="Century Gothic"/>
                      <a:cs typeface="Century Gothic"/>
                    </a:rPr>
                    <a:t>n-medium mass </a:t>
                  </a:r>
                  <a:r>
                    <a:rPr lang="en-US" altLang="ja-JP" dirty="0" smtClean="0">
                      <a:latin typeface="Century Gothic"/>
                      <a:cs typeface="Century Gothic"/>
                    </a:rPr>
                    <a:t>of P, P* mesons</a:t>
                  </a:r>
                </a:p>
                <a:p>
                  <a:pPr algn="ctr"/>
                  <a:r>
                    <a:rPr lang="en-US" altLang="ja-JP" dirty="0" smtClean="0">
                      <a:latin typeface="Century Gothic"/>
                      <a:cs typeface="Century Gothic"/>
                    </a:rPr>
                    <a:t>in nuclear matter</a:t>
                  </a:r>
                  <a:r>
                    <a:rPr lang="en-US" altLang="ja-JP" sz="1600" dirty="0" smtClean="0">
                      <a:latin typeface="Century Gothic"/>
                      <a:cs typeface="Century Gothic"/>
                    </a:rPr>
                    <a:t>.</a:t>
                  </a:r>
                  <a:endParaRPr kumimoji="1" lang="ja-JP" altLang="en-US" sz="1600" dirty="0">
                    <a:latin typeface="Century Gothic"/>
                    <a:cs typeface="Century Gothic"/>
                  </a:endParaRPr>
                </a:p>
              </p:txBody>
            </p:sp>
            <p:cxnSp>
              <p:nvCxnSpPr>
                <p:cNvPr id="42" name="直線コネクタ 41"/>
                <p:cNvCxnSpPr/>
                <p:nvPr/>
              </p:nvCxnSpPr>
              <p:spPr>
                <a:xfrm>
                  <a:off x="9252876" y="-1996941"/>
                  <a:ext cx="96050" cy="1588"/>
                </a:xfrm>
                <a:prstGeom prst="line">
                  <a:avLst/>
                </a:prstGeom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43" name="図形グループ 42"/>
            <p:cNvGrpSpPr/>
            <p:nvPr/>
          </p:nvGrpSpPr>
          <p:grpSpPr>
            <a:xfrm>
              <a:off x="6818564" y="1901624"/>
              <a:ext cx="2563285" cy="3014143"/>
              <a:chOff x="6289958" y="1901624"/>
              <a:chExt cx="2563285" cy="3014143"/>
            </a:xfrm>
          </p:grpSpPr>
          <p:grpSp>
            <p:nvGrpSpPr>
              <p:cNvPr id="50" name="図形グループ 49"/>
              <p:cNvGrpSpPr/>
              <p:nvPr/>
            </p:nvGrpSpPr>
            <p:grpSpPr>
              <a:xfrm>
                <a:off x="6289958" y="1901624"/>
                <a:ext cx="2563285" cy="3014143"/>
                <a:chOff x="5947058" y="2436199"/>
                <a:chExt cx="2563285" cy="3014143"/>
              </a:xfrm>
            </p:grpSpPr>
            <p:grpSp>
              <p:nvGrpSpPr>
                <p:cNvPr id="54" name="図形グループ 97"/>
                <p:cNvGrpSpPr/>
                <p:nvPr/>
              </p:nvGrpSpPr>
              <p:grpSpPr>
                <a:xfrm>
                  <a:off x="5947058" y="2436199"/>
                  <a:ext cx="2563285" cy="3014143"/>
                  <a:chOff x="2341885" y="2463665"/>
                  <a:chExt cx="2563285" cy="3014143"/>
                </a:xfrm>
              </p:grpSpPr>
              <p:grpSp>
                <p:nvGrpSpPr>
                  <p:cNvPr id="58" name="図形グループ 23"/>
                  <p:cNvGrpSpPr/>
                  <p:nvPr/>
                </p:nvGrpSpPr>
                <p:grpSpPr>
                  <a:xfrm>
                    <a:off x="2341885" y="2972119"/>
                    <a:ext cx="2563285" cy="1971577"/>
                    <a:chOff x="3751099" y="3075786"/>
                    <a:chExt cx="2563285" cy="2404088"/>
                  </a:xfrm>
                </p:grpSpPr>
                <p:sp>
                  <p:nvSpPr>
                    <p:cNvPr id="63" name="円弧 62"/>
                    <p:cNvSpPr>
                      <a:spLocks noChangeAspect="1"/>
                    </p:cNvSpPr>
                    <p:nvPr/>
                  </p:nvSpPr>
                  <p:spPr>
                    <a:xfrm flipV="1">
                      <a:off x="3751099" y="3075786"/>
                      <a:ext cx="2256006" cy="2404088"/>
                    </a:xfrm>
                    <a:prstGeom prst="arc">
                      <a:avLst>
                        <a:gd name="adj1" fmla="val 16954577"/>
                        <a:gd name="adj2" fmla="val 19707525"/>
                      </a:avLst>
                    </a:prstGeom>
                    <a:ln w="190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/>
                    </a:p>
                  </p:txBody>
                </p:sp>
                <p:sp>
                  <p:nvSpPr>
                    <p:cNvPr id="64" name="二等辺三角形 63"/>
                    <p:cNvSpPr>
                      <a:spLocks noChangeAspect="1"/>
                    </p:cNvSpPr>
                    <p:nvPr/>
                  </p:nvSpPr>
                  <p:spPr>
                    <a:xfrm>
                      <a:off x="6150479" y="4202544"/>
                      <a:ext cx="163905" cy="150572"/>
                    </a:xfrm>
                    <a:prstGeom prst="triangle">
                      <a:avLst/>
                    </a:prstGeom>
                    <a:solidFill>
                      <a:schemeClr val="tx1">
                        <a:lumMod val="65000"/>
                        <a:lumOff val="35000"/>
                      </a:schemeClr>
                    </a:solidFill>
                    <a:ln>
                      <a:solidFill>
                        <a:srgbClr val="595959"/>
                      </a:solidFill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/>
                    </a:p>
                  </p:txBody>
                </p:sp>
                <p:sp>
                  <p:nvSpPr>
                    <p:cNvPr id="65" name="二等辺三角形 64"/>
                    <p:cNvSpPr>
                      <a:spLocks noChangeAspect="1"/>
                    </p:cNvSpPr>
                    <p:nvPr/>
                  </p:nvSpPr>
                  <p:spPr>
                    <a:xfrm rot="10800000" flipH="1">
                      <a:off x="5313730" y="4202544"/>
                      <a:ext cx="163905" cy="150572"/>
                    </a:xfrm>
                    <a:prstGeom prst="triangle">
                      <a:avLst/>
                    </a:prstGeom>
                    <a:solidFill>
                      <a:schemeClr val="tx1">
                        <a:lumMod val="65000"/>
                        <a:lumOff val="35000"/>
                      </a:schemeClr>
                    </a:solidFill>
                    <a:ln>
                      <a:solidFill>
                        <a:srgbClr val="595959"/>
                      </a:solidFill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/>
                    </a:p>
                  </p:txBody>
                </p:sp>
                <p:sp>
                  <p:nvSpPr>
                    <p:cNvPr id="66" name="円弧 65"/>
                    <p:cNvSpPr>
                      <a:spLocks noChangeAspect="1"/>
                    </p:cNvSpPr>
                    <p:nvPr/>
                  </p:nvSpPr>
                  <p:spPr>
                    <a:xfrm rot="10800000" flipH="1" flipV="1">
                      <a:off x="3759014" y="3075786"/>
                      <a:ext cx="2256006" cy="2404088"/>
                    </a:xfrm>
                    <a:prstGeom prst="arc">
                      <a:avLst>
                        <a:gd name="adj1" fmla="val 17018495"/>
                        <a:gd name="adj2" fmla="val 19663981"/>
                      </a:avLst>
                    </a:prstGeom>
                    <a:ln w="190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/>
                    </a:p>
                  </p:txBody>
                </p:sp>
                <p:sp>
                  <p:nvSpPr>
                    <p:cNvPr id="67" name="円/楕円 66"/>
                    <p:cNvSpPr>
                      <a:spLocks noChangeAspect="1"/>
                    </p:cNvSpPr>
                    <p:nvPr/>
                  </p:nvSpPr>
                  <p:spPr>
                    <a:xfrm rot="16200000">
                      <a:off x="5136400" y="3843447"/>
                      <a:ext cx="1358369" cy="842131"/>
                    </a:xfrm>
                    <a:prstGeom prst="ellipse">
                      <a:avLst/>
                    </a:prstGeom>
                    <a:noFill/>
                    <a:ln w="381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/>
                    </a:p>
                  </p:txBody>
                </p:sp>
              </p:grpSp>
              <p:cxnSp>
                <p:nvCxnSpPr>
                  <p:cNvPr id="59" name="直線コネクタ 58"/>
                  <p:cNvCxnSpPr/>
                  <p:nvPr/>
                </p:nvCxnSpPr>
                <p:spPr>
                  <a:xfrm rot="5400000" flipH="1" flipV="1">
                    <a:off x="2196538" y="3944377"/>
                    <a:ext cx="2920534" cy="1588"/>
                  </a:xfrm>
                  <a:prstGeom prst="line">
                    <a:avLst/>
                  </a:prstGeom>
                  <a:ln w="3810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60" name="テキスト ボックス 59"/>
                  <p:cNvSpPr txBox="1"/>
                  <p:nvPr/>
                </p:nvSpPr>
                <p:spPr>
                  <a:xfrm>
                    <a:off x="2999172" y="4954588"/>
                    <a:ext cx="549700" cy="52322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:r>
                      <a:rPr lang="en-US" altLang="ja-JP" sz="2800" dirty="0" smtClean="0">
                        <a:latin typeface="Century Gothic"/>
                        <a:cs typeface="Century Gothic"/>
                      </a:rPr>
                      <a:t>P*</a:t>
                    </a:r>
                    <a:endParaRPr lang="ja-JP" altLang="en-US" sz="2800" baseline="30000" dirty="0" smtClean="0">
                      <a:latin typeface="Century Gothic"/>
                      <a:cs typeface="Century Gothic"/>
                    </a:endParaRPr>
                  </a:p>
                </p:txBody>
              </p:sp>
              <p:sp>
                <p:nvSpPr>
                  <p:cNvPr id="61" name="テキスト ボックス 60"/>
                  <p:cNvSpPr txBox="1"/>
                  <p:nvPr/>
                </p:nvSpPr>
                <p:spPr>
                  <a:xfrm>
                    <a:off x="2786742" y="3632200"/>
                    <a:ext cx="916838" cy="52322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:r>
                      <a:rPr lang="en-US" altLang="ja-JP" sz="2800" dirty="0" smtClean="0">
                        <a:latin typeface="Century Gothic"/>
                        <a:cs typeface="Century Gothic"/>
                      </a:rPr>
                      <a:t>P, P</a:t>
                    </a:r>
                    <a:r>
                      <a:rPr kumimoji="1" lang="en-US" altLang="ja-JP" sz="2800" dirty="0" smtClean="0">
                        <a:latin typeface="Century Gothic"/>
                        <a:cs typeface="Century Gothic"/>
                      </a:rPr>
                      <a:t>*</a:t>
                    </a:r>
                    <a:endParaRPr kumimoji="1" lang="ja-JP" altLang="en-US" sz="2800" baseline="30000" dirty="0">
                      <a:latin typeface="Century Gothic"/>
                      <a:cs typeface="Century Gothic"/>
                    </a:endParaRPr>
                  </a:p>
                </p:txBody>
              </p:sp>
              <p:sp>
                <p:nvSpPr>
                  <p:cNvPr id="62" name="テキスト ボックス 61"/>
                  <p:cNvSpPr txBox="1"/>
                  <p:nvPr/>
                </p:nvSpPr>
                <p:spPr>
                  <a:xfrm>
                    <a:off x="2999173" y="2463665"/>
                    <a:ext cx="549700" cy="52322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:r>
                      <a:rPr lang="en-US" altLang="ja-JP" sz="2800" dirty="0" smtClean="0">
                        <a:latin typeface="Century Gothic"/>
                        <a:cs typeface="Century Gothic"/>
                      </a:rPr>
                      <a:t>P</a:t>
                    </a:r>
                    <a:r>
                      <a:rPr kumimoji="1" lang="en-US" altLang="ja-JP" sz="2800" dirty="0" smtClean="0">
                        <a:latin typeface="Century Gothic"/>
                        <a:cs typeface="Century Gothic"/>
                      </a:rPr>
                      <a:t>*</a:t>
                    </a:r>
                    <a:endParaRPr kumimoji="1" lang="ja-JP" altLang="en-US" sz="2800" baseline="30000" dirty="0">
                      <a:latin typeface="Century Gothic"/>
                      <a:cs typeface="Century Gothic"/>
                    </a:endParaRPr>
                  </a:p>
                </p:txBody>
              </p:sp>
            </p:grpSp>
            <p:cxnSp>
              <p:nvCxnSpPr>
                <p:cNvPr id="55" name="直線コネクタ 54"/>
                <p:cNvCxnSpPr/>
                <p:nvPr/>
              </p:nvCxnSpPr>
              <p:spPr>
                <a:xfrm>
                  <a:off x="6718896" y="2548538"/>
                  <a:ext cx="156636" cy="1588"/>
                </a:xfrm>
                <a:prstGeom prst="line">
                  <a:avLst/>
                </a:prstGeom>
                <a:ln w="254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直線コネクタ 55"/>
                <p:cNvCxnSpPr/>
                <p:nvPr/>
              </p:nvCxnSpPr>
              <p:spPr>
                <a:xfrm>
                  <a:off x="6714660" y="5034508"/>
                  <a:ext cx="156636" cy="1588"/>
                </a:xfrm>
                <a:prstGeom prst="line">
                  <a:avLst/>
                </a:prstGeom>
                <a:ln w="254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直線コネクタ 56"/>
                <p:cNvCxnSpPr/>
                <p:nvPr/>
              </p:nvCxnSpPr>
              <p:spPr>
                <a:xfrm>
                  <a:off x="6876879" y="3702666"/>
                  <a:ext cx="156636" cy="1588"/>
                </a:xfrm>
                <a:prstGeom prst="line">
                  <a:avLst/>
                </a:prstGeom>
                <a:ln w="254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51" name="テキスト ボックス 50"/>
              <p:cNvSpPr txBox="1"/>
              <p:nvPr/>
            </p:nvSpPr>
            <p:spPr>
              <a:xfrm>
                <a:off x="8054481" y="3222142"/>
                <a:ext cx="705838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ja-JP" dirty="0" smtClean="0">
                    <a:latin typeface="Century Gothic"/>
                    <a:cs typeface="Century Gothic"/>
                  </a:rPr>
                  <a:t>NN</a:t>
                </a:r>
                <a:r>
                  <a:rPr lang="en-US" altLang="ja-JP" baseline="30000" dirty="0" smtClean="0">
                    <a:latin typeface="Century Gothic"/>
                    <a:cs typeface="Century Gothic"/>
                  </a:rPr>
                  <a:t>-1</a:t>
                </a:r>
                <a:endParaRPr kumimoji="1" lang="ja-JP" altLang="en-US" baseline="30000" dirty="0">
                  <a:latin typeface="Century Gothic"/>
                  <a:cs typeface="Century Gothic"/>
                </a:endParaRPr>
              </a:p>
            </p:txBody>
          </p:sp>
          <p:sp>
            <p:nvSpPr>
              <p:cNvPr id="52" name="テキスト ボックス 51"/>
              <p:cNvSpPr txBox="1"/>
              <p:nvPr/>
            </p:nvSpPr>
            <p:spPr>
              <a:xfrm>
                <a:off x="7803628" y="4240655"/>
                <a:ext cx="527331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US" altLang="ja-JP" dirty="0" err="1" smtClean="0">
                    <a:latin typeface="Century Gothic"/>
                    <a:cs typeface="Century Gothic"/>
                  </a:rPr>
                  <a:t>π</a:t>
                </a:r>
                <a:endParaRPr kumimoji="1" lang="ja-JP" altLang="en-US" dirty="0">
                  <a:latin typeface="Century Gothic"/>
                  <a:cs typeface="Century Gothic"/>
                </a:endParaRPr>
              </a:p>
            </p:txBody>
          </p:sp>
          <p:sp>
            <p:nvSpPr>
              <p:cNvPr id="53" name="テキスト ボックス 52"/>
              <p:cNvSpPr txBox="1"/>
              <p:nvPr/>
            </p:nvSpPr>
            <p:spPr>
              <a:xfrm>
                <a:off x="7803628" y="2098412"/>
                <a:ext cx="527331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US" altLang="ja-JP" dirty="0" err="1" smtClean="0">
                    <a:latin typeface="Century Gothic"/>
                    <a:cs typeface="Century Gothic"/>
                  </a:rPr>
                  <a:t>π</a:t>
                </a:r>
                <a:endParaRPr kumimoji="1" lang="ja-JP" altLang="en-US" dirty="0">
                  <a:latin typeface="Century Gothic"/>
                  <a:cs typeface="Century Gothic"/>
                </a:endParaRPr>
              </a:p>
            </p:txBody>
          </p:sp>
        </p:grpSp>
        <p:cxnSp>
          <p:nvCxnSpPr>
            <p:cNvPr id="68" name="直線コネクタ 67"/>
            <p:cNvCxnSpPr/>
            <p:nvPr/>
          </p:nvCxnSpPr>
          <p:spPr>
            <a:xfrm>
              <a:off x="7764224" y="1428317"/>
              <a:ext cx="96050" cy="1588"/>
            </a:xfrm>
            <a:prstGeom prst="line">
              <a:avLst/>
            </a:prstGeom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直線コネクタ 68"/>
            <p:cNvCxnSpPr/>
            <p:nvPr/>
          </p:nvCxnSpPr>
          <p:spPr>
            <a:xfrm>
              <a:off x="7377377" y="3169679"/>
              <a:ext cx="156636" cy="1588"/>
            </a:xfrm>
            <a:prstGeom prst="line">
              <a:avLst/>
            </a:prstGeom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0" name="テキスト ボックス 69"/>
          <p:cNvSpPr txBox="1"/>
          <p:nvPr/>
        </p:nvSpPr>
        <p:spPr>
          <a:xfrm>
            <a:off x="6839384" y="3427754"/>
            <a:ext cx="5565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b="1" dirty="0" smtClean="0">
                <a:solidFill>
                  <a:srgbClr val="1F497D"/>
                </a:solidFill>
                <a:latin typeface="Century Gothic"/>
                <a:cs typeface="Century Gothic"/>
              </a:rPr>
              <a:t>①</a:t>
            </a:r>
            <a:endParaRPr lang="ja-JP" altLang="en-US" sz="2800" b="1" dirty="0">
              <a:solidFill>
                <a:srgbClr val="1F497D"/>
              </a:solidFill>
              <a:latin typeface="Century Gothic"/>
              <a:cs typeface="Century Gothic"/>
            </a:endParaRPr>
          </a:p>
        </p:txBody>
      </p:sp>
      <p:sp>
        <p:nvSpPr>
          <p:cNvPr id="71" name="テキスト ボックス 70"/>
          <p:cNvSpPr txBox="1"/>
          <p:nvPr/>
        </p:nvSpPr>
        <p:spPr>
          <a:xfrm>
            <a:off x="7286727" y="3427754"/>
            <a:ext cx="5565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b="1" dirty="0" smtClean="0">
                <a:solidFill>
                  <a:srgbClr val="1F497D"/>
                </a:solidFill>
                <a:latin typeface="Century Gothic"/>
                <a:cs typeface="Century Gothic"/>
              </a:rPr>
              <a:t>②</a:t>
            </a:r>
            <a:endParaRPr lang="ja-JP" altLang="en-US" sz="2800" b="1" dirty="0">
              <a:solidFill>
                <a:srgbClr val="1F497D"/>
              </a:solidFill>
              <a:latin typeface="Century Gothic"/>
              <a:cs typeface="Century Gothic"/>
            </a:endParaRPr>
          </a:p>
        </p:txBody>
      </p:sp>
      <p:sp>
        <p:nvSpPr>
          <p:cNvPr id="72" name="テキスト ボックス 71"/>
          <p:cNvSpPr txBox="1"/>
          <p:nvPr/>
        </p:nvSpPr>
        <p:spPr>
          <a:xfrm>
            <a:off x="4914788" y="3427754"/>
            <a:ext cx="5565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b="1" dirty="0" smtClean="0">
                <a:solidFill>
                  <a:schemeClr val="tx2"/>
                </a:solidFill>
                <a:latin typeface="Century Gothic"/>
                <a:cs typeface="Century Gothic"/>
              </a:rPr>
              <a:t>③</a:t>
            </a:r>
            <a:endParaRPr lang="ja-JP" altLang="en-US" sz="2800" b="1" dirty="0">
              <a:solidFill>
                <a:schemeClr val="tx2"/>
              </a:solidFill>
              <a:latin typeface="Century Gothic"/>
              <a:cs typeface="Century Gothic"/>
            </a:endParaRPr>
          </a:p>
        </p:txBody>
      </p:sp>
      <p:sp>
        <p:nvSpPr>
          <p:cNvPr id="73" name="テキスト ボックス 72"/>
          <p:cNvSpPr txBox="1"/>
          <p:nvPr/>
        </p:nvSpPr>
        <p:spPr>
          <a:xfrm>
            <a:off x="7189536" y="3540124"/>
            <a:ext cx="2934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400" b="1" dirty="0" smtClean="0">
                <a:solidFill>
                  <a:srgbClr val="1F497D"/>
                </a:solidFill>
                <a:latin typeface="Century Gothic"/>
                <a:cs typeface="Century Gothic"/>
              </a:rPr>
              <a:t>+</a:t>
            </a:r>
            <a:endParaRPr lang="ja-JP" altLang="en-US" sz="1400" b="1" dirty="0">
              <a:solidFill>
                <a:srgbClr val="1F497D"/>
              </a:solidFill>
              <a:latin typeface="Century Gothic"/>
              <a:cs typeface="Century Gothic"/>
            </a:endParaRPr>
          </a:p>
        </p:txBody>
      </p:sp>
      <p:sp>
        <p:nvSpPr>
          <p:cNvPr id="74" name="テキスト ボックス 73"/>
          <p:cNvSpPr txBox="1"/>
          <p:nvPr/>
        </p:nvSpPr>
        <p:spPr>
          <a:xfrm>
            <a:off x="1600674" y="651301"/>
            <a:ext cx="640431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800" dirty="0" smtClean="0">
                <a:latin typeface="Century Gothic"/>
                <a:cs typeface="Century Gothic"/>
              </a:rPr>
              <a:t>P</a:t>
            </a:r>
            <a:r>
              <a:rPr kumimoji="1" lang="en-US" altLang="ja-JP" sz="4800" baseline="30000" dirty="0" smtClean="0">
                <a:latin typeface="Century Gothic"/>
                <a:cs typeface="Century Gothic"/>
              </a:rPr>
              <a:t>(</a:t>
            </a:r>
            <a:r>
              <a:rPr kumimoji="1" lang="en-US" altLang="ja-JP" sz="4800" dirty="0" smtClean="0">
                <a:latin typeface="Century Gothic"/>
                <a:cs typeface="Century Gothic"/>
              </a:rPr>
              <a:t>*</a:t>
            </a:r>
            <a:r>
              <a:rPr kumimoji="1" lang="en-US" altLang="ja-JP" sz="4800" baseline="30000" dirty="0" smtClean="0">
                <a:latin typeface="Century Gothic"/>
                <a:cs typeface="Century Gothic"/>
              </a:rPr>
              <a:t>)</a:t>
            </a:r>
            <a:r>
              <a:rPr kumimoji="1" lang="ja-JP" altLang="en-US" sz="4800" dirty="0" smtClean="0">
                <a:latin typeface="Century Gothic"/>
                <a:cs typeface="Century Gothic"/>
              </a:rPr>
              <a:t> </a:t>
            </a:r>
            <a:r>
              <a:rPr kumimoji="1" lang="en-US" altLang="ja-JP" sz="4800" dirty="0" smtClean="0">
                <a:latin typeface="Century Gothic"/>
                <a:cs typeface="Century Gothic"/>
              </a:rPr>
              <a:t>in</a:t>
            </a:r>
            <a:r>
              <a:rPr kumimoji="1" lang="ja-JP" altLang="en-US" sz="4800" dirty="0" smtClean="0">
                <a:latin typeface="Century Gothic"/>
                <a:cs typeface="Century Gothic"/>
              </a:rPr>
              <a:t> </a:t>
            </a:r>
            <a:r>
              <a:rPr kumimoji="1" lang="en-US" altLang="ja-JP" sz="4800" dirty="0" smtClean="0">
                <a:latin typeface="Century Gothic"/>
                <a:cs typeface="Century Gothic"/>
              </a:rPr>
              <a:t>nuclear matter</a:t>
            </a:r>
            <a:endParaRPr kumimoji="1" lang="ja-JP" altLang="en-US" sz="4800" dirty="0">
              <a:latin typeface="Century Gothic"/>
              <a:cs typeface="Century Gothic"/>
            </a:endParaRPr>
          </a:p>
        </p:txBody>
      </p:sp>
      <p:cxnSp>
        <p:nvCxnSpPr>
          <p:cNvPr id="75" name="直線コネクタ 74"/>
          <p:cNvCxnSpPr/>
          <p:nvPr/>
        </p:nvCxnSpPr>
        <p:spPr>
          <a:xfrm>
            <a:off x="1715355" y="805090"/>
            <a:ext cx="294001" cy="1588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8" name="テキスト ボックス 87"/>
          <p:cNvSpPr txBox="1"/>
          <p:nvPr/>
        </p:nvSpPr>
        <p:spPr>
          <a:xfrm>
            <a:off x="5668793" y="2016810"/>
            <a:ext cx="3539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000" b="1" dirty="0" smtClean="0">
                <a:solidFill>
                  <a:schemeClr val="accent2"/>
                </a:solidFill>
                <a:latin typeface="Century Gothic"/>
                <a:cs typeface="Century Gothic"/>
              </a:rPr>
              <a:t>g</a:t>
            </a:r>
            <a:endParaRPr kumimoji="1" lang="ja-JP" altLang="en-US" sz="2000" b="1" dirty="0">
              <a:solidFill>
                <a:schemeClr val="accent2"/>
              </a:solidFill>
              <a:latin typeface="Century Gothic"/>
              <a:cs typeface="Century Gothic"/>
            </a:endParaRPr>
          </a:p>
        </p:txBody>
      </p:sp>
      <p:sp>
        <p:nvSpPr>
          <p:cNvPr id="89" name="テキスト ボックス 88"/>
          <p:cNvSpPr txBox="1"/>
          <p:nvPr/>
        </p:nvSpPr>
        <p:spPr>
          <a:xfrm>
            <a:off x="5634741" y="4276054"/>
            <a:ext cx="3539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000" b="1" dirty="0" smtClean="0">
                <a:solidFill>
                  <a:srgbClr val="C0504D"/>
                </a:solidFill>
                <a:latin typeface="Century Gothic"/>
                <a:cs typeface="Century Gothic"/>
              </a:rPr>
              <a:t>g</a:t>
            </a:r>
            <a:endParaRPr kumimoji="1" lang="ja-JP" altLang="en-US" sz="2000" b="1" dirty="0">
              <a:solidFill>
                <a:srgbClr val="C0504D"/>
              </a:solidFill>
              <a:latin typeface="Century Gothic"/>
              <a:cs typeface="Century Gothic"/>
            </a:endParaRPr>
          </a:p>
        </p:txBody>
      </p:sp>
      <p:sp>
        <p:nvSpPr>
          <p:cNvPr id="90" name="テキスト ボックス 89"/>
          <p:cNvSpPr txBox="1"/>
          <p:nvPr/>
        </p:nvSpPr>
        <p:spPr>
          <a:xfrm>
            <a:off x="7792953" y="2008508"/>
            <a:ext cx="3539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000" b="1" dirty="0" smtClean="0">
                <a:solidFill>
                  <a:srgbClr val="C0504D"/>
                </a:solidFill>
                <a:latin typeface="Century Gothic"/>
                <a:cs typeface="Century Gothic"/>
              </a:rPr>
              <a:t>g</a:t>
            </a:r>
            <a:endParaRPr kumimoji="1" lang="ja-JP" altLang="en-US" sz="2000" b="1" dirty="0">
              <a:solidFill>
                <a:srgbClr val="C0504D"/>
              </a:solidFill>
              <a:latin typeface="Century Gothic"/>
              <a:cs typeface="Century Gothic"/>
            </a:endParaRPr>
          </a:p>
        </p:txBody>
      </p:sp>
      <p:sp>
        <p:nvSpPr>
          <p:cNvPr id="91" name="テキスト ボックス 90"/>
          <p:cNvSpPr txBox="1"/>
          <p:nvPr/>
        </p:nvSpPr>
        <p:spPr>
          <a:xfrm>
            <a:off x="7792953" y="4276054"/>
            <a:ext cx="3539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000" b="1" dirty="0" smtClean="0">
                <a:solidFill>
                  <a:srgbClr val="C0504D"/>
                </a:solidFill>
                <a:latin typeface="Century Gothic"/>
                <a:cs typeface="Century Gothic"/>
              </a:rPr>
              <a:t>g</a:t>
            </a:r>
            <a:endParaRPr kumimoji="1" lang="ja-JP" altLang="en-US" sz="2000" b="1" dirty="0">
              <a:solidFill>
                <a:srgbClr val="C0504D"/>
              </a:solidFill>
              <a:latin typeface="Century Gothic"/>
              <a:cs typeface="Century Gothic"/>
            </a:endParaRPr>
          </a:p>
        </p:txBody>
      </p:sp>
      <p:sp>
        <p:nvSpPr>
          <p:cNvPr id="13" name="正方形/長方形 12"/>
          <p:cNvSpPr/>
          <p:nvPr/>
        </p:nvSpPr>
        <p:spPr>
          <a:xfrm>
            <a:off x="5953546" y="2414983"/>
            <a:ext cx="195114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000" b="1" dirty="0" smtClean="0">
                <a:solidFill>
                  <a:srgbClr val="C0504D"/>
                </a:solidFill>
                <a:latin typeface="Century Gothic"/>
                <a:cs typeface="Century Gothic"/>
              </a:rPr>
              <a:t>g</a:t>
            </a:r>
            <a:r>
              <a:rPr lang="en-US" altLang="ja-JP" sz="2000" b="1" dirty="0">
                <a:solidFill>
                  <a:srgbClr val="C0504D"/>
                </a:solidFill>
                <a:latin typeface="Century Gothic"/>
                <a:cs typeface="Century Gothic"/>
              </a:rPr>
              <a:t>=</a:t>
            </a:r>
            <a:r>
              <a:rPr lang="en-US" altLang="ja-JP" sz="2000" b="1" dirty="0" err="1">
                <a:solidFill>
                  <a:srgbClr val="C0504D"/>
                </a:solidFill>
                <a:latin typeface="Century Gothic"/>
                <a:cs typeface="Century Gothic"/>
              </a:rPr>
              <a:t>g</a:t>
            </a:r>
            <a:r>
              <a:rPr lang="en-US" altLang="ja-JP" sz="2000" b="1" baseline="-25000" dirty="0" err="1">
                <a:solidFill>
                  <a:srgbClr val="C0504D"/>
                </a:solidFill>
                <a:latin typeface="Century Gothic"/>
                <a:cs typeface="Century Gothic"/>
              </a:rPr>
              <a:t>PP</a:t>
            </a:r>
            <a:r>
              <a:rPr lang="en-US" altLang="ja-JP" sz="2000" b="1" baseline="-25000" dirty="0">
                <a:solidFill>
                  <a:srgbClr val="C0504D"/>
                </a:solidFill>
                <a:latin typeface="Century Gothic"/>
                <a:cs typeface="Century Gothic"/>
              </a:rPr>
              <a:t>*π</a:t>
            </a:r>
            <a:r>
              <a:rPr lang="en-US" altLang="ja-JP" sz="2000" b="1" dirty="0">
                <a:solidFill>
                  <a:srgbClr val="C0504D"/>
                </a:solidFill>
                <a:latin typeface="Century Gothic"/>
                <a:cs typeface="Century Gothic"/>
              </a:rPr>
              <a:t>=</a:t>
            </a:r>
            <a:r>
              <a:rPr lang="en-US" altLang="ja-JP" sz="2000" b="1" dirty="0" err="1">
                <a:solidFill>
                  <a:srgbClr val="C0504D"/>
                </a:solidFill>
                <a:latin typeface="Century Gothic"/>
                <a:cs typeface="Century Gothic"/>
              </a:rPr>
              <a:t>g</a:t>
            </a:r>
            <a:r>
              <a:rPr lang="en-US" altLang="ja-JP" sz="2000" b="1" baseline="-25000" dirty="0" err="1">
                <a:solidFill>
                  <a:srgbClr val="C0504D"/>
                </a:solidFill>
                <a:latin typeface="Century Gothic"/>
                <a:cs typeface="Century Gothic"/>
              </a:rPr>
              <a:t>P</a:t>
            </a:r>
            <a:r>
              <a:rPr lang="en-US" altLang="ja-JP" sz="2000" b="1" baseline="-25000" dirty="0">
                <a:solidFill>
                  <a:srgbClr val="C0504D"/>
                </a:solidFill>
                <a:latin typeface="Century Gothic"/>
                <a:cs typeface="Century Gothic"/>
              </a:rPr>
              <a:t>*P*</a:t>
            </a:r>
            <a:r>
              <a:rPr lang="en-US" altLang="ja-JP" sz="2000" b="1" baseline="-25000" dirty="0" smtClean="0">
                <a:solidFill>
                  <a:srgbClr val="C0504D"/>
                </a:solidFill>
                <a:latin typeface="Century Gothic"/>
                <a:cs typeface="Century Gothic"/>
              </a:rPr>
              <a:t>π</a:t>
            </a:r>
            <a:endParaRPr lang="ja-JP" altLang="en-US" sz="2000" b="1" dirty="0">
              <a:solidFill>
                <a:srgbClr val="C0504D"/>
              </a:solidFill>
            </a:endParaRPr>
          </a:p>
        </p:txBody>
      </p:sp>
      <p:grpSp>
        <p:nvGrpSpPr>
          <p:cNvPr id="14" name="図形グループ 13"/>
          <p:cNvGrpSpPr/>
          <p:nvPr/>
        </p:nvGrpSpPr>
        <p:grpSpPr>
          <a:xfrm>
            <a:off x="5159660" y="4997033"/>
            <a:ext cx="3910474" cy="369332"/>
            <a:chOff x="-1580963" y="4527831"/>
            <a:chExt cx="3910474" cy="369332"/>
          </a:xfrm>
        </p:grpSpPr>
        <p:grpSp>
          <p:nvGrpSpPr>
            <p:cNvPr id="7" name="図形グループ 6"/>
            <p:cNvGrpSpPr/>
            <p:nvPr/>
          </p:nvGrpSpPr>
          <p:grpSpPr>
            <a:xfrm>
              <a:off x="-1580963" y="4527831"/>
              <a:ext cx="1609673" cy="369332"/>
              <a:chOff x="399683" y="4012323"/>
              <a:chExt cx="1609673" cy="369332"/>
            </a:xfrm>
          </p:grpSpPr>
          <p:sp>
            <p:nvSpPr>
              <p:cNvPr id="76" name="テキスト ボックス 75"/>
              <p:cNvSpPr txBox="1"/>
              <p:nvPr/>
            </p:nvSpPr>
            <p:spPr>
              <a:xfrm>
                <a:off x="399683" y="4012323"/>
                <a:ext cx="1609673" cy="369332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kumimoji="1" lang="en-US" altLang="ja-JP" dirty="0" smtClean="0">
                    <a:latin typeface="Century Gothic"/>
                    <a:cs typeface="Century Gothic"/>
                  </a:rPr>
                  <a:t>P self-energy</a:t>
                </a:r>
                <a:endParaRPr kumimoji="1" lang="ja-JP" altLang="en-US" sz="1600" dirty="0">
                  <a:latin typeface="Century Gothic"/>
                  <a:cs typeface="Century Gothic"/>
                </a:endParaRPr>
              </a:p>
            </p:txBody>
          </p:sp>
          <p:cxnSp>
            <p:nvCxnSpPr>
              <p:cNvPr id="77" name="直線コネクタ 76"/>
              <p:cNvCxnSpPr/>
              <p:nvPr/>
            </p:nvCxnSpPr>
            <p:spPr>
              <a:xfrm>
                <a:off x="516912" y="4094121"/>
                <a:ext cx="113269" cy="0"/>
              </a:xfrm>
              <a:prstGeom prst="line">
                <a:avLst/>
              </a:prstGeom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図形グループ 10"/>
            <p:cNvGrpSpPr/>
            <p:nvPr/>
          </p:nvGrpSpPr>
          <p:grpSpPr>
            <a:xfrm>
              <a:off x="618786" y="4527831"/>
              <a:ext cx="1710725" cy="369332"/>
              <a:chOff x="618786" y="4527831"/>
              <a:chExt cx="1710725" cy="369332"/>
            </a:xfrm>
          </p:grpSpPr>
          <p:sp>
            <p:nvSpPr>
              <p:cNvPr id="78" name="テキスト ボックス 77"/>
              <p:cNvSpPr txBox="1"/>
              <p:nvPr/>
            </p:nvSpPr>
            <p:spPr>
              <a:xfrm>
                <a:off x="618786" y="4527831"/>
                <a:ext cx="1710725" cy="369332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kumimoji="1" lang="en-US" altLang="ja-JP" dirty="0" smtClean="0">
                    <a:latin typeface="Century Gothic"/>
                    <a:cs typeface="Century Gothic"/>
                  </a:rPr>
                  <a:t>P* self-energy</a:t>
                </a:r>
                <a:endParaRPr kumimoji="1" lang="ja-JP" altLang="en-US" sz="1600" dirty="0">
                  <a:latin typeface="Century Gothic"/>
                  <a:cs typeface="Century Gothic"/>
                </a:endParaRPr>
              </a:p>
            </p:txBody>
          </p:sp>
          <p:cxnSp>
            <p:nvCxnSpPr>
              <p:cNvPr id="79" name="直線コネクタ 78"/>
              <p:cNvCxnSpPr/>
              <p:nvPr/>
            </p:nvCxnSpPr>
            <p:spPr>
              <a:xfrm>
                <a:off x="733069" y="4609629"/>
                <a:ext cx="113269" cy="0"/>
              </a:xfrm>
              <a:prstGeom prst="line">
                <a:avLst/>
              </a:prstGeom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7.40741E-7 L -0.20417 0.00185 " pathEditMode="relative" ptsTypes="AA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7" grpId="0"/>
      <p:bldP spid="70" grpId="1"/>
      <p:bldP spid="71" grpId="1"/>
      <p:bldP spid="72" grpId="0"/>
      <p:bldP spid="73" grpId="0"/>
      <p:bldP spid="88" grpId="0"/>
      <p:bldP spid="89" grpId="0"/>
      <p:bldP spid="90" grpId="0"/>
      <p:bldP spid="91" grpId="0"/>
      <p:bldP spid="1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/>
          <p:cNvSpPr txBox="1"/>
          <p:nvPr/>
        </p:nvSpPr>
        <p:spPr>
          <a:xfrm>
            <a:off x="2096001" y="1534124"/>
            <a:ext cx="495199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4800" dirty="0" smtClean="0">
                <a:latin typeface="Century Gothic"/>
                <a:cs typeface="Century Gothic"/>
              </a:rPr>
              <a:t>1/m</a:t>
            </a:r>
            <a:r>
              <a:rPr lang="en-US" altLang="ja-JP" sz="4800" baseline="-25000" dirty="0" smtClean="0">
                <a:latin typeface="Century Gothic"/>
                <a:cs typeface="Century Gothic"/>
              </a:rPr>
              <a:t>Q</a:t>
            </a:r>
            <a:r>
              <a:rPr lang="en-US" altLang="ja-JP" sz="4800" dirty="0" smtClean="0">
                <a:latin typeface="Century Gothic"/>
                <a:cs typeface="Century Gothic"/>
              </a:rPr>
              <a:t> expansion</a:t>
            </a:r>
            <a:endParaRPr kumimoji="1" lang="ja-JP" altLang="en-US" sz="4800" dirty="0">
              <a:latin typeface="Century Gothic"/>
              <a:cs typeface="Century Gothic"/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1754592" y="2980230"/>
            <a:ext cx="182333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9600" dirty="0" smtClean="0">
                <a:latin typeface="Century Gothic"/>
                <a:cs typeface="Century Gothic"/>
              </a:rPr>
              <a:t>LO</a:t>
            </a:r>
            <a:endParaRPr kumimoji="1" lang="ja-JP" altLang="en-US" sz="9600" dirty="0">
              <a:latin typeface="Century Gothic"/>
              <a:cs typeface="Century Gothic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4655367" y="2980230"/>
            <a:ext cx="273404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9600" dirty="0" smtClean="0">
                <a:solidFill>
                  <a:schemeClr val="accent2"/>
                </a:solidFill>
                <a:latin typeface="Century Gothic"/>
                <a:cs typeface="Century Gothic"/>
              </a:rPr>
              <a:t>NLO</a:t>
            </a:r>
            <a:endParaRPr kumimoji="1" lang="ja-JP" altLang="en-US" sz="9600" dirty="0">
              <a:solidFill>
                <a:schemeClr val="accent2"/>
              </a:solidFill>
              <a:latin typeface="Century Gothic"/>
              <a:cs typeface="Century Gothic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3651316" y="2980230"/>
            <a:ext cx="93066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9600" dirty="0" smtClean="0">
                <a:solidFill>
                  <a:schemeClr val="accent2"/>
                </a:solidFill>
                <a:latin typeface="Century Gothic"/>
                <a:cs typeface="Century Gothic"/>
              </a:rPr>
              <a:t>+</a:t>
            </a:r>
            <a:endParaRPr kumimoji="1" lang="ja-JP" altLang="en-US" sz="9600" dirty="0">
              <a:solidFill>
                <a:schemeClr val="accent2"/>
              </a:solidFill>
              <a:latin typeface="Century Gothic"/>
              <a:cs typeface="Century Gothic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25178" y="0"/>
            <a:ext cx="90936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 smtClean="0">
                <a:latin typeface="Century Gothic"/>
                <a:cs typeface="Century Gothic"/>
              </a:rPr>
              <a:t>4. Appl.2: Next-to-Leading order in 1/m</a:t>
            </a:r>
            <a:r>
              <a:rPr lang="en-US" altLang="ja-JP" sz="2800" baseline="-25000" dirty="0" smtClean="0">
                <a:latin typeface="Century Gothic"/>
                <a:cs typeface="Century Gothic"/>
              </a:rPr>
              <a:t>Q</a:t>
            </a:r>
            <a:r>
              <a:rPr lang="en-US" altLang="ja-JP" sz="2800" dirty="0" smtClean="0">
                <a:latin typeface="Century Gothic"/>
                <a:cs typeface="Century Gothic"/>
              </a:rPr>
              <a:t> expansion</a:t>
            </a:r>
            <a:endParaRPr lang="ja-JP" altLang="en-US" sz="2800" dirty="0">
              <a:latin typeface="Century Gothic"/>
              <a:cs typeface="Century Gothic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/>
          <p:cNvSpPr txBox="1"/>
          <p:nvPr/>
        </p:nvSpPr>
        <p:spPr>
          <a:xfrm>
            <a:off x="25178" y="0"/>
            <a:ext cx="90936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 smtClean="0">
                <a:latin typeface="Century Gothic"/>
                <a:cs typeface="Century Gothic"/>
              </a:rPr>
              <a:t>4. Appl.2: Next-to-Leading order in 1/m</a:t>
            </a:r>
            <a:r>
              <a:rPr lang="en-US" altLang="ja-JP" sz="2800" baseline="-25000" dirty="0" smtClean="0">
                <a:latin typeface="Century Gothic"/>
                <a:cs typeface="Century Gothic"/>
              </a:rPr>
              <a:t>Q</a:t>
            </a:r>
            <a:r>
              <a:rPr lang="en-US" altLang="ja-JP" sz="2800" dirty="0" smtClean="0">
                <a:latin typeface="Century Gothic"/>
                <a:cs typeface="Century Gothic"/>
              </a:rPr>
              <a:t> expansion</a:t>
            </a:r>
            <a:endParaRPr lang="ja-JP" altLang="en-US" sz="2800" dirty="0">
              <a:latin typeface="Century Gothic"/>
              <a:cs typeface="Century Gothic"/>
            </a:endParaRPr>
          </a:p>
        </p:txBody>
      </p:sp>
      <p:sp>
        <p:nvSpPr>
          <p:cNvPr id="5" name="円/楕円 4"/>
          <p:cNvSpPr/>
          <p:nvPr/>
        </p:nvSpPr>
        <p:spPr>
          <a:xfrm>
            <a:off x="1097342" y="1861677"/>
            <a:ext cx="456173" cy="45617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4087" y="1796319"/>
            <a:ext cx="2495898" cy="521531"/>
          </a:xfrm>
          <a:prstGeom prst="rect">
            <a:avLst/>
          </a:prstGeom>
        </p:spPr>
      </p:pic>
      <p:grpSp>
        <p:nvGrpSpPr>
          <p:cNvPr id="12" name="図形グループ 11"/>
          <p:cNvGrpSpPr/>
          <p:nvPr/>
        </p:nvGrpSpPr>
        <p:grpSpPr>
          <a:xfrm>
            <a:off x="86828" y="1313696"/>
            <a:ext cx="2188494" cy="2008307"/>
            <a:chOff x="4369985" y="2317850"/>
            <a:chExt cx="3810734" cy="3496981"/>
          </a:xfrm>
        </p:grpSpPr>
        <p:cxnSp>
          <p:nvCxnSpPr>
            <p:cNvPr id="6" name="直線矢印コネクタ 5"/>
            <p:cNvCxnSpPr/>
            <p:nvPr/>
          </p:nvCxnSpPr>
          <p:spPr>
            <a:xfrm rot="16200000">
              <a:off x="4463320" y="3556983"/>
              <a:ext cx="2478266" cy="0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線矢印コネクタ 7"/>
            <p:cNvCxnSpPr/>
            <p:nvPr/>
          </p:nvCxnSpPr>
          <p:spPr>
            <a:xfrm>
              <a:off x="5702453" y="4796116"/>
              <a:ext cx="2478266" cy="0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線矢印コネクタ 8"/>
            <p:cNvCxnSpPr/>
            <p:nvPr/>
          </p:nvCxnSpPr>
          <p:spPr>
            <a:xfrm flipH="1">
              <a:off x="4369985" y="4796116"/>
              <a:ext cx="1332469" cy="1018715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図形グループ 12"/>
          <p:cNvGrpSpPr/>
          <p:nvPr/>
        </p:nvGrpSpPr>
        <p:grpSpPr>
          <a:xfrm>
            <a:off x="239228" y="1466096"/>
            <a:ext cx="2188494" cy="2008307"/>
            <a:chOff x="4369985" y="2317850"/>
            <a:chExt cx="3810734" cy="3496981"/>
          </a:xfrm>
        </p:grpSpPr>
        <p:cxnSp>
          <p:nvCxnSpPr>
            <p:cNvPr id="14" name="直線矢印コネクタ 13"/>
            <p:cNvCxnSpPr/>
            <p:nvPr/>
          </p:nvCxnSpPr>
          <p:spPr>
            <a:xfrm rot="16200000">
              <a:off x="4463320" y="3556983"/>
              <a:ext cx="2478266" cy="0"/>
            </a:xfrm>
            <a:prstGeom prst="straightConnector1">
              <a:avLst/>
            </a:prstGeom>
            <a:ln>
              <a:solidFill>
                <a:srgbClr val="000000"/>
              </a:solidFill>
              <a:prstDash val="sysDash"/>
              <a:tailEnd type="arrow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線矢印コネクタ 14"/>
            <p:cNvCxnSpPr/>
            <p:nvPr/>
          </p:nvCxnSpPr>
          <p:spPr>
            <a:xfrm>
              <a:off x="5702453" y="4796116"/>
              <a:ext cx="2478266" cy="0"/>
            </a:xfrm>
            <a:prstGeom prst="straightConnector1">
              <a:avLst/>
            </a:prstGeom>
            <a:ln>
              <a:solidFill>
                <a:srgbClr val="000000"/>
              </a:solidFill>
              <a:prstDash val="sysDash"/>
              <a:tailEnd type="arrow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線矢印コネクタ 15"/>
            <p:cNvCxnSpPr/>
            <p:nvPr/>
          </p:nvCxnSpPr>
          <p:spPr>
            <a:xfrm flipH="1">
              <a:off x="4369985" y="4796116"/>
              <a:ext cx="1332469" cy="1018715"/>
            </a:xfrm>
            <a:prstGeom prst="straightConnector1">
              <a:avLst/>
            </a:prstGeom>
            <a:ln>
              <a:solidFill>
                <a:srgbClr val="000000"/>
              </a:solidFill>
              <a:prstDash val="sysDash"/>
              <a:tailEnd type="arrow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8" name="図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7722" y="2889358"/>
            <a:ext cx="2753582" cy="520948"/>
          </a:xfrm>
          <a:prstGeom prst="rect">
            <a:avLst/>
          </a:prstGeom>
        </p:spPr>
      </p:pic>
      <p:grpSp>
        <p:nvGrpSpPr>
          <p:cNvPr id="33" name="図形グループ 32"/>
          <p:cNvGrpSpPr/>
          <p:nvPr/>
        </p:nvGrpSpPr>
        <p:grpSpPr>
          <a:xfrm>
            <a:off x="4475674" y="2182231"/>
            <a:ext cx="4360919" cy="702752"/>
            <a:chOff x="4475674" y="2182231"/>
            <a:chExt cx="4360919" cy="702752"/>
          </a:xfrm>
        </p:grpSpPr>
        <p:pic>
          <p:nvPicPr>
            <p:cNvPr id="17" name="図 1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939492" y="2293192"/>
              <a:ext cx="3897101" cy="494870"/>
            </a:xfrm>
            <a:prstGeom prst="rect">
              <a:avLst/>
            </a:prstGeom>
          </p:spPr>
        </p:pic>
        <p:sp>
          <p:nvSpPr>
            <p:cNvPr id="19" name="フリーフォーム 18"/>
            <p:cNvSpPr/>
            <p:nvPr/>
          </p:nvSpPr>
          <p:spPr>
            <a:xfrm>
              <a:off x="4475674" y="2182231"/>
              <a:ext cx="321638" cy="702752"/>
            </a:xfrm>
            <a:custGeom>
              <a:avLst/>
              <a:gdLst>
                <a:gd name="connsiteX0" fmla="*/ 0 w 321638"/>
                <a:gd name="connsiteY0" fmla="*/ 0 h 702752"/>
                <a:gd name="connsiteX1" fmla="*/ 320572 w 321638"/>
                <a:gd name="connsiteY1" fmla="*/ 308225 h 702752"/>
                <a:gd name="connsiteX2" fmla="*/ 110967 w 321638"/>
                <a:gd name="connsiteY2" fmla="*/ 702752 h 7027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21638" h="702752">
                  <a:moveTo>
                    <a:pt x="0" y="0"/>
                  </a:moveTo>
                  <a:cubicBezTo>
                    <a:pt x="151039" y="95550"/>
                    <a:pt x="302078" y="191100"/>
                    <a:pt x="320572" y="308225"/>
                  </a:cubicBezTo>
                  <a:cubicBezTo>
                    <a:pt x="339066" y="425350"/>
                    <a:pt x="110967" y="702752"/>
                    <a:pt x="110967" y="702752"/>
                  </a:cubicBezTo>
                </a:path>
              </a:pathLst>
            </a:custGeom>
            <a:ln>
              <a:solidFill>
                <a:srgbClr val="000000"/>
              </a:solidFill>
              <a:headEnd type="triangle" w="lg" len="lg"/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20" name="正方形/長方形 19"/>
          <p:cNvSpPr/>
          <p:nvPr/>
        </p:nvSpPr>
        <p:spPr>
          <a:xfrm>
            <a:off x="2047689" y="877165"/>
            <a:ext cx="504862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 algn="ctr"/>
            <a:r>
              <a:rPr lang="en-US" altLang="ja-JP" sz="2800" dirty="0" smtClean="0">
                <a:latin typeface="Century Gothic"/>
                <a:cs typeface="Century Gothic"/>
              </a:rPr>
              <a:t>Change</a:t>
            </a:r>
            <a:r>
              <a:rPr lang="ja-JP" altLang="en-US" sz="2800" dirty="0" smtClean="0">
                <a:latin typeface="Century Gothic"/>
                <a:cs typeface="Century Gothic"/>
              </a:rPr>
              <a:t> </a:t>
            </a:r>
            <a:r>
              <a:rPr lang="en-US" altLang="ja-JP" sz="2800" dirty="0" smtClean="0">
                <a:latin typeface="Century Gothic"/>
                <a:cs typeface="Century Gothic"/>
              </a:rPr>
              <a:t>of</a:t>
            </a:r>
            <a:r>
              <a:rPr lang="ja-JP" altLang="en-US" sz="2800" dirty="0" smtClean="0">
                <a:latin typeface="Century Gothic"/>
                <a:cs typeface="Century Gothic"/>
              </a:rPr>
              <a:t> </a:t>
            </a:r>
            <a:r>
              <a:rPr lang="en-US" altLang="ja-JP" sz="2800" dirty="0" smtClean="0">
                <a:latin typeface="Century Gothic"/>
                <a:cs typeface="Century Gothic"/>
              </a:rPr>
              <a:t>“velocity-frame”</a:t>
            </a:r>
            <a:endParaRPr lang="en-US" altLang="ja-JP" sz="1400" dirty="0" smtClean="0">
              <a:latin typeface="Century Gothic"/>
              <a:cs typeface="Century Gothic"/>
            </a:endParaRPr>
          </a:p>
        </p:txBody>
      </p:sp>
      <p:grpSp>
        <p:nvGrpSpPr>
          <p:cNvPr id="3" name="図形グループ 2"/>
          <p:cNvGrpSpPr/>
          <p:nvPr/>
        </p:nvGrpSpPr>
        <p:grpSpPr>
          <a:xfrm>
            <a:off x="1060351" y="3587736"/>
            <a:ext cx="7199559" cy="1233260"/>
            <a:chOff x="1060351" y="3587736"/>
            <a:chExt cx="7199559" cy="1233260"/>
          </a:xfrm>
        </p:grpSpPr>
        <p:grpSp>
          <p:nvGrpSpPr>
            <p:cNvPr id="32" name="図形グループ 31"/>
            <p:cNvGrpSpPr/>
            <p:nvPr/>
          </p:nvGrpSpPr>
          <p:grpSpPr>
            <a:xfrm>
              <a:off x="1060351" y="3587736"/>
              <a:ext cx="7199559" cy="1233260"/>
              <a:chOff x="1060351" y="3587736"/>
              <a:chExt cx="7199559" cy="1233260"/>
            </a:xfrm>
          </p:grpSpPr>
          <p:pic>
            <p:nvPicPr>
              <p:cNvPr id="25" name="図 24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342445" y="3856054"/>
                <a:ext cx="3766374" cy="948568"/>
              </a:xfrm>
              <a:prstGeom prst="rect">
                <a:avLst/>
              </a:prstGeom>
            </p:spPr>
          </p:pic>
          <p:pic>
            <p:nvPicPr>
              <p:cNvPr id="26" name="図 25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561156" y="4113837"/>
                <a:ext cx="2181406" cy="436281"/>
              </a:xfrm>
              <a:prstGeom prst="rect">
                <a:avLst/>
              </a:prstGeom>
            </p:spPr>
          </p:pic>
          <p:sp>
            <p:nvSpPr>
              <p:cNvPr id="27" name="角丸四角形 26"/>
              <p:cNvSpPr/>
              <p:nvPr/>
            </p:nvSpPr>
            <p:spPr>
              <a:xfrm>
                <a:off x="1060351" y="3587736"/>
                <a:ext cx="7199559" cy="1233260"/>
              </a:xfrm>
              <a:prstGeom prst="roundRect">
                <a:avLst/>
              </a:prstGeom>
              <a:noFill/>
              <a:ln w="28575" cmpd="sng"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8" name="正方形/長方形 27"/>
              <p:cNvSpPr/>
              <p:nvPr/>
            </p:nvSpPr>
            <p:spPr>
              <a:xfrm>
                <a:off x="1071431" y="3630495"/>
                <a:ext cx="3133440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457200" indent="-457200" algn="ctr"/>
                <a:r>
                  <a:rPr lang="en-US" altLang="ja-JP" sz="2000" dirty="0" smtClean="0">
                    <a:latin typeface="Century Gothic"/>
                    <a:cs typeface="Century Gothic"/>
                  </a:rPr>
                  <a:t>velocity-rearrangement</a:t>
                </a:r>
              </a:p>
            </p:txBody>
          </p:sp>
          <p:sp>
            <p:nvSpPr>
              <p:cNvPr id="29" name="正方形/長方形 28"/>
              <p:cNvSpPr/>
              <p:nvPr/>
            </p:nvSpPr>
            <p:spPr>
              <a:xfrm>
                <a:off x="5238709" y="3595169"/>
                <a:ext cx="1860305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457200" indent="-457200" algn="ctr"/>
                <a:r>
                  <a:rPr lang="en-US" altLang="ja-JP" sz="2000" dirty="0" smtClean="0">
                    <a:latin typeface="Century Gothic"/>
                    <a:cs typeface="Century Gothic"/>
                  </a:rPr>
                  <a:t>Effective field</a:t>
                </a:r>
              </a:p>
            </p:txBody>
          </p:sp>
        </p:grpSp>
        <p:sp>
          <p:nvSpPr>
            <p:cNvPr id="2" name="右矢印 1"/>
            <p:cNvSpPr/>
            <p:nvPr/>
          </p:nvSpPr>
          <p:spPr>
            <a:xfrm>
              <a:off x="4001960" y="4164723"/>
              <a:ext cx="272181" cy="339215"/>
            </a:xfrm>
            <a:prstGeom prst="rightArrow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10" name="図形グループ 9"/>
          <p:cNvGrpSpPr/>
          <p:nvPr/>
        </p:nvGrpSpPr>
        <p:grpSpPr>
          <a:xfrm>
            <a:off x="477288" y="4924901"/>
            <a:ext cx="7911973" cy="1870670"/>
            <a:chOff x="384928" y="4832541"/>
            <a:chExt cx="7911973" cy="1870670"/>
          </a:xfrm>
        </p:grpSpPr>
        <p:grpSp>
          <p:nvGrpSpPr>
            <p:cNvPr id="31" name="図形グループ 30"/>
            <p:cNvGrpSpPr/>
            <p:nvPr/>
          </p:nvGrpSpPr>
          <p:grpSpPr>
            <a:xfrm>
              <a:off x="582121" y="5167561"/>
              <a:ext cx="7714780" cy="1535650"/>
              <a:chOff x="582121" y="5167561"/>
              <a:chExt cx="7714780" cy="1535650"/>
            </a:xfrm>
          </p:grpSpPr>
          <p:pic>
            <p:nvPicPr>
              <p:cNvPr id="21" name="図 20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383329" y="5815198"/>
                <a:ext cx="3092345" cy="697521"/>
              </a:xfrm>
              <a:prstGeom prst="rect">
                <a:avLst/>
              </a:prstGeom>
            </p:spPr>
          </p:pic>
          <p:pic>
            <p:nvPicPr>
              <p:cNvPr id="22" name="図 21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181304" y="5778211"/>
                <a:ext cx="3115597" cy="720772"/>
              </a:xfrm>
              <a:prstGeom prst="rect">
                <a:avLst/>
              </a:prstGeom>
            </p:spPr>
          </p:pic>
          <p:pic>
            <p:nvPicPr>
              <p:cNvPr id="23" name="図 22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82121" y="5354211"/>
                <a:ext cx="1942787" cy="393183"/>
              </a:xfrm>
              <a:prstGeom prst="rect">
                <a:avLst/>
              </a:prstGeom>
            </p:spPr>
          </p:pic>
          <p:pic>
            <p:nvPicPr>
              <p:cNvPr id="24" name="図 23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855977" y="5167561"/>
                <a:ext cx="4301889" cy="740110"/>
              </a:xfrm>
              <a:prstGeom prst="rect">
                <a:avLst/>
              </a:prstGeom>
            </p:spPr>
          </p:pic>
          <p:sp>
            <p:nvSpPr>
              <p:cNvPr id="30" name="正方形/長方形 29"/>
              <p:cNvSpPr/>
              <p:nvPr/>
            </p:nvSpPr>
            <p:spPr>
              <a:xfrm>
                <a:off x="3868613" y="6303101"/>
                <a:ext cx="1980697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457200" indent="-457200" algn="ctr"/>
                <a:r>
                  <a:rPr lang="en-US" altLang="ja-JP" sz="2000" i="1" dirty="0" smtClean="0">
                    <a:latin typeface="Century Gothic"/>
                    <a:cs typeface="Century Gothic"/>
                  </a:rPr>
                  <a:t>L</a:t>
                </a:r>
                <a:r>
                  <a:rPr lang="en-US" altLang="ja-JP" sz="2000" baseline="-25000" dirty="0" smtClean="0">
                    <a:latin typeface="Century Gothic"/>
                    <a:cs typeface="Century Gothic"/>
                  </a:rPr>
                  <a:t>0</a:t>
                </a:r>
                <a:r>
                  <a:rPr lang="en-US" altLang="ja-JP" sz="2000" dirty="0" smtClean="0">
                    <a:latin typeface="Century Gothic"/>
                    <a:cs typeface="Century Gothic"/>
                  </a:rPr>
                  <a:t>+</a:t>
                </a:r>
                <a:r>
                  <a:rPr lang="en-US" altLang="ja-JP" sz="2000" i="1" dirty="0" smtClean="0">
                    <a:latin typeface="Century Gothic"/>
                    <a:cs typeface="Century Gothic"/>
                  </a:rPr>
                  <a:t>L</a:t>
                </a:r>
                <a:r>
                  <a:rPr lang="en-US" altLang="ja-JP" sz="2000" baseline="-25000" dirty="0" smtClean="0">
                    <a:latin typeface="Century Gothic"/>
                    <a:cs typeface="Century Gothic"/>
                  </a:rPr>
                  <a:t>1</a:t>
                </a:r>
                <a:r>
                  <a:rPr lang="en-US" altLang="ja-JP" sz="2000" dirty="0" smtClean="0">
                    <a:latin typeface="Century Gothic"/>
                    <a:cs typeface="Century Gothic"/>
                  </a:rPr>
                  <a:t>: invariant</a:t>
                </a:r>
              </a:p>
            </p:txBody>
          </p:sp>
        </p:grpSp>
        <p:sp>
          <p:nvSpPr>
            <p:cNvPr id="34" name="正方形/長方形 33"/>
            <p:cNvSpPr/>
            <p:nvPr/>
          </p:nvSpPr>
          <p:spPr>
            <a:xfrm>
              <a:off x="384928" y="4832541"/>
              <a:ext cx="5965871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457200" indent="-457200" algn="ctr"/>
              <a:r>
                <a:rPr lang="en-US" altLang="ja-JP" sz="2000" dirty="0" smtClean="0">
                  <a:latin typeface="Century Gothic"/>
                  <a:cs typeface="Century Gothic"/>
                </a:rPr>
                <a:t>Ex</a:t>
              </a:r>
              <a:r>
                <a:rPr lang="en-US" altLang="ja-JP" sz="2000" dirty="0" smtClean="0">
                  <a:latin typeface="Century Gothic"/>
                  <a:cs typeface="Century Gothic"/>
                </a:rPr>
                <a:t>ample</a:t>
              </a:r>
              <a:r>
                <a:rPr lang="en-US" altLang="ja-JP" sz="2000" dirty="0">
                  <a:latin typeface="Century Gothic"/>
                  <a:cs typeface="Century Gothic"/>
                </a:rPr>
                <a:t>:</a:t>
              </a:r>
              <a:r>
                <a:rPr lang="en-US" altLang="ja-JP" sz="2000" dirty="0" smtClean="0">
                  <a:latin typeface="Century Gothic"/>
                  <a:cs typeface="Century Gothic"/>
                </a:rPr>
                <a:t> </a:t>
              </a:r>
              <a:r>
                <a:rPr lang="en-US" altLang="ja-JP" sz="2000" dirty="0" smtClean="0">
                  <a:latin typeface="Century Gothic"/>
                  <a:cs typeface="Century Gothic"/>
                </a:rPr>
                <a:t>Heavy Quark Effective Theory (HQET)</a:t>
              </a:r>
            </a:p>
          </p:txBody>
        </p:sp>
      </p:grpSp>
      <p:grpSp>
        <p:nvGrpSpPr>
          <p:cNvPr id="37" name="図形グループ 36"/>
          <p:cNvGrpSpPr/>
          <p:nvPr/>
        </p:nvGrpSpPr>
        <p:grpSpPr>
          <a:xfrm>
            <a:off x="6686962" y="2788062"/>
            <a:ext cx="2225241" cy="338554"/>
            <a:chOff x="6709440" y="2788062"/>
            <a:chExt cx="2225241" cy="338554"/>
          </a:xfrm>
        </p:grpSpPr>
        <p:cxnSp>
          <p:nvCxnSpPr>
            <p:cNvPr id="35" name="直線コネクタ 34"/>
            <p:cNvCxnSpPr/>
            <p:nvPr/>
          </p:nvCxnSpPr>
          <p:spPr>
            <a:xfrm>
              <a:off x="6709440" y="2788062"/>
              <a:ext cx="2225241" cy="0"/>
            </a:xfrm>
            <a:prstGeom prst="line">
              <a:avLst/>
            </a:prstGeom>
            <a:ln w="1905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正方形/長方形 35"/>
            <p:cNvSpPr/>
            <p:nvPr/>
          </p:nvSpPr>
          <p:spPr>
            <a:xfrm>
              <a:off x="7479780" y="2788062"/>
              <a:ext cx="679092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457200" indent="-457200" algn="ctr"/>
              <a:r>
                <a:rPr lang="en-US" altLang="ja-JP" sz="1600" dirty="0" smtClean="0">
                  <a:latin typeface="Century Gothic"/>
                  <a:cs typeface="Century Gothic"/>
                </a:rPr>
                <a:t>small</a:t>
              </a:r>
              <a:endParaRPr lang="en-US" altLang="ja-JP" sz="1600" dirty="0" smtClean="0">
                <a:latin typeface="Century Gothic"/>
                <a:cs typeface="Century Gothic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907879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正方形/長方形 46"/>
          <p:cNvSpPr/>
          <p:nvPr/>
        </p:nvSpPr>
        <p:spPr>
          <a:xfrm>
            <a:off x="2338888" y="1470624"/>
            <a:ext cx="44662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/>
            <a:r>
              <a:rPr lang="en-US" altLang="ja-JP" dirty="0" smtClean="0">
                <a:latin typeface="Century Gothic"/>
                <a:cs typeface="Century Gothic"/>
              </a:rPr>
              <a:t>Heavy </a:t>
            </a:r>
            <a:r>
              <a:rPr lang="en-US" altLang="ja-JP" dirty="0" err="1" smtClean="0">
                <a:latin typeface="Century Gothic"/>
                <a:cs typeface="Century Gothic"/>
              </a:rPr>
              <a:t>hadron</a:t>
            </a:r>
            <a:r>
              <a:rPr lang="en-US" altLang="ja-JP" dirty="0" smtClean="0">
                <a:latin typeface="Century Gothic"/>
                <a:cs typeface="Century Gothic"/>
              </a:rPr>
              <a:t> mass “</a:t>
            </a:r>
            <a:r>
              <a:rPr lang="en-US" altLang="ja-JP" dirty="0" err="1" smtClean="0">
                <a:latin typeface="Century Gothic"/>
                <a:cs typeface="Century Gothic"/>
              </a:rPr>
              <a:t>parametrization</a:t>
            </a:r>
            <a:r>
              <a:rPr lang="en-US" altLang="ja-JP" dirty="0" smtClean="0">
                <a:latin typeface="Century Gothic"/>
                <a:cs typeface="Century Gothic"/>
              </a:rPr>
              <a:t>”</a:t>
            </a:r>
            <a:endParaRPr lang="en-US" altLang="ja-JP" baseline="-25000" dirty="0" smtClean="0">
              <a:latin typeface="Century Gothic"/>
              <a:cs typeface="Century Gothic"/>
            </a:endParaRP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"/>
          </a:blip>
          <a:stretch>
            <a:fillRect/>
          </a:stretch>
        </p:blipFill>
        <p:spPr>
          <a:xfrm>
            <a:off x="577267" y="1802444"/>
            <a:ext cx="7958074" cy="815594"/>
          </a:xfrm>
          <a:prstGeom prst="rect">
            <a:avLst/>
          </a:prstGeom>
        </p:spPr>
      </p:pic>
      <p:sp>
        <p:nvSpPr>
          <p:cNvPr id="15" name="テキスト ボックス 14"/>
          <p:cNvSpPr txBox="1"/>
          <p:nvPr/>
        </p:nvSpPr>
        <p:spPr>
          <a:xfrm>
            <a:off x="2096001" y="1534124"/>
            <a:ext cx="495199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4800" dirty="0" smtClean="0">
                <a:latin typeface="Century Gothic"/>
                <a:cs typeface="Century Gothic"/>
              </a:rPr>
              <a:t>1/m</a:t>
            </a:r>
            <a:r>
              <a:rPr lang="en-US" altLang="ja-JP" sz="4800" baseline="-25000" dirty="0" smtClean="0">
                <a:latin typeface="Century Gothic"/>
                <a:cs typeface="Century Gothic"/>
              </a:rPr>
              <a:t>Q</a:t>
            </a:r>
            <a:r>
              <a:rPr lang="en-US" altLang="ja-JP" sz="4800" dirty="0" smtClean="0">
                <a:latin typeface="Century Gothic"/>
                <a:cs typeface="Century Gothic"/>
              </a:rPr>
              <a:t> expansion</a:t>
            </a:r>
            <a:endParaRPr kumimoji="1" lang="ja-JP" altLang="en-US" sz="4800" dirty="0">
              <a:latin typeface="Century Gothic"/>
              <a:cs typeface="Century Gothic"/>
            </a:endParaRPr>
          </a:p>
        </p:txBody>
      </p:sp>
      <p:grpSp>
        <p:nvGrpSpPr>
          <p:cNvPr id="2" name="図形グループ 20"/>
          <p:cNvGrpSpPr/>
          <p:nvPr/>
        </p:nvGrpSpPr>
        <p:grpSpPr>
          <a:xfrm>
            <a:off x="823482" y="2699779"/>
            <a:ext cx="7711859" cy="3039639"/>
            <a:chOff x="823482" y="2699779"/>
            <a:chExt cx="7711859" cy="3039639"/>
          </a:xfrm>
        </p:grpSpPr>
        <p:sp>
          <p:nvSpPr>
            <p:cNvPr id="9" name="テキスト ボックス 8"/>
            <p:cNvSpPr txBox="1"/>
            <p:nvPr/>
          </p:nvSpPr>
          <p:spPr>
            <a:xfrm>
              <a:off x="823482" y="2699779"/>
              <a:ext cx="1394608" cy="523220"/>
            </a:xfrm>
            <a:prstGeom prst="rect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800" dirty="0" smtClean="0">
                  <a:latin typeface="Century Gothic"/>
                  <a:cs typeface="Century Gothic"/>
                </a:rPr>
                <a:t>at NLO</a:t>
              </a:r>
              <a:endParaRPr kumimoji="1" lang="ja-JP" altLang="en-US" sz="2800" dirty="0">
                <a:latin typeface="Century Gothic"/>
                <a:cs typeface="Century Gothic"/>
              </a:endParaRPr>
            </a:p>
          </p:txBody>
        </p:sp>
        <p:pic>
          <p:nvPicPr>
            <p:cNvPr id="10" name="図 9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-10000"/>
            </a:blip>
            <a:stretch>
              <a:fillRect/>
            </a:stretch>
          </p:blipFill>
          <p:spPr>
            <a:xfrm>
              <a:off x="1441121" y="3274831"/>
              <a:ext cx="5308600" cy="796290"/>
            </a:xfrm>
            <a:prstGeom prst="rect">
              <a:avLst/>
            </a:prstGeom>
          </p:spPr>
        </p:pic>
        <p:pic>
          <p:nvPicPr>
            <p:cNvPr id="12" name="図 11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-10000"/>
            </a:blip>
            <a:stretch>
              <a:fillRect/>
            </a:stretch>
          </p:blipFill>
          <p:spPr>
            <a:xfrm>
              <a:off x="1441121" y="4522524"/>
              <a:ext cx="7094220" cy="719074"/>
            </a:xfrm>
            <a:prstGeom prst="rect">
              <a:avLst/>
            </a:prstGeom>
          </p:spPr>
        </p:pic>
        <p:sp>
          <p:nvSpPr>
            <p:cNvPr id="13" name="テキスト ボックス 12"/>
            <p:cNvSpPr txBox="1"/>
            <p:nvPr/>
          </p:nvSpPr>
          <p:spPr>
            <a:xfrm>
              <a:off x="3185845" y="3874301"/>
              <a:ext cx="361619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800" dirty="0" smtClean="0">
                  <a:solidFill>
                    <a:schemeClr val="accent1"/>
                  </a:solidFill>
                  <a:latin typeface="Century Gothic"/>
                  <a:cs typeface="Century Gothic"/>
                </a:rPr>
                <a:t>Color </a:t>
              </a:r>
              <a:r>
                <a:rPr lang="en-US" altLang="ja-JP" sz="2800" b="1" dirty="0" smtClean="0">
                  <a:solidFill>
                    <a:schemeClr val="accent1"/>
                  </a:solidFill>
                  <a:latin typeface="Century Gothic"/>
                  <a:cs typeface="Century Gothic"/>
                </a:rPr>
                <a:t>electric</a:t>
              </a:r>
              <a:r>
                <a:rPr lang="en-US" altLang="ja-JP" sz="2800" dirty="0" smtClean="0">
                  <a:solidFill>
                    <a:schemeClr val="accent1"/>
                  </a:solidFill>
                  <a:latin typeface="Century Gothic"/>
                  <a:cs typeface="Century Gothic"/>
                </a:rPr>
                <a:t> gluon</a:t>
              </a:r>
              <a:endParaRPr kumimoji="1" lang="ja-JP" altLang="en-US" sz="2800" dirty="0">
                <a:solidFill>
                  <a:schemeClr val="accent1"/>
                </a:solidFill>
                <a:latin typeface="Century Gothic"/>
                <a:cs typeface="Century Gothic"/>
              </a:endParaRPr>
            </a:p>
          </p:txBody>
        </p:sp>
        <p:sp>
          <p:nvSpPr>
            <p:cNvPr id="16" name="テキスト ボックス 15"/>
            <p:cNvSpPr txBox="1"/>
            <p:nvPr/>
          </p:nvSpPr>
          <p:spPr>
            <a:xfrm>
              <a:off x="3185845" y="5216198"/>
              <a:ext cx="401331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800" dirty="0" smtClean="0">
                  <a:solidFill>
                    <a:schemeClr val="accent2"/>
                  </a:solidFill>
                  <a:latin typeface="Century Gothic"/>
                  <a:cs typeface="Century Gothic"/>
                </a:rPr>
                <a:t>Color </a:t>
              </a:r>
              <a:r>
                <a:rPr lang="en-US" altLang="ja-JP" sz="2800" b="1" dirty="0" smtClean="0">
                  <a:solidFill>
                    <a:schemeClr val="accent2"/>
                  </a:solidFill>
                  <a:latin typeface="Century Gothic"/>
                  <a:cs typeface="Century Gothic"/>
                </a:rPr>
                <a:t>magnetic</a:t>
              </a:r>
              <a:r>
                <a:rPr lang="en-US" altLang="ja-JP" sz="2800" dirty="0" smtClean="0">
                  <a:solidFill>
                    <a:schemeClr val="accent2"/>
                  </a:solidFill>
                  <a:latin typeface="Century Gothic"/>
                  <a:cs typeface="Century Gothic"/>
                </a:rPr>
                <a:t> gluon</a:t>
              </a:r>
              <a:endParaRPr kumimoji="1" lang="ja-JP" altLang="en-US" sz="2800" dirty="0">
                <a:solidFill>
                  <a:schemeClr val="accent2"/>
                </a:solidFill>
                <a:latin typeface="Century Gothic"/>
                <a:cs typeface="Century Gothic"/>
              </a:endParaRPr>
            </a:p>
          </p:txBody>
        </p:sp>
      </p:grpSp>
      <p:sp>
        <p:nvSpPr>
          <p:cNvPr id="18" name="円/楕円 17"/>
          <p:cNvSpPr/>
          <p:nvPr/>
        </p:nvSpPr>
        <p:spPr>
          <a:xfrm>
            <a:off x="5517575" y="1495766"/>
            <a:ext cx="1393458" cy="1393458"/>
          </a:xfrm>
          <a:prstGeom prst="ellipse">
            <a:avLst/>
          </a:prstGeom>
          <a:noFill/>
          <a:ln w="571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円/楕円 19"/>
          <p:cNvSpPr/>
          <p:nvPr/>
        </p:nvSpPr>
        <p:spPr>
          <a:xfrm>
            <a:off x="3339209" y="1495766"/>
            <a:ext cx="1393458" cy="1393458"/>
          </a:xfrm>
          <a:prstGeom prst="ellipse">
            <a:avLst/>
          </a:prstGeom>
          <a:noFill/>
          <a:ln w="571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25178" y="0"/>
            <a:ext cx="90936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 smtClean="0">
                <a:latin typeface="Century Gothic"/>
                <a:cs typeface="Century Gothic"/>
              </a:rPr>
              <a:t>4. Appl.2: Next-to-Leading order in 1/m</a:t>
            </a:r>
            <a:r>
              <a:rPr lang="en-US" altLang="ja-JP" sz="2800" baseline="-25000" dirty="0" smtClean="0">
                <a:latin typeface="Century Gothic"/>
                <a:cs typeface="Century Gothic"/>
              </a:rPr>
              <a:t>Q</a:t>
            </a:r>
            <a:r>
              <a:rPr lang="en-US" altLang="ja-JP" sz="2800" dirty="0" smtClean="0">
                <a:latin typeface="Century Gothic"/>
                <a:cs typeface="Century Gothic"/>
              </a:rPr>
              <a:t> expansion</a:t>
            </a:r>
            <a:endParaRPr lang="ja-JP" altLang="en-US" sz="2800" dirty="0">
              <a:latin typeface="Century Gothic"/>
              <a:cs typeface="Century Gothic"/>
            </a:endParaRPr>
          </a:p>
        </p:txBody>
      </p:sp>
      <p:sp>
        <p:nvSpPr>
          <p:cNvPr id="24" name="正方形/長方形 23"/>
          <p:cNvSpPr/>
          <p:nvPr/>
        </p:nvSpPr>
        <p:spPr>
          <a:xfrm>
            <a:off x="6990140" y="3376481"/>
            <a:ext cx="206348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/>
            <a:r>
              <a:rPr lang="en-US" altLang="ja-JP" sz="1400" dirty="0" err="1" smtClean="0">
                <a:latin typeface="Century Gothic"/>
                <a:cs typeface="Century Gothic"/>
              </a:rPr>
              <a:t>M.Neubert</a:t>
            </a:r>
            <a:r>
              <a:rPr lang="en-US" altLang="ja-JP" sz="1400" dirty="0" smtClean="0">
                <a:latin typeface="Century Gothic"/>
                <a:cs typeface="Century Gothic"/>
              </a:rPr>
              <a:t>, Phys. </a:t>
            </a:r>
            <a:r>
              <a:rPr lang="en-US" altLang="ja-JP" sz="1400" dirty="0" err="1" smtClean="0">
                <a:latin typeface="Century Gothic"/>
                <a:cs typeface="Century Gothic"/>
              </a:rPr>
              <a:t>Lett</a:t>
            </a:r>
            <a:r>
              <a:rPr lang="en-US" altLang="ja-JP" sz="1400" dirty="0" smtClean="0">
                <a:latin typeface="Century Gothic"/>
                <a:cs typeface="Century Gothic"/>
              </a:rPr>
              <a:t>.</a:t>
            </a:r>
          </a:p>
          <a:p>
            <a:pPr marL="457200" indent="-457200"/>
            <a:r>
              <a:rPr lang="en-US" altLang="ja-JP" sz="1400" dirty="0" smtClean="0">
                <a:latin typeface="Century Gothic"/>
                <a:cs typeface="Century Gothic"/>
              </a:rPr>
              <a:t>B322, 419 (1994)</a:t>
            </a:r>
            <a:endParaRPr lang="en-US" altLang="ja-JP" sz="1400" baseline="-25000" dirty="0" smtClean="0">
              <a:latin typeface="Century Gothic"/>
              <a:cs typeface="Century Gothic"/>
            </a:endParaRPr>
          </a:p>
        </p:txBody>
      </p:sp>
      <p:sp>
        <p:nvSpPr>
          <p:cNvPr id="46" name="正方形/長方形 45"/>
          <p:cNvSpPr/>
          <p:nvPr/>
        </p:nvSpPr>
        <p:spPr>
          <a:xfrm>
            <a:off x="7008658" y="2478090"/>
            <a:ext cx="210270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/>
            <a:r>
              <a:rPr lang="en-US" altLang="ja-JP" sz="1200" dirty="0" err="1" smtClean="0">
                <a:latin typeface="Century Gothic"/>
                <a:cs typeface="Century Gothic"/>
              </a:rPr>
              <a:t>ρ</a:t>
            </a:r>
            <a:r>
              <a:rPr lang="en-US" altLang="ja-JP" sz="1200" dirty="0" smtClean="0">
                <a:latin typeface="Century Gothic"/>
                <a:cs typeface="Century Gothic"/>
              </a:rPr>
              <a:t>: nuclear matter density</a:t>
            </a:r>
          </a:p>
        </p:txBody>
      </p:sp>
      <p:grpSp>
        <p:nvGrpSpPr>
          <p:cNvPr id="56" name="図形グループ 55"/>
          <p:cNvGrpSpPr/>
          <p:nvPr/>
        </p:nvGrpSpPr>
        <p:grpSpPr>
          <a:xfrm>
            <a:off x="5515705" y="4397521"/>
            <a:ext cx="3347967" cy="2173195"/>
            <a:chOff x="-602498" y="4726639"/>
            <a:chExt cx="3347967" cy="2173195"/>
          </a:xfrm>
        </p:grpSpPr>
        <p:cxnSp>
          <p:nvCxnSpPr>
            <p:cNvPr id="52" name="直線矢印コネクタ 51"/>
            <p:cNvCxnSpPr/>
            <p:nvPr/>
          </p:nvCxnSpPr>
          <p:spPr>
            <a:xfrm rot="10800000">
              <a:off x="434997" y="6113873"/>
              <a:ext cx="448926" cy="385852"/>
            </a:xfrm>
            <a:prstGeom prst="straightConnector1">
              <a:avLst/>
            </a:prstGeom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直線矢印コネクタ 52"/>
            <p:cNvCxnSpPr/>
            <p:nvPr/>
          </p:nvCxnSpPr>
          <p:spPr>
            <a:xfrm rot="16200000" flipV="1">
              <a:off x="-437244" y="5178563"/>
              <a:ext cx="1773087" cy="869240"/>
            </a:xfrm>
            <a:prstGeom prst="straightConnector1">
              <a:avLst/>
            </a:prstGeom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テキスト ボックス 54"/>
            <p:cNvSpPr txBox="1"/>
            <p:nvPr/>
          </p:nvSpPr>
          <p:spPr>
            <a:xfrm>
              <a:off x="-602498" y="6499724"/>
              <a:ext cx="334796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000" dirty="0" smtClean="0">
                  <a:latin typeface="Century Gothic"/>
                  <a:cs typeface="Century Gothic"/>
                </a:rPr>
                <a:t>“Non-</a:t>
              </a:r>
              <a:r>
                <a:rPr lang="en-US" altLang="ja-JP" sz="2000" dirty="0" err="1" smtClean="0">
                  <a:latin typeface="Century Gothic"/>
                  <a:cs typeface="Century Gothic"/>
                </a:rPr>
                <a:t>perturbative</a:t>
              </a:r>
              <a:r>
                <a:rPr lang="en-US" altLang="ja-JP" sz="2000" dirty="0" smtClean="0">
                  <a:latin typeface="Century Gothic"/>
                  <a:cs typeface="Century Gothic"/>
                </a:rPr>
                <a:t>” gluon</a:t>
              </a:r>
              <a:endParaRPr lang="ja-JP" altLang="en-US" sz="2000" dirty="0">
                <a:latin typeface="Century Gothic"/>
                <a:cs typeface="Century Gothic"/>
              </a:endParaRPr>
            </a:p>
          </p:txBody>
        </p:sp>
      </p:grpSp>
      <p:cxnSp>
        <p:nvCxnSpPr>
          <p:cNvPr id="58" name="直線矢印コネクタ 57"/>
          <p:cNvCxnSpPr/>
          <p:nvPr/>
        </p:nvCxnSpPr>
        <p:spPr>
          <a:xfrm rot="10800000" flipV="1">
            <a:off x="2249990" y="2585479"/>
            <a:ext cx="1044920" cy="692662"/>
          </a:xfrm>
          <a:prstGeom prst="straightConnector1">
            <a:avLst/>
          </a:prstGeom>
          <a:ln w="57150" cap="flat" cmpd="sng" algn="ctr">
            <a:solidFill>
              <a:schemeClr val="accent1"/>
            </a:solidFill>
            <a:prstDash val="solid"/>
            <a:round/>
            <a:headEnd type="arrow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直線矢印コネクタ 60"/>
          <p:cNvCxnSpPr/>
          <p:nvPr/>
        </p:nvCxnSpPr>
        <p:spPr>
          <a:xfrm rot="10800000" flipV="1">
            <a:off x="2357174" y="2560078"/>
            <a:ext cx="3107595" cy="2059979"/>
          </a:xfrm>
          <a:prstGeom prst="straightConnector1">
            <a:avLst/>
          </a:prstGeom>
          <a:ln w="57150" cap="flat" cmpd="sng" algn="ctr">
            <a:solidFill>
              <a:schemeClr val="accent2"/>
            </a:solidFill>
            <a:prstDash val="solid"/>
            <a:round/>
            <a:headEnd type="arrow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7.40741E-7 L 0 -0.13032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15" grpId="0"/>
      <p:bldP spid="18" grpId="0" animBg="1"/>
      <p:bldP spid="20" grpId="0" animBg="1"/>
      <p:bldP spid="24" grpId="0"/>
      <p:bldP spid="4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テキスト ボックス 4"/>
          <p:cNvSpPr txBox="1"/>
          <p:nvPr/>
        </p:nvSpPr>
        <p:spPr>
          <a:xfrm>
            <a:off x="659530" y="2120900"/>
            <a:ext cx="7824979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kumimoji="1" lang="ja-JP" altLang="en-US" sz="4000" dirty="0" smtClean="0">
                <a:latin typeface="Century Gothic"/>
                <a:cs typeface="Century Gothic"/>
              </a:rPr>
              <a:t> </a:t>
            </a:r>
            <a:r>
              <a:rPr kumimoji="1" lang="en-US" altLang="ja-JP" sz="4000" dirty="0" smtClean="0">
                <a:latin typeface="Century Gothic"/>
                <a:cs typeface="Century Gothic"/>
              </a:rPr>
              <a:t>Can</a:t>
            </a:r>
            <a:r>
              <a:rPr kumimoji="1" lang="ja-JP" altLang="en-US" sz="4000" dirty="0" smtClean="0">
                <a:latin typeface="Century Gothic"/>
                <a:cs typeface="Century Gothic"/>
              </a:rPr>
              <a:t> </a:t>
            </a:r>
            <a:r>
              <a:rPr kumimoji="1" lang="en-US" altLang="ja-JP" sz="4000" dirty="0" smtClean="0">
                <a:latin typeface="Century Gothic"/>
                <a:cs typeface="Century Gothic"/>
              </a:rPr>
              <a:t>we</a:t>
            </a:r>
            <a:r>
              <a:rPr kumimoji="1" lang="ja-JP" altLang="en-US" sz="4000" dirty="0" smtClean="0">
                <a:latin typeface="Century Gothic"/>
                <a:cs typeface="Century Gothic"/>
              </a:rPr>
              <a:t> </a:t>
            </a:r>
            <a:r>
              <a:rPr kumimoji="1" lang="en-US" altLang="ja-JP" sz="4000" dirty="0" smtClean="0">
                <a:latin typeface="Century Gothic"/>
                <a:cs typeface="Century Gothic"/>
              </a:rPr>
              <a:t>calculate </a:t>
            </a:r>
            <a:r>
              <a:rPr lang="en-US" altLang="ja-JP" sz="4000" dirty="0" smtClean="0">
                <a:latin typeface="Century Gothic"/>
                <a:cs typeface="Century Gothic"/>
              </a:rPr>
              <a:t>hadron w.f.</a:t>
            </a:r>
          </a:p>
          <a:p>
            <a:pPr algn="ctr">
              <a:spcAft>
                <a:spcPts val="1200"/>
              </a:spcAft>
            </a:pPr>
            <a:r>
              <a:rPr lang="en-US" altLang="ja-JP" sz="4000" dirty="0" smtClean="0">
                <a:latin typeface="Century Gothic"/>
                <a:cs typeface="Century Gothic"/>
              </a:rPr>
              <a:t>in nuclear medium from </a:t>
            </a:r>
            <a:r>
              <a:rPr lang="en-US" altLang="ja-JP" sz="4000" b="1" i="1" dirty="0" smtClean="0">
                <a:solidFill>
                  <a:schemeClr val="accent2"/>
                </a:solidFill>
                <a:latin typeface="Century Gothic"/>
                <a:cs typeface="Century Gothic"/>
              </a:rPr>
              <a:t>Q</a:t>
            </a:r>
            <a:r>
              <a:rPr lang="en-US" altLang="ja-JP" sz="4000" b="1" i="1" dirty="0" smtClean="0">
                <a:solidFill>
                  <a:schemeClr val="accent3"/>
                </a:solidFill>
                <a:latin typeface="Century Gothic"/>
                <a:cs typeface="Century Gothic"/>
              </a:rPr>
              <a:t>C</a:t>
            </a:r>
            <a:r>
              <a:rPr lang="en-US" altLang="ja-JP" sz="4000" b="1" i="1" dirty="0" smtClean="0">
                <a:solidFill>
                  <a:schemeClr val="tx2"/>
                </a:solidFill>
                <a:latin typeface="Century Gothic"/>
                <a:cs typeface="Century Gothic"/>
              </a:rPr>
              <a:t>D</a:t>
            </a:r>
            <a:r>
              <a:rPr lang="en-US" altLang="ja-JP" sz="4000" dirty="0" smtClean="0">
                <a:latin typeface="Century Gothic"/>
                <a:cs typeface="Century Gothic"/>
              </a:rPr>
              <a:t>?</a:t>
            </a:r>
            <a:endParaRPr kumimoji="1" lang="en-US" altLang="ja-JP" sz="4000" dirty="0" smtClean="0">
              <a:latin typeface="Century Gothic"/>
              <a:cs typeface="Century Gothic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25178" y="0"/>
            <a:ext cx="90936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 smtClean="0">
                <a:latin typeface="Century Gothic"/>
                <a:cs typeface="Century Gothic"/>
              </a:rPr>
              <a:t>4. Appl.2: Next-to-Leading order in 1/m</a:t>
            </a:r>
            <a:r>
              <a:rPr lang="en-US" altLang="ja-JP" sz="2800" baseline="-25000" dirty="0" smtClean="0">
                <a:latin typeface="Century Gothic"/>
                <a:cs typeface="Century Gothic"/>
              </a:rPr>
              <a:t>Q</a:t>
            </a:r>
            <a:r>
              <a:rPr lang="en-US" altLang="ja-JP" sz="2800" dirty="0" smtClean="0">
                <a:latin typeface="Century Gothic"/>
                <a:cs typeface="Century Gothic"/>
              </a:rPr>
              <a:t> expansion</a:t>
            </a:r>
            <a:endParaRPr lang="ja-JP" altLang="en-US" sz="2800" dirty="0">
              <a:latin typeface="Century Gothic"/>
              <a:cs typeface="Century Gothic"/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2078419" y="4104571"/>
            <a:ext cx="498716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kumimoji="1" lang="ja-JP" altLang="en-US" sz="4000" dirty="0" smtClean="0">
                <a:latin typeface="Century Gothic"/>
                <a:cs typeface="Century Gothic"/>
              </a:rPr>
              <a:t> </a:t>
            </a:r>
            <a:r>
              <a:rPr kumimoji="1" lang="en-US" altLang="ja-JP" sz="4000" dirty="0" smtClean="0">
                <a:latin typeface="Century Gothic"/>
                <a:cs typeface="Century Gothic"/>
              </a:rPr>
              <a:t>Very difficult, but…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4" grpId="0"/>
      <p:bldP spid="4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テキスト ボックス 10"/>
          <p:cNvSpPr txBox="1"/>
          <p:nvPr/>
        </p:nvSpPr>
        <p:spPr>
          <a:xfrm>
            <a:off x="2612349" y="0"/>
            <a:ext cx="39193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 smtClean="0">
                <a:latin typeface="Century Gothic"/>
                <a:cs typeface="Century Gothic"/>
              </a:rPr>
              <a:t>1. Multi-flavor nucleus</a:t>
            </a:r>
            <a:endParaRPr lang="ja-JP" altLang="en-US" sz="2800" dirty="0">
              <a:latin typeface="Century Gothic"/>
              <a:cs typeface="Century Gothic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1" y="1269388"/>
            <a:ext cx="9144000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6500" dirty="0" smtClean="0">
                <a:latin typeface="Century Gothic"/>
                <a:cs typeface="Century Gothic"/>
              </a:rPr>
              <a:t>Nucleus meets Flavor</a:t>
            </a:r>
            <a:endParaRPr kumimoji="1" lang="ja-JP" altLang="en-US" sz="6500" dirty="0">
              <a:solidFill>
                <a:srgbClr val="FF0000"/>
              </a:solidFill>
              <a:latin typeface="Century Gothic"/>
              <a:cs typeface="Century Gothic"/>
            </a:endParaRPr>
          </a:p>
        </p:txBody>
      </p:sp>
      <p:grpSp>
        <p:nvGrpSpPr>
          <p:cNvPr id="3" name="図形グループ 2"/>
          <p:cNvGrpSpPr/>
          <p:nvPr/>
        </p:nvGrpSpPr>
        <p:grpSpPr>
          <a:xfrm>
            <a:off x="150594" y="2326958"/>
            <a:ext cx="8993406" cy="3931922"/>
            <a:chOff x="150594" y="2383402"/>
            <a:chExt cx="8993406" cy="3931922"/>
          </a:xfrm>
        </p:grpSpPr>
        <p:grpSp>
          <p:nvGrpSpPr>
            <p:cNvPr id="10" name="図形グループ 9"/>
            <p:cNvGrpSpPr/>
            <p:nvPr/>
          </p:nvGrpSpPr>
          <p:grpSpPr>
            <a:xfrm>
              <a:off x="150594" y="2383402"/>
              <a:ext cx="8993406" cy="3931922"/>
              <a:chOff x="150594" y="2204937"/>
              <a:chExt cx="8993406" cy="3931922"/>
            </a:xfrm>
          </p:grpSpPr>
          <p:grpSp>
            <p:nvGrpSpPr>
              <p:cNvPr id="15" name="図形グループ 14"/>
              <p:cNvGrpSpPr/>
              <p:nvPr/>
            </p:nvGrpSpPr>
            <p:grpSpPr>
              <a:xfrm>
                <a:off x="150594" y="2609833"/>
                <a:ext cx="8993406" cy="3527026"/>
                <a:chOff x="150594" y="2609833"/>
                <a:chExt cx="8993406" cy="3527026"/>
              </a:xfrm>
            </p:grpSpPr>
            <p:sp>
              <p:nvSpPr>
                <p:cNvPr id="17" name="テキスト ボックス 16"/>
                <p:cNvSpPr txBox="1"/>
                <p:nvPr/>
              </p:nvSpPr>
              <p:spPr>
                <a:xfrm>
                  <a:off x="1989155" y="3224279"/>
                  <a:ext cx="942886" cy="76944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kumimoji="1" lang="en-US" altLang="ja-JP" sz="4400" dirty="0" smtClean="0">
                      <a:latin typeface="HG丸ｺﾞｼｯｸM-PRO"/>
                      <a:ea typeface="HG丸ｺﾞｼｯｸM-PRO"/>
                      <a:cs typeface="HG丸ｺﾞｼｯｸM-PRO"/>
                    </a:rPr>
                    <a:t>up</a:t>
                  </a:r>
                  <a:endParaRPr kumimoji="1" lang="ja-JP" altLang="en-US" sz="4400" dirty="0">
                    <a:latin typeface="HG丸ｺﾞｼｯｸM-PRO"/>
                    <a:ea typeface="HG丸ｺﾞｼｯｸM-PRO"/>
                    <a:cs typeface="HG丸ｺﾞｼｯｸM-PRO"/>
                  </a:endParaRPr>
                </a:p>
              </p:txBody>
            </p:sp>
            <p:sp>
              <p:nvSpPr>
                <p:cNvPr id="18" name="テキスト ボックス 17"/>
                <p:cNvSpPr txBox="1"/>
                <p:nvPr/>
              </p:nvSpPr>
              <p:spPr>
                <a:xfrm>
                  <a:off x="1550533" y="4967308"/>
                  <a:ext cx="1820130" cy="76944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kumimoji="1" lang="en-US" altLang="ja-JP" sz="4400" dirty="0" smtClean="0">
                      <a:latin typeface="HG丸ｺﾞｼｯｸM-PRO"/>
                      <a:ea typeface="HG丸ｺﾞｼｯｸM-PRO"/>
                      <a:cs typeface="HG丸ｺﾞｼｯｸM-PRO"/>
                    </a:rPr>
                    <a:t>down</a:t>
                  </a:r>
                  <a:endParaRPr kumimoji="1" lang="ja-JP" altLang="en-US" sz="4400" dirty="0">
                    <a:latin typeface="HG丸ｺﾞｼｯｸM-PRO"/>
                    <a:ea typeface="HG丸ｺﾞｼｯｸM-PRO"/>
                    <a:cs typeface="HG丸ｺﾞｼｯｸM-PRO"/>
                  </a:endParaRPr>
                </a:p>
              </p:txBody>
            </p:sp>
            <p:sp>
              <p:nvSpPr>
                <p:cNvPr id="19" name="テキスト ボックス 18"/>
                <p:cNvSpPr txBox="1"/>
                <p:nvPr/>
              </p:nvSpPr>
              <p:spPr>
                <a:xfrm>
                  <a:off x="3956318" y="3228795"/>
                  <a:ext cx="2007481" cy="76944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kumimoji="1" lang="en-US" altLang="ja-JP" sz="4400" dirty="0" smtClean="0">
                      <a:latin typeface="HG丸ｺﾞｼｯｸM-PRO"/>
                      <a:ea typeface="HG丸ｺﾞｼｯｸM-PRO"/>
                      <a:cs typeface="HG丸ｺﾞｼｯｸM-PRO"/>
                    </a:rPr>
                    <a:t>charm</a:t>
                  </a:r>
                  <a:endParaRPr kumimoji="1" lang="ja-JP" altLang="en-US" sz="4400" dirty="0">
                    <a:latin typeface="HG丸ｺﾞｼｯｸM-PRO"/>
                    <a:ea typeface="HG丸ｺﾞｼｯｸM-PRO"/>
                    <a:cs typeface="HG丸ｺﾞｼｯｸM-PRO"/>
                  </a:endParaRPr>
                </a:p>
              </p:txBody>
            </p:sp>
            <p:sp>
              <p:nvSpPr>
                <p:cNvPr id="20" name="テキスト ボックス 19"/>
                <p:cNvSpPr txBox="1"/>
                <p:nvPr/>
              </p:nvSpPr>
              <p:spPr>
                <a:xfrm>
                  <a:off x="3781090" y="4967308"/>
                  <a:ext cx="2357937" cy="76944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kumimoji="1" lang="en-US" altLang="ja-JP" sz="4400" dirty="0" smtClean="0">
                      <a:latin typeface="HG丸ｺﾞｼｯｸM-PRO"/>
                      <a:ea typeface="HG丸ｺﾞｼｯｸM-PRO"/>
                      <a:cs typeface="HG丸ｺﾞｼｯｸM-PRO"/>
                    </a:rPr>
                    <a:t>strange</a:t>
                  </a:r>
                  <a:endParaRPr kumimoji="1" lang="ja-JP" altLang="en-US" sz="4400" dirty="0">
                    <a:latin typeface="HG丸ｺﾞｼｯｸM-PRO"/>
                    <a:ea typeface="HG丸ｺﾞｼｯｸM-PRO"/>
                    <a:cs typeface="HG丸ｺﾞｼｯｸM-PRO"/>
                  </a:endParaRPr>
                </a:p>
              </p:txBody>
            </p:sp>
            <p:sp>
              <p:nvSpPr>
                <p:cNvPr id="21" name="テキスト ボックス 20"/>
                <p:cNvSpPr txBox="1"/>
                <p:nvPr/>
              </p:nvSpPr>
              <p:spPr>
                <a:xfrm>
                  <a:off x="7221163" y="3233311"/>
                  <a:ext cx="1141258" cy="76944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kumimoji="1" lang="en-US" altLang="ja-JP" sz="4400" dirty="0" smtClean="0">
                      <a:latin typeface="HG丸ｺﾞｼｯｸM-PRO"/>
                      <a:ea typeface="HG丸ｺﾞｼｯｸM-PRO"/>
                      <a:cs typeface="HG丸ｺﾞｼｯｸM-PRO"/>
                    </a:rPr>
                    <a:t>top</a:t>
                  </a:r>
                  <a:endParaRPr kumimoji="1" lang="ja-JP" altLang="en-US" sz="4400" dirty="0">
                    <a:latin typeface="HG丸ｺﾞｼｯｸM-PRO"/>
                    <a:ea typeface="HG丸ｺﾞｼｯｸM-PRO"/>
                    <a:cs typeface="HG丸ｺﾞｼｯｸM-PRO"/>
                  </a:endParaRPr>
                </a:p>
              </p:txBody>
            </p:sp>
            <p:sp>
              <p:nvSpPr>
                <p:cNvPr id="22" name="テキスト ボックス 21"/>
                <p:cNvSpPr txBox="1"/>
                <p:nvPr/>
              </p:nvSpPr>
              <p:spPr>
                <a:xfrm>
                  <a:off x="6667927" y="4967308"/>
                  <a:ext cx="2247731" cy="76944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kumimoji="1" lang="en-US" altLang="ja-JP" sz="4400" dirty="0" smtClean="0">
                      <a:latin typeface="HG丸ｺﾞｼｯｸM-PRO"/>
                      <a:ea typeface="HG丸ｺﾞｼｯｸM-PRO"/>
                      <a:cs typeface="HG丸ｺﾞｼｯｸM-PRO"/>
                    </a:rPr>
                    <a:t>bottom</a:t>
                  </a:r>
                  <a:endParaRPr kumimoji="1" lang="ja-JP" altLang="en-US" sz="4400" dirty="0">
                    <a:latin typeface="HG丸ｺﾞｼｯｸM-PRO"/>
                    <a:ea typeface="HG丸ｺﾞｼｯｸM-PRO"/>
                    <a:cs typeface="HG丸ｺﾞｼｯｸM-PRO"/>
                  </a:endParaRPr>
                </a:p>
              </p:txBody>
            </p:sp>
            <p:sp>
              <p:nvSpPr>
                <p:cNvPr id="23" name="テキスト ボックス 22"/>
                <p:cNvSpPr txBox="1"/>
                <p:nvPr/>
              </p:nvSpPr>
              <p:spPr>
                <a:xfrm>
                  <a:off x="1925836" y="4027660"/>
                  <a:ext cx="1069524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kumimoji="1" lang="en-US" altLang="ja-JP" sz="2000" dirty="0" smtClean="0">
                      <a:latin typeface="HG丸ｺﾞｼｯｸM-PRO"/>
                      <a:ea typeface="HG丸ｺﾞｼｯｸM-PRO"/>
                      <a:cs typeface="HG丸ｺﾞｼｯｸM-PRO"/>
                    </a:rPr>
                    <a:t>2 MeV</a:t>
                  </a:r>
                  <a:endParaRPr kumimoji="1" lang="ja-JP" altLang="en-US" sz="2000" dirty="0">
                    <a:latin typeface="HG丸ｺﾞｼｯｸM-PRO"/>
                    <a:ea typeface="HG丸ｺﾞｼｯｸM-PRO"/>
                    <a:cs typeface="HG丸ｺﾞｼｯｸM-PRO"/>
                  </a:endParaRPr>
                </a:p>
              </p:txBody>
            </p:sp>
            <p:sp>
              <p:nvSpPr>
                <p:cNvPr id="24" name="テキスト ボックス 23"/>
                <p:cNvSpPr txBox="1"/>
                <p:nvPr/>
              </p:nvSpPr>
              <p:spPr>
                <a:xfrm>
                  <a:off x="1925836" y="5736749"/>
                  <a:ext cx="1069524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kumimoji="1" lang="en-US" altLang="ja-JP" sz="2000" dirty="0" smtClean="0">
                      <a:latin typeface="HG丸ｺﾞｼｯｸM-PRO"/>
                      <a:ea typeface="HG丸ｺﾞｼｯｸM-PRO"/>
                      <a:cs typeface="HG丸ｺﾞｼｯｸM-PRO"/>
                    </a:rPr>
                    <a:t>5 MeV</a:t>
                  </a:r>
                  <a:endParaRPr kumimoji="1" lang="ja-JP" altLang="en-US" sz="2000" dirty="0">
                    <a:latin typeface="HG丸ｺﾞｼｯｸM-PRO"/>
                    <a:ea typeface="HG丸ｺﾞｼｯｸM-PRO"/>
                    <a:cs typeface="HG丸ｺﾞｼｯｸM-PRO"/>
                  </a:endParaRPr>
                </a:p>
              </p:txBody>
            </p:sp>
            <p:sp>
              <p:nvSpPr>
                <p:cNvPr id="25" name="テキスト ボックス 24"/>
                <p:cNvSpPr txBox="1"/>
                <p:nvPr/>
              </p:nvSpPr>
              <p:spPr>
                <a:xfrm>
                  <a:off x="4239348" y="5736749"/>
                  <a:ext cx="1441420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kumimoji="1" lang="en-US" altLang="ja-JP" sz="2000" dirty="0" smtClean="0">
                      <a:latin typeface="HG丸ｺﾞｼｯｸM-PRO"/>
                      <a:ea typeface="HG丸ｺﾞｼｯｸM-PRO"/>
                      <a:cs typeface="HG丸ｺﾞｼｯｸM-PRO"/>
                    </a:rPr>
                    <a:t>100 MeV</a:t>
                  </a:r>
                  <a:endParaRPr kumimoji="1" lang="ja-JP" altLang="en-US" sz="2000" dirty="0">
                    <a:latin typeface="HG丸ｺﾞｼｯｸM-PRO"/>
                    <a:ea typeface="HG丸ｺﾞｼｯｸM-PRO"/>
                    <a:cs typeface="HG丸ｺﾞｼｯｸM-PRO"/>
                  </a:endParaRPr>
                </a:p>
              </p:txBody>
            </p:sp>
            <p:sp>
              <p:nvSpPr>
                <p:cNvPr id="26" name="テキスト ボックス 25"/>
                <p:cNvSpPr txBox="1"/>
                <p:nvPr/>
              </p:nvSpPr>
              <p:spPr>
                <a:xfrm>
                  <a:off x="4143168" y="4028894"/>
                  <a:ext cx="1633781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kumimoji="1" lang="en-US" altLang="ja-JP" sz="2000" dirty="0" smtClean="0">
                      <a:latin typeface="HG丸ｺﾞｼｯｸM-PRO"/>
                      <a:ea typeface="HG丸ｺﾞｼｯｸM-PRO"/>
                      <a:cs typeface="HG丸ｺﾞｼｯｸM-PRO"/>
                    </a:rPr>
                    <a:t>1300 MeV</a:t>
                  </a:r>
                  <a:endParaRPr kumimoji="1" lang="ja-JP" altLang="en-US" sz="2000" dirty="0">
                    <a:latin typeface="HG丸ｺﾞｼｯｸM-PRO"/>
                    <a:ea typeface="HG丸ｺﾞｼｯｸM-PRO"/>
                    <a:cs typeface="HG丸ｺﾞｼｯｸM-PRO"/>
                  </a:endParaRPr>
                </a:p>
              </p:txBody>
            </p:sp>
            <p:sp>
              <p:nvSpPr>
                <p:cNvPr id="27" name="テキスト ボックス 26"/>
                <p:cNvSpPr txBox="1"/>
                <p:nvPr/>
              </p:nvSpPr>
              <p:spPr>
                <a:xfrm>
                  <a:off x="6974902" y="5736749"/>
                  <a:ext cx="1633781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kumimoji="1" lang="en-US" altLang="ja-JP" sz="2000" dirty="0" smtClean="0">
                      <a:latin typeface="HG丸ｺﾞｼｯｸM-PRO"/>
                      <a:ea typeface="HG丸ｺﾞｼｯｸM-PRO"/>
                      <a:cs typeface="HG丸ｺﾞｼｯｸM-PRO"/>
                    </a:rPr>
                    <a:t>4200 MeV</a:t>
                  </a:r>
                  <a:endParaRPr kumimoji="1" lang="ja-JP" altLang="en-US" sz="2000" dirty="0">
                    <a:latin typeface="HG丸ｺﾞｼｯｸM-PRO"/>
                    <a:ea typeface="HG丸ｺﾞｼｯｸM-PRO"/>
                    <a:cs typeface="HG丸ｺﾞｼｯｸM-PRO"/>
                  </a:endParaRPr>
                </a:p>
              </p:txBody>
            </p:sp>
            <p:sp>
              <p:nvSpPr>
                <p:cNvPr id="28" name="テキスト ボックス 27"/>
                <p:cNvSpPr txBox="1"/>
                <p:nvPr/>
              </p:nvSpPr>
              <p:spPr>
                <a:xfrm>
                  <a:off x="6782542" y="4030128"/>
                  <a:ext cx="2018501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kumimoji="1" lang="en-US" altLang="ja-JP" sz="2000" dirty="0" smtClean="0">
                      <a:latin typeface="HG丸ｺﾞｼｯｸM-PRO"/>
                      <a:ea typeface="HG丸ｺﾞｼｯｸM-PRO"/>
                      <a:cs typeface="HG丸ｺﾞｼｯｸM-PRO"/>
                    </a:rPr>
                    <a:t>173000 MeV</a:t>
                  </a:r>
                  <a:endParaRPr kumimoji="1" lang="ja-JP" altLang="en-US" sz="2000" dirty="0">
                    <a:latin typeface="HG丸ｺﾞｼｯｸM-PRO"/>
                    <a:ea typeface="HG丸ｺﾞｼｯｸM-PRO"/>
                    <a:cs typeface="HG丸ｺﾞｼｯｸM-PRO"/>
                  </a:endParaRPr>
                </a:p>
              </p:txBody>
            </p:sp>
            <p:sp>
              <p:nvSpPr>
                <p:cNvPr id="29" name="テキスト ボックス 28"/>
                <p:cNvSpPr txBox="1"/>
                <p:nvPr/>
              </p:nvSpPr>
              <p:spPr>
                <a:xfrm>
                  <a:off x="2150257" y="2609833"/>
                  <a:ext cx="620683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ja-JP" sz="2000" dirty="0" smtClean="0">
                      <a:latin typeface="HG丸ｺﾞｼｯｸM-PRO"/>
                      <a:ea typeface="HG丸ｺﾞｼｯｸM-PRO"/>
                      <a:cs typeface="HG丸ｺﾞｼｯｸM-PRO"/>
                    </a:rPr>
                    <a:t>1st</a:t>
                  </a:r>
                  <a:endParaRPr kumimoji="1" lang="ja-JP" altLang="en-US" sz="2000" dirty="0">
                    <a:latin typeface="HG丸ｺﾞｼｯｸM-PRO"/>
                    <a:ea typeface="HG丸ｺﾞｼｯｸM-PRO"/>
                    <a:cs typeface="HG丸ｺﾞｼｯｸM-PRO"/>
                  </a:endParaRPr>
                </a:p>
              </p:txBody>
            </p:sp>
            <p:sp>
              <p:nvSpPr>
                <p:cNvPr id="30" name="テキスト ボックス 29"/>
                <p:cNvSpPr txBox="1"/>
                <p:nvPr/>
              </p:nvSpPr>
              <p:spPr>
                <a:xfrm>
                  <a:off x="4600224" y="2609833"/>
                  <a:ext cx="719668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ja-JP" sz="2000" dirty="0" smtClean="0">
                      <a:latin typeface="HG丸ｺﾞｼｯｸM-PRO"/>
                      <a:ea typeface="HG丸ｺﾞｼｯｸM-PRO"/>
                      <a:cs typeface="HG丸ｺﾞｼｯｸM-PRO"/>
                    </a:rPr>
                    <a:t>2nd</a:t>
                  </a:r>
                  <a:endParaRPr kumimoji="1" lang="ja-JP" altLang="en-US" sz="2000" dirty="0">
                    <a:latin typeface="HG丸ｺﾞｼｯｸM-PRO"/>
                    <a:ea typeface="HG丸ｺﾞｼｯｸM-PRO"/>
                    <a:cs typeface="HG丸ｺﾞｼｯｸM-PRO"/>
                  </a:endParaRPr>
                </a:p>
              </p:txBody>
            </p:sp>
            <p:sp>
              <p:nvSpPr>
                <p:cNvPr id="31" name="テキスト ボックス 30"/>
                <p:cNvSpPr txBox="1"/>
                <p:nvPr/>
              </p:nvSpPr>
              <p:spPr>
                <a:xfrm>
                  <a:off x="7466523" y="2609833"/>
                  <a:ext cx="650539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kumimoji="1" lang="en-US" altLang="ja-JP" sz="2000" dirty="0" smtClean="0">
                      <a:latin typeface="HG丸ｺﾞｼｯｸM-PRO"/>
                      <a:ea typeface="HG丸ｺﾞｼｯｸM-PRO"/>
                      <a:cs typeface="HG丸ｺﾞｼｯｸM-PRO"/>
                    </a:rPr>
                    <a:t>3rd</a:t>
                  </a:r>
                  <a:endParaRPr kumimoji="1" lang="ja-JP" altLang="en-US" sz="2000" dirty="0">
                    <a:latin typeface="HG丸ｺﾞｼｯｸM-PRO"/>
                    <a:ea typeface="HG丸ｺﾞｼｯｸM-PRO"/>
                    <a:cs typeface="HG丸ｺﾞｼｯｸM-PRO"/>
                  </a:endParaRPr>
                </a:p>
              </p:txBody>
            </p:sp>
            <p:sp>
              <p:nvSpPr>
                <p:cNvPr id="32" name="テキスト ボックス 31"/>
                <p:cNvSpPr txBox="1"/>
                <p:nvPr/>
              </p:nvSpPr>
              <p:spPr>
                <a:xfrm>
                  <a:off x="150594" y="3490986"/>
                  <a:ext cx="1169511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kumimoji="1" lang="en-US" altLang="ja-JP" sz="2000" dirty="0" smtClean="0">
                      <a:latin typeface="HG丸ｺﾞｼｯｸM-PRO"/>
                      <a:ea typeface="HG丸ｺﾞｼｯｸM-PRO"/>
                      <a:cs typeface="HG丸ｺﾞｼｯｸM-PRO"/>
                    </a:rPr>
                    <a:t>Q=+2/3</a:t>
                  </a:r>
                  <a:endParaRPr kumimoji="1" lang="ja-JP" altLang="en-US" sz="2000" dirty="0">
                    <a:latin typeface="HG丸ｺﾞｼｯｸM-PRO"/>
                    <a:ea typeface="HG丸ｺﾞｼｯｸM-PRO"/>
                    <a:cs typeface="HG丸ｺﾞｼｯｸM-PRO"/>
                  </a:endParaRPr>
                </a:p>
              </p:txBody>
            </p:sp>
            <p:sp>
              <p:nvSpPr>
                <p:cNvPr id="33" name="テキスト ボックス 32"/>
                <p:cNvSpPr txBox="1"/>
                <p:nvPr/>
              </p:nvSpPr>
              <p:spPr>
                <a:xfrm>
                  <a:off x="150594" y="5208360"/>
                  <a:ext cx="1169511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kumimoji="1" lang="en-US" altLang="ja-JP" sz="2000" dirty="0" smtClean="0">
                      <a:latin typeface="HG丸ｺﾞｼｯｸM-PRO"/>
                      <a:ea typeface="HG丸ｺﾞｼｯｸM-PRO"/>
                      <a:cs typeface="HG丸ｺﾞｼｯｸM-PRO"/>
                    </a:rPr>
                    <a:t>Q=-1/3</a:t>
                  </a:r>
                  <a:endParaRPr kumimoji="1" lang="ja-JP" altLang="en-US" sz="2000" dirty="0">
                    <a:latin typeface="HG丸ｺﾞｼｯｸM-PRO"/>
                    <a:ea typeface="HG丸ｺﾞｼｯｸM-PRO"/>
                    <a:cs typeface="HG丸ｺﾞｼｯｸM-PRO"/>
                  </a:endParaRPr>
                </a:p>
              </p:txBody>
            </p:sp>
            <p:pic>
              <p:nvPicPr>
                <p:cNvPr id="34" name="図 33"/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2812781" y="4482565"/>
                  <a:ext cx="969486" cy="969486"/>
                </a:xfrm>
                <a:prstGeom prst="rect">
                  <a:avLst/>
                </a:prstGeom>
              </p:spPr>
            </p:pic>
            <p:pic>
              <p:nvPicPr>
                <p:cNvPr id="35" name="図 34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2510617" y="2921610"/>
                  <a:ext cx="969486" cy="969486"/>
                </a:xfrm>
                <a:prstGeom prst="rect">
                  <a:avLst/>
                </a:prstGeom>
              </p:spPr>
            </p:pic>
            <p:pic>
              <p:nvPicPr>
                <p:cNvPr id="36" name="図 35"/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5698441" y="4482565"/>
                  <a:ext cx="969486" cy="969486"/>
                </a:xfrm>
                <a:prstGeom prst="rect">
                  <a:avLst/>
                </a:prstGeom>
              </p:spPr>
            </p:pic>
            <p:pic>
              <p:nvPicPr>
                <p:cNvPr id="37" name="図 36"/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5654284" y="2947266"/>
                  <a:ext cx="969486" cy="969486"/>
                </a:xfrm>
                <a:prstGeom prst="rect">
                  <a:avLst/>
                </a:prstGeom>
              </p:spPr>
            </p:pic>
            <p:pic>
              <p:nvPicPr>
                <p:cNvPr id="38" name="図 37"/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8174514" y="4427770"/>
                  <a:ext cx="969486" cy="969486"/>
                </a:xfrm>
                <a:prstGeom prst="rect">
                  <a:avLst/>
                </a:prstGeom>
              </p:spPr>
            </p:pic>
            <p:pic>
              <p:nvPicPr>
                <p:cNvPr id="39" name="図 38"/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8174514" y="2921610"/>
                  <a:ext cx="969486" cy="969486"/>
                </a:xfrm>
                <a:prstGeom prst="rect">
                  <a:avLst/>
                </a:prstGeom>
              </p:spPr>
            </p:pic>
          </p:grpSp>
          <p:sp>
            <p:nvSpPr>
              <p:cNvPr id="16" name="テキスト ボックス 15"/>
              <p:cNvSpPr txBox="1"/>
              <p:nvPr/>
            </p:nvSpPr>
            <p:spPr>
              <a:xfrm>
                <a:off x="7824409" y="2204937"/>
                <a:ext cx="129073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1200" dirty="0" err="1" smtClean="0">
                    <a:latin typeface="HG丸ｺﾞｼｯｸM-PRO"/>
                    <a:ea typeface="HG丸ｺﾞｼｯｸM-PRO"/>
                    <a:cs typeface="HG丸ｺﾞｼｯｸM-PRO"/>
                  </a:rPr>
                  <a:t>HiggsTan.com</a:t>
                </a:r>
                <a:endParaRPr kumimoji="1" lang="ja-JP" altLang="en-US" sz="1200" dirty="0">
                  <a:latin typeface="HG丸ｺﾞｼｯｸM-PRO"/>
                  <a:ea typeface="HG丸ｺﾞｼｯｸM-PRO"/>
                  <a:cs typeface="HG丸ｺﾞｼｯｸM-PRO"/>
                </a:endParaRPr>
              </a:p>
            </p:txBody>
          </p:sp>
        </p:grpSp>
        <p:sp>
          <p:nvSpPr>
            <p:cNvPr id="40" name="テキスト ボックス 39"/>
            <p:cNvSpPr txBox="1"/>
            <p:nvPr/>
          </p:nvSpPr>
          <p:spPr>
            <a:xfrm>
              <a:off x="231414" y="2788298"/>
              <a:ext cx="108435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dirty="0" smtClean="0">
                  <a:latin typeface="HG丸ｺﾞｼｯｸM-PRO"/>
                  <a:ea typeface="HG丸ｺﾞｼｯｸM-PRO"/>
                  <a:cs typeface="HG丸ｺﾞｼｯｸM-PRO"/>
                </a:rPr>
                <a:t>charge</a:t>
              </a:r>
              <a:endParaRPr kumimoji="1" lang="ja-JP" altLang="en-US" sz="2000" dirty="0">
                <a:latin typeface="HG丸ｺﾞｼｯｸM-PRO"/>
                <a:ea typeface="HG丸ｺﾞｼｯｸM-PRO"/>
                <a:cs typeface="HG丸ｺﾞｼｯｸM-PRO"/>
              </a:endParaRPr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テキスト ボックス 4"/>
          <p:cNvSpPr txBox="1"/>
          <p:nvPr/>
        </p:nvSpPr>
        <p:spPr>
          <a:xfrm>
            <a:off x="-102408" y="2580670"/>
            <a:ext cx="934883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4800" dirty="0" smtClean="0">
                <a:latin typeface="Century Gothic"/>
                <a:cs typeface="Century Gothic"/>
              </a:rPr>
              <a:t>Heavy </a:t>
            </a:r>
            <a:r>
              <a:rPr lang="en-US" altLang="ja-JP" sz="4800" dirty="0" err="1" smtClean="0">
                <a:solidFill>
                  <a:srgbClr val="FF0000"/>
                </a:solidFill>
                <a:latin typeface="Century Gothic"/>
                <a:cs typeface="Century Gothic"/>
              </a:rPr>
              <a:t>h</a:t>
            </a:r>
            <a:r>
              <a:rPr kumimoji="1" lang="en-US" altLang="ja-JP" sz="4800" dirty="0" err="1" smtClean="0">
                <a:solidFill>
                  <a:srgbClr val="FF0000"/>
                </a:solidFill>
                <a:latin typeface="Century Gothic"/>
                <a:cs typeface="Century Gothic"/>
              </a:rPr>
              <a:t>adron</a:t>
            </a:r>
            <a:r>
              <a:rPr kumimoji="1" lang="en-US" altLang="ja-JP" sz="4800" dirty="0" smtClean="0">
                <a:latin typeface="Century Gothic"/>
                <a:cs typeface="Century Gothic"/>
              </a:rPr>
              <a:t> effective theory</a:t>
            </a: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3075738" y="3619500"/>
            <a:ext cx="299252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4800" dirty="0" smtClean="0">
                <a:latin typeface="Century Gothic"/>
                <a:cs typeface="Century Gothic"/>
              </a:rPr>
              <a:t>LO </a:t>
            </a:r>
            <a:r>
              <a:rPr lang="en-US" altLang="ja-JP" sz="4800" dirty="0" smtClean="0">
                <a:solidFill>
                  <a:schemeClr val="accent2"/>
                </a:solidFill>
                <a:latin typeface="Century Gothic"/>
                <a:cs typeface="Century Gothic"/>
              </a:rPr>
              <a:t>+ NLO</a:t>
            </a:r>
            <a:endParaRPr kumimoji="1" lang="en-US" altLang="ja-JP" sz="4800" dirty="0" smtClean="0">
              <a:solidFill>
                <a:schemeClr val="accent2"/>
              </a:solidFill>
              <a:latin typeface="Century Gothic"/>
              <a:cs typeface="Century Gothic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25178" y="0"/>
            <a:ext cx="90936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 smtClean="0">
                <a:latin typeface="Century Gothic"/>
                <a:cs typeface="Century Gothic"/>
              </a:rPr>
              <a:t>4. Appl.2: Next-to-Leading order in 1/m</a:t>
            </a:r>
            <a:r>
              <a:rPr lang="en-US" altLang="ja-JP" sz="2800" baseline="-25000" dirty="0" smtClean="0">
                <a:latin typeface="Century Gothic"/>
                <a:cs typeface="Century Gothic"/>
              </a:rPr>
              <a:t>Q</a:t>
            </a:r>
            <a:r>
              <a:rPr lang="en-US" altLang="ja-JP" sz="2800" dirty="0" smtClean="0">
                <a:latin typeface="Century Gothic"/>
                <a:cs typeface="Century Gothic"/>
              </a:rPr>
              <a:t> expansion</a:t>
            </a:r>
            <a:endParaRPr lang="ja-JP" altLang="en-US" sz="2800" dirty="0">
              <a:latin typeface="Century Gothic"/>
              <a:cs typeface="Century Gothic"/>
            </a:endParaRPr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-105287" y="4800600"/>
            <a:ext cx="93545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en-US" sz="2800" dirty="0" smtClean="0">
                <a:latin typeface="Century Gothic"/>
                <a:cs typeface="Century Gothic"/>
              </a:rPr>
              <a:t>1/m</a:t>
            </a:r>
            <a:r>
              <a:rPr lang="en-US" altLang="en-US" sz="2800" baseline="-25000" dirty="0" smtClean="0">
                <a:latin typeface="Century Gothic"/>
                <a:cs typeface="Century Gothic"/>
              </a:rPr>
              <a:t>Q</a:t>
            </a:r>
            <a:r>
              <a:rPr lang="en-US" altLang="en-US" sz="2800" dirty="0" smtClean="0">
                <a:latin typeface="Century Gothic"/>
                <a:cs typeface="Century Gothic"/>
              </a:rPr>
              <a:t> expansion in </a:t>
            </a:r>
            <a:r>
              <a:rPr lang="en-US" altLang="en-US" sz="2800" dirty="0" smtClean="0">
                <a:solidFill>
                  <a:schemeClr val="accent1"/>
                </a:solidFill>
                <a:latin typeface="Century Gothic"/>
                <a:cs typeface="Century Gothic"/>
              </a:rPr>
              <a:t>quark</a:t>
            </a:r>
            <a:r>
              <a:rPr lang="en-US" altLang="ja-JP" sz="2800" dirty="0" smtClean="0">
                <a:latin typeface="Century Gothic"/>
                <a:cs typeface="Century Gothic"/>
              </a:rPr>
              <a:t> </a:t>
            </a:r>
            <a:r>
              <a:rPr lang="en-US" altLang="en-US" sz="2800" dirty="0" smtClean="0">
                <a:latin typeface="Century Gothic"/>
                <a:cs typeface="Century Gothic"/>
              </a:rPr>
              <a:t>⇄ 1</a:t>
            </a:r>
            <a:r>
              <a:rPr lang="en-US" altLang="ja-JP" sz="2800" dirty="0" smtClean="0">
                <a:latin typeface="Century Gothic"/>
                <a:cs typeface="Century Gothic"/>
              </a:rPr>
              <a:t>/M expansion in </a:t>
            </a:r>
            <a:r>
              <a:rPr lang="en-US" altLang="ja-JP" sz="2800" dirty="0" err="1" smtClean="0">
                <a:solidFill>
                  <a:schemeClr val="accent2"/>
                </a:solidFill>
                <a:latin typeface="Century Gothic"/>
                <a:cs typeface="Century Gothic"/>
              </a:rPr>
              <a:t>hadron</a:t>
            </a:r>
            <a:r>
              <a:rPr lang="en-US" altLang="ja-JP" sz="2800" dirty="0" smtClean="0">
                <a:latin typeface="Century Gothic"/>
                <a:cs typeface="Century Gothic"/>
              </a:rPr>
              <a:t> </a:t>
            </a:r>
            <a:endParaRPr kumimoji="1" lang="en-US" altLang="ja-JP" sz="2800" dirty="0" smtClean="0">
              <a:solidFill>
                <a:schemeClr val="accent1"/>
              </a:solidFill>
              <a:latin typeface="Century Gothic"/>
              <a:cs typeface="Century Gothic"/>
            </a:endParaRPr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1765063" y="5784165"/>
            <a:ext cx="5613874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3800" dirty="0" smtClean="0">
                <a:solidFill>
                  <a:srgbClr val="FF0000"/>
                </a:solidFill>
                <a:latin typeface="Century Gothic"/>
                <a:cs typeface="Century Gothic"/>
              </a:rPr>
              <a:t>Question: what is NLO?</a:t>
            </a:r>
            <a:endParaRPr kumimoji="1" lang="ja-JP" altLang="en-US" sz="3800" dirty="0">
              <a:solidFill>
                <a:srgbClr val="FF0000"/>
              </a:solidFill>
              <a:latin typeface="Century Gothic"/>
              <a:cs typeface="Century Gothic"/>
            </a:endParaRPr>
          </a:p>
        </p:txBody>
      </p:sp>
      <p:cxnSp>
        <p:nvCxnSpPr>
          <p:cNvPr id="32" name="直線矢印コネクタ 31"/>
          <p:cNvCxnSpPr/>
          <p:nvPr/>
        </p:nvCxnSpPr>
        <p:spPr>
          <a:xfrm flipV="1">
            <a:off x="6383355" y="5364764"/>
            <a:ext cx="582402" cy="460344"/>
          </a:xfrm>
          <a:prstGeom prst="straightConnector1">
            <a:avLst/>
          </a:prstGeom>
          <a:ln>
            <a:solidFill>
              <a:srgbClr val="FF0000"/>
            </a:solidFill>
            <a:tailEnd type="arrow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テキスト ボックス 8"/>
          <p:cNvSpPr txBox="1"/>
          <p:nvPr/>
        </p:nvSpPr>
        <p:spPr>
          <a:xfrm>
            <a:off x="2570362" y="5252198"/>
            <a:ext cx="40032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dirty="0" smtClean="0">
                <a:latin typeface="Century Gothic"/>
                <a:cs typeface="Century Gothic"/>
              </a:rPr>
              <a:t>M = </a:t>
            </a:r>
            <a:r>
              <a:rPr lang="en-US" altLang="en-US" sz="2000" dirty="0" err="1" smtClean="0">
                <a:latin typeface="Century Gothic"/>
                <a:cs typeface="Century Gothic"/>
              </a:rPr>
              <a:t>m</a:t>
            </a:r>
            <a:r>
              <a:rPr lang="en-US" altLang="en-US" sz="2000" baseline="-25000" dirty="0" err="1" smtClean="0">
                <a:latin typeface="Century Gothic"/>
                <a:cs typeface="Century Gothic"/>
              </a:rPr>
              <a:t>Q</a:t>
            </a:r>
            <a:r>
              <a:rPr lang="en-US" altLang="en-US" sz="2000" baseline="-25000" dirty="0" smtClean="0">
                <a:latin typeface="Century Gothic"/>
                <a:cs typeface="Century Gothic"/>
              </a:rPr>
              <a:t> </a:t>
            </a:r>
            <a:r>
              <a:rPr lang="en-US" altLang="en-US" sz="2000" dirty="0" smtClean="0">
                <a:latin typeface="Century Gothic"/>
                <a:cs typeface="Century Gothic"/>
              </a:rPr>
              <a:t>+ </a:t>
            </a:r>
            <a:r>
              <a:rPr lang="en-US" altLang="en-US" sz="2000" dirty="0" err="1" smtClean="0">
                <a:latin typeface="Century Gothic"/>
                <a:cs typeface="Century Gothic"/>
              </a:rPr>
              <a:t>Λ</a:t>
            </a:r>
            <a:r>
              <a:rPr lang="en-US" altLang="en-US" sz="2000" dirty="0" smtClean="0">
                <a:latin typeface="Century Gothic"/>
                <a:cs typeface="Century Gothic"/>
              </a:rPr>
              <a:t> + 1</a:t>
            </a:r>
            <a:r>
              <a:rPr lang="en-US" altLang="en-US" sz="2000" dirty="0">
                <a:latin typeface="Century Gothic"/>
                <a:cs typeface="Century Gothic"/>
              </a:rPr>
              <a:t>/</a:t>
            </a:r>
            <a:r>
              <a:rPr lang="en-US" altLang="en-US" sz="2000" dirty="0" err="1" smtClean="0">
                <a:latin typeface="Century Gothic"/>
                <a:cs typeface="Century Gothic"/>
              </a:rPr>
              <a:t>m</a:t>
            </a:r>
            <a:r>
              <a:rPr lang="en-US" altLang="en-US" sz="2000" baseline="-25000" dirty="0" err="1" smtClean="0">
                <a:latin typeface="Century Gothic"/>
                <a:cs typeface="Century Gothic"/>
              </a:rPr>
              <a:t>Q</a:t>
            </a:r>
            <a:r>
              <a:rPr lang="en-US" altLang="en-US" sz="2000" baseline="-25000" dirty="0" smtClean="0">
                <a:latin typeface="Century Gothic"/>
                <a:cs typeface="Century Gothic"/>
              </a:rPr>
              <a:t> </a:t>
            </a:r>
            <a:r>
              <a:rPr lang="en-US" altLang="en-US" sz="2000" dirty="0" smtClean="0">
                <a:latin typeface="Century Gothic"/>
                <a:cs typeface="Century Gothic"/>
              </a:rPr>
              <a:t>+ </a:t>
            </a:r>
            <a:r>
              <a:rPr lang="en-US" altLang="en-US" sz="2000" i="1" dirty="0" smtClean="0">
                <a:latin typeface="Century Gothic"/>
                <a:cs typeface="Century Gothic"/>
              </a:rPr>
              <a:t>O</a:t>
            </a:r>
            <a:r>
              <a:rPr lang="en-US" altLang="en-US" sz="2000" dirty="0" smtClean="0">
                <a:latin typeface="Century Gothic"/>
                <a:cs typeface="Century Gothic"/>
              </a:rPr>
              <a:t>(</a:t>
            </a:r>
            <a:r>
              <a:rPr lang="en-US" altLang="en-US" sz="2000" dirty="0">
                <a:latin typeface="Century Gothic"/>
                <a:cs typeface="Century Gothic"/>
              </a:rPr>
              <a:t>1/m</a:t>
            </a:r>
            <a:r>
              <a:rPr lang="en-US" altLang="en-US" sz="2000" baseline="-25000" dirty="0">
                <a:latin typeface="Century Gothic"/>
                <a:cs typeface="Century Gothic"/>
              </a:rPr>
              <a:t>Q</a:t>
            </a:r>
            <a:r>
              <a:rPr lang="en-US" altLang="en-US" sz="2000" baseline="30000" dirty="0">
                <a:latin typeface="Century Gothic"/>
                <a:cs typeface="Century Gothic"/>
              </a:rPr>
              <a:t>2</a:t>
            </a:r>
            <a:r>
              <a:rPr lang="en-US" altLang="en-US" sz="2000" dirty="0" smtClean="0">
                <a:latin typeface="Century Gothic"/>
                <a:cs typeface="Century Gothic"/>
              </a:rPr>
              <a:t>)</a:t>
            </a:r>
            <a:endParaRPr kumimoji="1" lang="en-US" altLang="ja-JP" sz="2000" dirty="0" smtClean="0">
              <a:solidFill>
                <a:schemeClr val="accent1"/>
              </a:solidFill>
              <a:latin typeface="Century Gothic"/>
              <a:cs typeface="Century Gothic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3051847" y="5255063"/>
            <a:ext cx="30403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dirty="0" smtClean="0">
                <a:latin typeface="Century Gothic"/>
                <a:cs typeface="Century Gothic"/>
              </a:rPr>
              <a:t>1/M = 1/</a:t>
            </a:r>
            <a:r>
              <a:rPr lang="en-US" altLang="en-US" sz="2000" dirty="0" err="1" smtClean="0">
                <a:latin typeface="Century Gothic"/>
                <a:cs typeface="Century Gothic"/>
              </a:rPr>
              <a:t>m</a:t>
            </a:r>
            <a:r>
              <a:rPr lang="en-US" altLang="en-US" sz="2000" baseline="-25000" dirty="0" err="1" smtClean="0">
                <a:latin typeface="Century Gothic"/>
                <a:cs typeface="Century Gothic"/>
              </a:rPr>
              <a:t>Q</a:t>
            </a:r>
            <a:r>
              <a:rPr lang="en-US" altLang="en-US" sz="2000" baseline="-25000" dirty="0" smtClean="0">
                <a:latin typeface="Century Gothic"/>
                <a:cs typeface="Century Gothic"/>
              </a:rPr>
              <a:t> </a:t>
            </a:r>
            <a:r>
              <a:rPr lang="en-US" altLang="en-US" sz="2000" dirty="0" smtClean="0">
                <a:latin typeface="Century Gothic"/>
                <a:cs typeface="Century Gothic"/>
              </a:rPr>
              <a:t>+ </a:t>
            </a:r>
            <a:r>
              <a:rPr lang="en-US" altLang="en-US" sz="2000" i="1" dirty="0" smtClean="0">
                <a:latin typeface="Century Gothic"/>
                <a:cs typeface="Century Gothic"/>
              </a:rPr>
              <a:t>O</a:t>
            </a:r>
            <a:r>
              <a:rPr lang="en-US" altLang="en-US" sz="2000" dirty="0" smtClean="0">
                <a:latin typeface="Century Gothic"/>
                <a:cs typeface="Century Gothic"/>
              </a:rPr>
              <a:t>(1/m</a:t>
            </a:r>
            <a:r>
              <a:rPr lang="en-US" altLang="en-US" sz="2000" baseline="-25000" dirty="0" smtClean="0">
                <a:latin typeface="Century Gothic"/>
                <a:cs typeface="Century Gothic"/>
              </a:rPr>
              <a:t>Q</a:t>
            </a:r>
            <a:r>
              <a:rPr lang="en-US" altLang="en-US" sz="2000" baseline="30000" dirty="0">
                <a:latin typeface="Century Gothic"/>
                <a:cs typeface="Century Gothic"/>
              </a:rPr>
              <a:t>2</a:t>
            </a:r>
            <a:r>
              <a:rPr lang="en-US" altLang="en-US" sz="2000" dirty="0" smtClean="0">
                <a:latin typeface="Century Gothic"/>
                <a:cs typeface="Century Gothic"/>
              </a:rPr>
              <a:t>)</a:t>
            </a:r>
            <a:endParaRPr kumimoji="1" lang="en-US" altLang="ja-JP" sz="2000" dirty="0" smtClean="0">
              <a:solidFill>
                <a:schemeClr val="accent1"/>
              </a:solidFill>
              <a:latin typeface="Century Gothic"/>
              <a:cs typeface="Century Gothic"/>
            </a:endParaRPr>
          </a:p>
        </p:txBody>
      </p:sp>
      <p:pic>
        <p:nvPicPr>
          <p:cNvPr id="12" name="図 11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"/>
          </a:blip>
          <a:stretch>
            <a:fillRect/>
          </a:stretch>
        </p:blipFill>
        <p:spPr>
          <a:xfrm>
            <a:off x="577267" y="1802444"/>
            <a:ext cx="7958074" cy="815594"/>
          </a:xfrm>
          <a:prstGeom prst="rect">
            <a:avLst/>
          </a:prstGeom>
        </p:spPr>
      </p:pic>
      <p:sp>
        <p:nvSpPr>
          <p:cNvPr id="13" name="円/楕円 12"/>
          <p:cNvSpPr/>
          <p:nvPr/>
        </p:nvSpPr>
        <p:spPr>
          <a:xfrm>
            <a:off x="433176" y="1890185"/>
            <a:ext cx="1131695" cy="638684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25" grpId="0"/>
      <p:bldP spid="26" grpId="0"/>
      <p:bldP spid="9" grpId="0"/>
      <p:bldP spid="9" grpId="1"/>
      <p:bldP spid="10" grpId="0"/>
      <p:bldP spid="1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/>
          <p:cNvSpPr txBox="1"/>
          <p:nvPr/>
        </p:nvSpPr>
        <p:spPr>
          <a:xfrm>
            <a:off x="25184" y="0"/>
            <a:ext cx="90936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 smtClean="0">
                <a:latin typeface="Century Gothic"/>
                <a:cs typeface="Century Gothic"/>
              </a:rPr>
              <a:t>4. Appl.2: Next-to-Leading order in 1/m</a:t>
            </a:r>
            <a:r>
              <a:rPr lang="en-US" altLang="ja-JP" sz="2800" baseline="-25000" dirty="0" smtClean="0">
                <a:latin typeface="Century Gothic"/>
                <a:cs typeface="Century Gothic"/>
              </a:rPr>
              <a:t>Q</a:t>
            </a:r>
            <a:r>
              <a:rPr lang="en-US" altLang="ja-JP" sz="2800" dirty="0" smtClean="0">
                <a:latin typeface="Century Gothic"/>
                <a:cs typeface="Century Gothic"/>
              </a:rPr>
              <a:t> expansion</a:t>
            </a:r>
            <a:endParaRPr lang="ja-JP" altLang="en-US" sz="2800" dirty="0">
              <a:latin typeface="Century Gothic"/>
              <a:cs typeface="Century Gothic"/>
            </a:endParaRPr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1765063" y="5784165"/>
            <a:ext cx="5613874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3800" dirty="0" smtClean="0">
                <a:solidFill>
                  <a:srgbClr val="FF0000"/>
                </a:solidFill>
                <a:latin typeface="Century Gothic"/>
                <a:cs typeface="Century Gothic"/>
              </a:rPr>
              <a:t>Question: what is NLO?</a:t>
            </a:r>
            <a:endParaRPr kumimoji="1" lang="ja-JP" altLang="en-US" sz="3800" dirty="0">
              <a:solidFill>
                <a:srgbClr val="FF0000"/>
              </a:solidFill>
              <a:latin typeface="Century Gothic"/>
              <a:cs typeface="Century Gothic"/>
            </a:endParaRPr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-19046" y="1371650"/>
            <a:ext cx="82515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700" dirty="0" smtClean="0">
                <a:latin typeface="Century Gothic"/>
                <a:cs typeface="Century Gothic"/>
              </a:rPr>
              <a:t>1. Heavy quark symmetry is conserved at O(1).</a:t>
            </a:r>
            <a:endParaRPr lang="ja-JP" altLang="en-US" sz="2700" dirty="0">
              <a:latin typeface="Century Gothic"/>
              <a:cs typeface="Century Gothic"/>
            </a:endParaRPr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-6346" y="3284235"/>
            <a:ext cx="8581026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700" dirty="0" smtClean="0">
                <a:latin typeface="Century Gothic"/>
                <a:cs typeface="Century Gothic"/>
              </a:rPr>
              <a:t>2. Invariance under Lorentz boost at O(1)+O(1/M).</a:t>
            </a:r>
            <a:endParaRPr lang="ja-JP" altLang="en-US" sz="2700" dirty="0">
              <a:latin typeface="Century Gothic"/>
              <a:cs typeface="Century Gothic"/>
            </a:endParaRPr>
          </a:p>
        </p:txBody>
      </p:sp>
      <p:pic>
        <p:nvPicPr>
          <p:cNvPr id="34" name="図 33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20000"/>
          </a:blip>
          <a:stretch>
            <a:fillRect/>
          </a:stretch>
        </p:blipFill>
        <p:spPr>
          <a:xfrm>
            <a:off x="2640775" y="1866900"/>
            <a:ext cx="1351280" cy="1300480"/>
          </a:xfrm>
          <a:prstGeom prst="rect">
            <a:avLst/>
          </a:prstGeom>
        </p:spPr>
      </p:pic>
      <p:pic>
        <p:nvPicPr>
          <p:cNvPr id="35" name="図 34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20000"/>
          </a:blip>
          <a:stretch>
            <a:fillRect/>
          </a:stretch>
        </p:blipFill>
        <p:spPr>
          <a:xfrm>
            <a:off x="2640775" y="1866900"/>
            <a:ext cx="1351280" cy="1300480"/>
          </a:xfrm>
          <a:prstGeom prst="rect">
            <a:avLst/>
          </a:prstGeom>
        </p:spPr>
      </p:pic>
      <p:sp>
        <p:nvSpPr>
          <p:cNvPr id="38" name="テキスト ボックス 37"/>
          <p:cNvSpPr txBox="1"/>
          <p:nvPr/>
        </p:nvSpPr>
        <p:spPr>
          <a:xfrm>
            <a:off x="4255345" y="2159000"/>
            <a:ext cx="52658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4400" dirty="0" smtClean="0">
                <a:latin typeface="Century Gothic"/>
                <a:cs typeface="Century Gothic"/>
              </a:rPr>
              <a:t>=</a:t>
            </a:r>
            <a:endParaRPr lang="ja-JP" altLang="en-US" sz="4400" dirty="0">
              <a:latin typeface="Century Gothic"/>
              <a:cs typeface="Century Gothic"/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26337" y="625664"/>
            <a:ext cx="90913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3600" dirty="0" smtClean="0">
                <a:solidFill>
                  <a:srgbClr val="FF0000"/>
                </a:solidFill>
                <a:latin typeface="Century Gothic"/>
                <a:cs typeface="Century Gothic"/>
              </a:rPr>
              <a:t>How to construct effective </a:t>
            </a:r>
            <a:r>
              <a:rPr lang="en-US" altLang="ja-JP" sz="3600" dirty="0" err="1" smtClean="0">
                <a:solidFill>
                  <a:srgbClr val="FF0000"/>
                </a:solidFill>
                <a:latin typeface="Century Gothic"/>
                <a:cs typeface="Century Gothic"/>
              </a:rPr>
              <a:t>Lagrangian</a:t>
            </a:r>
            <a:r>
              <a:rPr lang="en-US" altLang="ja-JP" sz="3600" dirty="0" smtClean="0">
                <a:solidFill>
                  <a:srgbClr val="FF0000"/>
                </a:solidFill>
                <a:latin typeface="Century Gothic"/>
                <a:cs typeface="Century Gothic"/>
              </a:rPr>
              <a:t>?</a:t>
            </a:r>
            <a:endParaRPr kumimoji="1" lang="ja-JP" altLang="en-US" sz="3600" dirty="0">
              <a:solidFill>
                <a:srgbClr val="FF0000"/>
              </a:solidFill>
              <a:latin typeface="Century Gothic"/>
              <a:cs typeface="Century Gothic"/>
            </a:endParaRPr>
          </a:p>
        </p:txBody>
      </p:sp>
      <p:sp>
        <p:nvSpPr>
          <p:cNvPr id="22" name="正方形/長方形 21"/>
          <p:cNvSpPr/>
          <p:nvPr/>
        </p:nvSpPr>
        <p:spPr>
          <a:xfrm>
            <a:off x="2614438" y="3758934"/>
            <a:ext cx="650322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/>
            <a:r>
              <a:rPr lang="en-US" altLang="ja-JP" sz="1400" dirty="0" smtClean="0">
                <a:latin typeface="Century Gothic"/>
                <a:cs typeface="Century Gothic"/>
              </a:rPr>
              <a:t>Luke, </a:t>
            </a:r>
            <a:r>
              <a:rPr lang="en-US" altLang="ja-JP" sz="1400" dirty="0" err="1" smtClean="0">
                <a:latin typeface="Century Gothic"/>
                <a:cs typeface="Century Gothic"/>
              </a:rPr>
              <a:t>Manohar</a:t>
            </a:r>
            <a:r>
              <a:rPr lang="en-US" altLang="ja-JP" sz="1400" dirty="0" smtClean="0">
                <a:latin typeface="Century Gothic"/>
                <a:cs typeface="Century Gothic"/>
              </a:rPr>
              <a:t>, PLB286, 348 (1992), Kitazawa, Kurimoto, PLB323, 65 (1994)</a:t>
            </a:r>
          </a:p>
        </p:txBody>
      </p:sp>
      <p:grpSp>
        <p:nvGrpSpPr>
          <p:cNvPr id="4" name="図形グループ 45"/>
          <p:cNvGrpSpPr/>
          <p:nvPr/>
        </p:nvGrpSpPr>
        <p:grpSpPr>
          <a:xfrm>
            <a:off x="1020767" y="1766348"/>
            <a:ext cx="4439050" cy="743297"/>
            <a:chOff x="1020767" y="1766348"/>
            <a:chExt cx="4439050" cy="743297"/>
          </a:xfrm>
        </p:grpSpPr>
        <p:grpSp>
          <p:nvGrpSpPr>
            <p:cNvPr id="5" name="図形グループ 30"/>
            <p:cNvGrpSpPr/>
            <p:nvPr/>
          </p:nvGrpSpPr>
          <p:grpSpPr>
            <a:xfrm>
              <a:off x="1020767" y="2186480"/>
              <a:ext cx="1862133" cy="323165"/>
              <a:chOff x="1020767" y="2186480"/>
              <a:chExt cx="1862133" cy="323165"/>
            </a:xfrm>
          </p:grpSpPr>
          <p:cxnSp>
            <p:nvCxnSpPr>
              <p:cNvPr id="32" name="直線コネクタ 31"/>
              <p:cNvCxnSpPr/>
              <p:nvPr/>
            </p:nvCxnSpPr>
            <p:spPr>
              <a:xfrm rot="10800000">
                <a:off x="2362200" y="2394072"/>
                <a:ext cx="520700" cy="82429"/>
              </a:xfrm>
              <a:prstGeom prst="line">
                <a:avLst/>
              </a:prstGeom>
              <a:ln>
                <a:solidFill>
                  <a:srgbClr val="000000"/>
                </a:solidFill>
                <a:headEnd type="triangle" w="lg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6" name="テキスト ボックス 35"/>
              <p:cNvSpPr txBox="1"/>
              <p:nvPr/>
            </p:nvSpPr>
            <p:spPr>
              <a:xfrm>
                <a:off x="1020767" y="2186480"/>
                <a:ext cx="1377300" cy="3231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1500" dirty="0" smtClean="0">
                    <a:latin typeface="Century Gothic"/>
                    <a:cs typeface="Century Gothic"/>
                  </a:rPr>
                  <a:t>Heavy quark</a:t>
                </a:r>
              </a:p>
            </p:txBody>
          </p:sp>
        </p:grpSp>
        <p:grpSp>
          <p:nvGrpSpPr>
            <p:cNvPr id="6" name="図形グループ 36"/>
            <p:cNvGrpSpPr/>
            <p:nvPr/>
          </p:nvGrpSpPr>
          <p:grpSpPr>
            <a:xfrm>
              <a:off x="3594383" y="1766348"/>
              <a:ext cx="1865434" cy="531860"/>
              <a:chOff x="3594383" y="1766348"/>
              <a:chExt cx="1865434" cy="531860"/>
            </a:xfrm>
          </p:grpSpPr>
          <p:cxnSp>
            <p:nvCxnSpPr>
              <p:cNvPr id="39" name="直線コネクタ 38"/>
              <p:cNvCxnSpPr/>
              <p:nvPr/>
            </p:nvCxnSpPr>
            <p:spPr>
              <a:xfrm flipV="1">
                <a:off x="3594383" y="2097580"/>
                <a:ext cx="486572" cy="200628"/>
              </a:xfrm>
              <a:prstGeom prst="line">
                <a:avLst/>
              </a:prstGeom>
              <a:ln>
                <a:solidFill>
                  <a:srgbClr val="000000"/>
                </a:solidFill>
                <a:headEnd type="triangle" w="lg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5" name="テキスト ボックス 44"/>
              <p:cNvSpPr txBox="1"/>
              <p:nvPr/>
            </p:nvSpPr>
            <p:spPr>
              <a:xfrm>
                <a:off x="3603927" y="1766348"/>
                <a:ext cx="1855890" cy="3231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1500" dirty="0" smtClean="0">
                    <a:latin typeface="Century Gothic"/>
                    <a:cs typeface="Century Gothic"/>
                  </a:rPr>
                  <a:t>Light </a:t>
                </a:r>
                <a:r>
                  <a:rPr lang="en-US" altLang="ja-JP" sz="1500" dirty="0" err="1" smtClean="0">
                    <a:latin typeface="Century Gothic"/>
                    <a:cs typeface="Century Gothic"/>
                  </a:rPr>
                  <a:t>quark+gluon</a:t>
                </a:r>
                <a:endParaRPr lang="en-US" altLang="ja-JP" sz="1500" dirty="0" smtClean="0">
                  <a:latin typeface="Century Gothic"/>
                  <a:cs typeface="Century Gothic"/>
                </a:endParaRPr>
              </a:p>
            </p:txBody>
          </p:sp>
        </p:grpSp>
      </p:grpSp>
      <p:grpSp>
        <p:nvGrpSpPr>
          <p:cNvPr id="11" name="図形グループ 10"/>
          <p:cNvGrpSpPr/>
          <p:nvPr/>
        </p:nvGrpSpPr>
        <p:grpSpPr>
          <a:xfrm>
            <a:off x="1592363" y="4273906"/>
            <a:ext cx="6884047" cy="1753443"/>
            <a:chOff x="1245980" y="4273906"/>
            <a:chExt cx="6884047" cy="1753443"/>
          </a:xfrm>
        </p:grpSpPr>
        <p:cxnSp>
          <p:nvCxnSpPr>
            <p:cNvPr id="24" name="直線矢印コネクタ 23"/>
            <p:cNvCxnSpPr/>
            <p:nvPr/>
          </p:nvCxnSpPr>
          <p:spPr>
            <a:xfrm>
              <a:off x="2027317" y="5540068"/>
              <a:ext cx="1240890" cy="0"/>
            </a:xfrm>
            <a:prstGeom prst="straightConnector1">
              <a:avLst/>
            </a:prstGeom>
            <a:ln w="31750" cap="rnd" cmpd="sng" algn="ctr">
              <a:solidFill>
                <a:srgbClr val="000000"/>
              </a:solidFill>
              <a:prstDash val="solid"/>
              <a:round/>
              <a:headEnd type="none" w="med" len="med"/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正方形/長方形 24"/>
            <p:cNvSpPr/>
            <p:nvPr/>
          </p:nvSpPr>
          <p:spPr>
            <a:xfrm>
              <a:off x="3451788" y="4787521"/>
              <a:ext cx="338554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457200" indent="-457200"/>
              <a:r>
                <a:rPr lang="en-US" altLang="ja-JP" sz="2000" dirty="0" err="1" smtClean="0">
                  <a:latin typeface="Century Gothic"/>
                  <a:cs typeface="Century Gothic"/>
                </a:rPr>
                <a:t>v</a:t>
              </a:r>
              <a:r>
                <a:rPr lang="en-US" altLang="ja-JP" sz="2000" dirty="0" smtClean="0">
                  <a:latin typeface="Century Gothic"/>
                  <a:cs typeface="Century Gothic"/>
                </a:rPr>
                <a:t> </a:t>
              </a:r>
            </a:p>
          </p:txBody>
        </p:sp>
        <p:sp>
          <p:nvSpPr>
            <p:cNvPr id="27" name="正方形/長方形 26"/>
            <p:cNvSpPr/>
            <p:nvPr/>
          </p:nvSpPr>
          <p:spPr>
            <a:xfrm>
              <a:off x="6354255" y="4785328"/>
              <a:ext cx="1775772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457200" indent="-457200"/>
              <a:r>
                <a:rPr lang="en-US" altLang="ja-JP" sz="2000" dirty="0" smtClean="0">
                  <a:latin typeface="Century Gothic"/>
                  <a:cs typeface="Century Gothic"/>
                </a:rPr>
                <a:t>w = v - q/M</a:t>
              </a:r>
            </a:p>
            <a:p>
              <a:pPr marL="457200" indent="-457200"/>
              <a:r>
                <a:rPr lang="en-US" altLang="ja-JP" sz="2000" dirty="0">
                  <a:latin typeface="Century Gothic"/>
                  <a:cs typeface="Century Gothic"/>
                </a:rPr>
                <a:t> </a:t>
              </a:r>
              <a:r>
                <a:rPr lang="en-US" altLang="ja-JP" sz="2000" dirty="0" smtClean="0">
                  <a:latin typeface="Century Gothic"/>
                  <a:cs typeface="Century Gothic"/>
                </a:rPr>
                <a:t>     (q/M&lt;&lt;1)</a:t>
              </a:r>
            </a:p>
          </p:txBody>
        </p:sp>
        <p:sp>
          <p:nvSpPr>
            <p:cNvPr id="33" name="正方形/長方形 32"/>
            <p:cNvSpPr/>
            <p:nvPr/>
          </p:nvSpPr>
          <p:spPr>
            <a:xfrm>
              <a:off x="1915502" y="5578936"/>
              <a:ext cx="825333" cy="4308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457200" indent="-457200"/>
              <a:r>
                <a:rPr lang="en-US" altLang="ja-JP" sz="2200" dirty="0" err="1" smtClean="0">
                  <a:latin typeface="Century Gothic"/>
                  <a:cs typeface="Century Gothic"/>
                </a:rPr>
                <a:t>H</a:t>
              </a:r>
              <a:r>
                <a:rPr lang="en-US" altLang="ja-JP" sz="2200" baseline="-25000" dirty="0" err="1" smtClean="0">
                  <a:latin typeface="Century Gothic"/>
                  <a:cs typeface="Century Gothic"/>
                </a:rPr>
                <a:t>v</a:t>
              </a:r>
              <a:r>
                <a:rPr lang="en-US" altLang="ja-JP" sz="2200" dirty="0" err="1" smtClean="0">
                  <a:latin typeface="Century Gothic"/>
                  <a:cs typeface="Century Gothic"/>
                </a:rPr>
                <a:t>(x</a:t>
              </a:r>
              <a:r>
                <a:rPr lang="en-US" altLang="ja-JP" sz="2200" dirty="0" smtClean="0">
                  <a:latin typeface="Century Gothic"/>
                  <a:cs typeface="Century Gothic"/>
                </a:rPr>
                <a:t>)</a:t>
              </a:r>
            </a:p>
          </p:txBody>
        </p:sp>
        <p:cxnSp>
          <p:nvCxnSpPr>
            <p:cNvPr id="41" name="直線矢印コネクタ 40"/>
            <p:cNvCxnSpPr/>
            <p:nvPr/>
          </p:nvCxnSpPr>
          <p:spPr>
            <a:xfrm>
              <a:off x="5405886" y="5002224"/>
              <a:ext cx="897053" cy="1588"/>
            </a:xfrm>
            <a:prstGeom prst="straightConnector1">
              <a:avLst/>
            </a:prstGeom>
            <a:ln w="57150" cap="rnd" cmpd="sng" algn="ctr">
              <a:solidFill>
                <a:srgbClr val="000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正方形/長方形 41"/>
            <p:cNvSpPr/>
            <p:nvPr/>
          </p:nvSpPr>
          <p:spPr>
            <a:xfrm>
              <a:off x="2566149" y="4400575"/>
              <a:ext cx="1152103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457200" indent="-457200"/>
              <a:r>
                <a:rPr lang="en-US" altLang="ja-JP" sz="2000" dirty="0" err="1" smtClean="0">
                  <a:latin typeface="Century Gothic"/>
                  <a:cs typeface="Century Gothic"/>
                </a:rPr>
                <a:t>v</a:t>
              </a:r>
              <a:r>
                <a:rPr lang="en-US" altLang="ja-JP" sz="2000" dirty="0" smtClean="0">
                  <a:latin typeface="Century Gothic"/>
                  <a:cs typeface="Century Gothic"/>
                </a:rPr>
                <a:t>-frame</a:t>
              </a:r>
            </a:p>
          </p:txBody>
        </p:sp>
        <p:sp>
          <p:nvSpPr>
            <p:cNvPr id="43" name="正方形/長方形 42"/>
            <p:cNvSpPr/>
            <p:nvPr/>
          </p:nvSpPr>
          <p:spPr>
            <a:xfrm>
              <a:off x="5170644" y="4400575"/>
              <a:ext cx="1223111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457200" indent="-457200"/>
              <a:r>
                <a:rPr lang="en-US" altLang="ja-JP" sz="2000" dirty="0" err="1" smtClean="0">
                  <a:latin typeface="Century Gothic"/>
                  <a:cs typeface="Century Gothic"/>
                </a:rPr>
                <a:t>w</a:t>
              </a:r>
              <a:r>
                <a:rPr lang="en-US" altLang="ja-JP" sz="2000" dirty="0" smtClean="0">
                  <a:latin typeface="Century Gothic"/>
                  <a:cs typeface="Century Gothic"/>
                </a:rPr>
                <a:t>-frame</a:t>
              </a:r>
            </a:p>
          </p:txBody>
        </p:sp>
        <p:sp>
          <p:nvSpPr>
            <p:cNvPr id="44" name="正方形/長方形 43"/>
            <p:cNvSpPr/>
            <p:nvPr/>
          </p:nvSpPr>
          <p:spPr>
            <a:xfrm>
              <a:off x="4528481" y="5596462"/>
              <a:ext cx="877405" cy="4308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457200" indent="-457200"/>
              <a:r>
                <a:rPr lang="en-US" altLang="ja-JP" sz="2200" dirty="0" err="1" smtClean="0">
                  <a:latin typeface="Century Gothic"/>
                  <a:cs typeface="Century Gothic"/>
                </a:rPr>
                <a:t>H</a:t>
              </a:r>
              <a:r>
                <a:rPr lang="en-US" altLang="ja-JP" sz="2200" baseline="-25000" dirty="0" err="1" smtClean="0">
                  <a:latin typeface="Century Gothic"/>
                  <a:cs typeface="Century Gothic"/>
                </a:rPr>
                <a:t>w</a:t>
              </a:r>
              <a:r>
                <a:rPr lang="en-US" altLang="ja-JP" sz="2200" dirty="0" err="1" smtClean="0">
                  <a:latin typeface="Century Gothic"/>
                  <a:cs typeface="Century Gothic"/>
                </a:rPr>
                <a:t>(x</a:t>
              </a:r>
              <a:r>
                <a:rPr lang="en-US" altLang="ja-JP" sz="2200" dirty="0" smtClean="0">
                  <a:latin typeface="Century Gothic"/>
                  <a:cs typeface="Century Gothic"/>
                </a:rPr>
                <a:t>)</a:t>
              </a:r>
            </a:p>
          </p:txBody>
        </p:sp>
        <p:cxnSp>
          <p:nvCxnSpPr>
            <p:cNvPr id="37" name="直線矢印コネクタ 36"/>
            <p:cNvCxnSpPr/>
            <p:nvPr/>
          </p:nvCxnSpPr>
          <p:spPr>
            <a:xfrm rot="16200000">
              <a:off x="1419701" y="4894351"/>
              <a:ext cx="1240890" cy="0"/>
            </a:xfrm>
            <a:prstGeom prst="straightConnector1">
              <a:avLst/>
            </a:prstGeom>
            <a:ln w="28575" cap="rnd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直線矢印コネクタ 45"/>
            <p:cNvCxnSpPr/>
            <p:nvPr/>
          </p:nvCxnSpPr>
          <p:spPr>
            <a:xfrm flipH="1">
              <a:off x="1245980" y="5541656"/>
              <a:ext cx="781336" cy="476153"/>
            </a:xfrm>
            <a:prstGeom prst="straightConnector1">
              <a:avLst/>
            </a:prstGeom>
            <a:ln w="31750" cap="rnd" cmpd="sng" algn="ctr">
              <a:solidFill>
                <a:srgbClr val="000000"/>
              </a:solidFill>
              <a:prstDash val="solid"/>
              <a:round/>
              <a:headEnd type="none" w="med" len="med"/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直線矢印コネクタ 46"/>
            <p:cNvCxnSpPr/>
            <p:nvPr/>
          </p:nvCxnSpPr>
          <p:spPr>
            <a:xfrm>
              <a:off x="4541310" y="5541656"/>
              <a:ext cx="1240890" cy="0"/>
            </a:xfrm>
            <a:prstGeom prst="straightConnector1">
              <a:avLst/>
            </a:prstGeom>
            <a:ln w="31750" cap="rnd" cmpd="sng" algn="ctr">
              <a:solidFill>
                <a:srgbClr val="000000"/>
              </a:solidFill>
              <a:prstDash val="solid"/>
              <a:round/>
              <a:headEnd type="none" w="med" len="med"/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直線矢印コネクタ 47"/>
            <p:cNvCxnSpPr/>
            <p:nvPr/>
          </p:nvCxnSpPr>
          <p:spPr>
            <a:xfrm rot="16200000">
              <a:off x="3920865" y="4894351"/>
              <a:ext cx="1240890" cy="0"/>
            </a:xfrm>
            <a:prstGeom prst="straightConnector1">
              <a:avLst/>
            </a:prstGeom>
            <a:ln w="28575" cap="rnd" cmpd="sng" algn="ctr">
              <a:solidFill>
                <a:srgbClr val="000000"/>
              </a:solidFill>
              <a:prstDash val="solid"/>
              <a:round/>
              <a:headEnd type="none" w="med" len="med"/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直線矢印コネクタ 49"/>
            <p:cNvCxnSpPr/>
            <p:nvPr/>
          </p:nvCxnSpPr>
          <p:spPr>
            <a:xfrm flipH="1">
              <a:off x="3747145" y="5544737"/>
              <a:ext cx="781336" cy="476153"/>
            </a:xfrm>
            <a:prstGeom prst="straightConnector1">
              <a:avLst/>
            </a:prstGeom>
            <a:ln w="31750" cap="rnd" cmpd="sng" algn="ctr">
              <a:solidFill>
                <a:srgbClr val="000000"/>
              </a:solidFill>
              <a:prstDash val="solid"/>
              <a:round/>
              <a:headEnd type="none" w="med" len="med"/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直線矢印コネクタ 50"/>
            <p:cNvCxnSpPr/>
            <p:nvPr/>
          </p:nvCxnSpPr>
          <p:spPr>
            <a:xfrm>
              <a:off x="2873655" y="5002224"/>
              <a:ext cx="532524" cy="0"/>
            </a:xfrm>
            <a:prstGeom prst="straightConnector1">
              <a:avLst/>
            </a:prstGeom>
            <a:ln w="57150" cap="rnd" cmpd="sng" algn="ctr">
              <a:solidFill>
                <a:srgbClr val="000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図形グループ 13"/>
          <p:cNvGrpSpPr/>
          <p:nvPr/>
        </p:nvGrpSpPr>
        <p:grpSpPr>
          <a:xfrm>
            <a:off x="2698303" y="6027349"/>
            <a:ext cx="4494465" cy="791316"/>
            <a:chOff x="2698303" y="6027349"/>
            <a:chExt cx="4494465" cy="791316"/>
          </a:xfrm>
        </p:grpSpPr>
        <p:cxnSp>
          <p:nvCxnSpPr>
            <p:cNvPr id="13" name="直線コネクタ 12"/>
            <p:cNvCxnSpPr/>
            <p:nvPr/>
          </p:nvCxnSpPr>
          <p:spPr>
            <a:xfrm>
              <a:off x="2912532" y="6027349"/>
              <a:ext cx="1079523" cy="433924"/>
            </a:xfrm>
            <a:prstGeom prst="line">
              <a:avLst/>
            </a:prstGeom>
            <a:ln w="28575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直線コネクタ 53"/>
            <p:cNvCxnSpPr/>
            <p:nvPr/>
          </p:nvCxnSpPr>
          <p:spPr>
            <a:xfrm flipH="1">
              <a:off x="3979958" y="6027349"/>
              <a:ext cx="1079523" cy="433924"/>
            </a:xfrm>
            <a:prstGeom prst="line">
              <a:avLst/>
            </a:prstGeom>
            <a:ln w="28575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正方形/長方形 54"/>
            <p:cNvSpPr/>
            <p:nvPr/>
          </p:nvSpPr>
          <p:spPr>
            <a:xfrm>
              <a:off x="2698303" y="6418555"/>
              <a:ext cx="4494465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457200" indent="-457200"/>
              <a:r>
                <a:rPr lang="en-US" altLang="ja-JP" sz="2000" dirty="0" smtClean="0">
                  <a:latin typeface="Century Gothic"/>
                  <a:cs typeface="Century Gothic"/>
                </a:rPr>
                <a:t>Lorentz boost </a:t>
              </a:r>
              <a:r>
                <a:rPr lang="en-US" altLang="ja-JP" sz="1600" dirty="0" smtClean="0">
                  <a:latin typeface="Century Gothic"/>
                  <a:cs typeface="Century Gothic"/>
                </a:rPr>
                <a:t>(velocity-rearrangement)</a:t>
              </a:r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2.59259E-6 L 0 -0.742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1.85185E-6 L 0.26667 1.85185E-6 " pathEditMode="relative" rAng="0" ptsTypes="AA">
                                      <p:cBhvr>
                                        <p:cTn id="3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8" grpId="1"/>
      <p:bldP spid="26" grpId="0"/>
      <p:bldP spid="29" grpId="0"/>
      <p:bldP spid="38" grpId="0"/>
      <p:bldP spid="16" grpId="0"/>
      <p:bldP spid="2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/>
          <p:cNvSpPr txBox="1"/>
          <p:nvPr/>
        </p:nvSpPr>
        <p:spPr>
          <a:xfrm>
            <a:off x="25184" y="0"/>
            <a:ext cx="90936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 smtClean="0">
                <a:latin typeface="Century Gothic"/>
                <a:cs typeface="Century Gothic"/>
              </a:rPr>
              <a:t>4. Appl.2: Next-to-Leading order in 1/m</a:t>
            </a:r>
            <a:r>
              <a:rPr lang="en-US" altLang="ja-JP" sz="2800" baseline="-25000" dirty="0" smtClean="0">
                <a:latin typeface="Century Gothic"/>
                <a:cs typeface="Century Gothic"/>
              </a:rPr>
              <a:t>Q</a:t>
            </a:r>
            <a:r>
              <a:rPr lang="en-US" altLang="ja-JP" sz="2800" dirty="0" smtClean="0">
                <a:latin typeface="Century Gothic"/>
                <a:cs typeface="Century Gothic"/>
              </a:rPr>
              <a:t> expansion</a:t>
            </a:r>
            <a:endParaRPr lang="ja-JP" altLang="en-US" sz="2800" dirty="0">
              <a:latin typeface="Century Gothic"/>
              <a:cs typeface="Century Gothic"/>
            </a:endParaRPr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-6346" y="3284235"/>
            <a:ext cx="8581026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700" dirty="0">
                <a:latin typeface="Century Gothic"/>
                <a:cs typeface="Century Gothic"/>
              </a:rPr>
              <a:t>2. Invariance under Lorentz boost at O(1)+O(1/M).</a:t>
            </a:r>
            <a:endParaRPr lang="ja-JP" altLang="en-US" sz="2700" dirty="0">
              <a:latin typeface="Century Gothic"/>
              <a:cs typeface="Century Gothic"/>
            </a:endParaRPr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-6346" y="4739620"/>
            <a:ext cx="91286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700" dirty="0" smtClean="0">
                <a:latin typeface="Century Gothic"/>
                <a:cs typeface="Century Gothic"/>
              </a:rPr>
              <a:t>3. Heavy quark symmetry breaking terms at O(1/M).</a:t>
            </a:r>
            <a:endParaRPr lang="ja-JP" altLang="en-US" sz="2700" dirty="0">
              <a:latin typeface="Century Gothic"/>
              <a:cs typeface="Century Gothic"/>
            </a:endParaRPr>
          </a:p>
        </p:txBody>
      </p:sp>
      <p:pic>
        <p:nvPicPr>
          <p:cNvPr id="34" name="図 33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20000"/>
          </a:blip>
          <a:stretch>
            <a:fillRect/>
          </a:stretch>
        </p:blipFill>
        <p:spPr>
          <a:xfrm>
            <a:off x="2640775" y="1866900"/>
            <a:ext cx="1351280" cy="1300480"/>
          </a:xfrm>
          <a:prstGeom prst="rect">
            <a:avLst/>
          </a:prstGeom>
        </p:spPr>
      </p:pic>
      <p:pic>
        <p:nvPicPr>
          <p:cNvPr id="35" name="図 34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20000"/>
          </a:blip>
          <a:stretch>
            <a:fillRect/>
          </a:stretch>
        </p:blipFill>
        <p:spPr>
          <a:xfrm>
            <a:off x="5066475" y="1866900"/>
            <a:ext cx="1351280" cy="1300480"/>
          </a:xfrm>
          <a:prstGeom prst="rect">
            <a:avLst/>
          </a:prstGeom>
        </p:spPr>
      </p:pic>
      <p:pic>
        <p:nvPicPr>
          <p:cNvPr id="36" name="図 35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20000"/>
          </a:blip>
          <a:stretch>
            <a:fillRect/>
          </a:stretch>
        </p:blipFill>
        <p:spPr>
          <a:xfrm>
            <a:off x="2640775" y="5280471"/>
            <a:ext cx="1351280" cy="1300480"/>
          </a:xfrm>
          <a:prstGeom prst="rect">
            <a:avLst/>
          </a:prstGeom>
        </p:spPr>
      </p:pic>
      <p:pic>
        <p:nvPicPr>
          <p:cNvPr id="37" name="図 36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20000"/>
          </a:blip>
          <a:stretch>
            <a:fillRect/>
          </a:stretch>
        </p:blipFill>
        <p:spPr>
          <a:xfrm>
            <a:off x="2640775" y="5255071"/>
            <a:ext cx="1351280" cy="1300480"/>
          </a:xfrm>
          <a:prstGeom prst="rect">
            <a:avLst/>
          </a:prstGeom>
        </p:spPr>
      </p:pic>
      <p:sp>
        <p:nvSpPr>
          <p:cNvPr id="38" name="テキスト ボックス 37"/>
          <p:cNvSpPr txBox="1"/>
          <p:nvPr/>
        </p:nvSpPr>
        <p:spPr>
          <a:xfrm>
            <a:off x="4255345" y="2159000"/>
            <a:ext cx="52658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4400" dirty="0" smtClean="0">
                <a:latin typeface="Century Gothic"/>
                <a:cs typeface="Century Gothic"/>
              </a:rPr>
              <a:t>=</a:t>
            </a:r>
            <a:endParaRPr lang="ja-JP" altLang="en-US" sz="4400" dirty="0">
              <a:latin typeface="Century Gothic"/>
              <a:cs typeface="Century Gothic"/>
            </a:endParaRPr>
          </a:p>
        </p:txBody>
      </p:sp>
      <p:sp>
        <p:nvSpPr>
          <p:cNvPr id="39" name="テキスト ボックス 38"/>
          <p:cNvSpPr txBox="1"/>
          <p:nvPr/>
        </p:nvSpPr>
        <p:spPr>
          <a:xfrm>
            <a:off x="4287580" y="5549900"/>
            <a:ext cx="49434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4400" dirty="0" smtClean="0">
                <a:latin typeface="Century Gothic"/>
                <a:cs typeface="Century Gothic"/>
              </a:rPr>
              <a:t>≠</a:t>
            </a:r>
            <a:endParaRPr lang="ja-JP" altLang="en-US" sz="4400" dirty="0">
              <a:latin typeface="Century Gothic"/>
              <a:cs typeface="Century Gothic"/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-19046" y="1371650"/>
            <a:ext cx="82515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700" dirty="0" smtClean="0">
                <a:latin typeface="Century Gothic"/>
                <a:cs typeface="Century Gothic"/>
              </a:rPr>
              <a:t>1. Heavy quark symmetry is conserved at O(1).</a:t>
            </a:r>
            <a:endParaRPr lang="ja-JP" altLang="en-US" sz="2700" dirty="0">
              <a:latin typeface="Century Gothic"/>
              <a:cs typeface="Century Gothic"/>
            </a:endParaRPr>
          </a:p>
        </p:txBody>
      </p:sp>
      <p:grpSp>
        <p:nvGrpSpPr>
          <p:cNvPr id="2" name="図形グループ 26"/>
          <p:cNvGrpSpPr/>
          <p:nvPr/>
        </p:nvGrpSpPr>
        <p:grpSpPr>
          <a:xfrm>
            <a:off x="1020767" y="2186480"/>
            <a:ext cx="1862133" cy="323165"/>
            <a:chOff x="1020767" y="2186480"/>
            <a:chExt cx="1862133" cy="323165"/>
          </a:xfrm>
        </p:grpSpPr>
        <p:cxnSp>
          <p:nvCxnSpPr>
            <p:cNvPr id="18" name="直線コネクタ 17"/>
            <p:cNvCxnSpPr/>
            <p:nvPr/>
          </p:nvCxnSpPr>
          <p:spPr>
            <a:xfrm rot="10800000">
              <a:off x="2362200" y="2394072"/>
              <a:ext cx="520700" cy="82429"/>
            </a:xfrm>
            <a:prstGeom prst="line">
              <a:avLst/>
            </a:prstGeom>
            <a:ln>
              <a:solidFill>
                <a:srgbClr val="000000"/>
              </a:solidFill>
              <a:head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テキスト ボックス 18"/>
            <p:cNvSpPr txBox="1"/>
            <p:nvPr/>
          </p:nvSpPr>
          <p:spPr>
            <a:xfrm>
              <a:off x="1020767" y="2186480"/>
              <a:ext cx="1377300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500" dirty="0" smtClean="0">
                  <a:latin typeface="Century Gothic"/>
                  <a:cs typeface="Century Gothic"/>
                </a:rPr>
                <a:t>Heavy quark</a:t>
              </a:r>
            </a:p>
          </p:txBody>
        </p:sp>
      </p:grpSp>
      <p:grpSp>
        <p:nvGrpSpPr>
          <p:cNvPr id="3" name="図形グループ 23"/>
          <p:cNvGrpSpPr/>
          <p:nvPr/>
        </p:nvGrpSpPr>
        <p:grpSpPr>
          <a:xfrm>
            <a:off x="3594383" y="1766348"/>
            <a:ext cx="1865434" cy="531860"/>
            <a:chOff x="3594383" y="1766348"/>
            <a:chExt cx="1865434" cy="531860"/>
          </a:xfrm>
        </p:grpSpPr>
        <p:cxnSp>
          <p:nvCxnSpPr>
            <p:cNvPr id="22" name="直線コネクタ 21"/>
            <p:cNvCxnSpPr/>
            <p:nvPr/>
          </p:nvCxnSpPr>
          <p:spPr>
            <a:xfrm flipV="1">
              <a:off x="3594383" y="2097580"/>
              <a:ext cx="486572" cy="200628"/>
            </a:xfrm>
            <a:prstGeom prst="line">
              <a:avLst/>
            </a:prstGeom>
            <a:ln>
              <a:solidFill>
                <a:srgbClr val="000000"/>
              </a:solidFill>
              <a:head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テキスト ボックス 22"/>
            <p:cNvSpPr txBox="1"/>
            <p:nvPr/>
          </p:nvSpPr>
          <p:spPr>
            <a:xfrm>
              <a:off x="3603927" y="1766348"/>
              <a:ext cx="1855890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500" dirty="0" smtClean="0">
                  <a:latin typeface="Century Gothic"/>
                  <a:cs typeface="Century Gothic"/>
                </a:rPr>
                <a:t>Light </a:t>
              </a:r>
              <a:r>
                <a:rPr lang="en-US" altLang="ja-JP" sz="1500" dirty="0" err="1" smtClean="0">
                  <a:latin typeface="Century Gothic"/>
                  <a:cs typeface="Century Gothic"/>
                </a:rPr>
                <a:t>quark+gluon</a:t>
              </a:r>
              <a:endParaRPr lang="en-US" altLang="ja-JP" sz="1500" dirty="0" smtClean="0">
                <a:latin typeface="Century Gothic"/>
                <a:cs typeface="Century Gothic"/>
              </a:endParaRPr>
            </a:p>
          </p:txBody>
        </p:sp>
      </p:grpSp>
      <p:sp>
        <p:nvSpPr>
          <p:cNvPr id="21" name="テキスト ボックス 20"/>
          <p:cNvSpPr txBox="1"/>
          <p:nvPr/>
        </p:nvSpPr>
        <p:spPr>
          <a:xfrm>
            <a:off x="26337" y="625664"/>
            <a:ext cx="90913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3600" dirty="0" smtClean="0">
                <a:solidFill>
                  <a:srgbClr val="FF0000"/>
                </a:solidFill>
                <a:latin typeface="Century Gothic"/>
                <a:cs typeface="Century Gothic"/>
              </a:rPr>
              <a:t>How to construct effective </a:t>
            </a:r>
            <a:r>
              <a:rPr lang="en-US" altLang="ja-JP" sz="3600" dirty="0" err="1" smtClean="0">
                <a:solidFill>
                  <a:srgbClr val="FF0000"/>
                </a:solidFill>
                <a:latin typeface="Century Gothic"/>
                <a:cs typeface="Century Gothic"/>
              </a:rPr>
              <a:t>Lagrangian</a:t>
            </a:r>
            <a:r>
              <a:rPr lang="en-US" altLang="ja-JP" sz="3600" dirty="0" smtClean="0">
                <a:solidFill>
                  <a:srgbClr val="FF0000"/>
                </a:solidFill>
                <a:latin typeface="Century Gothic"/>
                <a:cs typeface="Century Gothic"/>
              </a:rPr>
              <a:t>?</a:t>
            </a:r>
            <a:endParaRPr kumimoji="1" lang="ja-JP" altLang="en-US" sz="3600" dirty="0">
              <a:solidFill>
                <a:srgbClr val="FF0000"/>
              </a:solidFill>
              <a:latin typeface="Century Gothic"/>
              <a:cs typeface="Century Gothic"/>
            </a:endParaRPr>
          </a:p>
        </p:txBody>
      </p:sp>
      <p:sp>
        <p:nvSpPr>
          <p:cNvPr id="25" name="正方形/長方形 24"/>
          <p:cNvSpPr/>
          <p:nvPr/>
        </p:nvSpPr>
        <p:spPr>
          <a:xfrm>
            <a:off x="2614438" y="3758934"/>
            <a:ext cx="650322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/>
            <a:r>
              <a:rPr lang="en-US" altLang="ja-JP" sz="1400" dirty="0" smtClean="0">
                <a:latin typeface="Century Gothic"/>
                <a:cs typeface="Century Gothic"/>
              </a:rPr>
              <a:t>Luke, </a:t>
            </a:r>
            <a:r>
              <a:rPr lang="en-US" altLang="ja-JP" sz="1400" dirty="0" err="1" smtClean="0">
                <a:latin typeface="Century Gothic"/>
                <a:cs typeface="Century Gothic"/>
              </a:rPr>
              <a:t>Manohar</a:t>
            </a:r>
            <a:r>
              <a:rPr lang="en-US" altLang="ja-JP" sz="1400" dirty="0" smtClean="0">
                <a:latin typeface="Century Gothic"/>
                <a:cs typeface="Century Gothic"/>
              </a:rPr>
              <a:t>, PLB286, 348 (1992), Kitazawa, Kurimoto, PLB323, 65 (1994)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1.85185E-6 L 0.26667 1.85185E-6 " pathEditMode="relative" rAng="0" ptsTypes="AA">
                                      <p:cBhvr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9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正方形/長方形 16"/>
          <p:cNvSpPr/>
          <p:nvPr/>
        </p:nvSpPr>
        <p:spPr>
          <a:xfrm>
            <a:off x="6099128" y="646257"/>
            <a:ext cx="301973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/>
            <a:r>
              <a:rPr lang="en-US" altLang="ja-JP" sz="1200" dirty="0" smtClean="0">
                <a:latin typeface="Century Gothic"/>
                <a:cs typeface="Century Gothic"/>
              </a:rPr>
              <a:t>Kitazawa, Kurimoto, PLB323, 65 (1994)</a:t>
            </a: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25178" y="0"/>
            <a:ext cx="90936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 smtClean="0">
                <a:latin typeface="Century Gothic"/>
                <a:cs typeface="Century Gothic"/>
              </a:rPr>
              <a:t>4. Appl.2: Next-to-Leading order in 1/m</a:t>
            </a:r>
            <a:r>
              <a:rPr lang="en-US" altLang="ja-JP" sz="2800" baseline="-25000" dirty="0" smtClean="0">
                <a:latin typeface="Century Gothic"/>
                <a:cs typeface="Century Gothic"/>
              </a:rPr>
              <a:t>Q</a:t>
            </a:r>
            <a:r>
              <a:rPr lang="en-US" altLang="ja-JP" sz="2800" dirty="0" smtClean="0">
                <a:latin typeface="Century Gothic"/>
                <a:cs typeface="Century Gothic"/>
              </a:rPr>
              <a:t> expansion</a:t>
            </a:r>
            <a:endParaRPr lang="ja-JP" altLang="en-US" sz="2800" dirty="0">
              <a:latin typeface="Century Gothic"/>
              <a:cs typeface="Century Gothic"/>
            </a:endParaRPr>
          </a:p>
        </p:txBody>
      </p:sp>
      <p:sp>
        <p:nvSpPr>
          <p:cNvPr id="6" name="正方形/長方形 5"/>
          <p:cNvSpPr/>
          <p:nvPr/>
        </p:nvSpPr>
        <p:spPr>
          <a:xfrm>
            <a:off x="288534" y="815237"/>
            <a:ext cx="778605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/>
            <a:r>
              <a:rPr lang="en-US" altLang="ja-JP" sz="2400" dirty="0" smtClean="0">
                <a:latin typeface="Century Gothic"/>
                <a:cs typeface="Century Gothic"/>
              </a:rPr>
              <a:t>Heavy meson effective theory with 1/M corrections</a:t>
            </a:r>
            <a:endParaRPr lang="en-US" altLang="ja-JP" sz="2400" baseline="-25000" dirty="0" smtClean="0">
              <a:latin typeface="Century Gothic"/>
              <a:cs typeface="Century Gothic"/>
            </a:endParaRPr>
          </a:p>
        </p:txBody>
      </p:sp>
      <p:pic>
        <p:nvPicPr>
          <p:cNvPr id="14" name="図 13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"/>
          </a:blip>
          <a:stretch>
            <a:fillRect/>
          </a:stretch>
        </p:blipFill>
        <p:spPr>
          <a:xfrm>
            <a:off x="24497" y="3904873"/>
            <a:ext cx="1616710" cy="463296"/>
          </a:xfrm>
          <a:prstGeom prst="rect">
            <a:avLst/>
          </a:prstGeom>
        </p:spPr>
      </p:pic>
      <p:pic>
        <p:nvPicPr>
          <p:cNvPr id="15" name="図 14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"/>
          </a:blip>
          <a:stretch>
            <a:fillRect/>
          </a:stretch>
        </p:blipFill>
        <p:spPr>
          <a:xfrm>
            <a:off x="1722740" y="3750949"/>
            <a:ext cx="6785356" cy="2162048"/>
          </a:xfrm>
          <a:prstGeom prst="rect">
            <a:avLst/>
          </a:prstGeom>
        </p:spPr>
      </p:pic>
      <p:sp>
        <p:nvSpPr>
          <p:cNvPr id="22" name="正方形/長方形 21"/>
          <p:cNvSpPr/>
          <p:nvPr/>
        </p:nvSpPr>
        <p:spPr>
          <a:xfrm>
            <a:off x="3808605" y="2630569"/>
            <a:ext cx="544977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/>
            <a:r>
              <a:rPr lang="en-US" altLang="ja-JP" sz="2000" dirty="0" smtClean="0">
                <a:solidFill>
                  <a:srgbClr val="C0504D"/>
                </a:solidFill>
                <a:latin typeface="Century Gothic"/>
                <a:cs typeface="Century Gothic"/>
              </a:rPr>
              <a:t>g (LO), g/M, g</a:t>
            </a:r>
            <a:r>
              <a:rPr lang="en-US" altLang="ja-JP" sz="2000" baseline="-25000" dirty="0" smtClean="0">
                <a:solidFill>
                  <a:srgbClr val="C0504D"/>
                </a:solidFill>
                <a:latin typeface="Century Gothic"/>
                <a:cs typeface="Century Gothic"/>
              </a:rPr>
              <a:t>1</a:t>
            </a:r>
            <a:r>
              <a:rPr lang="en-US" altLang="ja-JP" sz="2000" dirty="0" smtClean="0">
                <a:solidFill>
                  <a:srgbClr val="C0504D"/>
                </a:solidFill>
                <a:latin typeface="Century Gothic"/>
                <a:cs typeface="Century Gothic"/>
              </a:rPr>
              <a:t>/M, g</a:t>
            </a:r>
            <a:r>
              <a:rPr lang="en-US" altLang="ja-JP" sz="2000" baseline="-25000" dirty="0" smtClean="0">
                <a:solidFill>
                  <a:srgbClr val="C0504D"/>
                </a:solidFill>
                <a:latin typeface="Century Gothic"/>
                <a:cs typeface="Century Gothic"/>
              </a:rPr>
              <a:t>2</a:t>
            </a:r>
            <a:r>
              <a:rPr lang="en-US" altLang="ja-JP" sz="2000" dirty="0" smtClean="0">
                <a:solidFill>
                  <a:srgbClr val="C0504D"/>
                </a:solidFill>
                <a:latin typeface="Century Gothic"/>
                <a:cs typeface="Century Gothic"/>
              </a:rPr>
              <a:t>/M</a:t>
            </a:r>
            <a:r>
              <a:rPr lang="en-US" altLang="ja-JP" sz="2000" dirty="0">
                <a:solidFill>
                  <a:srgbClr val="C0504D"/>
                </a:solidFill>
                <a:latin typeface="Century Gothic"/>
                <a:cs typeface="Century Gothic"/>
              </a:rPr>
              <a:t> </a:t>
            </a:r>
            <a:r>
              <a:rPr lang="en-US" altLang="ja-JP" sz="2000" dirty="0" smtClean="0">
                <a:solidFill>
                  <a:srgbClr val="C0504D"/>
                </a:solidFill>
                <a:latin typeface="Century Gothic"/>
                <a:cs typeface="Century Gothic"/>
              </a:rPr>
              <a:t>(NLO)</a:t>
            </a:r>
          </a:p>
        </p:txBody>
      </p:sp>
      <p:grpSp>
        <p:nvGrpSpPr>
          <p:cNvPr id="29" name="図形グループ 28"/>
          <p:cNvGrpSpPr/>
          <p:nvPr/>
        </p:nvGrpSpPr>
        <p:grpSpPr>
          <a:xfrm>
            <a:off x="2266801" y="5627846"/>
            <a:ext cx="6798622" cy="1034503"/>
            <a:chOff x="2331204" y="3716520"/>
            <a:chExt cx="6798622" cy="1034503"/>
          </a:xfrm>
        </p:grpSpPr>
        <p:sp>
          <p:nvSpPr>
            <p:cNvPr id="26" name="正方形/長方形 25"/>
            <p:cNvSpPr/>
            <p:nvPr/>
          </p:nvSpPr>
          <p:spPr>
            <a:xfrm>
              <a:off x="2717801" y="3716520"/>
              <a:ext cx="5854700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457200" indent="-457200" algn="ctr"/>
              <a:r>
                <a:rPr lang="en-US" altLang="ja-JP" sz="2000" dirty="0" smtClean="0">
                  <a:solidFill>
                    <a:schemeClr val="accent2"/>
                  </a:solidFill>
                  <a:latin typeface="Century Gothic"/>
                  <a:cs typeface="Century Gothic"/>
                </a:rPr>
                <a:t>“Covariant” field for velocity-rearrangement</a:t>
              </a:r>
            </a:p>
          </p:txBody>
        </p:sp>
        <p:pic>
          <p:nvPicPr>
            <p:cNvPr id="28" name="図 27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-10000"/>
            </a:blip>
            <a:stretch>
              <a:fillRect/>
            </a:stretch>
          </p:blipFill>
          <p:spPr>
            <a:xfrm>
              <a:off x="2331204" y="4003981"/>
              <a:ext cx="6798622" cy="747042"/>
            </a:xfrm>
            <a:prstGeom prst="rect">
              <a:avLst/>
            </a:prstGeom>
          </p:spPr>
        </p:pic>
      </p:grpSp>
      <p:sp>
        <p:nvSpPr>
          <p:cNvPr id="23" name="正方形/長方形 22"/>
          <p:cNvSpPr/>
          <p:nvPr/>
        </p:nvSpPr>
        <p:spPr>
          <a:xfrm>
            <a:off x="2279501" y="5688422"/>
            <a:ext cx="6760522" cy="982127"/>
          </a:xfrm>
          <a:prstGeom prst="rect">
            <a:avLst/>
          </a:prstGeom>
          <a:noFill/>
          <a:ln w="19050" cap="flat" cmpd="sng" algn="ctr">
            <a:solidFill>
              <a:srgbClr val="C0504D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0" name="図形グループ 19"/>
          <p:cNvGrpSpPr/>
          <p:nvPr/>
        </p:nvGrpSpPr>
        <p:grpSpPr>
          <a:xfrm>
            <a:off x="2653398" y="1274644"/>
            <a:ext cx="2094422" cy="2422522"/>
            <a:chOff x="3945661" y="3127890"/>
            <a:chExt cx="2094422" cy="2422522"/>
          </a:xfrm>
        </p:grpSpPr>
        <p:grpSp>
          <p:nvGrpSpPr>
            <p:cNvPr id="21" name="図形グループ 20"/>
            <p:cNvGrpSpPr/>
            <p:nvPr/>
          </p:nvGrpSpPr>
          <p:grpSpPr>
            <a:xfrm>
              <a:off x="3945661" y="3127890"/>
              <a:ext cx="2087914" cy="2422522"/>
              <a:chOff x="3945661" y="3127890"/>
              <a:chExt cx="2087914" cy="2422522"/>
            </a:xfrm>
          </p:grpSpPr>
          <p:cxnSp>
            <p:nvCxnSpPr>
              <p:cNvPr id="31" name="直線コネクタ 30"/>
              <p:cNvCxnSpPr/>
              <p:nvPr/>
            </p:nvCxnSpPr>
            <p:spPr>
              <a:xfrm flipV="1">
                <a:off x="4988028" y="3645515"/>
                <a:ext cx="0" cy="1377620"/>
              </a:xfrm>
              <a:prstGeom prst="line">
                <a:avLst/>
              </a:prstGeom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2" name="テキスト ボックス 31"/>
              <p:cNvSpPr txBox="1"/>
              <p:nvPr/>
            </p:nvSpPr>
            <p:spPr>
              <a:xfrm>
                <a:off x="3945661" y="5027192"/>
                <a:ext cx="2087914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kumimoji="1" lang="en-US" altLang="ja-JP" sz="2800" dirty="0" smtClean="0">
                    <a:latin typeface="Century Gothic"/>
                    <a:cs typeface="Century Gothic"/>
                  </a:rPr>
                  <a:t>P(0</a:t>
                </a:r>
                <a:r>
                  <a:rPr kumimoji="1" lang="en-US" altLang="ja-JP" sz="2800" baseline="30000" dirty="0" smtClean="0">
                    <a:latin typeface="Century Gothic"/>
                    <a:cs typeface="Century Gothic"/>
                  </a:rPr>
                  <a:t>-</a:t>
                </a:r>
                <a:r>
                  <a:rPr kumimoji="1" lang="en-US" altLang="ja-JP" sz="2800" dirty="0" smtClean="0">
                    <a:latin typeface="Century Gothic"/>
                    <a:cs typeface="Century Gothic"/>
                  </a:rPr>
                  <a:t>), P*(1</a:t>
                </a:r>
                <a:r>
                  <a:rPr kumimoji="1" lang="en-US" altLang="ja-JP" sz="2800" baseline="30000" dirty="0" smtClean="0">
                    <a:latin typeface="Century Gothic"/>
                    <a:cs typeface="Century Gothic"/>
                  </a:rPr>
                  <a:t>-</a:t>
                </a:r>
                <a:r>
                  <a:rPr kumimoji="1" lang="en-US" altLang="ja-JP" sz="2800" dirty="0" smtClean="0">
                    <a:latin typeface="Century Gothic"/>
                    <a:cs typeface="Century Gothic"/>
                  </a:rPr>
                  <a:t>)</a:t>
                </a:r>
                <a:endParaRPr kumimoji="1" lang="ja-JP" altLang="en-US" sz="2800" baseline="30000" dirty="0">
                  <a:latin typeface="Century Gothic"/>
                  <a:cs typeface="Century Gothic"/>
                </a:endParaRPr>
              </a:p>
            </p:txBody>
          </p:sp>
          <p:sp>
            <p:nvSpPr>
              <p:cNvPr id="33" name="テキスト ボックス 32"/>
              <p:cNvSpPr txBox="1"/>
              <p:nvPr/>
            </p:nvSpPr>
            <p:spPr>
              <a:xfrm>
                <a:off x="3965530" y="3127890"/>
                <a:ext cx="2048173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ja-JP" sz="2800" dirty="0">
                    <a:latin typeface="Century Gothic"/>
                    <a:cs typeface="Century Gothic"/>
                  </a:rPr>
                  <a:t>P(0</a:t>
                </a:r>
                <a:r>
                  <a:rPr lang="en-US" altLang="ja-JP" sz="2800" baseline="30000" dirty="0">
                    <a:latin typeface="Century Gothic"/>
                    <a:cs typeface="Century Gothic"/>
                  </a:rPr>
                  <a:t>-</a:t>
                </a:r>
                <a:r>
                  <a:rPr lang="en-US" altLang="ja-JP" sz="2800" dirty="0">
                    <a:latin typeface="Century Gothic"/>
                    <a:cs typeface="Century Gothic"/>
                  </a:rPr>
                  <a:t>), P*(1</a:t>
                </a:r>
                <a:r>
                  <a:rPr lang="en-US" altLang="ja-JP" sz="2800" baseline="30000" dirty="0">
                    <a:latin typeface="Century Gothic"/>
                    <a:cs typeface="Century Gothic"/>
                  </a:rPr>
                  <a:t>-</a:t>
                </a:r>
                <a:r>
                  <a:rPr lang="en-US" altLang="ja-JP" sz="2800" dirty="0">
                    <a:latin typeface="Century Gothic"/>
                    <a:cs typeface="Century Gothic"/>
                  </a:rPr>
                  <a:t>)</a:t>
                </a:r>
                <a:endParaRPr lang="ja-JP" altLang="en-US" sz="2800" baseline="30000" dirty="0">
                  <a:latin typeface="Century Gothic"/>
                  <a:cs typeface="Century Gothic"/>
                </a:endParaRPr>
              </a:p>
            </p:txBody>
          </p:sp>
          <p:sp>
            <p:nvSpPr>
              <p:cNvPr id="34" name="二等辺三角形 33"/>
              <p:cNvSpPr/>
              <p:nvPr/>
            </p:nvSpPr>
            <p:spPr>
              <a:xfrm>
                <a:off x="4878364" y="3819137"/>
                <a:ext cx="222504" cy="191814"/>
              </a:xfrm>
              <a:prstGeom prst="triangl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5" name="二等辺三角形 34"/>
              <p:cNvSpPr/>
              <p:nvPr/>
            </p:nvSpPr>
            <p:spPr>
              <a:xfrm>
                <a:off x="4878364" y="4607472"/>
                <a:ext cx="222504" cy="191814"/>
              </a:xfrm>
              <a:prstGeom prst="triangl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cxnSp>
          <p:nvCxnSpPr>
            <p:cNvPr id="25" name="直線コネクタ 24"/>
            <p:cNvCxnSpPr/>
            <p:nvPr/>
          </p:nvCxnSpPr>
          <p:spPr>
            <a:xfrm>
              <a:off x="4989616" y="4382812"/>
              <a:ext cx="593709" cy="0"/>
            </a:xfrm>
            <a:prstGeom prst="line">
              <a:avLst/>
            </a:prstGeom>
            <a:ln w="38100" cap="flat" cmpd="sng" algn="ctr">
              <a:solidFill>
                <a:schemeClr val="tx1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テキスト ボックス 29"/>
            <p:cNvSpPr txBox="1"/>
            <p:nvPr/>
          </p:nvSpPr>
          <p:spPr>
            <a:xfrm>
              <a:off x="5496344" y="4033890"/>
              <a:ext cx="54373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2800" dirty="0" err="1" smtClean="0">
                  <a:latin typeface="Century Gothic"/>
                  <a:cs typeface="Century Gothic"/>
                </a:rPr>
                <a:t>π</a:t>
              </a:r>
              <a:endParaRPr kumimoji="1" lang="ja-JP" altLang="en-US" sz="2800" dirty="0">
                <a:latin typeface="Century Gothic"/>
                <a:cs typeface="Century Gothic"/>
              </a:endParaRPr>
            </a:p>
          </p:txBody>
        </p:sp>
      </p:grpSp>
      <p:grpSp>
        <p:nvGrpSpPr>
          <p:cNvPr id="12" name="図形グループ 11"/>
          <p:cNvGrpSpPr/>
          <p:nvPr/>
        </p:nvGrpSpPr>
        <p:grpSpPr>
          <a:xfrm>
            <a:off x="2786321" y="1385173"/>
            <a:ext cx="1137016" cy="1896323"/>
            <a:chOff x="2786321" y="1385173"/>
            <a:chExt cx="1137016" cy="1896323"/>
          </a:xfrm>
        </p:grpSpPr>
        <p:cxnSp>
          <p:nvCxnSpPr>
            <p:cNvPr id="4" name="直線コネクタ 3"/>
            <p:cNvCxnSpPr/>
            <p:nvPr/>
          </p:nvCxnSpPr>
          <p:spPr>
            <a:xfrm>
              <a:off x="2786321" y="1385173"/>
              <a:ext cx="189788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直線コネクタ 35"/>
            <p:cNvCxnSpPr/>
            <p:nvPr/>
          </p:nvCxnSpPr>
          <p:spPr>
            <a:xfrm>
              <a:off x="3733549" y="1385173"/>
              <a:ext cx="189788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直線コネクタ 36"/>
            <p:cNvCxnSpPr/>
            <p:nvPr/>
          </p:nvCxnSpPr>
          <p:spPr>
            <a:xfrm>
              <a:off x="2786321" y="3281496"/>
              <a:ext cx="189788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直線コネクタ 37"/>
            <p:cNvCxnSpPr/>
            <p:nvPr/>
          </p:nvCxnSpPr>
          <p:spPr>
            <a:xfrm>
              <a:off x="3733549" y="3278099"/>
              <a:ext cx="189788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ボックス 7"/>
          <p:cNvSpPr txBox="1"/>
          <p:nvPr/>
        </p:nvSpPr>
        <p:spPr>
          <a:xfrm>
            <a:off x="1369847" y="1171101"/>
            <a:ext cx="640431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4800" dirty="0" smtClean="0">
                <a:latin typeface="Century Gothic"/>
                <a:cs typeface="Century Gothic"/>
              </a:rPr>
              <a:t>P</a:t>
            </a:r>
            <a:r>
              <a:rPr kumimoji="1" lang="en-US" altLang="ja-JP" sz="4800" baseline="30000" dirty="0" smtClean="0">
                <a:latin typeface="Century Gothic"/>
                <a:cs typeface="Century Gothic"/>
              </a:rPr>
              <a:t>(</a:t>
            </a:r>
            <a:r>
              <a:rPr kumimoji="1" lang="en-US" altLang="ja-JP" sz="4800" dirty="0" smtClean="0">
                <a:latin typeface="Century Gothic"/>
                <a:cs typeface="Century Gothic"/>
              </a:rPr>
              <a:t>*</a:t>
            </a:r>
            <a:r>
              <a:rPr kumimoji="1" lang="en-US" altLang="ja-JP" sz="4800" baseline="30000" dirty="0" smtClean="0">
                <a:latin typeface="Century Gothic"/>
                <a:cs typeface="Century Gothic"/>
              </a:rPr>
              <a:t>)</a:t>
            </a:r>
            <a:r>
              <a:rPr kumimoji="1" lang="en-US" altLang="ja-JP" sz="4800" dirty="0" smtClean="0">
                <a:latin typeface="Century Gothic"/>
                <a:cs typeface="Century Gothic"/>
              </a:rPr>
              <a:t> in </a:t>
            </a:r>
            <a:r>
              <a:rPr lang="en-US" altLang="ja-JP" sz="4800" dirty="0" smtClean="0">
                <a:latin typeface="Century Gothic"/>
                <a:cs typeface="Century Gothic"/>
              </a:rPr>
              <a:t>nuclear matter</a:t>
            </a:r>
            <a:endParaRPr kumimoji="1" lang="ja-JP" altLang="en-US" sz="4800" dirty="0">
              <a:latin typeface="Century Gothic"/>
              <a:cs typeface="Century Gothic"/>
            </a:endParaRP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1362380" y="1171101"/>
            <a:ext cx="641924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4800" dirty="0" smtClean="0">
                <a:solidFill>
                  <a:schemeClr val="accent2"/>
                </a:solidFill>
                <a:latin typeface="Century Gothic"/>
                <a:cs typeface="Century Gothic"/>
              </a:rPr>
              <a:t>with </a:t>
            </a:r>
            <a:r>
              <a:rPr lang="en-US" altLang="ja-JP" sz="4800" dirty="0">
                <a:solidFill>
                  <a:schemeClr val="accent2"/>
                </a:solidFill>
                <a:latin typeface="Century Gothic"/>
                <a:cs typeface="Century Gothic"/>
              </a:rPr>
              <a:t>b</a:t>
            </a:r>
            <a:r>
              <a:rPr lang="en-US" altLang="ja-JP" sz="4800" dirty="0" smtClean="0">
                <a:solidFill>
                  <a:schemeClr val="accent2"/>
                </a:solidFill>
                <a:latin typeface="Century Gothic"/>
                <a:cs typeface="Century Gothic"/>
              </a:rPr>
              <a:t>reaking of HQS</a:t>
            </a:r>
            <a:endParaRPr kumimoji="1" lang="ja-JP" altLang="en-US" sz="4800" dirty="0">
              <a:solidFill>
                <a:schemeClr val="accent2"/>
              </a:solidFill>
              <a:latin typeface="Century Gothic"/>
              <a:cs typeface="Century Gothic"/>
            </a:endParaRPr>
          </a:p>
        </p:txBody>
      </p:sp>
      <p:sp>
        <p:nvSpPr>
          <p:cNvPr id="41" name="テキスト ボックス 40"/>
          <p:cNvSpPr txBox="1"/>
          <p:nvPr/>
        </p:nvSpPr>
        <p:spPr>
          <a:xfrm>
            <a:off x="25178" y="0"/>
            <a:ext cx="90936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 smtClean="0">
                <a:latin typeface="Century Gothic"/>
                <a:cs typeface="Century Gothic"/>
              </a:rPr>
              <a:t>4. Appl.2: Next-to-Leading order in 1/m</a:t>
            </a:r>
            <a:r>
              <a:rPr lang="en-US" altLang="ja-JP" sz="2800" baseline="-25000" dirty="0" smtClean="0">
                <a:latin typeface="Century Gothic"/>
                <a:cs typeface="Century Gothic"/>
              </a:rPr>
              <a:t>Q</a:t>
            </a:r>
            <a:r>
              <a:rPr lang="en-US" altLang="ja-JP" sz="2800" dirty="0" smtClean="0">
                <a:latin typeface="Century Gothic"/>
                <a:cs typeface="Century Gothic"/>
              </a:rPr>
              <a:t> expansion</a:t>
            </a:r>
            <a:endParaRPr lang="ja-JP" altLang="en-US" sz="2800" dirty="0">
              <a:latin typeface="Century Gothic"/>
              <a:cs typeface="Century Gothic"/>
            </a:endParaRPr>
          </a:p>
        </p:txBody>
      </p:sp>
      <p:grpSp>
        <p:nvGrpSpPr>
          <p:cNvPr id="2" name="図形グループ 23"/>
          <p:cNvGrpSpPr/>
          <p:nvPr/>
        </p:nvGrpSpPr>
        <p:grpSpPr>
          <a:xfrm>
            <a:off x="3142473" y="2944653"/>
            <a:ext cx="2563285" cy="1971577"/>
            <a:chOff x="3751099" y="3075786"/>
            <a:chExt cx="2563285" cy="2404088"/>
          </a:xfrm>
        </p:grpSpPr>
        <p:sp>
          <p:nvSpPr>
            <p:cNvPr id="42" name="円弧 41"/>
            <p:cNvSpPr>
              <a:spLocks noChangeAspect="1"/>
            </p:cNvSpPr>
            <p:nvPr/>
          </p:nvSpPr>
          <p:spPr>
            <a:xfrm flipV="1">
              <a:off x="3751099" y="3075786"/>
              <a:ext cx="2256006" cy="2404088"/>
            </a:xfrm>
            <a:prstGeom prst="arc">
              <a:avLst>
                <a:gd name="adj1" fmla="val 16954577"/>
                <a:gd name="adj2" fmla="val 19707525"/>
              </a:avLst>
            </a:prstGeom>
            <a:ln w="19050" cap="flat" cmpd="sng" algn="ctr">
              <a:solidFill>
                <a:srgbClr val="000000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3" name="二等辺三角形 42"/>
            <p:cNvSpPr>
              <a:spLocks noChangeAspect="1"/>
            </p:cNvSpPr>
            <p:nvPr/>
          </p:nvSpPr>
          <p:spPr>
            <a:xfrm>
              <a:off x="6150479" y="4202544"/>
              <a:ext cx="163905" cy="150572"/>
            </a:xfrm>
            <a:prstGeom prst="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rgbClr val="59595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4" name="二等辺三角形 43"/>
            <p:cNvSpPr>
              <a:spLocks noChangeAspect="1"/>
            </p:cNvSpPr>
            <p:nvPr/>
          </p:nvSpPr>
          <p:spPr>
            <a:xfrm rot="10800000" flipH="1">
              <a:off x="5313730" y="4202544"/>
              <a:ext cx="163905" cy="150572"/>
            </a:xfrm>
            <a:prstGeom prst="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rgbClr val="59595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5" name="円弧 44"/>
            <p:cNvSpPr>
              <a:spLocks noChangeAspect="1"/>
            </p:cNvSpPr>
            <p:nvPr/>
          </p:nvSpPr>
          <p:spPr>
            <a:xfrm rot="10800000" flipH="1" flipV="1">
              <a:off x="3759014" y="3075786"/>
              <a:ext cx="2256006" cy="2404088"/>
            </a:xfrm>
            <a:prstGeom prst="arc">
              <a:avLst>
                <a:gd name="adj1" fmla="val 17018495"/>
                <a:gd name="adj2" fmla="val 19663981"/>
              </a:avLst>
            </a:prstGeom>
            <a:ln w="19050" cap="flat" cmpd="sng" algn="ctr">
              <a:solidFill>
                <a:srgbClr val="000000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6" name="円/楕円 45"/>
            <p:cNvSpPr>
              <a:spLocks noChangeAspect="1"/>
            </p:cNvSpPr>
            <p:nvPr/>
          </p:nvSpPr>
          <p:spPr>
            <a:xfrm rot="16200000">
              <a:off x="5136400" y="3843447"/>
              <a:ext cx="1358369" cy="842131"/>
            </a:xfrm>
            <a:prstGeom prst="ellipse">
              <a:avLst/>
            </a:prstGeom>
            <a:noFill/>
            <a:ln w="38100" cap="flat" cmpd="sng" algn="ctr">
              <a:solidFill>
                <a:srgbClr val="595959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cxnSp>
        <p:nvCxnSpPr>
          <p:cNvPr id="32" name="直線コネクタ 31"/>
          <p:cNvCxnSpPr/>
          <p:nvPr/>
        </p:nvCxnSpPr>
        <p:spPr>
          <a:xfrm rot="5400000" flipH="1" flipV="1">
            <a:off x="2997126" y="3916911"/>
            <a:ext cx="2920534" cy="1588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テキスト ボックス 33"/>
          <p:cNvSpPr txBox="1"/>
          <p:nvPr/>
        </p:nvSpPr>
        <p:spPr>
          <a:xfrm>
            <a:off x="3673295" y="4927122"/>
            <a:ext cx="7264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800" dirty="0" smtClean="0">
                <a:latin typeface="Century Gothic"/>
                <a:cs typeface="Century Gothic"/>
              </a:rPr>
              <a:t>P</a:t>
            </a:r>
            <a:r>
              <a:rPr kumimoji="1" lang="en-US" altLang="ja-JP" sz="2800" baseline="30000" dirty="0" smtClean="0">
                <a:latin typeface="Century Gothic"/>
                <a:cs typeface="Century Gothic"/>
              </a:rPr>
              <a:t>(</a:t>
            </a:r>
            <a:r>
              <a:rPr kumimoji="1" lang="en-US" altLang="ja-JP" sz="2800" dirty="0" smtClean="0">
                <a:latin typeface="Century Gothic"/>
                <a:cs typeface="Century Gothic"/>
              </a:rPr>
              <a:t>*</a:t>
            </a:r>
            <a:r>
              <a:rPr kumimoji="1" lang="en-US" altLang="ja-JP" sz="2800" baseline="30000" dirty="0" smtClean="0">
                <a:latin typeface="Century Gothic"/>
                <a:cs typeface="Century Gothic"/>
              </a:rPr>
              <a:t>)</a:t>
            </a:r>
            <a:endParaRPr kumimoji="1" lang="ja-JP" altLang="en-US" sz="2800" baseline="30000" dirty="0">
              <a:latin typeface="Century Gothic"/>
              <a:cs typeface="Century Gothic"/>
            </a:endParaRPr>
          </a:p>
        </p:txBody>
      </p:sp>
      <p:sp>
        <p:nvSpPr>
          <p:cNvPr id="35" name="テキスト ボックス 34"/>
          <p:cNvSpPr txBox="1"/>
          <p:nvPr/>
        </p:nvSpPr>
        <p:spPr>
          <a:xfrm>
            <a:off x="3673295" y="3604734"/>
            <a:ext cx="7264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800" dirty="0" smtClean="0">
                <a:latin typeface="Century Gothic"/>
                <a:cs typeface="Century Gothic"/>
              </a:rPr>
              <a:t>P</a:t>
            </a:r>
            <a:r>
              <a:rPr kumimoji="1" lang="en-US" altLang="ja-JP" sz="2800" baseline="30000" dirty="0" smtClean="0">
                <a:latin typeface="Century Gothic"/>
                <a:cs typeface="Century Gothic"/>
              </a:rPr>
              <a:t>(</a:t>
            </a:r>
            <a:r>
              <a:rPr kumimoji="1" lang="en-US" altLang="ja-JP" sz="2800" dirty="0" smtClean="0">
                <a:latin typeface="Century Gothic"/>
                <a:cs typeface="Century Gothic"/>
              </a:rPr>
              <a:t>*</a:t>
            </a:r>
            <a:r>
              <a:rPr kumimoji="1" lang="en-US" altLang="ja-JP" sz="2800" baseline="30000" dirty="0" smtClean="0">
                <a:latin typeface="Century Gothic"/>
                <a:cs typeface="Century Gothic"/>
              </a:rPr>
              <a:t>)</a:t>
            </a:r>
            <a:endParaRPr kumimoji="1" lang="ja-JP" altLang="en-US" sz="2800" baseline="30000" dirty="0">
              <a:latin typeface="Century Gothic"/>
              <a:cs typeface="Century Gothic"/>
            </a:endParaRPr>
          </a:p>
        </p:txBody>
      </p:sp>
      <p:sp>
        <p:nvSpPr>
          <p:cNvPr id="36" name="テキスト ボックス 35"/>
          <p:cNvSpPr txBox="1"/>
          <p:nvPr/>
        </p:nvSpPr>
        <p:spPr>
          <a:xfrm>
            <a:off x="3673295" y="2436199"/>
            <a:ext cx="7264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800" dirty="0" smtClean="0">
                <a:latin typeface="Century Gothic"/>
                <a:cs typeface="Century Gothic"/>
              </a:rPr>
              <a:t>P</a:t>
            </a:r>
            <a:r>
              <a:rPr kumimoji="1" lang="en-US" altLang="ja-JP" sz="2800" baseline="30000" dirty="0" smtClean="0">
                <a:latin typeface="Century Gothic"/>
                <a:cs typeface="Century Gothic"/>
              </a:rPr>
              <a:t>(</a:t>
            </a:r>
            <a:r>
              <a:rPr kumimoji="1" lang="en-US" altLang="ja-JP" sz="2800" dirty="0" smtClean="0">
                <a:latin typeface="Century Gothic"/>
                <a:cs typeface="Century Gothic"/>
              </a:rPr>
              <a:t>*</a:t>
            </a:r>
            <a:r>
              <a:rPr kumimoji="1" lang="en-US" altLang="ja-JP" sz="2800" baseline="30000" dirty="0" smtClean="0">
                <a:latin typeface="Century Gothic"/>
                <a:cs typeface="Century Gothic"/>
              </a:rPr>
              <a:t>)</a:t>
            </a:r>
            <a:endParaRPr kumimoji="1" lang="ja-JP" altLang="en-US" sz="2800" baseline="30000" dirty="0">
              <a:latin typeface="Century Gothic"/>
              <a:cs typeface="Century Gothic"/>
            </a:endParaRPr>
          </a:p>
        </p:txBody>
      </p:sp>
      <p:cxnSp>
        <p:nvCxnSpPr>
          <p:cNvPr id="49" name="直線コネクタ 48"/>
          <p:cNvCxnSpPr/>
          <p:nvPr/>
        </p:nvCxnSpPr>
        <p:spPr>
          <a:xfrm rot="5400000" flipH="1" flipV="1">
            <a:off x="3478194" y="3937825"/>
            <a:ext cx="1956811" cy="1588"/>
          </a:xfrm>
          <a:prstGeom prst="line">
            <a:avLst/>
          </a:prstGeom>
          <a:ln w="762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テキスト ボックス 50"/>
          <p:cNvSpPr txBox="1"/>
          <p:nvPr/>
        </p:nvSpPr>
        <p:spPr>
          <a:xfrm>
            <a:off x="4469299" y="1904184"/>
            <a:ext cx="430938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 smtClean="0">
                <a:solidFill>
                  <a:schemeClr val="accent6"/>
                </a:solidFill>
                <a:latin typeface="Century Gothic"/>
                <a:cs typeface="Century Gothic"/>
              </a:rPr>
              <a:t>    </a:t>
            </a:r>
            <a:r>
              <a:rPr lang="en-US" altLang="ja-JP" sz="2800" dirty="0" err="1" smtClean="0">
                <a:solidFill>
                  <a:schemeClr val="accent6"/>
                </a:solidFill>
                <a:latin typeface="Century Gothic"/>
                <a:cs typeface="Century Gothic"/>
              </a:rPr>
              <a:t>g</a:t>
            </a:r>
            <a:r>
              <a:rPr lang="en-US" altLang="ja-JP" sz="2800" baseline="-25000" dirty="0" err="1" smtClean="0">
                <a:solidFill>
                  <a:schemeClr val="accent6"/>
                </a:solidFill>
                <a:latin typeface="Century Gothic"/>
                <a:cs typeface="Century Gothic"/>
              </a:rPr>
              <a:t>P</a:t>
            </a:r>
            <a:r>
              <a:rPr lang="en-US" altLang="ja-JP" sz="2800" baseline="-25000" dirty="0" smtClean="0">
                <a:solidFill>
                  <a:schemeClr val="accent6"/>
                </a:solidFill>
                <a:latin typeface="Century Gothic"/>
                <a:cs typeface="Century Gothic"/>
              </a:rPr>
              <a:t>*P</a:t>
            </a:r>
            <a:r>
              <a:rPr kumimoji="1" lang="en-US" altLang="ja-JP" sz="2800" baseline="-25000" dirty="0" smtClean="0">
                <a:solidFill>
                  <a:schemeClr val="accent6"/>
                </a:solidFill>
                <a:latin typeface="Century Gothic"/>
                <a:cs typeface="Century Gothic"/>
              </a:rPr>
              <a:t>*</a:t>
            </a:r>
            <a:r>
              <a:rPr kumimoji="1" lang="en-US" altLang="ja-JP" sz="2800" baseline="-25000" dirty="0" err="1" smtClean="0">
                <a:solidFill>
                  <a:schemeClr val="accent6"/>
                </a:solidFill>
                <a:latin typeface="Century Gothic"/>
                <a:cs typeface="Century Gothic"/>
              </a:rPr>
              <a:t>π</a:t>
            </a:r>
            <a:r>
              <a:rPr kumimoji="1" lang="en-US" altLang="ja-JP" sz="2800" baseline="-25000" dirty="0" smtClean="0">
                <a:solidFill>
                  <a:schemeClr val="accent6"/>
                </a:solidFill>
                <a:latin typeface="Century Gothic"/>
                <a:cs typeface="Century Gothic"/>
              </a:rPr>
              <a:t> </a:t>
            </a:r>
            <a:r>
              <a:rPr kumimoji="1" lang="en-US" altLang="ja-JP" sz="2800" dirty="0" smtClean="0">
                <a:solidFill>
                  <a:schemeClr val="accent6"/>
                </a:solidFill>
                <a:latin typeface="Century Gothic"/>
                <a:cs typeface="Century Gothic"/>
              </a:rPr>
              <a:t>= </a:t>
            </a:r>
            <a:r>
              <a:rPr kumimoji="1" lang="en-US" altLang="ja-JP" sz="2800" dirty="0" err="1" smtClean="0">
                <a:solidFill>
                  <a:schemeClr val="accent6"/>
                </a:solidFill>
                <a:latin typeface="Century Gothic"/>
                <a:cs typeface="Century Gothic"/>
              </a:rPr>
              <a:t>g</a:t>
            </a:r>
            <a:r>
              <a:rPr kumimoji="1" lang="en-US" altLang="ja-JP" sz="2800" dirty="0" smtClean="0">
                <a:solidFill>
                  <a:schemeClr val="accent6"/>
                </a:solidFill>
                <a:latin typeface="Century Gothic"/>
                <a:cs typeface="Century Gothic"/>
              </a:rPr>
              <a:t> + (g</a:t>
            </a:r>
            <a:r>
              <a:rPr kumimoji="1" lang="en-US" altLang="ja-JP" sz="2800" baseline="-25000" dirty="0" smtClean="0">
                <a:solidFill>
                  <a:schemeClr val="accent6"/>
                </a:solidFill>
                <a:latin typeface="Century Gothic"/>
                <a:cs typeface="Century Gothic"/>
              </a:rPr>
              <a:t>1</a:t>
            </a:r>
            <a:r>
              <a:rPr kumimoji="1" lang="en-US" altLang="ja-JP" sz="2800" dirty="0" smtClean="0">
                <a:solidFill>
                  <a:schemeClr val="accent6"/>
                </a:solidFill>
                <a:latin typeface="Century Gothic"/>
                <a:cs typeface="Century Gothic"/>
              </a:rPr>
              <a:t>+</a:t>
            </a:r>
            <a:r>
              <a:rPr kumimoji="1" lang="en-US" altLang="ja-JP" sz="2800" b="1" dirty="0" smtClean="0">
                <a:solidFill>
                  <a:schemeClr val="accent6"/>
                </a:solidFill>
                <a:latin typeface="Century Gothic"/>
                <a:cs typeface="Century Gothic"/>
              </a:rPr>
              <a:t>g</a:t>
            </a:r>
            <a:r>
              <a:rPr kumimoji="1" lang="en-US" altLang="ja-JP" sz="2800" b="1" baseline="-25000" dirty="0" smtClean="0">
                <a:solidFill>
                  <a:schemeClr val="accent6"/>
                </a:solidFill>
                <a:latin typeface="Century Gothic"/>
                <a:cs typeface="Century Gothic"/>
              </a:rPr>
              <a:t>2</a:t>
            </a:r>
            <a:r>
              <a:rPr kumimoji="1" lang="en-US" altLang="ja-JP" sz="2800" dirty="0" smtClean="0">
                <a:solidFill>
                  <a:schemeClr val="accent6"/>
                </a:solidFill>
                <a:latin typeface="Century Gothic"/>
                <a:cs typeface="Century Gothic"/>
              </a:rPr>
              <a:t>)/M</a:t>
            </a:r>
          </a:p>
          <a:p>
            <a:pPr algn="ctr"/>
            <a:r>
              <a:rPr kumimoji="1" lang="en-US" altLang="ja-JP" sz="2800" dirty="0" smtClean="0">
                <a:solidFill>
                  <a:schemeClr val="accent6"/>
                </a:solidFill>
                <a:latin typeface="Century Gothic"/>
                <a:cs typeface="Century Gothic"/>
              </a:rPr>
              <a:t>≠ </a:t>
            </a:r>
            <a:r>
              <a:rPr lang="en-US" altLang="ja-JP" sz="2800" dirty="0" err="1" smtClean="0">
                <a:solidFill>
                  <a:schemeClr val="accent6"/>
                </a:solidFill>
                <a:latin typeface="Century Gothic"/>
                <a:cs typeface="Century Gothic"/>
              </a:rPr>
              <a:t>g</a:t>
            </a:r>
            <a:r>
              <a:rPr lang="en-US" altLang="ja-JP" sz="2800" baseline="-25000" dirty="0" err="1" smtClean="0">
                <a:solidFill>
                  <a:schemeClr val="accent6"/>
                </a:solidFill>
                <a:latin typeface="Century Gothic"/>
                <a:cs typeface="Century Gothic"/>
              </a:rPr>
              <a:t>P</a:t>
            </a:r>
            <a:r>
              <a:rPr lang="en-US" altLang="ja-JP" sz="2800" baseline="-25000" dirty="0" smtClean="0">
                <a:solidFill>
                  <a:schemeClr val="accent6"/>
                </a:solidFill>
                <a:latin typeface="Century Gothic"/>
                <a:cs typeface="Century Gothic"/>
              </a:rPr>
              <a:t>*Pπ  </a:t>
            </a:r>
            <a:r>
              <a:rPr lang="en-US" altLang="ja-JP" sz="2800" dirty="0" smtClean="0">
                <a:solidFill>
                  <a:schemeClr val="accent6"/>
                </a:solidFill>
                <a:latin typeface="Century Gothic"/>
                <a:cs typeface="Century Gothic"/>
              </a:rPr>
              <a:t>= </a:t>
            </a:r>
            <a:r>
              <a:rPr lang="en-US" altLang="ja-JP" sz="2800" dirty="0" err="1" smtClean="0">
                <a:solidFill>
                  <a:schemeClr val="accent6"/>
                </a:solidFill>
                <a:latin typeface="Century Gothic"/>
                <a:cs typeface="Century Gothic"/>
              </a:rPr>
              <a:t>g</a:t>
            </a:r>
            <a:r>
              <a:rPr lang="en-US" altLang="ja-JP" sz="2800" dirty="0" smtClean="0">
                <a:solidFill>
                  <a:schemeClr val="accent6"/>
                </a:solidFill>
                <a:latin typeface="Century Gothic"/>
                <a:cs typeface="Century Gothic"/>
              </a:rPr>
              <a:t> + (g</a:t>
            </a:r>
            <a:r>
              <a:rPr lang="en-US" altLang="ja-JP" sz="2800" baseline="-25000" dirty="0" smtClean="0">
                <a:solidFill>
                  <a:schemeClr val="accent6"/>
                </a:solidFill>
                <a:latin typeface="Century Gothic"/>
                <a:cs typeface="Century Gothic"/>
              </a:rPr>
              <a:t>1</a:t>
            </a:r>
            <a:r>
              <a:rPr lang="en-US" altLang="ja-JP" sz="2800" dirty="0" smtClean="0">
                <a:solidFill>
                  <a:schemeClr val="accent6"/>
                </a:solidFill>
                <a:latin typeface="Century Gothic"/>
                <a:cs typeface="Century Gothic"/>
              </a:rPr>
              <a:t>-</a:t>
            </a:r>
            <a:r>
              <a:rPr lang="en-US" altLang="ja-JP" sz="2800" b="1" dirty="0" smtClean="0">
                <a:solidFill>
                  <a:schemeClr val="accent6"/>
                </a:solidFill>
                <a:latin typeface="Century Gothic"/>
                <a:cs typeface="Century Gothic"/>
              </a:rPr>
              <a:t>g</a:t>
            </a:r>
            <a:r>
              <a:rPr lang="en-US" altLang="ja-JP" sz="2800" b="1" baseline="-25000" dirty="0" smtClean="0">
                <a:solidFill>
                  <a:schemeClr val="accent6"/>
                </a:solidFill>
                <a:latin typeface="Century Gothic"/>
                <a:cs typeface="Century Gothic"/>
              </a:rPr>
              <a:t>2</a:t>
            </a:r>
            <a:r>
              <a:rPr lang="en-US" altLang="ja-JP" sz="2800" dirty="0" smtClean="0">
                <a:solidFill>
                  <a:schemeClr val="accent6"/>
                </a:solidFill>
                <a:latin typeface="Century Gothic"/>
                <a:cs typeface="Century Gothic"/>
              </a:rPr>
              <a:t>)/M</a:t>
            </a:r>
            <a:endParaRPr kumimoji="1" lang="ja-JP" altLang="en-US" sz="2800" baseline="-25000" dirty="0">
              <a:solidFill>
                <a:schemeClr val="accent6"/>
              </a:solidFill>
              <a:latin typeface="Century Gothic"/>
              <a:cs typeface="Century Gothic"/>
            </a:endParaRPr>
          </a:p>
        </p:txBody>
      </p:sp>
      <p:sp>
        <p:nvSpPr>
          <p:cNvPr id="52" name="テキスト ボックス 51"/>
          <p:cNvSpPr txBox="1"/>
          <p:nvPr/>
        </p:nvSpPr>
        <p:spPr>
          <a:xfrm>
            <a:off x="727645" y="3362524"/>
            <a:ext cx="299483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 smtClean="0">
                <a:solidFill>
                  <a:schemeClr val="tx2"/>
                </a:solidFill>
                <a:latin typeface="Century Gothic"/>
                <a:cs typeface="Century Gothic"/>
              </a:rPr>
              <a:t>  M</a:t>
            </a:r>
            <a:r>
              <a:rPr kumimoji="1" lang="en-US" altLang="ja-JP" sz="2800" baseline="-25000" dirty="0" smtClean="0">
                <a:solidFill>
                  <a:schemeClr val="tx2"/>
                </a:solidFill>
                <a:latin typeface="Century Gothic"/>
                <a:cs typeface="Century Gothic"/>
              </a:rPr>
              <a:t>P</a:t>
            </a:r>
            <a:r>
              <a:rPr lang="en-US" altLang="ja-JP" sz="2800" baseline="-25000" dirty="0" smtClean="0">
                <a:solidFill>
                  <a:schemeClr val="tx2"/>
                </a:solidFill>
                <a:latin typeface="Century Gothic"/>
                <a:cs typeface="Century Gothic"/>
              </a:rPr>
              <a:t>*</a:t>
            </a:r>
            <a:r>
              <a:rPr kumimoji="1" lang="en-US" altLang="ja-JP" sz="2800" baseline="-25000" dirty="0" smtClean="0">
                <a:solidFill>
                  <a:schemeClr val="tx2"/>
                </a:solidFill>
                <a:latin typeface="Century Gothic"/>
                <a:cs typeface="Century Gothic"/>
              </a:rPr>
              <a:t> </a:t>
            </a:r>
            <a:r>
              <a:rPr kumimoji="1" lang="en-US" altLang="ja-JP" sz="2800" dirty="0" smtClean="0">
                <a:solidFill>
                  <a:schemeClr val="tx2"/>
                </a:solidFill>
                <a:latin typeface="Century Gothic"/>
                <a:cs typeface="Century Gothic"/>
              </a:rPr>
              <a:t>= M-2</a:t>
            </a:r>
            <a:r>
              <a:rPr kumimoji="1" lang="en-US" altLang="ja-JP" sz="2800" b="1" dirty="0" smtClean="0">
                <a:solidFill>
                  <a:schemeClr val="tx2"/>
                </a:solidFill>
                <a:latin typeface="Century Gothic"/>
                <a:cs typeface="Century Gothic"/>
              </a:rPr>
              <a:t>λ</a:t>
            </a:r>
            <a:r>
              <a:rPr kumimoji="1" lang="en-US" altLang="ja-JP" sz="2800" dirty="0" smtClean="0">
                <a:solidFill>
                  <a:schemeClr val="tx2"/>
                </a:solidFill>
                <a:latin typeface="Century Gothic"/>
                <a:cs typeface="Century Gothic"/>
              </a:rPr>
              <a:t>/M</a:t>
            </a:r>
          </a:p>
          <a:p>
            <a:pPr algn="ctr"/>
            <a:r>
              <a:rPr kumimoji="1" lang="en-US" altLang="ja-JP" sz="2800" dirty="0" smtClean="0">
                <a:solidFill>
                  <a:schemeClr val="tx2"/>
                </a:solidFill>
                <a:latin typeface="Century Gothic"/>
                <a:cs typeface="Century Gothic"/>
              </a:rPr>
              <a:t>≠ </a:t>
            </a:r>
            <a:r>
              <a:rPr lang="en-US" altLang="ja-JP" sz="2800" dirty="0" smtClean="0">
                <a:solidFill>
                  <a:schemeClr val="tx2"/>
                </a:solidFill>
                <a:latin typeface="Century Gothic"/>
                <a:cs typeface="Century Gothic"/>
              </a:rPr>
              <a:t>M</a:t>
            </a:r>
            <a:r>
              <a:rPr lang="en-US" altLang="ja-JP" sz="2800" baseline="-25000" dirty="0" smtClean="0">
                <a:solidFill>
                  <a:schemeClr val="tx2"/>
                </a:solidFill>
                <a:latin typeface="Century Gothic"/>
                <a:cs typeface="Century Gothic"/>
              </a:rPr>
              <a:t>P  </a:t>
            </a:r>
            <a:r>
              <a:rPr lang="en-US" altLang="ja-JP" sz="2800" dirty="0" smtClean="0">
                <a:solidFill>
                  <a:schemeClr val="tx2"/>
                </a:solidFill>
                <a:latin typeface="Century Gothic"/>
                <a:cs typeface="Century Gothic"/>
              </a:rPr>
              <a:t>= M+6</a:t>
            </a:r>
            <a:r>
              <a:rPr lang="en-US" altLang="ja-JP" sz="2800" b="1" dirty="0" smtClean="0">
                <a:solidFill>
                  <a:schemeClr val="tx2"/>
                </a:solidFill>
                <a:latin typeface="Century Gothic"/>
                <a:cs typeface="Century Gothic"/>
              </a:rPr>
              <a:t>λ</a:t>
            </a:r>
            <a:r>
              <a:rPr lang="en-US" altLang="ja-JP" sz="2800" dirty="0" smtClean="0">
                <a:solidFill>
                  <a:schemeClr val="tx2"/>
                </a:solidFill>
                <a:latin typeface="Century Gothic"/>
                <a:cs typeface="Century Gothic"/>
              </a:rPr>
              <a:t>/M</a:t>
            </a:r>
            <a:endParaRPr kumimoji="1" lang="ja-JP" altLang="en-US" sz="2800" baseline="-25000" dirty="0">
              <a:solidFill>
                <a:schemeClr val="tx2"/>
              </a:solidFill>
              <a:latin typeface="Century Gothic"/>
              <a:cs typeface="Century Gothic"/>
            </a:endParaRPr>
          </a:p>
        </p:txBody>
      </p:sp>
      <p:sp>
        <p:nvSpPr>
          <p:cNvPr id="48" name="円/楕円 47"/>
          <p:cNvSpPr>
            <a:spLocks noChangeAspect="1"/>
          </p:cNvSpPr>
          <p:nvPr/>
        </p:nvSpPr>
        <p:spPr>
          <a:xfrm>
            <a:off x="4366116" y="2832110"/>
            <a:ext cx="192083" cy="192083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7" name="円/楕円 46"/>
          <p:cNvSpPr>
            <a:spLocks noChangeAspect="1"/>
          </p:cNvSpPr>
          <p:nvPr/>
        </p:nvSpPr>
        <p:spPr>
          <a:xfrm>
            <a:off x="4359766" y="4796957"/>
            <a:ext cx="192083" cy="192083"/>
          </a:xfrm>
          <a:prstGeom prst="ellipse">
            <a:avLst/>
          </a:prstGeom>
          <a:solidFill>
            <a:srgbClr val="F79646"/>
          </a:solidFill>
          <a:ln>
            <a:solidFill>
              <a:srgbClr val="F7964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5451758" y="3604734"/>
            <a:ext cx="1966574" cy="58477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600" dirty="0" smtClean="0">
                <a:latin typeface="Century Gothic"/>
                <a:cs typeface="Century Gothic"/>
              </a:rPr>
              <a:t>particle</a:t>
            </a:r>
            <a:r>
              <a:rPr lang="en-US" altLang="ja-JP" sz="1600" dirty="0" smtClean="0">
                <a:latin typeface="Century Gothic"/>
                <a:cs typeface="Century Gothic"/>
              </a:rPr>
              <a:t>-hole</a:t>
            </a:r>
          </a:p>
          <a:p>
            <a:pPr algn="ctr"/>
            <a:r>
              <a:rPr lang="en-US" altLang="ja-JP" sz="1600" dirty="0" smtClean="0">
                <a:latin typeface="Century Gothic"/>
                <a:cs typeface="Century Gothic"/>
              </a:rPr>
              <a:t>NN</a:t>
            </a:r>
            <a:r>
              <a:rPr lang="en-US" altLang="ja-JP" sz="1600" baseline="30000" dirty="0" smtClean="0">
                <a:latin typeface="Century Gothic"/>
                <a:cs typeface="Century Gothic"/>
              </a:rPr>
              <a:t>-1</a:t>
            </a:r>
            <a:endParaRPr kumimoji="1" lang="ja-JP" altLang="en-US" sz="1600" baseline="30000" dirty="0">
              <a:latin typeface="Century Gothic"/>
              <a:cs typeface="Century Gothic"/>
            </a:endParaRPr>
          </a:p>
        </p:txBody>
      </p:sp>
      <p:cxnSp>
        <p:nvCxnSpPr>
          <p:cNvPr id="21" name="直線コネクタ 20"/>
          <p:cNvCxnSpPr/>
          <p:nvPr/>
        </p:nvCxnSpPr>
        <p:spPr>
          <a:xfrm>
            <a:off x="1529542" y="1318312"/>
            <a:ext cx="294001" cy="1588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直線コネクタ 21"/>
          <p:cNvCxnSpPr/>
          <p:nvPr/>
        </p:nvCxnSpPr>
        <p:spPr>
          <a:xfrm>
            <a:off x="3787061" y="2551714"/>
            <a:ext cx="156636" cy="1588"/>
          </a:xfrm>
          <a:prstGeom prst="line">
            <a:avLst/>
          </a:prstGeom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直線コネクタ 22"/>
          <p:cNvCxnSpPr/>
          <p:nvPr/>
        </p:nvCxnSpPr>
        <p:spPr>
          <a:xfrm>
            <a:off x="3787061" y="5034508"/>
            <a:ext cx="156636" cy="1588"/>
          </a:xfrm>
          <a:prstGeom prst="line">
            <a:avLst/>
          </a:prstGeom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直線コネクタ 25"/>
          <p:cNvCxnSpPr/>
          <p:nvPr/>
        </p:nvCxnSpPr>
        <p:spPr>
          <a:xfrm>
            <a:off x="3787061" y="3704254"/>
            <a:ext cx="156636" cy="1588"/>
          </a:xfrm>
          <a:prstGeom prst="line">
            <a:avLst/>
          </a:prstGeom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テキスト ボックス 26"/>
          <p:cNvSpPr txBox="1"/>
          <p:nvPr/>
        </p:nvSpPr>
        <p:spPr>
          <a:xfrm>
            <a:off x="4774099" y="2808293"/>
            <a:ext cx="475363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600" dirty="0" err="1" smtClean="0">
                <a:latin typeface="Century Gothic"/>
                <a:cs typeface="Century Gothic"/>
              </a:rPr>
              <a:t>π</a:t>
            </a:r>
            <a:endParaRPr kumimoji="1" lang="ja-JP" altLang="en-US" sz="1600" dirty="0">
              <a:latin typeface="Century Gothic"/>
              <a:cs typeface="Century Gothic"/>
            </a:endParaRPr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4774099" y="4668945"/>
            <a:ext cx="475363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600" dirty="0" err="1" smtClean="0">
                <a:latin typeface="Century Gothic"/>
                <a:cs typeface="Century Gothic"/>
              </a:rPr>
              <a:t>π</a:t>
            </a:r>
            <a:endParaRPr kumimoji="1" lang="ja-JP" altLang="en-US" sz="1600" dirty="0">
              <a:latin typeface="Century Gothic"/>
              <a:cs typeface="Century Gothic"/>
            </a:endParaRPr>
          </a:p>
        </p:txBody>
      </p:sp>
      <p:pic>
        <p:nvPicPr>
          <p:cNvPr id="29" name="図 28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"/>
          </a:blip>
          <a:stretch>
            <a:fillRect/>
          </a:stretch>
        </p:blipFill>
        <p:spPr>
          <a:xfrm>
            <a:off x="1430655" y="650957"/>
            <a:ext cx="6282690" cy="6438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4" grpId="0"/>
      <p:bldP spid="51" grpId="0"/>
      <p:bldP spid="52" grpId="0"/>
      <p:bldP spid="48" grpId="0" animBg="1"/>
      <p:bldP spid="47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40994" y="1254798"/>
            <a:ext cx="7462012" cy="5389753"/>
          </a:xfrm>
          <a:prstGeom prst="rect">
            <a:avLst/>
          </a:prstGeom>
        </p:spPr>
      </p:pic>
      <p:sp>
        <p:nvSpPr>
          <p:cNvPr id="23" name="テキスト ボックス 22"/>
          <p:cNvSpPr txBox="1"/>
          <p:nvPr/>
        </p:nvSpPr>
        <p:spPr>
          <a:xfrm rot="21180000">
            <a:off x="2094373" y="1714500"/>
            <a:ext cx="59261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 smtClean="0">
                <a:solidFill>
                  <a:schemeClr val="accent1"/>
                </a:solidFill>
                <a:latin typeface="Century Gothic"/>
                <a:cs typeface="Century Gothic"/>
              </a:rPr>
              <a:t>“Color </a:t>
            </a:r>
            <a:r>
              <a:rPr lang="en-US" altLang="ja-JP" sz="2800" b="1" dirty="0" smtClean="0">
                <a:solidFill>
                  <a:schemeClr val="accent1"/>
                </a:solidFill>
                <a:latin typeface="Century Gothic"/>
                <a:cs typeface="Century Gothic"/>
              </a:rPr>
              <a:t>electric</a:t>
            </a:r>
            <a:r>
              <a:rPr lang="en-US" altLang="ja-JP" sz="2800" dirty="0" smtClean="0">
                <a:solidFill>
                  <a:schemeClr val="accent1"/>
                </a:solidFill>
                <a:latin typeface="Century Gothic"/>
                <a:cs typeface="Century Gothic"/>
              </a:rPr>
              <a:t> gluon enhanced”</a:t>
            </a:r>
            <a:endParaRPr kumimoji="1" lang="ja-JP" altLang="en-US" sz="2800" dirty="0">
              <a:solidFill>
                <a:schemeClr val="accent1"/>
              </a:solidFill>
              <a:latin typeface="Century Gothic"/>
              <a:cs typeface="Century Gothic"/>
            </a:endParaRPr>
          </a:p>
        </p:txBody>
      </p:sp>
      <p:sp>
        <p:nvSpPr>
          <p:cNvPr id="25" name="テキスト ボックス 24"/>
          <p:cNvSpPr txBox="1"/>
          <p:nvPr/>
        </p:nvSpPr>
        <p:spPr>
          <a:xfrm rot="900000">
            <a:off x="2045811" y="3759201"/>
            <a:ext cx="63909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 smtClean="0">
                <a:solidFill>
                  <a:schemeClr val="accent2"/>
                </a:solidFill>
                <a:latin typeface="Century Gothic"/>
                <a:cs typeface="Century Gothic"/>
              </a:rPr>
              <a:t>“Color </a:t>
            </a:r>
            <a:r>
              <a:rPr lang="en-US" altLang="ja-JP" sz="2800" b="1" dirty="0" smtClean="0">
                <a:solidFill>
                  <a:schemeClr val="accent2"/>
                </a:solidFill>
                <a:latin typeface="Century Gothic"/>
                <a:cs typeface="Century Gothic"/>
              </a:rPr>
              <a:t>magnetic</a:t>
            </a:r>
            <a:r>
              <a:rPr lang="en-US" altLang="ja-JP" sz="2800" dirty="0" smtClean="0">
                <a:solidFill>
                  <a:schemeClr val="accent2"/>
                </a:solidFill>
                <a:latin typeface="Century Gothic"/>
                <a:cs typeface="Century Gothic"/>
              </a:rPr>
              <a:t> gluon suppressed”</a:t>
            </a:r>
            <a:endParaRPr kumimoji="1" lang="ja-JP" altLang="en-US" sz="2800" dirty="0">
              <a:solidFill>
                <a:schemeClr val="accent2"/>
              </a:solidFill>
              <a:latin typeface="Century Gothic"/>
              <a:cs typeface="Century Gothic"/>
            </a:endParaRPr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25178" y="0"/>
            <a:ext cx="90936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 smtClean="0">
                <a:latin typeface="Century Gothic"/>
                <a:cs typeface="Century Gothic"/>
              </a:rPr>
              <a:t>4. Appl.2: Next-to-Leading order in 1/m</a:t>
            </a:r>
            <a:r>
              <a:rPr lang="en-US" altLang="ja-JP" sz="2800" baseline="-25000" dirty="0" smtClean="0">
                <a:latin typeface="Century Gothic"/>
                <a:cs typeface="Century Gothic"/>
              </a:rPr>
              <a:t>Q</a:t>
            </a:r>
            <a:r>
              <a:rPr lang="en-US" altLang="ja-JP" sz="2800" dirty="0" smtClean="0">
                <a:latin typeface="Century Gothic"/>
                <a:cs typeface="Century Gothic"/>
              </a:rPr>
              <a:t> expansion</a:t>
            </a:r>
            <a:endParaRPr lang="ja-JP" altLang="en-US" sz="2800" dirty="0">
              <a:latin typeface="Century Gothic"/>
              <a:cs typeface="Century Gothic"/>
            </a:endParaRPr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"/>
          </a:blip>
          <a:stretch>
            <a:fillRect/>
          </a:stretch>
        </p:blipFill>
        <p:spPr>
          <a:xfrm>
            <a:off x="1430655" y="650957"/>
            <a:ext cx="6282690" cy="643890"/>
          </a:xfrm>
          <a:prstGeom prst="rect">
            <a:avLst/>
          </a:prstGeom>
        </p:spPr>
      </p:pic>
      <p:grpSp>
        <p:nvGrpSpPr>
          <p:cNvPr id="14" name="図形グループ 13"/>
          <p:cNvGrpSpPr/>
          <p:nvPr/>
        </p:nvGrpSpPr>
        <p:grpSpPr>
          <a:xfrm>
            <a:off x="958673" y="5907088"/>
            <a:ext cx="8262616" cy="703778"/>
            <a:chOff x="958673" y="5907088"/>
            <a:chExt cx="8262616" cy="703778"/>
          </a:xfrm>
        </p:grpSpPr>
        <p:sp>
          <p:nvSpPr>
            <p:cNvPr id="8" name="テキスト ボックス 7"/>
            <p:cNvSpPr txBox="1"/>
            <p:nvPr/>
          </p:nvSpPr>
          <p:spPr>
            <a:xfrm>
              <a:off x="958673" y="6241534"/>
              <a:ext cx="11167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>
                  <a:latin typeface="Century Gothic"/>
                  <a:cs typeface="Century Gothic"/>
                </a:rPr>
                <a:t>vacuum</a:t>
              </a:r>
              <a:endParaRPr kumimoji="1" lang="ja-JP" altLang="en-US" dirty="0">
                <a:latin typeface="Century Gothic"/>
                <a:cs typeface="Century Gothic"/>
              </a:endParaRPr>
            </a:p>
          </p:txBody>
        </p:sp>
        <p:sp>
          <p:nvSpPr>
            <p:cNvPr id="9" name="テキスト ボックス 8"/>
            <p:cNvSpPr txBox="1"/>
            <p:nvPr/>
          </p:nvSpPr>
          <p:spPr>
            <a:xfrm>
              <a:off x="6516740" y="6209268"/>
              <a:ext cx="270454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>
                  <a:latin typeface="Century Gothic"/>
                  <a:cs typeface="Century Gothic"/>
                </a:rPr>
                <a:t>normal nuclear matter</a:t>
              </a:r>
              <a:endParaRPr kumimoji="1" lang="ja-JP" altLang="en-US" dirty="0">
                <a:latin typeface="Century Gothic"/>
                <a:cs typeface="Century Gothic"/>
              </a:endParaRPr>
            </a:p>
          </p:txBody>
        </p:sp>
        <p:cxnSp>
          <p:nvCxnSpPr>
            <p:cNvPr id="11" name="直線矢印コネクタ 10"/>
            <p:cNvCxnSpPr/>
            <p:nvPr/>
          </p:nvCxnSpPr>
          <p:spPr>
            <a:xfrm rot="5400000" flipH="1" flipV="1">
              <a:off x="8086364" y="6073914"/>
              <a:ext cx="335240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テキスト ボックス 9"/>
          <p:cNvSpPr txBox="1"/>
          <p:nvPr/>
        </p:nvSpPr>
        <p:spPr>
          <a:xfrm rot="21180000">
            <a:off x="4813264" y="1639401"/>
            <a:ext cx="13005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800" dirty="0" smtClean="0">
                <a:solidFill>
                  <a:schemeClr val="accent1"/>
                </a:solidFill>
                <a:latin typeface="Century Gothic"/>
                <a:cs typeface="Century Gothic"/>
              </a:rPr>
              <a:t>λ</a:t>
            </a:r>
            <a:r>
              <a:rPr kumimoji="1" lang="en-US" altLang="ja-JP" sz="2800" baseline="-25000" dirty="0" smtClean="0">
                <a:solidFill>
                  <a:schemeClr val="accent1"/>
                </a:solidFill>
                <a:latin typeface="Century Gothic"/>
                <a:cs typeface="Century Gothic"/>
              </a:rPr>
              <a:t>1</a:t>
            </a:r>
            <a:r>
              <a:rPr kumimoji="1" lang="en-US" altLang="ja-JP" sz="2800" dirty="0" smtClean="0">
                <a:solidFill>
                  <a:schemeClr val="accent1"/>
                </a:solidFill>
                <a:latin typeface="Century Gothic"/>
                <a:cs typeface="Century Gothic"/>
              </a:rPr>
              <a:t>(ρ)</a:t>
            </a:r>
            <a:endParaRPr kumimoji="1" lang="ja-JP" altLang="en-US" sz="2800" dirty="0">
              <a:solidFill>
                <a:schemeClr val="accent1"/>
              </a:solidFill>
              <a:latin typeface="Century Gothic"/>
              <a:cs typeface="Century Gothic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 rot="187574">
            <a:off x="4803426" y="2360892"/>
            <a:ext cx="18916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800" dirty="0" smtClean="0">
                <a:solidFill>
                  <a:schemeClr val="accent2"/>
                </a:solidFill>
                <a:latin typeface="Century Gothic"/>
                <a:cs typeface="Century Gothic"/>
              </a:rPr>
              <a:t>λ</a:t>
            </a:r>
            <a:r>
              <a:rPr kumimoji="1" lang="en-US" altLang="ja-JP" sz="2800" baseline="-25000" dirty="0" smtClean="0">
                <a:solidFill>
                  <a:schemeClr val="accent2"/>
                </a:solidFill>
                <a:latin typeface="Century Gothic"/>
                <a:cs typeface="Century Gothic"/>
              </a:rPr>
              <a:t>2</a:t>
            </a:r>
            <a:r>
              <a:rPr kumimoji="1" lang="en-US" altLang="ja-JP" sz="2800" dirty="0" smtClean="0">
                <a:solidFill>
                  <a:schemeClr val="accent2"/>
                </a:solidFill>
                <a:latin typeface="Century Gothic"/>
                <a:cs typeface="Century Gothic"/>
              </a:rPr>
              <a:t>(ρ,m</a:t>
            </a:r>
            <a:r>
              <a:rPr kumimoji="1" lang="en-US" altLang="ja-JP" sz="2800" baseline="-25000" dirty="0" smtClean="0">
                <a:solidFill>
                  <a:schemeClr val="accent2"/>
                </a:solidFill>
                <a:latin typeface="Century Gothic"/>
                <a:cs typeface="Century Gothic"/>
              </a:rPr>
              <a:t>c</a:t>
            </a:r>
            <a:r>
              <a:rPr kumimoji="1" lang="en-US" altLang="ja-JP" sz="2800" dirty="0" smtClean="0">
                <a:solidFill>
                  <a:schemeClr val="accent2"/>
                </a:solidFill>
                <a:latin typeface="Century Gothic"/>
                <a:cs typeface="Century Gothic"/>
              </a:rPr>
              <a:t>)</a:t>
            </a:r>
            <a:endParaRPr kumimoji="1" lang="ja-JP" altLang="en-US" sz="2800" dirty="0">
              <a:solidFill>
                <a:schemeClr val="accent2"/>
              </a:solidFill>
              <a:latin typeface="Century Gothic"/>
              <a:cs typeface="Century Gothic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 rot="961207">
            <a:off x="4712242" y="3873197"/>
            <a:ext cx="19000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800" dirty="0" smtClean="0">
                <a:solidFill>
                  <a:schemeClr val="accent2"/>
                </a:solidFill>
                <a:latin typeface="Century Gothic"/>
                <a:cs typeface="Century Gothic"/>
              </a:rPr>
              <a:t>λ</a:t>
            </a:r>
            <a:r>
              <a:rPr kumimoji="1" lang="en-US" altLang="ja-JP" sz="2800" baseline="-25000" dirty="0" smtClean="0">
                <a:solidFill>
                  <a:schemeClr val="accent2"/>
                </a:solidFill>
                <a:latin typeface="Century Gothic"/>
                <a:cs typeface="Century Gothic"/>
              </a:rPr>
              <a:t>2</a:t>
            </a:r>
            <a:r>
              <a:rPr kumimoji="1" lang="en-US" altLang="ja-JP" sz="2800" dirty="0" smtClean="0">
                <a:solidFill>
                  <a:schemeClr val="accent2"/>
                </a:solidFill>
                <a:latin typeface="Century Gothic"/>
                <a:cs typeface="Century Gothic"/>
              </a:rPr>
              <a:t>(ρ,m</a:t>
            </a:r>
            <a:r>
              <a:rPr lang="en-US" altLang="ja-JP" sz="2800" baseline="-25000" dirty="0" smtClean="0">
                <a:solidFill>
                  <a:schemeClr val="accent2"/>
                </a:solidFill>
                <a:latin typeface="Century Gothic"/>
                <a:cs typeface="Century Gothic"/>
              </a:rPr>
              <a:t>b</a:t>
            </a:r>
            <a:r>
              <a:rPr kumimoji="1" lang="en-US" altLang="ja-JP" sz="2800" dirty="0" smtClean="0">
                <a:solidFill>
                  <a:schemeClr val="accent2"/>
                </a:solidFill>
                <a:latin typeface="Century Gothic"/>
                <a:cs typeface="Century Gothic"/>
              </a:rPr>
              <a:t>)</a:t>
            </a:r>
            <a:endParaRPr kumimoji="1" lang="ja-JP" altLang="en-US" sz="2800" dirty="0">
              <a:solidFill>
                <a:schemeClr val="accent2"/>
              </a:solidFill>
              <a:latin typeface="Century Gothic"/>
              <a:cs typeface="Century Gothic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5" grpId="0"/>
      <p:bldP spid="10" grpId="0"/>
      <p:bldP spid="10" grpId="1"/>
      <p:bldP spid="12" grpId="0"/>
      <p:bldP spid="12" grpId="1"/>
      <p:bldP spid="13" grpId="0"/>
      <p:bldP spid="13" grpId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テキスト ボックス 27"/>
          <p:cNvSpPr txBox="1"/>
          <p:nvPr/>
        </p:nvSpPr>
        <p:spPr>
          <a:xfrm>
            <a:off x="25178" y="0"/>
            <a:ext cx="90936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 smtClean="0">
                <a:latin typeface="Century Gothic"/>
                <a:cs typeface="Century Gothic"/>
              </a:rPr>
              <a:t>4. Appl.2: Next-to-Leading order in 1/m</a:t>
            </a:r>
            <a:r>
              <a:rPr lang="en-US" altLang="ja-JP" sz="2800" baseline="-25000" dirty="0" smtClean="0">
                <a:latin typeface="Century Gothic"/>
                <a:cs typeface="Century Gothic"/>
              </a:rPr>
              <a:t>Q</a:t>
            </a:r>
            <a:r>
              <a:rPr lang="en-US" altLang="ja-JP" sz="2800" dirty="0" smtClean="0">
                <a:latin typeface="Century Gothic"/>
                <a:cs typeface="Century Gothic"/>
              </a:rPr>
              <a:t> expansion</a:t>
            </a:r>
            <a:endParaRPr lang="ja-JP" altLang="en-US" sz="2800" dirty="0">
              <a:latin typeface="Century Gothic"/>
              <a:cs typeface="Century Gothic"/>
            </a:endParaRPr>
          </a:p>
        </p:txBody>
      </p:sp>
      <p:grpSp>
        <p:nvGrpSpPr>
          <p:cNvPr id="2" name="図形グループ 1"/>
          <p:cNvGrpSpPr/>
          <p:nvPr/>
        </p:nvGrpSpPr>
        <p:grpSpPr>
          <a:xfrm>
            <a:off x="1487937" y="1135390"/>
            <a:ext cx="4934076" cy="3981410"/>
            <a:chOff x="1995937" y="1719590"/>
            <a:chExt cx="4934076" cy="3981410"/>
          </a:xfrm>
        </p:grpSpPr>
        <p:pic>
          <p:nvPicPr>
            <p:cNvPr id="15" name="図 1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460908" y="1719590"/>
              <a:ext cx="3469105" cy="3275300"/>
            </a:xfrm>
            <a:prstGeom prst="rect">
              <a:avLst/>
            </a:prstGeom>
          </p:spPr>
        </p:pic>
        <p:sp>
          <p:nvSpPr>
            <p:cNvPr id="16" name="テキスト ボックス 15"/>
            <p:cNvSpPr txBox="1"/>
            <p:nvPr/>
          </p:nvSpPr>
          <p:spPr>
            <a:xfrm>
              <a:off x="4352964" y="5177780"/>
              <a:ext cx="156380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800" dirty="0" smtClean="0">
                  <a:latin typeface="Century Gothic"/>
                  <a:cs typeface="Century Gothic"/>
                </a:rPr>
                <a:t>Nucleus</a:t>
              </a:r>
              <a:endParaRPr kumimoji="1" lang="ja-JP" altLang="en-US" sz="2800" dirty="0">
                <a:latin typeface="Century Gothic"/>
                <a:cs typeface="Century Gothic"/>
              </a:endParaRPr>
            </a:p>
          </p:txBody>
        </p:sp>
        <p:cxnSp>
          <p:nvCxnSpPr>
            <p:cNvPr id="17" name="直線コネクタ 16"/>
            <p:cNvCxnSpPr/>
            <p:nvPr/>
          </p:nvCxnSpPr>
          <p:spPr>
            <a:xfrm rot="5400000" flipH="1" flipV="1">
              <a:off x="4333539" y="3674595"/>
              <a:ext cx="693004" cy="1590"/>
            </a:xfrm>
            <a:prstGeom prst="line">
              <a:avLst/>
            </a:prstGeom>
            <a:ln w="762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lg" len="lg"/>
            </a:ln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線コネクタ 17"/>
            <p:cNvCxnSpPr/>
            <p:nvPr/>
          </p:nvCxnSpPr>
          <p:spPr>
            <a:xfrm rot="10800000">
              <a:off x="3073400" y="2603501"/>
              <a:ext cx="1267974" cy="725389"/>
            </a:xfrm>
            <a:prstGeom prst="line">
              <a:avLst/>
            </a:prstGeom>
            <a:ln>
              <a:solidFill>
                <a:schemeClr val="tx1"/>
              </a:solidFill>
              <a:head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テキスト ボックス 18"/>
            <p:cNvSpPr txBox="1"/>
            <p:nvPr/>
          </p:nvSpPr>
          <p:spPr>
            <a:xfrm>
              <a:off x="1995937" y="2164099"/>
              <a:ext cx="132349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3600" dirty="0" smtClean="0">
                  <a:latin typeface="Century Gothic"/>
                  <a:cs typeface="Century Gothic"/>
                </a:rPr>
                <a:t>D, D*</a:t>
              </a:r>
              <a:endParaRPr kumimoji="1" lang="ja-JP" altLang="en-US" sz="3600" baseline="30000" dirty="0">
                <a:latin typeface="Century Gothic"/>
                <a:cs typeface="Century Gothic"/>
              </a:endParaRPr>
            </a:p>
          </p:txBody>
        </p:sp>
        <p:cxnSp>
          <p:nvCxnSpPr>
            <p:cNvPr id="20" name="直線コネクタ 19"/>
            <p:cNvCxnSpPr/>
            <p:nvPr/>
          </p:nvCxnSpPr>
          <p:spPr>
            <a:xfrm>
              <a:off x="2108078" y="2297112"/>
              <a:ext cx="266825" cy="1588"/>
            </a:xfrm>
            <a:prstGeom prst="line">
              <a:avLst/>
            </a:prstGeom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線コネクタ 23"/>
            <p:cNvCxnSpPr/>
            <p:nvPr/>
          </p:nvCxnSpPr>
          <p:spPr>
            <a:xfrm>
              <a:off x="4391064" y="3794653"/>
              <a:ext cx="228600" cy="1588"/>
            </a:xfrm>
            <a:prstGeom prst="line">
              <a:avLst/>
            </a:prstGeom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直線コネクタ 32"/>
            <p:cNvCxnSpPr/>
            <p:nvPr/>
          </p:nvCxnSpPr>
          <p:spPr>
            <a:xfrm>
              <a:off x="2703169" y="2297112"/>
              <a:ext cx="266825" cy="1588"/>
            </a:xfrm>
            <a:prstGeom prst="line">
              <a:avLst/>
            </a:prstGeom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テキスト ボックス 33"/>
            <p:cNvSpPr txBox="1"/>
            <p:nvPr/>
          </p:nvSpPr>
          <p:spPr>
            <a:xfrm>
              <a:off x="4916848" y="3014764"/>
              <a:ext cx="499581" cy="646331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wrap="none" rtlCol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altLang="ja-JP" sz="3600" dirty="0" smtClean="0">
                  <a:latin typeface="Century Gothic"/>
                  <a:cs typeface="Century Gothic"/>
                </a:rPr>
                <a:t>q</a:t>
              </a:r>
              <a:endParaRPr kumimoji="1" lang="ja-JP" altLang="en-US" sz="3600" dirty="0">
                <a:latin typeface="Century Gothic"/>
                <a:cs typeface="Century Gothic"/>
              </a:endParaRPr>
            </a:p>
          </p:txBody>
        </p:sp>
        <p:sp>
          <p:nvSpPr>
            <p:cNvPr id="35" name="テキスト ボックス 34"/>
            <p:cNvSpPr txBox="1"/>
            <p:nvPr/>
          </p:nvSpPr>
          <p:spPr>
            <a:xfrm>
              <a:off x="4265174" y="3577580"/>
              <a:ext cx="483350" cy="646331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wrap="none" rtlCol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altLang="ja-JP" sz="3600" dirty="0">
                  <a:latin typeface="Century Gothic"/>
                  <a:cs typeface="Century Gothic"/>
                </a:rPr>
                <a:t>c</a:t>
              </a:r>
              <a:endParaRPr kumimoji="1" lang="ja-JP" altLang="en-US" sz="3600" dirty="0">
                <a:latin typeface="Century Gothic"/>
                <a:cs typeface="Century Gothic"/>
              </a:endParaRPr>
            </a:p>
          </p:txBody>
        </p:sp>
      </p:grpSp>
      <p:sp>
        <p:nvSpPr>
          <p:cNvPr id="4" name="正方形/長方形 3"/>
          <p:cNvSpPr/>
          <p:nvPr/>
        </p:nvSpPr>
        <p:spPr>
          <a:xfrm>
            <a:off x="5876078" y="4431171"/>
            <a:ext cx="147508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400" dirty="0" err="1">
                <a:latin typeface="HG丸ｺﾞｼｯｸM-PRO"/>
                <a:ea typeface="HG丸ｺﾞｼｯｸM-PRO"/>
                <a:cs typeface="HG丸ｺﾞｼｯｸM-PRO"/>
              </a:rPr>
              <a:t>HiggsTan.com</a:t>
            </a:r>
            <a:endParaRPr lang="ja-JP" altLang="en-US" sz="1400" dirty="0">
              <a:latin typeface="HG丸ｺﾞｼｯｸM-PRO"/>
              <a:ea typeface="HG丸ｺﾞｼｯｸM-PRO"/>
              <a:cs typeface="HG丸ｺﾞｼｯｸM-PRO"/>
            </a:endParaRPr>
          </a:p>
        </p:txBody>
      </p:sp>
      <p:grpSp>
        <p:nvGrpSpPr>
          <p:cNvPr id="5" name="図形グループ 4"/>
          <p:cNvGrpSpPr/>
          <p:nvPr/>
        </p:nvGrpSpPr>
        <p:grpSpPr>
          <a:xfrm>
            <a:off x="4592112" y="5269201"/>
            <a:ext cx="4464611" cy="1003300"/>
            <a:chOff x="-111647" y="5524501"/>
            <a:chExt cx="4464611" cy="1003300"/>
          </a:xfrm>
        </p:grpSpPr>
        <p:sp>
          <p:nvSpPr>
            <p:cNvPr id="25" name="テキスト ボックス 24"/>
            <p:cNvSpPr txBox="1"/>
            <p:nvPr/>
          </p:nvSpPr>
          <p:spPr>
            <a:xfrm>
              <a:off x="-111647" y="5701000"/>
              <a:ext cx="4439449" cy="6309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3500" b="1" dirty="0" smtClean="0">
                  <a:solidFill>
                    <a:srgbClr val="FF0000"/>
                  </a:solidFill>
                  <a:latin typeface="Century Gothic"/>
                  <a:cs typeface="Century Gothic"/>
                </a:rPr>
                <a:t>Probing gluon fields</a:t>
              </a:r>
              <a:endParaRPr kumimoji="1" lang="ja-JP" altLang="en-US" sz="3500" b="1" dirty="0">
                <a:solidFill>
                  <a:srgbClr val="FF0000"/>
                </a:solidFill>
                <a:latin typeface="Century Gothic"/>
                <a:cs typeface="Century Gothic"/>
              </a:endParaRPr>
            </a:p>
          </p:txBody>
        </p:sp>
        <p:sp>
          <p:nvSpPr>
            <p:cNvPr id="21" name="角丸四角形 20"/>
            <p:cNvSpPr/>
            <p:nvPr/>
          </p:nvSpPr>
          <p:spPr>
            <a:xfrm>
              <a:off x="-101598" y="5524501"/>
              <a:ext cx="4454562" cy="1003300"/>
            </a:xfrm>
            <a:prstGeom prst="roundRect">
              <a:avLst/>
            </a:prstGeom>
            <a:noFill/>
            <a:ln w="571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22" name="テキスト ボックス 21"/>
          <p:cNvSpPr txBox="1"/>
          <p:nvPr/>
        </p:nvSpPr>
        <p:spPr>
          <a:xfrm>
            <a:off x="395386" y="5435570"/>
            <a:ext cx="3353508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3500" b="1" dirty="0" smtClean="0">
                <a:solidFill>
                  <a:srgbClr val="FF0000"/>
                </a:solidFill>
                <a:latin typeface="Century Gothic"/>
                <a:cs typeface="Century Gothic"/>
              </a:rPr>
              <a:t>Charm hadron</a:t>
            </a:r>
            <a:endParaRPr kumimoji="1" lang="ja-JP" altLang="en-US" sz="3500" b="1" dirty="0">
              <a:solidFill>
                <a:srgbClr val="FF0000"/>
              </a:solidFill>
              <a:latin typeface="Century Gothic"/>
              <a:cs typeface="Century Gothic"/>
            </a:endParaRPr>
          </a:p>
        </p:txBody>
      </p:sp>
      <p:sp>
        <p:nvSpPr>
          <p:cNvPr id="23" name="角丸四角形 22"/>
          <p:cNvSpPr/>
          <p:nvPr/>
        </p:nvSpPr>
        <p:spPr>
          <a:xfrm>
            <a:off x="63502" y="5269201"/>
            <a:ext cx="3995338" cy="1003300"/>
          </a:xfrm>
          <a:prstGeom prst="round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右矢印 5"/>
          <p:cNvSpPr/>
          <p:nvPr/>
        </p:nvSpPr>
        <p:spPr>
          <a:xfrm>
            <a:off x="4192948" y="5499070"/>
            <a:ext cx="279400" cy="580380"/>
          </a:xfrm>
          <a:prstGeom prst="rightArrow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6" name="図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7720" y="2744691"/>
            <a:ext cx="1108739" cy="1108739"/>
          </a:xfrm>
          <a:prstGeom prst="rect">
            <a:avLst/>
          </a:prstGeom>
        </p:spPr>
      </p:pic>
      <p:pic>
        <p:nvPicPr>
          <p:cNvPr id="27" name="図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1747" y="1996720"/>
            <a:ext cx="1502107" cy="1502107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5">
            <a:alphaModFix amt="60000"/>
          </a:blip>
          <a:stretch>
            <a:fillRect/>
          </a:stretch>
        </p:blipFill>
        <p:spPr>
          <a:xfrm>
            <a:off x="2427212" y="1316980"/>
            <a:ext cx="3810000" cy="3810000"/>
          </a:xfrm>
          <a:prstGeom prst="rect">
            <a:avLst/>
          </a:prstGeom>
        </p:spPr>
      </p:pic>
      <p:sp>
        <p:nvSpPr>
          <p:cNvPr id="29" name="テキスト ボックス 28"/>
          <p:cNvSpPr txBox="1"/>
          <p:nvPr/>
        </p:nvSpPr>
        <p:spPr>
          <a:xfrm>
            <a:off x="3031334" y="6249569"/>
            <a:ext cx="25976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400" b="1" smtClean="0">
                <a:solidFill>
                  <a:srgbClr val="FF0000"/>
                </a:solidFill>
                <a:latin typeface="Century Gothic"/>
                <a:cs typeface="Century Gothic"/>
              </a:rPr>
              <a:t>1</a:t>
            </a:r>
            <a:r>
              <a:rPr kumimoji="1" lang="en-US" altLang="ja-JP" sz="2400" b="1" smtClean="0">
                <a:solidFill>
                  <a:srgbClr val="FF0000"/>
                </a:solidFill>
                <a:latin typeface="Century Gothic"/>
                <a:cs typeface="Century Gothic"/>
              </a:rPr>
              <a:t>/</a:t>
            </a:r>
            <a:r>
              <a:rPr kumimoji="1" lang="en-US" altLang="ja-JP" sz="2400" b="1" dirty="0" err="1" smtClean="0">
                <a:solidFill>
                  <a:srgbClr val="FF0000"/>
                </a:solidFill>
                <a:latin typeface="Century Gothic"/>
                <a:cs typeface="Century Gothic"/>
              </a:rPr>
              <a:t>m</a:t>
            </a:r>
            <a:r>
              <a:rPr kumimoji="1" lang="en-US" altLang="ja-JP" sz="2400" b="1" baseline="-25000" dirty="0" err="1" smtClean="0">
                <a:solidFill>
                  <a:srgbClr val="FF0000"/>
                </a:solidFill>
                <a:latin typeface="Century Gothic"/>
                <a:cs typeface="Century Gothic"/>
              </a:rPr>
              <a:t>Q</a:t>
            </a:r>
            <a:r>
              <a:rPr kumimoji="1" lang="en-US" altLang="ja-JP" sz="2400" b="1" dirty="0" smtClean="0">
                <a:solidFill>
                  <a:srgbClr val="FF0000"/>
                </a:solidFill>
                <a:latin typeface="Century Gothic"/>
                <a:cs typeface="Century Gothic"/>
              </a:rPr>
              <a:t> expansion</a:t>
            </a:r>
            <a:endParaRPr kumimoji="1" lang="ja-JP" altLang="en-US" sz="2400" b="1" dirty="0">
              <a:solidFill>
                <a:srgbClr val="FF0000"/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9340459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0" dur="1000" fill="hold"/>
                                        <p:tgtEl>
                                          <p:spTgt spid="2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  <p:bldP spid="29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テキスト ボックス 5"/>
          <p:cNvSpPr txBox="1"/>
          <p:nvPr/>
        </p:nvSpPr>
        <p:spPr>
          <a:xfrm>
            <a:off x="3313850" y="0"/>
            <a:ext cx="25163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 smtClean="0">
                <a:latin typeface="Century Gothic"/>
                <a:cs typeface="Century Gothic"/>
              </a:rPr>
              <a:t>5. Conclusion</a:t>
            </a:r>
            <a:endParaRPr kumimoji="1" lang="ja-JP" altLang="en-US" sz="2800" dirty="0">
              <a:latin typeface="Century Gothic"/>
              <a:cs typeface="Century Gothic"/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269629" y="1008846"/>
            <a:ext cx="873955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indent="-914400"/>
            <a:r>
              <a:rPr lang="en-US" altLang="ja-JP" sz="2800" dirty="0" smtClean="0">
                <a:latin typeface="Century Gothic"/>
                <a:cs typeface="Century Gothic"/>
              </a:rPr>
              <a:t>1. We discuss heavy quark symmetry (HQS) at LO</a:t>
            </a:r>
          </a:p>
          <a:p>
            <a:pPr marL="914400" indent="-914400"/>
            <a:r>
              <a:rPr lang="en-US" altLang="ja-JP" sz="2800" dirty="0" smtClean="0">
                <a:latin typeface="Century Gothic"/>
                <a:cs typeface="Century Gothic"/>
              </a:rPr>
              <a:t>    in 1/m</a:t>
            </a:r>
            <a:r>
              <a:rPr lang="en-US" altLang="ja-JP" sz="2800" baseline="-25000" dirty="0" smtClean="0">
                <a:latin typeface="Century Gothic"/>
                <a:cs typeface="Century Gothic"/>
              </a:rPr>
              <a:t>Q</a:t>
            </a:r>
            <a:r>
              <a:rPr lang="en-US" altLang="ja-JP" sz="2800" dirty="0" smtClean="0">
                <a:latin typeface="Century Gothic"/>
                <a:cs typeface="Century Gothic"/>
              </a:rPr>
              <a:t> expansion.</a:t>
            </a: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269629" y="2420096"/>
            <a:ext cx="839177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indent="-914400"/>
            <a:r>
              <a:rPr lang="en-US" altLang="ja-JP" sz="2800" dirty="0" smtClean="0">
                <a:latin typeface="Century Gothic"/>
                <a:cs typeface="Century Gothic"/>
              </a:rPr>
              <a:t>2. HQS gives doublet/singlet in mass spectrum</a:t>
            </a:r>
          </a:p>
          <a:p>
            <a:pPr marL="914400" indent="-914400"/>
            <a:r>
              <a:rPr lang="en-US" altLang="ja-JP" sz="2800" dirty="0" smtClean="0">
                <a:latin typeface="Century Gothic"/>
                <a:cs typeface="Century Gothic"/>
              </a:rPr>
              <a:t>    in exotic heavy hadrons and nuclei.</a:t>
            </a: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269629" y="5242595"/>
            <a:ext cx="839177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indent="-914400"/>
            <a:r>
              <a:rPr lang="en-US" altLang="ja-JP" sz="2800" dirty="0" smtClean="0">
                <a:latin typeface="Century Gothic"/>
                <a:cs typeface="Century Gothic"/>
              </a:rPr>
              <a:t>4. Toward experiments at J-PARC, GSI-FAIR,</a:t>
            </a:r>
          </a:p>
          <a:p>
            <a:pPr marL="914400" indent="-914400"/>
            <a:r>
              <a:rPr lang="en-US" altLang="ja-JP" sz="2800" dirty="0">
                <a:latin typeface="Century Gothic"/>
                <a:cs typeface="Century Gothic"/>
              </a:rPr>
              <a:t> </a:t>
            </a:r>
            <a:r>
              <a:rPr lang="en-US" altLang="ja-JP" sz="2800" dirty="0" smtClean="0">
                <a:latin typeface="Century Gothic"/>
                <a:cs typeface="Century Gothic"/>
              </a:rPr>
              <a:t>   LHC, RHIC, etc.!!</a:t>
            </a:r>
          </a:p>
        </p:txBody>
      </p:sp>
      <p:grpSp>
        <p:nvGrpSpPr>
          <p:cNvPr id="16" name="図形グループ 15"/>
          <p:cNvGrpSpPr/>
          <p:nvPr/>
        </p:nvGrpSpPr>
        <p:grpSpPr>
          <a:xfrm>
            <a:off x="269629" y="3831346"/>
            <a:ext cx="8874371" cy="954107"/>
            <a:chOff x="269629" y="3019250"/>
            <a:chExt cx="8874371" cy="954107"/>
          </a:xfrm>
        </p:grpSpPr>
        <p:sp>
          <p:nvSpPr>
            <p:cNvPr id="5" name="テキスト ボックス 4"/>
            <p:cNvSpPr txBox="1"/>
            <p:nvPr/>
          </p:nvSpPr>
          <p:spPr>
            <a:xfrm>
              <a:off x="269629" y="3019250"/>
              <a:ext cx="8874371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914400" indent="-914400"/>
              <a:r>
                <a:rPr lang="en-US" altLang="ja-JP" sz="2800" dirty="0" smtClean="0">
                  <a:latin typeface="Century Gothic"/>
                  <a:cs typeface="Century Gothic"/>
                </a:rPr>
                <a:t>3. Mass modifications and splitting of D and D*</a:t>
              </a:r>
            </a:p>
            <a:p>
              <a:pPr marL="914400" indent="-914400"/>
              <a:r>
                <a:rPr lang="en-US" altLang="ja-JP" sz="2800" dirty="0" smtClean="0">
                  <a:latin typeface="Century Gothic"/>
                  <a:cs typeface="Century Gothic"/>
                </a:rPr>
                <a:t>    mesons are concerned with gluon in medium.</a:t>
              </a:r>
            </a:p>
          </p:txBody>
        </p:sp>
        <p:cxnSp>
          <p:nvCxnSpPr>
            <p:cNvPr id="10" name="直線コネクタ 9"/>
            <p:cNvCxnSpPr/>
            <p:nvPr/>
          </p:nvCxnSpPr>
          <p:spPr>
            <a:xfrm>
              <a:off x="6764867" y="3129308"/>
              <a:ext cx="217170" cy="1588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線コネクタ 14"/>
            <p:cNvCxnSpPr/>
            <p:nvPr/>
          </p:nvCxnSpPr>
          <p:spPr>
            <a:xfrm>
              <a:off x="7931994" y="3127720"/>
              <a:ext cx="217170" cy="1588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7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テキスト ボックス 5"/>
          <p:cNvSpPr txBox="1"/>
          <p:nvPr/>
        </p:nvSpPr>
        <p:spPr>
          <a:xfrm>
            <a:off x="3313850" y="0"/>
            <a:ext cx="25163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 smtClean="0">
                <a:latin typeface="Century Gothic"/>
                <a:cs typeface="Century Gothic"/>
              </a:rPr>
              <a:t>5. Conclusion</a:t>
            </a:r>
            <a:endParaRPr kumimoji="1" lang="ja-JP" altLang="en-US" sz="2800" dirty="0">
              <a:latin typeface="Century Gothic"/>
              <a:cs typeface="Century Gothic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101600" y="812800"/>
            <a:ext cx="9042399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indent="-914400">
              <a:spcAft>
                <a:spcPts val="1800"/>
              </a:spcAft>
            </a:pPr>
            <a:r>
              <a:rPr lang="en-US" altLang="ja-JP" sz="2200" u="sng" dirty="0" smtClean="0">
                <a:latin typeface="Century Gothic"/>
                <a:cs typeface="Century Gothic"/>
              </a:rPr>
              <a:t>Many open problems...</a:t>
            </a:r>
          </a:p>
          <a:p>
            <a:pPr marL="914400" indent="-914400">
              <a:spcAft>
                <a:spcPts val="600"/>
              </a:spcAft>
            </a:pPr>
            <a:r>
              <a:rPr lang="en-US" altLang="ja-JP" sz="2200" dirty="0" smtClean="0">
                <a:latin typeface="Century Gothic"/>
                <a:cs typeface="Century Gothic"/>
              </a:rPr>
              <a:t>- Relation to other fundamental aspects of QCD</a:t>
            </a:r>
            <a:r>
              <a:rPr lang="ja-JP" altLang="en-US" sz="2200" dirty="0" smtClean="0">
                <a:latin typeface="Century Gothic"/>
                <a:cs typeface="Century Gothic"/>
              </a:rPr>
              <a:t>？</a:t>
            </a:r>
            <a:endParaRPr lang="en-US" altLang="ja-JP" sz="2200" dirty="0" smtClean="0">
              <a:latin typeface="Century Gothic"/>
              <a:cs typeface="Century Gothic"/>
            </a:endParaRPr>
          </a:p>
          <a:p>
            <a:pPr marL="914400" indent="-914400">
              <a:spcAft>
                <a:spcPts val="1800"/>
              </a:spcAft>
            </a:pPr>
            <a:r>
              <a:rPr lang="en-US" altLang="ja-JP" sz="2000" dirty="0" smtClean="0">
                <a:latin typeface="Century Gothic"/>
                <a:cs typeface="Century Gothic"/>
              </a:rPr>
              <a:t>  (Dynamical breaking of </a:t>
            </a:r>
            <a:r>
              <a:rPr lang="en-US" altLang="ja-JP" sz="2000" dirty="0" err="1" smtClean="0">
                <a:latin typeface="Century Gothic"/>
                <a:cs typeface="Century Gothic"/>
              </a:rPr>
              <a:t>chiral</a:t>
            </a:r>
            <a:r>
              <a:rPr lang="en-US" altLang="ja-JP" sz="2000" dirty="0" smtClean="0">
                <a:latin typeface="Century Gothic"/>
                <a:cs typeface="Century Gothic"/>
              </a:rPr>
              <a:t> symmetry, Quark Confinement, ...)</a:t>
            </a:r>
          </a:p>
          <a:p>
            <a:pPr marL="914400" indent="-914400">
              <a:spcAft>
                <a:spcPts val="600"/>
              </a:spcAft>
            </a:pPr>
            <a:r>
              <a:rPr lang="en-US" altLang="ja-JP" sz="2200" dirty="0" smtClean="0">
                <a:latin typeface="Century Gothic"/>
                <a:cs typeface="Century Gothic"/>
              </a:rPr>
              <a:t>- </a:t>
            </a:r>
            <a:r>
              <a:rPr lang="en-US" altLang="ja-JP" sz="2200" dirty="0" err="1" smtClean="0">
                <a:latin typeface="Century Gothic"/>
                <a:cs typeface="Century Gothic"/>
              </a:rPr>
              <a:t>Hadron</a:t>
            </a:r>
            <a:r>
              <a:rPr lang="en-US" altLang="ja-JP" sz="2200" dirty="0" smtClean="0">
                <a:latin typeface="Century Gothic"/>
                <a:cs typeface="Century Gothic"/>
              </a:rPr>
              <a:t>-nucleon interaction</a:t>
            </a:r>
            <a:r>
              <a:rPr lang="ja-JP" altLang="en-US" sz="2200" dirty="0" smtClean="0">
                <a:latin typeface="Century Gothic"/>
                <a:cs typeface="Century Gothic"/>
              </a:rPr>
              <a:t>？</a:t>
            </a:r>
            <a:r>
              <a:rPr lang="en-US" altLang="ja-JP" sz="2200" dirty="0" smtClean="0">
                <a:latin typeface="Century Gothic"/>
                <a:cs typeface="Century Gothic"/>
              </a:rPr>
              <a:t> Many-body physics</a:t>
            </a:r>
            <a:r>
              <a:rPr lang="ja-JP" altLang="en-US" sz="2200" dirty="0" smtClean="0">
                <a:latin typeface="Century Gothic"/>
                <a:cs typeface="Century Gothic"/>
              </a:rPr>
              <a:t>？</a:t>
            </a:r>
            <a:endParaRPr lang="en-US" altLang="ja-JP" sz="2200" dirty="0" smtClean="0">
              <a:latin typeface="Century Gothic"/>
              <a:cs typeface="Century Gothic"/>
            </a:endParaRPr>
          </a:p>
          <a:p>
            <a:pPr marL="914400" indent="-914400">
              <a:spcAft>
                <a:spcPts val="1800"/>
              </a:spcAft>
            </a:pPr>
            <a:r>
              <a:rPr lang="en-US" altLang="ja-JP" sz="2000" dirty="0" smtClean="0">
                <a:latin typeface="Century Gothic"/>
                <a:cs typeface="Century Gothic"/>
              </a:rPr>
              <a:t>   (</a:t>
            </a:r>
            <a:r>
              <a:rPr lang="en-US" altLang="ja-JP" sz="2000" dirty="0" err="1" smtClean="0">
                <a:latin typeface="Century Gothic"/>
                <a:cs typeface="Century Gothic"/>
              </a:rPr>
              <a:t>Pion</a:t>
            </a:r>
            <a:r>
              <a:rPr lang="en-US" altLang="ja-JP" sz="2000" dirty="0" smtClean="0">
                <a:latin typeface="Century Gothic"/>
                <a:cs typeface="Century Gothic"/>
              </a:rPr>
              <a:t> exchange, Mean field approximation, Symmetry restoration, ...)</a:t>
            </a:r>
            <a:endParaRPr lang="en-US" altLang="ja-JP" sz="2200" dirty="0" smtClean="0">
              <a:latin typeface="Century Gothic"/>
              <a:cs typeface="Century Gothic"/>
            </a:endParaRPr>
          </a:p>
          <a:p>
            <a:pPr marL="914400" indent="-914400">
              <a:spcAft>
                <a:spcPts val="1800"/>
              </a:spcAft>
            </a:pPr>
            <a:r>
              <a:rPr lang="en-US" altLang="ja-JP" sz="2200" dirty="0" smtClean="0">
                <a:latin typeface="Century Gothic"/>
                <a:cs typeface="Century Gothic"/>
              </a:rPr>
              <a:t>- What about atomic nucleus with charm</a:t>
            </a:r>
            <a:r>
              <a:rPr lang="ja-JP" altLang="en-US" sz="2200" dirty="0" smtClean="0">
                <a:latin typeface="Century Gothic"/>
                <a:cs typeface="Century Gothic"/>
              </a:rPr>
              <a:t>？</a:t>
            </a:r>
            <a:endParaRPr lang="en-US" altLang="ja-JP" sz="2200" dirty="0" smtClean="0">
              <a:latin typeface="Century Gothic"/>
              <a:cs typeface="Century Gothic"/>
            </a:endParaRPr>
          </a:p>
          <a:p>
            <a:pPr marL="914400" indent="-914400">
              <a:spcAft>
                <a:spcPts val="1800"/>
              </a:spcAft>
            </a:pPr>
            <a:r>
              <a:rPr lang="en-US" altLang="ja-JP" sz="2200" dirty="0" smtClean="0">
                <a:latin typeface="Century Gothic"/>
                <a:cs typeface="Century Gothic"/>
              </a:rPr>
              <a:t>- Lattice QCD: what QCD says about charm nucleus</a:t>
            </a:r>
            <a:r>
              <a:rPr lang="ja-JP" altLang="en-US" sz="2200" dirty="0" smtClean="0">
                <a:latin typeface="Century Gothic"/>
                <a:cs typeface="Century Gothic"/>
              </a:rPr>
              <a:t>？</a:t>
            </a:r>
            <a:endParaRPr lang="en-US" altLang="ja-JP" sz="2200" dirty="0" smtClean="0">
              <a:latin typeface="Century Gothic"/>
              <a:cs typeface="Century Gothic"/>
            </a:endParaRPr>
          </a:p>
          <a:p>
            <a:pPr marL="914400" indent="-914400">
              <a:spcAft>
                <a:spcPts val="1800"/>
              </a:spcAft>
            </a:pPr>
            <a:r>
              <a:rPr lang="en-US" altLang="ja-JP" sz="2200" dirty="0" smtClean="0">
                <a:latin typeface="Century Gothic"/>
                <a:cs typeface="Century Gothic"/>
              </a:rPr>
              <a:t>- Production cross sections of charm nucleus</a:t>
            </a:r>
            <a:r>
              <a:rPr lang="ja-JP" altLang="en-US" sz="2200" dirty="0" smtClean="0">
                <a:latin typeface="Century Gothic"/>
                <a:cs typeface="Century Gothic"/>
              </a:rPr>
              <a:t>？</a:t>
            </a:r>
            <a:endParaRPr lang="en-US" altLang="ja-JP" sz="2200" dirty="0" smtClean="0">
              <a:latin typeface="Century Gothic"/>
              <a:cs typeface="Century Gothic"/>
            </a:endParaRPr>
          </a:p>
          <a:p>
            <a:pPr marL="914400" indent="-914400">
              <a:spcAft>
                <a:spcPts val="1800"/>
              </a:spcAft>
            </a:pPr>
            <a:r>
              <a:rPr lang="en-US" altLang="ja-JP" sz="2200" dirty="0" smtClean="0">
                <a:latin typeface="Century Gothic"/>
                <a:cs typeface="Century Gothic"/>
              </a:rPr>
              <a:t>- etc.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テキスト ボックス 6"/>
          <p:cNvSpPr txBox="1"/>
          <p:nvPr/>
        </p:nvSpPr>
        <p:spPr>
          <a:xfrm>
            <a:off x="400050" y="2914472"/>
            <a:ext cx="83439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4400" dirty="0" smtClean="0">
                <a:latin typeface="Century Gothic"/>
                <a:cs typeface="Century Gothic"/>
              </a:rPr>
              <a:t>1. </a:t>
            </a:r>
            <a:r>
              <a:rPr lang="en-US" altLang="ja-JP" sz="4400" dirty="0" err="1" smtClean="0">
                <a:latin typeface="Century Gothic"/>
                <a:cs typeface="Century Gothic"/>
              </a:rPr>
              <a:t>Hadron</a:t>
            </a:r>
            <a:r>
              <a:rPr lang="en-US" altLang="ja-JP" sz="4400" dirty="0" smtClean="0">
                <a:latin typeface="Century Gothic"/>
                <a:cs typeface="Century Gothic"/>
              </a:rPr>
              <a:t>-nucleon interaction</a:t>
            </a: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2612349" y="0"/>
            <a:ext cx="39193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 smtClean="0">
                <a:latin typeface="Century Gothic"/>
                <a:cs typeface="Century Gothic"/>
              </a:rPr>
              <a:t>1. Multi-flavor nucleus</a:t>
            </a:r>
            <a:endParaRPr lang="ja-JP" altLang="en-US" sz="2800" dirty="0">
              <a:latin typeface="Century Gothic"/>
              <a:cs typeface="Century Gothic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1" y="1269388"/>
            <a:ext cx="9144000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6500" dirty="0" smtClean="0">
                <a:latin typeface="Century Gothic"/>
                <a:cs typeface="Century Gothic"/>
              </a:rPr>
              <a:t>Nucleus meets Flavor</a:t>
            </a:r>
            <a:endParaRPr kumimoji="1" lang="ja-JP" altLang="en-US" sz="6500" dirty="0">
              <a:solidFill>
                <a:srgbClr val="FF0000"/>
              </a:solidFill>
              <a:latin typeface="Century Gothic"/>
              <a:cs typeface="Century Gothic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400050" y="3836313"/>
            <a:ext cx="83439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4400" dirty="0" smtClean="0">
                <a:latin typeface="Century Gothic"/>
                <a:cs typeface="Century Gothic"/>
              </a:rPr>
              <a:t>2. </a:t>
            </a:r>
            <a:r>
              <a:rPr lang="en-US" altLang="ja-JP" sz="4400" dirty="0" err="1" smtClean="0">
                <a:latin typeface="Century Gothic"/>
                <a:cs typeface="Century Gothic"/>
              </a:rPr>
              <a:t>Hadron</a:t>
            </a:r>
            <a:r>
              <a:rPr lang="en-US" altLang="ja-JP" sz="4400" dirty="0" smtClean="0">
                <a:latin typeface="Century Gothic"/>
                <a:cs typeface="Century Gothic"/>
              </a:rPr>
              <a:t> in medium</a:t>
            </a: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400050" y="4758154"/>
            <a:ext cx="83439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4400" dirty="0" smtClean="0">
                <a:latin typeface="Century Gothic"/>
                <a:cs typeface="Century Gothic"/>
              </a:rPr>
              <a:t>3. Nuclear structure</a:t>
            </a:r>
          </a:p>
        </p:txBody>
      </p:sp>
      <p:sp>
        <p:nvSpPr>
          <p:cNvPr id="2" name="角丸四角形 1"/>
          <p:cNvSpPr/>
          <p:nvPr/>
        </p:nvSpPr>
        <p:spPr>
          <a:xfrm>
            <a:off x="265513" y="2914472"/>
            <a:ext cx="8612975" cy="2738251"/>
          </a:xfrm>
          <a:prstGeom prst="roundRect">
            <a:avLst/>
          </a:prstGeom>
          <a:noFill/>
          <a:ln w="76200" cmpd="sng"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2330981" y="5618549"/>
            <a:ext cx="448203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4400" b="1" dirty="0" smtClean="0">
                <a:solidFill>
                  <a:schemeClr val="accent2"/>
                </a:solidFill>
                <a:latin typeface="Century Gothic"/>
                <a:cs typeface="Century Gothic"/>
              </a:rPr>
              <a:t>Impurity Physics</a:t>
            </a:r>
          </a:p>
        </p:txBody>
      </p:sp>
      <p:grpSp>
        <p:nvGrpSpPr>
          <p:cNvPr id="42" name="図形グループ 41"/>
          <p:cNvGrpSpPr/>
          <p:nvPr/>
        </p:nvGrpSpPr>
        <p:grpSpPr>
          <a:xfrm>
            <a:off x="6973753" y="3656544"/>
            <a:ext cx="1754071" cy="1931176"/>
            <a:chOff x="6973753" y="4107768"/>
            <a:chExt cx="1754071" cy="1931176"/>
          </a:xfrm>
        </p:grpSpPr>
        <p:grpSp>
          <p:nvGrpSpPr>
            <p:cNvPr id="43" name="図形グループ 42"/>
            <p:cNvGrpSpPr/>
            <p:nvPr/>
          </p:nvGrpSpPr>
          <p:grpSpPr>
            <a:xfrm>
              <a:off x="6975838" y="4372841"/>
              <a:ext cx="550744" cy="550744"/>
              <a:chOff x="3682998" y="3227160"/>
              <a:chExt cx="550744" cy="550744"/>
            </a:xfrm>
          </p:grpSpPr>
          <p:sp>
            <p:nvSpPr>
              <p:cNvPr id="62" name="テキスト ボックス 61"/>
              <p:cNvSpPr txBox="1"/>
              <p:nvPr/>
            </p:nvSpPr>
            <p:spPr>
              <a:xfrm>
                <a:off x="3733226" y="3246582"/>
                <a:ext cx="450289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ja-JP" sz="2800" dirty="0" smtClean="0">
                    <a:latin typeface="Century Gothic"/>
                    <a:cs typeface="Century Gothic"/>
                  </a:rPr>
                  <a:t>N</a:t>
                </a:r>
                <a:endParaRPr lang="ja-JP" altLang="en-US" sz="2800" dirty="0">
                  <a:latin typeface="Century Gothic"/>
                  <a:cs typeface="Century Gothic"/>
                </a:endParaRPr>
              </a:p>
            </p:txBody>
          </p:sp>
          <p:sp>
            <p:nvSpPr>
              <p:cNvPr id="63" name="円/楕円 62"/>
              <p:cNvSpPr/>
              <p:nvPr/>
            </p:nvSpPr>
            <p:spPr>
              <a:xfrm>
                <a:off x="3682998" y="3227160"/>
                <a:ext cx="550744" cy="550744"/>
              </a:xfrm>
              <a:prstGeom prst="ellipse">
                <a:avLst/>
              </a:prstGeom>
              <a:noFill/>
              <a:ln w="3810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44" name="図形グループ 43"/>
            <p:cNvGrpSpPr/>
            <p:nvPr/>
          </p:nvGrpSpPr>
          <p:grpSpPr>
            <a:xfrm>
              <a:off x="7536475" y="4107768"/>
              <a:ext cx="550744" cy="550744"/>
              <a:chOff x="3682998" y="3277296"/>
              <a:chExt cx="550744" cy="550744"/>
            </a:xfrm>
          </p:grpSpPr>
          <p:sp>
            <p:nvSpPr>
              <p:cNvPr id="60" name="テキスト ボックス 59"/>
              <p:cNvSpPr txBox="1"/>
              <p:nvPr/>
            </p:nvSpPr>
            <p:spPr>
              <a:xfrm>
                <a:off x="3733226" y="3296718"/>
                <a:ext cx="450289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ja-JP" sz="2800" dirty="0" smtClean="0">
                    <a:latin typeface="Century Gothic"/>
                    <a:cs typeface="Century Gothic"/>
                  </a:rPr>
                  <a:t>N</a:t>
                </a:r>
                <a:endParaRPr lang="ja-JP" altLang="en-US" sz="2800" dirty="0">
                  <a:latin typeface="Century Gothic"/>
                  <a:cs typeface="Century Gothic"/>
                </a:endParaRPr>
              </a:p>
            </p:txBody>
          </p:sp>
          <p:sp>
            <p:nvSpPr>
              <p:cNvPr id="61" name="円/楕円 60"/>
              <p:cNvSpPr/>
              <p:nvPr/>
            </p:nvSpPr>
            <p:spPr>
              <a:xfrm>
                <a:off x="3682998" y="3277296"/>
                <a:ext cx="550744" cy="550744"/>
              </a:xfrm>
              <a:prstGeom prst="ellipse">
                <a:avLst/>
              </a:prstGeom>
              <a:noFill/>
              <a:ln w="3810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45" name="図形グループ 44"/>
            <p:cNvGrpSpPr/>
            <p:nvPr/>
          </p:nvGrpSpPr>
          <p:grpSpPr>
            <a:xfrm>
              <a:off x="6973753" y="5209222"/>
              <a:ext cx="550744" cy="550744"/>
              <a:chOff x="3682998" y="3227160"/>
              <a:chExt cx="550744" cy="550744"/>
            </a:xfrm>
          </p:grpSpPr>
          <p:sp>
            <p:nvSpPr>
              <p:cNvPr id="58" name="テキスト ボックス 57"/>
              <p:cNvSpPr txBox="1"/>
              <p:nvPr/>
            </p:nvSpPr>
            <p:spPr>
              <a:xfrm>
                <a:off x="3733226" y="3246582"/>
                <a:ext cx="450289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ja-JP" sz="2800" dirty="0" smtClean="0">
                    <a:latin typeface="Century Gothic"/>
                    <a:cs typeface="Century Gothic"/>
                  </a:rPr>
                  <a:t>N</a:t>
                </a:r>
                <a:endParaRPr lang="ja-JP" altLang="en-US" sz="2800" dirty="0">
                  <a:latin typeface="Century Gothic"/>
                  <a:cs typeface="Century Gothic"/>
                </a:endParaRPr>
              </a:p>
            </p:txBody>
          </p:sp>
          <p:sp>
            <p:nvSpPr>
              <p:cNvPr id="59" name="円/楕円 58"/>
              <p:cNvSpPr/>
              <p:nvPr/>
            </p:nvSpPr>
            <p:spPr>
              <a:xfrm>
                <a:off x="3682998" y="3227160"/>
                <a:ext cx="550744" cy="550744"/>
              </a:xfrm>
              <a:prstGeom prst="ellipse">
                <a:avLst/>
              </a:prstGeom>
              <a:noFill/>
              <a:ln w="3810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46" name="図形グループ 45"/>
            <p:cNvGrpSpPr/>
            <p:nvPr/>
          </p:nvGrpSpPr>
          <p:grpSpPr>
            <a:xfrm>
              <a:off x="8177080" y="5039653"/>
              <a:ext cx="550744" cy="550744"/>
              <a:chOff x="3682998" y="3227160"/>
              <a:chExt cx="550744" cy="550744"/>
            </a:xfrm>
          </p:grpSpPr>
          <p:sp>
            <p:nvSpPr>
              <p:cNvPr id="56" name="テキスト ボックス 55"/>
              <p:cNvSpPr txBox="1"/>
              <p:nvPr/>
            </p:nvSpPr>
            <p:spPr>
              <a:xfrm>
                <a:off x="3733226" y="3246582"/>
                <a:ext cx="450289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ja-JP" sz="2800" dirty="0" smtClean="0">
                    <a:latin typeface="Century Gothic"/>
                    <a:cs typeface="Century Gothic"/>
                  </a:rPr>
                  <a:t>N</a:t>
                </a:r>
                <a:endParaRPr lang="ja-JP" altLang="en-US" sz="2800" dirty="0">
                  <a:latin typeface="Century Gothic"/>
                  <a:cs typeface="Century Gothic"/>
                </a:endParaRPr>
              </a:p>
            </p:txBody>
          </p:sp>
          <p:sp>
            <p:nvSpPr>
              <p:cNvPr id="57" name="円/楕円 56"/>
              <p:cNvSpPr/>
              <p:nvPr/>
            </p:nvSpPr>
            <p:spPr>
              <a:xfrm>
                <a:off x="3682998" y="3227160"/>
                <a:ext cx="550744" cy="550744"/>
              </a:xfrm>
              <a:prstGeom prst="ellipse">
                <a:avLst/>
              </a:prstGeom>
              <a:noFill/>
              <a:ln w="3810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47" name="図形グループ 46"/>
            <p:cNvGrpSpPr/>
            <p:nvPr/>
          </p:nvGrpSpPr>
          <p:grpSpPr>
            <a:xfrm>
              <a:off x="7646135" y="5488200"/>
              <a:ext cx="550744" cy="550744"/>
              <a:chOff x="3682998" y="3227160"/>
              <a:chExt cx="550744" cy="550744"/>
            </a:xfrm>
          </p:grpSpPr>
          <p:sp>
            <p:nvSpPr>
              <p:cNvPr id="54" name="テキスト ボックス 53"/>
              <p:cNvSpPr txBox="1"/>
              <p:nvPr/>
            </p:nvSpPr>
            <p:spPr>
              <a:xfrm>
                <a:off x="3733226" y="3246582"/>
                <a:ext cx="450289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ja-JP" sz="2800" dirty="0" smtClean="0">
                    <a:latin typeface="Century Gothic"/>
                    <a:cs typeface="Century Gothic"/>
                  </a:rPr>
                  <a:t>N</a:t>
                </a:r>
                <a:endParaRPr lang="ja-JP" altLang="en-US" sz="2800" dirty="0">
                  <a:latin typeface="Century Gothic"/>
                  <a:cs typeface="Century Gothic"/>
                </a:endParaRPr>
              </a:p>
            </p:txBody>
          </p:sp>
          <p:sp>
            <p:nvSpPr>
              <p:cNvPr id="55" name="円/楕円 54"/>
              <p:cNvSpPr/>
              <p:nvPr/>
            </p:nvSpPr>
            <p:spPr>
              <a:xfrm>
                <a:off x="3682998" y="3227160"/>
                <a:ext cx="550744" cy="550744"/>
              </a:xfrm>
              <a:prstGeom prst="ellipse">
                <a:avLst/>
              </a:prstGeom>
              <a:noFill/>
              <a:ln w="3810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48" name="図形グループ 47"/>
            <p:cNvGrpSpPr/>
            <p:nvPr/>
          </p:nvGrpSpPr>
          <p:grpSpPr>
            <a:xfrm>
              <a:off x="7540815" y="4848297"/>
              <a:ext cx="550744" cy="550744"/>
              <a:chOff x="3682998" y="3227160"/>
              <a:chExt cx="550744" cy="550744"/>
            </a:xfrm>
          </p:grpSpPr>
          <p:sp>
            <p:nvSpPr>
              <p:cNvPr id="52" name="テキスト ボックス 51"/>
              <p:cNvSpPr txBox="1"/>
              <p:nvPr/>
            </p:nvSpPr>
            <p:spPr>
              <a:xfrm>
                <a:off x="3733226" y="3246582"/>
                <a:ext cx="450289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ja-JP" sz="2800" dirty="0" smtClean="0">
                    <a:latin typeface="Century Gothic"/>
                    <a:cs typeface="Century Gothic"/>
                  </a:rPr>
                  <a:t>N</a:t>
                </a:r>
                <a:endParaRPr lang="ja-JP" altLang="en-US" sz="2800" dirty="0">
                  <a:latin typeface="Century Gothic"/>
                  <a:cs typeface="Century Gothic"/>
                </a:endParaRPr>
              </a:p>
            </p:txBody>
          </p:sp>
          <p:sp>
            <p:nvSpPr>
              <p:cNvPr id="53" name="円/楕円 52"/>
              <p:cNvSpPr/>
              <p:nvPr/>
            </p:nvSpPr>
            <p:spPr>
              <a:xfrm>
                <a:off x="3682998" y="3227160"/>
                <a:ext cx="550744" cy="550744"/>
              </a:xfrm>
              <a:prstGeom prst="ellipse">
                <a:avLst/>
              </a:prstGeom>
              <a:noFill/>
              <a:ln w="3810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49" name="図形グループ 48"/>
            <p:cNvGrpSpPr/>
            <p:nvPr/>
          </p:nvGrpSpPr>
          <p:grpSpPr>
            <a:xfrm>
              <a:off x="8063372" y="4427484"/>
              <a:ext cx="550744" cy="550744"/>
              <a:chOff x="3682998" y="3227160"/>
              <a:chExt cx="550744" cy="550744"/>
            </a:xfrm>
          </p:grpSpPr>
          <p:sp>
            <p:nvSpPr>
              <p:cNvPr id="50" name="テキスト ボックス 49"/>
              <p:cNvSpPr txBox="1"/>
              <p:nvPr/>
            </p:nvSpPr>
            <p:spPr>
              <a:xfrm>
                <a:off x="3733226" y="3246582"/>
                <a:ext cx="450289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ja-JP" sz="2800" dirty="0" smtClean="0">
                    <a:latin typeface="Century Gothic"/>
                    <a:cs typeface="Century Gothic"/>
                  </a:rPr>
                  <a:t>N</a:t>
                </a:r>
                <a:endParaRPr lang="ja-JP" altLang="en-US" sz="2800" dirty="0">
                  <a:latin typeface="Century Gothic"/>
                  <a:cs typeface="Century Gothic"/>
                </a:endParaRPr>
              </a:p>
            </p:txBody>
          </p:sp>
          <p:sp>
            <p:nvSpPr>
              <p:cNvPr id="51" name="円/楕円 50"/>
              <p:cNvSpPr/>
              <p:nvPr/>
            </p:nvSpPr>
            <p:spPr>
              <a:xfrm>
                <a:off x="3682998" y="3227160"/>
                <a:ext cx="550744" cy="550744"/>
              </a:xfrm>
              <a:prstGeom prst="ellipse">
                <a:avLst/>
              </a:prstGeom>
              <a:noFill/>
              <a:ln w="3810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</p:grpSp>
      <p:grpSp>
        <p:nvGrpSpPr>
          <p:cNvPr id="64" name="図形グループ 63"/>
          <p:cNvGrpSpPr/>
          <p:nvPr/>
        </p:nvGrpSpPr>
        <p:grpSpPr>
          <a:xfrm>
            <a:off x="6079514" y="4487046"/>
            <a:ext cx="550744" cy="550744"/>
            <a:chOff x="3682998" y="3227160"/>
            <a:chExt cx="550744" cy="550744"/>
          </a:xfrm>
        </p:grpSpPr>
        <p:sp>
          <p:nvSpPr>
            <p:cNvPr id="65" name="テキスト ボックス 64"/>
            <p:cNvSpPr txBox="1"/>
            <p:nvPr/>
          </p:nvSpPr>
          <p:spPr>
            <a:xfrm>
              <a:off x="3743395" y="3246582"/>
              <a:ext cx="42995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800" b="1" dirty="0" smtClean="0">
                  <a:solidFill>
                    <a:schemeClr val="accent2"/>
                  </a:solidFill>
                  <a:latin typeface="Century Gothic"/>
                  <a:cs typeface="Century Gothic"/>
                </a:rPr>
                <a:t>H</a:t>
              </a:r>
              <a:endParaRPr lang="ja-JP" altLang="en-US" sz="2800" b="1" dirty="0">
                <a:solidFill>
                  <a:schemeClr val="accent2"/>
                </a:solidFill>
                <a:latin typeface="Century Gothic"/>
                <a:cs typeface="Century Gothic"/>
              </a:endParaRPr>
            </a:p>
          </p:txBody>
        </p:sp>
        <p:sp>
          <p:nvSpPr>
            <p:cNvPr id="66" name="円/楕円 65"/>
            <p:cNvSpPr/>
            <p:nvPr/>
          </p:nvSpPr>
          <p:spPr>
            <a:xfrm>
              <a:off x="3682998" y="3227160"/>
              <a:ext cx="550744" cy="550744"/>
            </a:xfrm>
            <a:prstGeom prst="ellipse">
              <a:avLst/>
            </a:prstGeom>
            <a:noFill/>
            <a:ln w="38100" cmpd="sng">
              <a:solidFill>
                <a:schemeClr val="accent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67" name="図形グループ 66"/>
          <p:cNvGrpSpPr/>
          <p:nvPr/>
        </p:nvGrpSpPr>
        <p:grpSpPr>
          <a:xfrm>
            <a:off x="6630258" y="4251632"/>
            <a:ext cx="1433114" cy="781738"/>
            <a:chOff x="6585209" y="1063286"/>
            <a:chExt cx="1433114" cy="781738"/>
          </a:xfrm>
        </p:grpSpPr>
        <p:cxnSp>
          <p:nvCxnSpPr>
            <p:cNvPr id="68" name="直線コネクタ 67"/>
            <p:cNvCxnSpPr>
              <a:stCxn id="66" idx="6"/>
              <a:endCxn id="63" idx="3"/>
            </p:cNvCxnSpPr>
            <p:nvPr/>
          </p:nvCxnSpPr>
          <p:spPr>
            <a:xfrm flipV="1">
              <a:off x="6585209" y="1203360"/>
              <a:ext cx="426235" cy="370712"/>
            </a:xfrm>
            <a:prstGeom prst="line">
              <a:avLst/>
            </a:prstGeom>
            <a:ln>
              <a:solidFill>
                <a:schemeClr val="tx1"/>
              </a:solidFill>
              <a:prstDash val="sys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直線コネクタ 68"/>
            <p:cNvCxnSpPr>
              <a:stCxn id="66" idx="6"/>
              <a:endCxn id="53" idx="2"/>
            </p:cNvCxnSpPr>
            <p:nvPr/>
          </p:nvCxnSpPr>
          <p:spPr>
            <a:xfrm flipV="1">
              <a:off x="6585209" y="1484099"/>
              <a:ext cx="910557" cy="89973"/>
            </a:xfrm>
            <a:prstGeom prst="line">
              <a:avLst/>
            </a:prstGeom>
            <a:ln>
              <a:solidFill>
                <a:schemeClr val="tx1"/>
              </a:solidFill>
              <a:prstDash val="sys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直線コネクタ 69"/>
            <p:cNvCxnSpPr>
              <a:stCxn id="66" idx="6"/>
              <a:endCxn id="59" idx="2"/>
            </p:cNvCxnSpPr>
            <p:nvPr/>
          </p:nvCxnSpPr>
          <p:spPr>
            <a:xfrm>
              <a:off x="6585209" y="1574072"/>
              <a:ext cx="343495" cy="270952"/>
            </a:xfrm>
            <a:prstGeom prst="line">
              <a:avLst/>
            </a:prstGeom>
            <a:ln>
              <a:solidFill>
                <a:schemeClr val="tx1"/>
              </a:solidFill>
              <a:prstDash val="sys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直線コネクタ 70"/>
            <p:cNvCxnSpPr>
              <a:stCxn id="66" idx="6"/>
              <a:endCxn id="51" idx="2"/>
            </p:cNvCxnSpPr>
            <p:nvPr/>
          </p:nvCxnSpPr>
          <p:spPr>
            <a:xfrm flipV="1">
              <a:off x="6585209" y="1063286"/>
              <a:ext cx="1433114" cy="510786"/>
            </a:xfrm>
            <a:prstGeom prst="line">
              <a:avLst/>
            </a:prstGeom>
            <a:ln>
              <a:solidFill>
                <a:schemeClr val="tx1"/>
              </a:solidFill>
              <a:prstDash val="sys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9834772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3" grpId="0"/>
      <p:bldP spid="14" grpId="0"/>
      <p:bldP spid="2" grpId="0" animBg="1"/>
      <p:bldP spid="9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線コネクタ 2"/>
          <p:cNvCxnSpPr/>
          <p:nvPr/>
        </p:nvCxnSpPr>
        <p:spPr>
          <a:xfrm rot="5400000">
            <a:off x="-619359" y="4088046"/>
            <a:ext cx="4718516" cy="1588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" name="直線コネクタ 3"/>
          <p:cNvCxnSpPr/>
          <p:nvPr/>
        </p:nvCxnSpPr>
        <p:spPr>
          <a:xfrm>
            <a:off x="210003" y="2744788"/>
            <a:ext cx="8723994" cy="1588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テキスト ボックス 5"/>
          <p:cNvSpPr txBox="1"/>
          <p:nvPr/>
        </p:nvSpPr>
        <p:spPr>
          <a:xfrm>
            <a:off x="764376" y="927100"/>
            <a:ext cx="76152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800" dirty="0" smtClean="0">
                <a:latin typeface="Century Gothic"/>
                <a:cs typeface="Century Gothic"/>
              </a:rPr>
              <a:t>Charm (bottom) exotic hadrons and nuclei</a:t>
            </a:r>
            <a:endParaRPr kumimoji="1" lang="ja-JP" altLang="en-US" sz="2800" dirty="0">
              <a:latin typeface="Century Gothic"/>
              <a:cs typeface="Century Gothic"/>
            </a:endParaRPr>
          </a:p>
        </p:txBody>
      </p:sp>
      <p:sp>
        <p:nvSpPr>
          <p:cNvPr id="7" name="正方形/長方形 6"/>
          <p:cNvSpPr/>
          <p:nvPr/>
        </p:nvSpPr>
        <p:spPr>
          <a:xfrm>
            <a:off x="3260646" y="165100"/>
            <a:ext cx="2622708" cy="76944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4400" dirty="0" smtClean="0">
                <a:latin typeface="Century Gothic"/>
                <a:cs typeface="Century Gothic"/>
              </a:rPr>
              <a:t>Question</a:t>
            </a:r>
            <a:endParaRPr lang="ja-JP" altLang="en-US" sz="4400" dirty="0">
              <a:latin typeface="Century Gothic"/>
              <a:cs typeface="Century Gothic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77538" y="5083840"/>
            <a:ext cx="144597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4400" dirty="0" err="1" smtClean="0">
                <a:latin typeface="Century Gothic"/>
                <a:cs typeface="Century Gothic"/>
              </a:rPr>
              <a:t>Qqq</a:t>
            </a:r>
            <a:endParaRPr kumimoji="1" lang="ja-JP" altLang="en-US" sz="4400" dirty="0">
              <a:latin typeface="Century Gothic"/>
              <a:cs typeface="Century Gothic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392829" y="1599268"/>
            <a:ext cx="81539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7200" dirty="0" smtClean="0">
                <a:latin typeface="Century Gothic"/>
                <a:cs typeface="Century Gothic"/>
              </a:rPr>
              <a:t>H</a:t>
            </a:r>
            <a:endParaRPr kumimoji="1" lang="ja-JP" altLang="en-US" sz="7200" dirty="0">
              <a:latin typeface="Century Gothic"/>
              <a:cs typeface="Century Gothic"/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2384809" y="1599268"/>
            <a:ext cx="81539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7200" dirty="0" smtClean="0">
                <a:latin typeface="Century Gothic"/>
                <a:cs typeface="Century Gothic"/>
              </a:rPr>
              <a:t>H</a:t>
            </a:r>
            <a:endParaRPr kumimoji="1" lang="ja-JP" altLang="en-US" sz="7200" dirty="0">
              <a:latin typeface="Century Gothic"/>
              <a:cs typeface="Century Gothic"/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3737934" y="1599268"/>
            <a:ext cx="292910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7200" dirty="0" smtClean="0">
                <a:latin typeface="Century Gothic"/>
                <a:cs typeface="Century Gothic"/>
              </a:rPr>
              <a:t>HN</a:t>
            </a:r>
            <a:r>
              <a:rPr lang="en-US" altLang="ja-JP" sz="7200" baseline="30000" dirty="0" smtClean="0">
                <a:latin typeface="Century Gothic"/>
                <a:cs typeface="Century Gothic"/>
              </a:rPr>
              <a:t>2</a:t>
            </a:r>
            <a:r>
              <a:rPr lang="en-US" altLang="ja-JP" sz="7200" i="1" baseline="30000" dirty="0" smtClean="0">
                <a:latin typeface="Century Gothic"/>
                <a:cs typeface="Century Gothic"/>
              </a:rPr>
              <a:t>n</a:t>
            </a:r>
            <a:r>
              <a:rPr lang="en-US" altLang="ja-JP" sz="7200" baseline="30000" dirty="0" smtClean="0">
                <a:latin typeface="Century Gothic"/>
                <a:cs typeface="Century Gothic"/>
              </a:rPr>
              <a:t>+1</a:t>
            </a:r>
            <a:endParaRPr kumimoji="1" lang="ja-JP" altLang="en-US" sz="7200" dirty="0">
              <a:latin typeface="Century Gothic"/>
              <a:cs typeface="Century Gothic"/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6674125" y="1599268"/>
            <a:ext cx="221496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7200" dirty="0" smtClean="0">
                <a:latin typeface="Century Gothic"/>
                <a:cs typeface="Century Gothic"/>
              </a:rPr>
              <a:t>HN</a:t>
            </a:r>
            <a:r>
              <a:rPr lang="en-US" altLang="ja-JP" sz="7200" baseline="30000" dirty="0" smtClean="0">
                <a:latin typeface="Century Gothic"/>
                <a:cs typeface="Century Gothic"/>
              </a:rPr>
              <a:t>2</a:t>
            </a:r>
            <a:r>
              <a:rPr lang="en-US" altLang="ja-JP" sz="7200" i="1" baseline="30000" dirty="0" smtClean="0">
                <a:latin typeface="Century Gothic"/>
                <a:cs typeface="Century Gothic"/>
              </a:rPr>
              <a:t>n</a:t>
            </a:r>
            <a:endParaRPr lang="ja-JP" altLang="en-US" sz="7200" dirty="0">
              <a:latin typeface="Century Gothic"/>
              <a:cs typeface="Century Gothic"/>
            </a:endParaRPr>
          </a:p>
        </p:txBody>
      </p:sp>
      <p:grpSp>
        <p:nvGrpSpPr>
          <p:cNvPr id="28" name="図形グループ 27"/>
          <p:cNvGrpSpPr/>
          <p:nvPr/>
        </p:nvGrpSpPr>
        <p:grpSpPr>
          <a:xfrm>
            <a:off x="1916606" y="3218021"/>
            <a:ext cx="1751802" cy="2789148"/>
            <a:chOff x="1916606" y="3218021"/>
            <a:chExt cx="1751802" cy="2789148"/>
          </a:xfrm>
        </p:grpSpPr>
        <p:sp>
          <p:nvSpPr>
            <p:cNvPr id="18" name="テキスト ボックス 17"/>
            <p:cNvSpPr txBox="1"/>
            <p:nvPr/>
          </p:nvSpPr>
          <p:spPr>
            <a:xfrm>
              <a:off x="1916606" y="3218021"/>
              <a:ext cx="1751802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3200" dirty="0" smtClean="0">
                  <a:solidFill>
                    <a:srgbClr val="FF0000"/>
                  </a:solidFill>
                  <a:latin typeface="Century Gothic"/>
                  <a:cs typeface="Century Gothic"/>
                </a:rPr>
                <a:t>doublet</a:t>
              </a:r>
              <a:endParaRPr kumimoji="1" lang="ja-JP" altLang="en-US" sz="3200" dirty="0">
                <a:solidFill>
                  <a:srgbClr val="FF0000"/>
                </a:solidFill>
                <a:latin typeface="Century Gothic"/>
                <a:cs typeface="Century Gothic"/>
              </a:endParaRPr>
            </a:p>
          </p:txBody>
        </p:sp>
        <p:sp>
          <p:nvSpPr>
            <p:cNvPr id="19" name="テキスト ボックス 18"/>
            <p:cNvSpPr txBox="1"/>
            <p:nvPr/>
          </p:nvSpPr>
          <p:spPr>
            <a:xfrm>
              <a:off x="1916606" y="4929951"/>
              <a:ext cx="1751802" cy="1077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3200" dirty="0" smtClean="0">
                  <a:solidFill>
                    <a:srgbClr val="FF0000"/>
                  </a:solidFill>
                  <a:latin typeface="Century Gothic"/>
                  <a:cs typeface="Century Gothic"/>
                </a:rPr>
                <a:t>doublet</a:t>
              </a:r>
            </a:p>
            <a:p>
              <a:pPr algn="ctr"/>
              <a:r>
                <a:rPr lang="en-US" altLang="ja-JP" sz="3200" dirty="0" smtClean="0">
                  <a:solidFill>
                    <a:srgbClr val="0000FF"/>
                  </a:solidFill>
                  <a:latin typeface="Century Gothic"/>
                  <a:cs typeface="Century Gothic"/>
                </a:rPr>
                <a:t>singlet</a:t>
              </a:r>
              <a:endParaRPr kumimoji="1" lang="ja-JP" altLang="en-US" sz="3200" dirty="0">
                <a:solidFill>
                  <a:srgbClr val="0000FF"/>
                </a:solidFill>
                <a:latin typeface="Century Gothic"/>
                <a:cs typeface="Century Gothic"/>
              </a:endParaRPr>
            </a:p>
          </p:txBody>
        </p:sp>
      </p:grpSp>
      <p:grpSp>
        <p:nvGrpSpPr>
          <p:cNvPr id="30" name="図形グループ 29"/>
          <p:cNvGrpSpPr/>
          <p:nvPr/>
        </p:nvGrpSpPr>
        <p:grpSpPr>
          <a:xfrm>
            <a:off x="6905708" y="3218021"/>
            <a:ext cx="1751802" cy="2789148"/>
            <a:chOff x="6905708" y="3218021"/>
            <a:chExt cx="1751802" cy="2789148"/>
          </a:xfrm>
        </p:grpSpPr>
        <p:sp>
          <p:nvSpPr>
            <p:cNvPr id="20" name="テキスト ボックス 19"/>
            <p:cNvSpPr txBox="1"/>
            <p:nvPr/>
          </p:nvSpPr>
          <p:spPr>
            <a:xfrm>
              <a:off x="6905708" y="3218021"/>
              <a:ext cx="1751802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3200" dirty="0" smtClean="0">
                  <a:solidFill>
                    <a:srgbClr val="FF0000"/>
                  </a:solidFill>
                  <a:latin typeface="Century Gothic"/>
                  <a:cs typeface="Century Gothic"/>
                </a:rPr>
                <a:t>doublet</a:t>
              </a:r>
              <a:endParaRPr kumimoji="1" lang="ja-JP" altLang="en-US" sz="3200" dirty="0">
                <a:solidFill>
                  <a:srgbClr val="FF0000"/>
                </a:solidFill>
                <a:latin typeface="Century Gothic"/>
                <a:cs typeface="Century Gothic"/>
              </a:endParaRPr>
            </a:p>
          </p:txBody>
        </p:sp>
        <p:sp>
          <p:nvSpPr>
            <p:cNvPr id="21" name="テキスト ボックス 20"/>
            <p:cNvSpPr txBox="1"/>
            <p:nvPr/>
          </p:nvSpPr>
          <p:spPr>
            <a:xfrm>
              <a:off x="6905708" y="4929951"/>
              <a:ext cx="1751802" cy="1077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3200" dirty="0" smtClean="0">
                  <a:solidFill>
                    <a:srgbClr val="FF0000"/>
                  </a:solidFill>
                  <a:latin typeface="Century Gothic"/>
                  <a:cs typeface="Century Gothic"/>
                </a:rPr>
                <a:t>doublet</a:t>
              </a:r>
            </a:p>
            <a:p>
              <a:pPr algn="ctr"/>
              <a:r>
                <a:rPr lang="en-US" altLang="ja-JP" sz="3200" dirty="0" smtClean="0">
                  <a:solidFill>
                    <a:srgbClr val="0000FF"/>
                  </a:solidFill>
                  <a:latin typeface="Century Gothic"/>
                  <a:cs typeface="Century Gothic"/>
                </a:rPr>
                <a:t>singlet</a:t>
              </a:r>
              <a:endParaRPr kumimoji="1" lang="ja-JP" altLang="en-US" sz="3200" dirty="0">
                <a:solidFill>
                  <a:srgbClr val="0000FF"/>
                </a:solidFill>
                <a:latin typeface="Century Gothic"/>
                <a:cs typeface="Century Gothic"/>
              </a:endParaRPr>
            </a:p>
          </p:txBody>
        </p:sp>
      </p:grpSp>
      <p:grpSp>
        <p:nvGrpSpPr>
          <p:cNvPr id="29" name="図形グループ 28"/>
          <p:cNvGrpSpPr/>
          <p:nvPr/>
        </p:nvGrpSpPr>
        <p:grpSpPr>
          <a:xfrm>
            <a:off x="4360152" y="3218021"/>
            <a:ext cx="1751802" cy="2296706"/>
            <a:chOff x="4360152" y="3218021"/>
            <a:chExt cx="1751802" cy="2296706"/>
          </a:xfrm>
        </p:grpSpPr>
        <p:sp>
          <p:nvSpPr>
            <p:cNvPr id="22" name="テキスト ボックス 21"/>
            <p:cNvSpPr txBox="1"/>
            <p:nvPr/>
          </p:nvSpPr>
          <p:spPr>
            <a:xfrm>
              <a:off x="4360152" y="3218021"/>
              <a:ext cx="1751802" cy="1077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3200" dirty="0" smtClean="0">
                  <a:solidFill>
                    <a:srgbClr val="FF0000"/>
                  </a:solidFill>
                  <a:latin typeface="Century Gothic"/>
                  <a:cs typeface="Century Gothic"/>
                </a:rPr>
                <a:t>doublet</a:t>
              </a:r>
            </a:p>
            <a:p>
              <a:pPr algn="ctr"/>
              <a:r>
                <a:rPr lang="en-US" altLang="ja-JP" sz="3200" dirty="0" smtClean="0">
                  <a:solidFill>
                    <a:srgbClr val="0000FF"/>
                  </a:solidFill>
                  <a:latin typeface="Century Gothic"/>
                  <a:cs typeface="Century Gothic"/>
                </a:rPr>
                <a:t>singlet</a:t>
              </a:r>
              <a:endParaRPr kumimoji="1" lang="ja-JP" altLang="en-US" sz="3200" dirty="0">
                <a:solidFill>
                  <a:srgbClr val="0000FF"/>
                </a:solidFill>
                <a:latin typeface="Century Gothic"/>
                <a:cs typeface="Century Gothic"/>
              </a:endParaRPr>
            </a:p>
          </p:txBody>
        </p:sp>
        <p:sp>
          <p:nvSpPr>
            <p:cNvPr id="23" name="テキスト ボックス 22"/>
            <p:cNvSpPr txBox="1"/>
            <p:nvPr/>
          </p:nvSpPr>
          <p:spPr>
            <a:xfrm>
              <a:off x="4360152" y="4929951"/>
              <a:ext cx="1751802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3200" dirty="0" smtClean="0">
                  <a:solidFill>
                    <a:srgbClr val="FF0000"/>
                  </a:solidFill>
                  <a:latin typeface="Century Gothic"/>
                  <a:cs typeface="Century Gothic"/>
                </a:rPr>
                <a:t>doublet</a:t>
              </a:r>
              <a:endParaRPr kumimoji="1" lang="ja-JP" altLang="en-US" sz="3200" dirty="0">
                <a:solidFill>
                  <a:srgbClr val="FF0000"/>
                </a:solidFill>
                <a:latin typeface="Century Gothic"/>
                <a:cs typeface="Century Gothic"/>
              </a:endParaRPr>
            </a:p>
          </p:txBody>
        </p:sp>
      </p:grpSp>
      <p:grpSp>
        <p:nvGrpSpPr>
          <p:cNvPr id="27" name="図形グループ 26"/>
          <p:cNvGrpSpPr/>
          <p:nvPr/>
        </p:nvGrpSpPr>
        <p:grpSpPr>
          <a:xfrm>
            <a:off x="269986" y="3125689"/>
            <a:ext cx="1061083" cy="769441"/>
            <a:chOff x="269986" y="3252689"/>
            <a:chExt cx="1061083" cy="769441"/>
          </a:xfrm>
        </p:grpSpPr>
        <p:sp>
          <p:nvSpPr>
            <p:cNvPr id="8" name="テキスト ボックス 7"/>
            <p:cNvSpPr txBox="1"/>
            <p:nvPr/>
          </p:nvSpPr>
          <p:spPr>
            <a:xfrm>
              <a:off x="269986" y="3252689"/>
              <a:ext cx="1061083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4400" dirty="0" err="1" smtClean="0">
                  <a:latin typeface="Century Gothic"/>
                  <a:cs typeface="Century Gothic"/>
                </a:rPr>
                <a:t>Qq</a:t>
              </a:r>
              <a:endParaRPr kumimoji="1" lang="ja-JP" altLang="en-US" sz="4400" dirty="0">
                <a:latin typeface="Century Gothic"/>
                <a:cs typeface="Century Gothic"/>
              </a:endParaRPr>
            </a:p>
          </p:txBody>
        </p:sp>
        <p:cxnSp>
          <p:nvCxnSpPr>
            <p:cNvPr id="26" name="直線コネクタ 25"/>
            <p:cNvCxnSpPr/>
            <p:nvPr/>
          </p:nvCxnSpPr>
          <p:spPr>
            <a:xfrm>
              <a:off x="405529" y="3370421"/>
              <a:ext cx="396000" cy="1588"/>
            </a:xfrm>
            <a:prstGeom prst="line">
              <a:avLst/>
            </a:prstGeom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" name="図形グループ 34"/>
          <p:cNvGrpSpPr/>
          <p:nvPr/>
        </p:nvGrpSpPr>
        <p:grpSpPr>
          <a:xfrm>
            <a:off x="2241021" y="3680887"/>
            <a:ext cx="1070425" cy="523220"/>
            <a:chOff x="4044421" y="6084094"/>
            <a:chExt cx="1070425" cy="523220"/>
          </a:xfrm>
        </p:grpSpPr>
        <p:sp>
          <p:nvSpPr>
            <p:cNvPr id="31" name="テキスト ボックス 30"/>
            <p:cNvSpPr txBox="1"/>
            <p:nvPr/>
          </p:nvSpPr>
          <p:spPr>
            <a:xfrm>
              <a:off x="4044421" y="6084094"/>
              <a:ext cx="10704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2800" dirty="0" smtClean="0">
                  <a:latin typeface="Century Gothic"/>
                  <a:cs typeface="Century Gothic"/>
                </a:rPr>
                <a:t>D, D*</a:t>
              </a:r>
              <a:endParaRPr kumimoji="1" lang="ja-JP" altLang="en-US" sz="2800" dirty="0">
                <a:latin typeface="Century Gothic"/>
                <a:cs typeface="Century Gothic"/>
              </a:endParaRPr>
            </a:p>
          </p:txBody>
        </p:sp>
        <p:cxnSp>
          <p:nvCxnSpPr>
            <p:cNvPr id="32" name="直線コネクタ 31"/>
            <p:cNvCxnSpPr/>
            <p:nvPr/>
          </p:nvCxnSpPr>
          <p:spPr>
            <a:xfrm>
              <a:off x="4148304" y="6172994"/>
              <a:ext cx="237248" cy="1588"/>
            </a:xfrm>
            <a:prstGeom prst="line">
              <a:avLst/>
            </a:prstGeom>
            <a:ln w="285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直線コネクタ 33"/>
            <p:cNvCxnSpPr/>
            <p:nvPr/>
          </p:nvCxnSpPr>
          <p:spPr>
            <a:xfrm>
              <a:off x="4601452" y="6174582"/>
              <a:ext cx="237248" cy="1588"/>
            </a:xfrm>
            <a:prstGeom prst="line">
              <a:avLst/>
            </a:prstGeom>
            <a:ln w="285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7" name="テキスト ボックス 36"/>
          <p:cNvSpPr txBox="1"/>
          <p:nvPr/>
        </p:nvSpPr>
        <p:spPr>
          <a:xfrm>
            <a:off x="2041494" y="4573320"/>
            <a:ext cx="15639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en-US" sz="2800" dirty="0" err="1" smtClean="0">
                <a:latin typeface="Century Gothic"/>
                <a:cs typeface="Century Gothic"/>
              </a:rPr>
              <a:t>Σ</a:t>
            </a:r>
            <a:r>
              <a:rPr lang="en-US" altLang="en-US" sz="2800" baseline="-25000" dirty="0" err="1" smtClean="0">
                <a:latin typeface="Century Gothic"/>
                <a:cs typeface="Century Gothic"/>
              </a:rPr>
              <a:t>c</a:t>
            </a:r>
            <a:r>
              <a:rPr kumimoji="1" lang="en-US" altLang="ja-JP" sz="2800" dirty="0" smtClean="0">
                <a:latin typeface="Century Gothic"/>
                <a:cs typeface="Century Gothic"/>
              </a:rPr>
              <a:t>, </a:t>
            </a:r>
            <a:r>
              <a:rPr kumimoji="1" lang="en-US" altLang="ja-JP" sz="2800" dirty="0" err="1" smtClean="0">
                <a:latin typeface="Century Gothic"/>
                <a:cs typeface="Century Gothic"/>
              </a:rPr>
              <a:t>Σ</a:t>
            </a:r>
            <a:r>
              <a:rPr kumimoji="1" lang="en-US" altLang="ja-JP" sz="2800" baseline="-25000" dirty="0" err="1" smtClean="0">
                <a:latin typeface="Century Gothic"/>
                <a:cs typeface="Century Gothic"/>
              </a:rPr>
              <a:t>c</a:t>
            </a:r>
            <a:r>
              <a:rPr kumimoji="1" lang="en-US" altLang="ja-JP" sz="2800" dirty="0" smtClean="0">
                <a:latin typeface="Century Gothic"/>
                <a:cs typeface="Century Gothic"/>
              </a:rPr>
              <a:t>*</a:t>
            </a:r>
            <a:endParaRPr kumimoji="1" lang="ja-JP" altLang="en-US" sz="2800" dirty="0">
              <a:latin typeface="Century Gothic"/>
              <a:cs typeface="Century Gothic"/>
            </a:endParaRPr>
          </a:p>
        </p:txBody>
      </p:sp>
      <p:sp>
        <p:nvSpPr>
          <p:cNvPr id="40" name="テキスト ボックス 39"/>
          <p:cNvSpPr txBox="1"/>
          <p:nvPr/>
        </p:nvSpPr>
        <p:spPr>
          <a:xfrm>
            <a:off x="2448746" y="5898684"/>
            <a:ext cx="6986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 err="1" smtClean="0">
                <a:latin typeface="Century Gothic"/>
                <a:cs typeface="Century Gothic"/>
              </a:rPr>
              <a:t>Λ</a:t>
            </a:r>
            <a:r>
              <a:rPr lang="en-US" altLang="en-US" sz="2800" baseline="-25000" dirty="0" err="1" smtClean="0">
                <a:latin typeface="Century Gothic"/>
                <a:cs typeface="Century Gothic"/>
              </a:rPr>
              <a:t>c</a:t>
            </a:r>
            <a:endParaRPr kumimoji="1" lang="ja-JP" altLang="en-US" sz="2800" dirty="0">
              <a:latin typeface="Century Gothic"/>
              <a:cs typeface="Century Gothic"/>
            </a:endParaRPr>
          </a:p>
        </p:txBody>
      </p:sp>
      <p:sp>
        <p:nvSpPr>
          <p:cNvPr id="43" name="角丸四角形 42"/>
          <p:cNvSpPr/>
          <p:nvPr/>
        </p:nvSpPr>
        <p:spPr>
          <a:xfrm>
            <a:off x="4372852" y="3176489"/>
            <a:ext cx="1751802" cy="1169550"/>
          </a:xfrm>
          <a:prstGeom prst="roundRect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4" name="テキスト ボックス 43"/>
          <p:cNvSpPr txBox="1"/>
          <p:nvPr/>
        </p:nvSpPr>
        <p:spPr>
          <a:xfrm>
            <a:off x="4854264" y="4257139"/>
            <a:ext cx="80021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4800" dirty="0" smtClean="0">
                <a:solidFill>
                  <a:srgbClr val="FF0000"/>
                </a:solidFill>
                <a:latin typeface="Century Gothic"/>
                <a:cs typeface="Century Gothic"/>
              </a:rPr>
              <a:t>？</a:t>
            </a:r>
            <a:endParaRPr kumimoji="1" lang="ja-JP" altLang="en-US" sz="4800" dirty="0">
              <a:solidFill>
                <a:srgbClr val="FF0000"/>
              </a:solidFill>
              <a:latin typeface="Century Gothic"/>
              <a:cs typeface="Century Gothic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40" grpId="0"/>
      <p:bldP spid="43" grpId="0" animBg="1"/>
      <p:bldP spid="44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正方形/長方形 16"/>
          <p:cNvSpPr/>
          <p:nvPr/>
        </p:nvSpPr>
        <p:spPr>
          <a:xfrm>
            <a:off x="141909" y="1414201"/>
            <a:ext cx="392282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/>
            <a:r>
              <a:rPr lang="en-US" altLang="ja-JP" sz="1400" dirty="0" smtClean="0">
                <a:latin typeface="Century Gothic"/>
                <a:cs typeface="Century Gothic"/>
              </a:rPr>
              <a:t>Kitazawa, Kurimoto, PLB323, 65 (1994)</a:t>
            </a: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25178" y="0"/>
            <a:ext cx="90936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 smtClean="0">
                <a:latin typeface="Century Gothic"/>
                <a:cs typeface="Century Gothic"/>
              </a:rPr>
              <a:t>4. Appl.2: Next-to-Leading order in 1/m</a:t>
            </a:r>
            <a:r>
              <a:rPr lang="en-US" altLang="ja-JP" sz="2800" baseline="-25000" dirty="0" smtClean="0">
                <a:latin typeface="Century Gothic"/>
                <a:cs typeface="Century Gothic"/>
              </a:rPr>
              <a:t>Q</a:t>
            </a:r>
            <a:r>
              <a:rPr lang="en-US" altLang="ja-JP" sz="2800" dirty="0" smtClean="0">
                <a:latin typeface="Century Gothic"/>
                <a:cs typeface="Century Gothic"/>
              </a:rPr>
              <a:t> expansion</a:t>
            </a:r>
            <a:endParaRPr lang="ja-JP" altLang="en-US" sz="2800" dirty="0">
              <a:latin typeface="Century Gothic"/>
              <a:cs typeface="Century Gothic"/>
            </a:endParaRPr>
          </a:p>
        </p:txBody>
      </p:sp>
      <p:sp>
        <p:nvSpPr>
          <p:cNvPr id="6" name="正方形/長方形 5"/>
          <p:cNvSpPr/>
          <p:nvPr/>
        </p:nvSpPr>
        <p:spPr>
          <a:xfrm>
            <a:off x="288534" y="815237"/>
            <a:ext cx="778605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/>
            <a:r>
              <a:rPr lang="en-US" altLang="ja-JP" sz="2400" dirty="0" smtClean="0">
                <a:latin typeface="Century Gothic"/>
                <a:cs typeface="Century Gothic"/>
              </a:rPr>
              <a:t>Heavy meson effective theory with 1/M corrections</a:t>
            </a:r>
            <a:endParaRPr lang="en-US" altLang="ja-JP" sz="2400" baseline="-25000" dirty="0" smtClean="0">
              <a:latin typeface="Century Gothic"/>
              <a:cs typeface="Century Gothic"/>
            </a:endParaRPr>
          </a:p>
        </p:txBody>
      </p:sp>
      <p:pic>
        <p:nvPicPr>
          <p:cNvPr id="14" name="図 13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"/>
          </a:blip>
          <a:stretch>
            <a:fillRect/>
          </a:stretch>
        </p:blipFill>
        <p:spPr>
          <a:xfrm>
            <a:off x="114300" y="1993547"/>
            <a:ext cx="1616710" cy="463296"/>
          </a:xfrm>
          <a:prstGeom prst="rect">
            <a:avLst/>
          </a:prstGeom>
        </p:spPr>
      </p:pic>
      <p:pic>
        <p:nvPicPr>
          <p:cNvPr id="15" name="図 14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"/>
          </a:blip>
          <a:stretch>
            <a:fillRect/>
          </a:stretch>
        </p:blipFill>
        <p:spPr>
          <a:xfrm>
            <a:off x="1812543" y="1839623"/>
            <a:ext cx="6785356" cy="2162048"/>
          </a:xfrm>
          <a:prstGeom prst="rect">
            <a:avLst/>
          </a:prstGeom>
        </p:spPr>
      </p:pic>
      <p:pic>
        <p:nvPicPr>
          <p:cNvPr id="16" name="図 15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"/>
          </a:blip>
          <a:stretch>
            <a:fillRect/>
          </a:stretch>
        </p:blipFill>
        <p:spPr>
          <a:xfrm>
            <a:off x="1849170" y="1814223"/>
            <a:ext cx="7267956" cy="3619500"/>
          </a:xfrm>
          <a:prstGeom prst="rect">
            <a:avLst/>
          </a:prstGeom>
        </p:spPr>
      </p:pic>
      <p:grpSp>
        <p:nvGrpSpPr>
          <p:cNvPr id="2" name="図形グループ 45"/>
          <p:cNvGrpSpPr/>
          <p:nvPr/>
        </p:nvGrpSpPr>
        <p:grpSpPr>
          <a:xfrm>
            <a:off x="4114800" y="1749035"/>
            <a:ext cx="4483099" cy="1596980"/>
            <a:chOff x="4318000" y="3184488"/>
            <a:chExt cx="4483099" cy="1596980"/>
          </a:xfrm>
        </p:grpSpPr>
        <p:sp>
          <p:nvSpPr>
            <p:cNvPr id="42" name="円/楕円 41"/>
            <p:cNvSpPr/>
            <p:nvPr/>
          </p:nvSpPr>
          <p:spPr>
            <a:xfrm>
              <a:off x="4318000" y="3184488"/>
              <a:ext cx="2197100" cy="943012"/>
            </a:xfrm>
            <a:prstGeom prst="ellipse">
              <a:avLst/>
            </a:prstGeom>
            <a:noFill/>
            <a:ln w="38100" cap="flat" cmpd="sng" algn="ctr">
              <a:solidFill>
                <a:srgbClr val="C0504D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5" name="円/楕円 44"/>
            <p:cNvSpPr/>
            <p:nvPr/>
          </p:nvSpPr>
          <p:spPr>
            <a:xfrm>
              <a:off x="6240296" y="3992544"/>
              <a:ext cx="2560803" cy="788924"/>
            </a:xfrm>
            <a:prstGeom prst="ellipse">
              <a:avLst/>
            </a:prstGeom>
            <a:noFill/>
            <a:ln w="38100" cap="flat" cmpd="sng" algn="ctr">
              <a:solidFill>
                <a:srgbClr val="C0504D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19" name="正方形/長方形 18"/>
          <p:cNvSpPr/>
          <p:nvPr/>
        </p:nvSpPr>
        <p:spPr>
          <a:xfrm>
            <a:off x="6334034" y="1137202"/>
            <a:ext cx="2866089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/>
            <a:r>
              <a:rPr lang="en-US" altLang="ja-JP" sz="3200" dirty="0" smtClean="0">
                <a:solidFill>
                  <a:schemeClr val="accent2"/>
                </a:solidFill>
                <a:latin typeface="Century Gothic"/>
                <a:cs typeface="Century Gothic"/>
              </a:rPr>
              <a:t>spin-flip (1/M)</a:t>
            </a:r>
            <a:endParaRPr lang="en-US" altLang="ja-JP" sz="3200" baseline="-25000" dirty="0" smtClean="0">
              <a:solidFill>
                <a:schemeClr val="accent2"/>
              </a:solidFill>
              <a:latin typeface="Century Gothic"/>
              <a:cs typeface="Century Gothic"/>
            </a:endParaRPr>
          </a:p>
        </p:txBody>
      </p:sp>
      <p:sp>
        <p:nvSpPr>
          <p:cNvPr id="20" name="円/楕円 19"/>
          <p:cNvSpPr/>
          <p:nvPr/>
        </p:nvSpPr>
        <p:spPr>
          <a:xfrm>
            <a:off x="6718300" y="1750723"/>
            <a:ext cx="2197100" cy="943012"/>
          </a:xfrm>
          <a:prstGeom prst="ellipse">
            <a:avLst/>
          </a:prstGeom>
          <a:noFill/>
          <a:ln w="38100" cap="flat" cmpd="sng" algn="ctr">
            <a:solidFill>
              <a:srgbClr val="C0504D"/>
            </a:solidFill>
            <a:prstDash val="sysDash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円/楕円 20"/>
          <p:cNvSpPr/>
          <p:nvPr/>
        </p:nvSpPr>
        <p:spPr>
          <a:xfrm>
            <a:off x="1976322" y="4571647"/>
            <a:ext cx="2849678" cy="785876"/>
          </a:xfrm>
          <a:prstGeom prst="ellipse">
            <a:avLst/>
          </a:prstGeom>
          <a:noFill/>
          <a:ln w="38100" cap="flat" cmpd="sng" algn="ctr">
            <a:solidFill>
              <a:srgbClr val="C0504D"/>
            </a:solidFill>
            <a:prstDash val="sysDash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正方形/長方形 21"/>
          <p:cNvSpPr/>
          <p:nvPr/>
        </p:nvSpPr>
        <p:spPr>
          <a:xfrm>
            <a:off x="2182926" y="5461000"/>
            <a:ext cx="69723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/>
            <a:r>
              <a:rPr lang="en-US" altLang="ja-JP" sz="2000" dirty="0" smtClean="0">
                <a:solidFill>
                  <a:srgbClr val="FF0000"/>
                </a:solidFill>
                <a:latin typeface="Century Gothic"/>
                <a:cs typeface="Century Gothic"/>
              </a:rPr>
              <a:t>LO:   </a:t>
            </a:r>
            <a:r>
              <a:rPr lang="en-US" altLang="ja-JP" sz="2000" dirty="0" err="1" smtClean="0">
                <a:solidFill>
                  <a:srgbClr val="FF0000"/>
                </a:solidFill>
                <a:latin typeface="Century Gothic"/>
                <a:cs typeface="Century Gothic"/>
              </a:rPr>
              <a:t>g</a:t>
            </a:r>
            <a:endParaRPr lang="en-US" altLang="ja-JP" sz="2000" dirty="0" smtClean="0">
              <a:solidFill>
                <a:srgbClr val="FF0000"/>
              </a:solidFill>
              <a:latin typeface="Century Gothic"/>
              <a:cs typeface="Century Gothic"/>
            </a:endParaRPr>
          </a:p>
          <a:p>
            <a:pPr marL="457200" indent="-457200"/>
            <a:r>
              <a:rPr lang="en-US" altLang="ja-JP" sz="2000" dirty="0" smtClean="0">
                <a:solidFill>
                  <a:srgbClr val="FF0000"/>
                </a:solidFill>
                <a:latin typeface="Century Gothic"/>
                <a:cs typeface="Century Gothic"/>
              </a:rPr>
              <a:t>NLO: </a:t>
            </a:r>
            <a:r>
              <a:rPr lang="en-US" altLang="ja-JP" sz="2000" dirty="0" err="1" smtClean="0">
                <a:solidFill>
                  <a:srgbClr val="FF0000"/>
                </a:solidFill>
                <a:latin typeface="Century Gothic"/>
                <a:cs typeface="Century Gothic"/>
              </a:rPr>
              <a:t>g</a:t>
            </a:r>
            <a:r>
              <a:rPr lang="en-US" altLang="ja-JP" sz="2000" dirty="0" smtClean="0">
                <a:solidFill>
                  <a:srgbClr val="FF0000"/>
                </a:solidFill>
                <a:latin typeface="Century Gothic"/>
                <a:cs typeface="Century Gothic"/>
              </a:rPr>
              <a:t>/M, g</a:t>
            </a:r>
            <a:r>
              <a:rPr lang="en-US" altLang="ja-JP" sz="2000" baseline="-25000" dirty="0" smtClean="0">
                <a:solidFill>
                  <a:srgbClr val="FF0000"/>
                </a:solidFill>
                <a:latin typeface="Century Gothic"/>
                <a:cs typeface="Century Gothic"/>
              </a:rPr>
              <a:t>1</a:t>
            </a:r>
            <a:r>
              <a:rPr lang="en-US" altLang="ja-JP" sz="2000" dirty="0" smtClean="0">
                <a:solidFill>
                  <a:srgbClr val="FF0000"/>
                </a:solidFill>
                <a:latin typeface="Century Gothic"/>
                <a:cs typeface="Century Gothic"/>
              </a:rPr>
              <a:t>/M, g</a:t>
            </a:r>
            <a:r>
              <a:rPr lang="en-US" altLang="ja-JP" sz="2000" baseline="-25000" dirty="0" smtClean="0">
                <a:solidFill>
                  <a:srgbClr val="FF0000"/>
                </a:solidFill>
                <a:latin typeface="Century Gothic"/>
                <a:cs typeface="Century Gothic"/>
              </a:rPr>
              <a:t>2</a:t>
            </a:r>
            <a:r>
              <a:rPr lang="en-US" altLang="ja-JP" sz="2000" dirty="0" smtClean="0">
                <a:solidFill>
                  <a:srgbClr val="FF0000"/>
                </a:solidFill>
                <a:latin typeface="Century Gothic"/>
                <a:cs typeface="Century Gothic"/>
              </a:rPr>
              <a:t>/M, λ/M</a:t>
            </a:r>
          </a:p>
          <a:p>
            <a:pPr marL="457200" indent="-457200"/>
            <a:r>
              <a:rPr lang="en-US" altLang="ja-JP" sz="1500" dirty="0" smtClean="0">
                <a:solidFill>
                  <a:srgbClr val="FF0000"/>
                </a:solidFill>
                <a:latin typeface="Century Gothic"/>
                <a:cs typeface="Century Gothic"/>
              </a:rPr>
              <a:t>Some terms are constrained by invariance under velocity rearrangement.</a:t>
            </a:r>
          </a:p>
        </p:txBody>
      </p:sp>
      <p:grpSp>
        <p:nvGrpSpPr>
          <p:cNvPr id="29" name="図形グループ 28"/>
          <p:cNvGrpSpPr/>
          <p:nvPr/>
        </p:nvGrpSpPr>
        <p:grpSpPr>
          <a:xfrm>
            <a:off x="2356604" y="2719135"/>
            <a:ext cx="6798622" cy="2031888"/>
            <a:chOff x="2331204" y="2719135"/>
            <a:chExt cx="6798622" cy="2031888"/>
          </a:xfrm>
        </p:grpSpPr>
        <p:grpSp>
          <p:nvGrpSpPr>
            <p:cNvPr id="27" name="図形グループ 26"/>
            <p:cNvGrpSpPr/>
            <p:nvPr/>
          </p:nvGrpSpPr>
          <p:grpSpPr>
            <a:xfrm>
              <a:off x="2717801" y="2719135"/>
              <a:ext cx="5854700" cy="1397495"/>
              <a:chOff x="-1630240" y="3536515"/>
              <a:chExt cx="5854700" cy="1397495"/>
            </a:xfrm>
          </p:grpSpPr>
          <p:sp>
            <p:nvSpPr>
              <p:cNvPr id="18" name="円/楕円 17"/>
              <p:cNvSpPr/>
              <p:nvPr/>
            </p:nvSpPr>
            <p:spPr>
              <a:xfrm>
                <a:off x="-23028" y="3536515"/>
                <a:ext cx="465156" cy="465156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24" name="直線コネクタ 23"/>
              <p:cNvCxnSpPr/>
              <p:nvPr/>
            </p:nvCxnSpPr>
            <p:spPr>
              <a:xfrm rot="16200000" flipH="1">
                <a:off x="164501" y="4126898"/>
                <a:ext cx="633830" cy="281774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" name="正方形/長方形 25"/>
              <p:cNvSpPr/>
              <p:nvPr/>
            </p:nvSpPr>
            <p:spPr>
              <a:xfrm>
                <a:off x="-1630240" y="4533900"/>
                <a:ext cx="5854700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457200" indent="-457200" algn="ctr"/>
                <a:r>
                  <a:rPr lang="en-US" altLang="ja-JP" sz="2000" dirty="0" smtClean="0">
                    <a:solidFill>
                      <a:srgbClr val="FF0000"/>
                    </a:solidFill>
                    <a:latin typeface="Century Gothic"/>
                    <a:cs typeface="Century Gothic"/>
                  </a:rPr>
                  <a:t>“Covariant” field for velocity-rearrangement</a:t>
                </a:r>
              </a:p>
            </p:txBody>
          </p:sp>
        </p:grpSp>
        <p:pic>
          <p:nvPicPr>
            <p:cNvPr id="28" name="図 27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-10000"/>
            </a:blip>
            <a:stretch>
              <a:fillRect/>
            </a:stretch>
          </p:blipFill>
          <p:spPr>
            <a:xfrm>
              <a:off x="2331204" y="4003981"/>
              <a:ext cx="6798622" cy="747042"/>
            </a:xfrm>
            <a:prstGeom prst="rect">
              <a:avLst/>
            </a:prstGeom>
          </p:spPr>
        </p:pic>
      </p:grpSp>
      <p:sp>
        <p:nvSpPr>
          <p:cNvPr id="23" name="正方形/長方形 22"/>
          <p:cNvSpPr/>
          <p:nvPr/>
        </p:nvSpPr>
        <p:spPr>
          <a:xfrm>
            <a:off x="2369304" y="3754620"/>
            <a:ext cx="6760522" cy="982127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757222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/>
      <p:bldP spid="20" grpId="0" animBg="1"/>
      <p:bldP spid="21" grpId="0" animBg="1"/>
      <p:bldP spid="22" grpId="0"/>
      <p:bldP spid="23" grpId="0" animBg="1"/>
      <p:bldP spid="23" grpId="1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/>
          <p:cNvSpPr txBox="1"/>
          <p:nvPr/>
        </p:nvSpPr>
        <p:spPr>
          <a:xfrm>
            <a:off x="2294737" y="0"/>
            <a:ext cx="45545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800" dirty="0" smtClean="0">
                <a:latin typeface="Century Gothic"/>
                <a:cs typeface="Century Gothic"/>
              </a:rPr>
              <a:t>2. Heavy quark symmetry</a:t>
            </a:r>
            <a:endParaRPr kumimoji="1" lang="ja-JP" altLang="en-US" sz="2800" dirty="0">
              <a:latin typeface="Century Gothic"/>
              <a:cs typeface="Century Gothic"/>
            </a:endParaRPr>
          </a:p>
        </p:txBody>
      </p:sp>
      <p:sp>
        <p:nvSpPr>
          <p:cNvPr id="5" name="正方形/長方形 4"/>
          <p:cNvSpPr/>
          <p:nvPr/>
        </p:nvSpPr>
        <p:spPr>
          <a:xfrm>
            <a:off x="1714387" y="877165"/>
            <a:ext cx="571522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 algn="ctr"/>
            <a:r>
              <a:rPr lang="en-US" altLang="ja-JP" sz="2800" dirty="0" smtClean="0">
                <a:latin typeface="Century Gothic"/>
                <a:cs typeface="Century Gothic"/>
              </a:rPr>
              <a:t>Introduction to “velocity-frame”</a:t>
            </a:r>
            <a:endParaRPr lang="en-US" altLang="ja-JP" sz="1400" dirty="0" smtClean="0">
              <a:latin typeface="Century Gothic"/>
              <a:cs typeface="Century Gothic"/>
            </a:endParaRPr>
          </a:p>
        </p:txBody>
      </p:sp>
      <p:sp>
        <p:nvSpPr>
          <p:cNvPr id="6" name="円/楕円 5"/>
          <p:cNvSpPr/>
          <p:nvPr/>
        </p:nvSpPr>
        <p:spPr>
          <a:xfrm>
            <a:off x="1097342" y="1861677"/>
            <a:ext cx="456173" cy="45617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図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6967" y="2243876"/>
            <a:ext cx="1114900" cy="477814"/>
          </a:xfrm>
          <a:prstGeom prst="rect">
            <a:avLst/>
          </a:prstGeom>
        </p:spPr>
      </p:pic>
      <p:pic>
        <p:nvPicPr>
          <p:cNvPr id="12" name="図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9002" y="2287981"/>
            <a:ext cx="2104288" cy="470696"/>
          </a:xfrm>
          <a:prstGeom prst="rect">
            <a:avLst/>
          </a:prstGeom>
        </p:spPr>
      </p:pic>
      <p:grpSp>
        <p:nvGrpSpPr>
          <p:cNvPr id="16" name="図形グループ 15"/>
          <p:cNvGrpSpPr/>
          <p:nvPr/>
        </p:nvGrpSpPr>
        <p:grpSpPr>
          <a:xfrm>
            <a:off x="86828" y="1313696"/>
            <a:ext cx="2188494" cy="2008307"/>
            <a:chOff x="4369985" y="2317850"/>
            <a:chExt cx="3810734" cy="3496981"/>
          </a:xfrm>
        </p:grpSpPr>
        <p:cxnSp>
          <p:nvCxnSpPr>
            <p:cNvPr id="17" name="直線矢印コネクタ 16"/>
            <p:cNvCxnSpPr/>
            <p:nvPr/>
          </p:nvCxnSpPr>
          <p:spPr>
            <a:xfrm rot="16200000">
              <a:off x="4463320" y="3556983"/>
              <a:ext cx="2478266" cy="0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線矢印コネクタ 17"/>
            <p:cNvCxnSpPr/>
            <p:nvPr/>
          </p:nvCxnSpPr>
          <p:spPr>
            <a:xfrm>
              <a:off x="5702453" y="4796116"/>
              <a:ext cx="2478266" cy="0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線矢印コネクタ 18"/>
            <p:cNvCxnSpPr/>
            <p:nvPr/>
          </p:nvCxnSpPr>
          <p:spPr>
            <a:xfrm flipH="1">
              <a:off x="4369985" y="4796116"/>
              <a:ext cx="1332469" cy="1018715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0" name="図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4087" y="1796319"/>
            <a:ext cx="2495898" cy="521531"/>
          </a:xfrm>
          <a:prstGeom prst="rect">
            <a:avLst/>
          </a:prstGeom>
        </p:spPr>
      </p:pic>
      <p:grpSp>
        <p:nvGrpSpPr>
          <p:cNvPr id="3" name="図形グループ 2"/>
          <p:cNvGrpSpPr/>
          <p:nvPr/>
        </p:nvGrpSpPr>
        <p:grpSpPr>
          <a:xfrm>
            <a:off x="836017" y="3094177"/>
            <a:ext cx="5183017" cy="3654851"/>
            <a:chOff x="836017" y="3094177"/>
            <a:chExt cx="5183017" cy="3654851"/>
          </a:xfrm>
        </p:grpSpPr>
        <p:sp>
          <p:nvSpPr>
            <p:cNvPr id="14" name="正方形/長方形 13"/>
            <p:cNvSpPr/>
            <p:nvPr/>
          </p:nvSpPr>
          <p:spPr>
            <a:xfrm>
              <a:off x="836017" y="3224125"/>
              <a:ext cx="1681470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457200" indent="-457200" algn="ctr"/>
              <a:r>
                <a:rPr lang="en-US" altLang="ja-JP" sz="2000" dirty="0" smtClean="0">
                  <a:latin typeface="Century Gothic"/>
                  <a:cs typeface="Century Gothic"/>
                </a:rPr>
                <a:t>Propagator:</a:t>
              </a:r>
            </a:p>
          </p:txBody>
        </p:sp>
        <p:pic>
          <p:nvPicPr>
            <p:cNvPr id="2" name="図 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093453" y="3094177"/>
              <a:ext cx="3925581" cy="365485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038005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テキスト ボックス 5"/>
          <p:cNvSpPr txBox="1"/>
          <p:nvPr/>
        </p:nvSpPr>
        <p:spPr>
          <a:xfrm>
            <a:off x="2294737" y="0"/>
            <a:ext cx="45545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800" dirty="0" smtClean="0">
                <a:latin typeface="Century Gothic"/>
                <a:cs typeface="Century Gothic"/>
              </a:rPr>
              <a:t>2. Heavy quark symmetry</a:t>
            </a:r>
            <a:endParaRPr kumimoji="1" lang="ja-JP" altLang="en-US" sz="2800" dirty="0">
              <a:latin typeface="Century Gothic"/>
              <a:cs typeface="Century Gothic"/>
            </a:endParaRPr>
          </a:p>
        </p:txBody>
      </p:sp>
      <p:pic>
        <p:nvPicPr>
          <p:cNvPr id="46" name="図 45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8900" y="889000"/>
            <a:ext cx="3807714" cy="400558"/>
          </a:xfrm>
          <a:prstGeom prst="rect">
            <a:avLst/>
          </a:prstGeom>
        </p:spPr>
      </p:pic>
      <p:pic>
        <p:nvPicPr>
          <p:cNvPr id="35" name="図 34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457279" y="908304"/>
            <a:ext cx="2514346" cy="381254"/>
          </a:xfrm>
          <a:prstGeom prst="rect">
            <a:avLst/>
          </a:prstGeom>
        </p:spPr>
      </p:pic>
      <p:sp>
        <p:nvSpPr>
          <p:cNvPr id="39" name="上矢印 38"/>
          <p:cNvSpPr/>
          <p:nvPr/>
        </p:nvSpPr>
        <p:spPr>
          <a:xfrm>
            <a:off x="1420912" y="4551843"/>
            <a:ext cx="469900" cy="828610"/>
          </a:xfrm>
          <a:prstGeom prst="upArrow">
            <a:avLst>
              <a:gd name="adj1" fmla="val 28378"/>
              <a:gd name="adj2" fmla="val 85135"/>
            </a:avLst>
          </a:prstGeom>
          <a:solidFill>
            <a:schemeClr val="accent2"/>
          </a:solidFill>
          <a:ln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0" name="正方形/長方形 39"/>
          <p:cNvSpPr/>
          <p:nvPr/>
        </p:nvSpPr>
        <p:spPr>
          <a:xfrm>
            <a:off x="3262763" y="4459403"/>
            <a:ext cx="5131616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/>
            <a:r>
              <a:rPr lang="en-US" altLang="ja-JP" sz="2800" dirty="0" smtClean="0">
                <a:solidFill>
                  <a:schemeClr val="accent2"/>
                </a:solidFill>
                <a:latin typeface="Century Gothic"/>
                <a:cs typeface="Century Gothic"/>
              </a:rPr>
              <a:t>Heavy quark spin in </a:t>
            </a:r>
            <a:r>
              <a:rPr lang="en-US" altLang="ja-JP" sz="2800" dirty="0" err="1" smtClean="0">
                <a:solidFill>
                  <a:schemeClr val="accent2"/>
                </a:solidFill>
                <a:latin typeface="Century Gothic"/>
                <a:cs typeface="Century Gothic"/>
              </a:rPr>
              <a:t>m</a:t>
            </a:r>
            <a:r>
              <a:rPr lang="en-US" altLang="ja-JP" sz="2800" baseline="-25000" dirty="0" err="1" smtClean="0">
                <a:solidFill>
                  <a:schemeClr val="accent2"/>
                </a:solidFill>
                <a:latin typeface="Century Gothic"/>
                <a:cs typeface="Century Gothic"/>
              </a:rPr>
              <a:t>Q</a:t>
            </a:r>
            <a:r>
              <a:rPr lang="en-US" altLang="ja-JP" sz="2800" dirty="0" smtClean="0">
                <a:solidFill>
                  <a:schemeClr val="accent2"/>
                </a:solidFill>
                <a:latin typeface="Century Gothic"/>
                <a:cs typeface="Century Gothic"/>
              </a:rPr>
              <a:t>→∞ is</a:t>
            </a:r>
          </a:p>
          <a:p>
            <a:pPr marL="457200" indent="-457200"/>
            <a:r>
              <a:rPr lang="en-US" altLang="ja-JP" sz="2800" u="sng" dirty="0" smtClean="0">
                <a:solidFill>
                  <a:schemeClr val="accent2"/>
                </a:solidFill>
                <a:latin typeface="Century Gothic"/>
                <a:cs typeface="Century Gothic"/>
              </a:rPr>
              <a:t>conserved</a:t>
            </a:r>
            <a:r>
              <a:rPr lang="en-US" altLang="ja-JP" sz="2800" dirty="0" smtClean="0">
                <a:solidFill>
                  <a:schemeClr val="accent2"/>
                </a:solidFill>
                <a:latin typeface="Century Gothic"/>
                <a:cs typeface="Century Gothic"/>
              </a:rPr>
              <a:t>.</a:t>
            </a:r>
          </a:p>
        </p:txBody>
      </p:sp>
      <p:pic>
        <p:nvPicPr>
          <p:cNvPr id="42" name="図 41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9590" y="3223773"/>
            <a:ext cx="8860536" cy="839724"/>
          </a:xfrm>
          <a:prstGeom prst="rect">
            <a:avLst/>
          </a:prstGeom>
        </p:spPr>
      </p:pic>
      <p:grpSp>
        <p:nvGrpSpPr>
          <p:cNvPr id="43" name="図形グループ 42"/>
          <p:cNvGrpSpPr/>
          <p:nvPr/>
        </p:nvGrpSpPr>
        <p:grpSpPr>
          <a:xfrm>
            <a:off x="1389162" y="3325373"/>
            <a:ext cx="1493738" cy="1159430"/>
            <a:chOff x="1389162" y="963990"/>
            <a:chExt cx="1493738" cy="1159430"/>
          </a:xfrm>
        </p:grpSpPr>
        <p:sp>
          <p:nvSpPr>
            <p:cNvPr id="44" name="正方形/長方形 43"/>
            <p:cNvSpPr/>
            <p:nvPr/>
          </p:nvSpPr>
          <p:spPr>
            <a:xfrm>
              <a:off x="1804055" y="1600200"/>
              <a:ext cx="662611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457200" indent="-457200"/>
              <a:r>
                <a:rPr lang="en-US" altLang="ja-JP" sz="2800" dirty="0" smtClean="0">
                  <a:solidFill>
                    <a:schemeClr val="accent2"/>
                  </a:solidFill>
                  <a:latin typeface="Century Gothic"/>
                  <a:cs typeface="Century Gothic"/>
                </a:rPr>
                <a:t>LO</a:t>
              </a:r>
            </a:p>
          </p:txBody>
        </p:sp>
        <p:sp>
          <p:nvSpPr>
            <p:cNvPr id="45" name="正方形/長方形 44"/>
            <p:cNvSpPr/>
            <p:nvPr/>
          </p:nvSpPr>
          <p:spPr>
            <a:xfrm>
              <a:off x="1389162" y="963990"/>
              <a:ext cx="1493738" cy="610810"/>
            </a:xfrm>
            <a:prstGeom prst="rect">
              <a:avLst/>
            </a:prstGeom>
            <a:noFill/>
            <a:ln w="57150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47" name="テキスト ボックス 46"/>
          <p:cNvSpPr txBox="1"/>
          <p:nvPr/>
        </p:nvSpPr>
        <p:spPr>
          <a:xfrm>
            <a:off x="5709298" y="2884603"/>
            <a:ext cx="34347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00" dirty="0" err="1" smtClean="0">
                <a:latin typeface="Century Gothic"/>
                <a:cs typeface="Century Gothic"/>
              </a:rPr>
              <a:t>Manohar</a:t>
            </a:r>
            <a:r>
              <a:rPr lang="en-US" altLang="ja-JP" sz="1600" dirty="0" smtClean="0">
                <a:latin typeface="Century Gothic"/>
                <a:cs typeface="Century Gothic"/>
              </a:rPr>
              <a:t>, Wise, Luke, Grinstein, ...</a:t>
            </a:r>
            <a:endParaRPr kumimoji="1" lang="ja-JP" altLang="en-US" sz="1600" dirty="0">
              <a:latin typeface="Century Gothic"/>
              <a:cs typeface="Century Gothic"/>
            </a:endParaRPr>
          </a:p>
        </p:txBody>
      </p:sp>
      <p:sp>
        <p:nvSpPr>
          <p:cNvPr id="51" name="正方形/長方形 50"/>
          <p:cNvSpPr/>
          <p:nvPr/>
        </p:nvSpPr>
        <p:spPr>
          <a:xfrm>
            <a:off x="130971" y="5717680"/>
            <a:ext cx="888205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 algn="ctr"/>
            <a:r>
              <a:rPr lang="en-US" altLang="ja-JP" sz="4800" dirty="0" smtClean="0">
                <a:solidFill>
                  <a:srgbClr val="FF0000"/>
                </a:solidFill>
                <a:latin typeface="Century Gothic"/>
                <a:cs typeface="Century Gothic"/>
              </a:rPr>
              <a:t>Heavy quark symmetry (HQS)</a:t>
            </a:r>
          </a:p>
        </p:txBody>
      </p:sp>
      <p:sp>
        <p:nvSpPr>
          <p:cNvPr id="76" name="上矢印 75"/>
          <p:cNvSpPr/>
          <p:nvPr/>
        </p:nvSpPr>
        <p:spPr>
          <a:xfrm flipV="1">
            <a:off x="2396337" y="4551843"/>
            <a:ext cx="469900" cy="828610"/>
          </a:xfrm>
          <a:prstGeom prst="upArrow">
            <a:avLst>
              <a:gd name="adj1" fmla="val 28378"/>
              <a:gd name="adj2" fmla="val 85135"/>
            </a:avLst>
          </a:prstGeom>
          <a:solidFill>
            <a:schemeClr val="accent2"/>
          </a:solidFill>
          <a:ln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82" name="図形グループ 81"/>
          <p:cNvGrpSpPr/>
          <p:nvPr/>
        </p:nvGrpSpPr>
        <p:grpSpPr>
          <a:xfrm>
            <a:off x="2382050" y="1296798"/>
            <a:ext cx="3675426" cy="1550066"/>
            <a:chOff x="2382050" y="1296798"/>
            <a:chExt cx="3675426" cy="1550066"/>
          </a:xfrm>
        </p:grpSpPr>
        <p:sp>
          <p:nvSpPr>
            <p:cNvPr id="41" name="正方形/長方形 40"/>
            <p:cNvSpPr/>
            <p:nvPr/>
          </p:nvSpPr>
          <p:spPr>
            <a:xfrm>
              <a:off x="2382050" y="1296798"/>
              <a:ext cx="3675426" cy="73866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457200" indent="-457200"/>
              <a:r>
                <a:rPr lang="en-US" altLang="ja-JP" sz="2800" dirty="0" smtClean="0">
                  <a:solidFill>
                    <a:schemeClr val="accent2"/>
                  </a:solidFill>
                  <a:latin typeface="Century Gothic"/>
                  <a:cs typeface="Century Gothic"/>
                </a:rPr>
                <a:t>   1/m</a:t>
              </a:r>
              <a:r>
                <a:rPr lang="en-US" altLang="ja-JP" sz="2800" baseline="-25000" dirty="0" smtClean="0">
                  <a:solidFill>
                    <a:schemeClr val="accent2"/>
                  </a:solidFill>
                  <a:latin typeface="Century Gothic"/>
                  <a:cs typeface="Century Gothic"/>
                </a:rPr>
                <a:t>Q</a:t>
              </a:r>
              <a:r>
                <a:rPr lang="en-US" altLang="ja-JP" sz="2800" dirty="0" smtClean="0">
                  <a:solidFill>
                    <a:schemeClr val="accent2"/>
                  </a:solidFill>
                  <a:latin typeface="Century Gothic"/>
                  <a:cs typeface="Century Gothic"/>
                </a:rPr>
                <a:t> expansion</a:t>
              </a:r>
            </a:p>
            <a:p>
              <a:pPr marL="457200" indent="-457200"/>
              <a:r>
                <a:rPr lang="en-US" altLang="ja-JP" sz="1400" dirty="0" smtClean="0">
                  <a:solidFill>
                    <a:schemeClr val="accent2"/>
                  </a:solidFill>
                  <a:latin typeface="Century Gothic"/>
                  <a:cs typeface="Century Gothic"/>
                </a:rPr>
                <a:t>(positive energy state </a:t>
              </a:r>
              <a:r>
                <a:rPr lang="en-US" altLang="ja-JP" sz="1400" dirty="0" err="1" smtClean="0">
                  <a:solidFill>
                    <a:schemeClr val="accent2"/>
                  </a:solidFill>
                  <a:latin typeface="Century Gothic"/>
                  <a:cs typeface="Century Gothic"/>
                </a:rPr>
                <a:t>Q</a:t>
              </a:r>
              <a:r>
                <a:rPr lang="en-US" altLang="ja-JP" sz="1400" baseline="-25000" dirty="0" err="1" smtClean="0">
                  <a:solidFill>
                    <a:schemeClr val="accent2"/>
                  </a:solidFill>
                  <a:latin typeface="Century Gothic"/>
                  <a:cs typeface="Century Gothic"/>
                </a:rPr>
                <a:t>v</a:t>
              </a:r>
              <a:r>
                <a:rPr lang="en-US" altLang="ja-JP" sz="1400" dirty="0" smtClean="0">
                  <a:solidFill>
                    <a:schemeClr val="accent2"/>
                  </a:solidFill>
                  <a:latin typeface="Century Gothic"/>
                  <a:cs typeface="Century Gothic"/>
                </a:rPr>
                <a:t> with velocity </a:t>
              </a:r>
              <a:r>
                <a:rPr lang="en-US" altLang="ja-JP" sz="1400" dirty="0" err="1" smtClean="0">
                  <a:solidFill>
                    <a:schemeClr val="accent2"/>
                  </a:solidFill>
                  <a:latin typeface="Century Gothic"/>
                  <a:cs typeface="Century Gothic"/>
                </a:rPr>
                <a:t>v</a:t>
              </a:r>
              <a:r>
                <a:rPr lang="en-US" altLang="ja-JP" sz="1400" dirty="0" smtClean="0">
                  <a:solidFill>
                    <a:schemeClr val="accent2"/>
                  </a:solidFill>
                  <a:latin typeface="Century Gothic"/>
                  <a:cs typeface="Century Gothic"/>
                </a:rPr>
                <a:t>)</a:t>
              </a:r>
            </a:p>
          </p:txBody>
        </p:sp>
        <p:cxnSp>
          <p:nvCxnSpPr>
            <p:cNvPr id="79" name="直線矢印コネクタ 78"/>
            <p:cNvCxnSpPr/>
            <p:nvPr/>
          </p:nvCxnSpPr>
          <p:spPr>
            <a:xfrm rot="5400000">
              <a:off x="1696542" y="2147862"/>
              <a:ext cx="1396416" cy="1588"/>
            </a:xfrm>
            <a:prstGeom prst="straightConnector1">
              <a:avLst/>
            </a:prstGeom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8" name="図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30643" y="2026961"/>
            <a:ext cx="2910767" cy="783668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79963" y="4060216"/>
            <a:ext cx="3446527" cy="5288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0 -0.72963 " pathEditMode="relative" rAng="0" ptsTypes="AA">
                                      <p:cBhvr>
                                        <p:cTn id="8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39" grpId="1" animBg="1"/>
      <p:bldP spid="40" grpId="0"/>
      <p:bldP spid="40" grpId="1"/>
      <p:bldP spid="47" grpId="0"/>
      <p:bldP spid="47" grpId="1"/>
      <p:bldP spid="51" grpId="0"/>
      <p:bldP spid="51" grpId="1"/>
      <p:bldP spid="76" grpId="0" animBg="1"/>
      <p:bldP spid="76" grpId="1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148" y="2009624"/>
            <a:ext cx="9014192" cy="3104109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120732" y="0"/>
            <a:ext cx="89025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 smtClean="0">
                <a:latin typeface="Century Gothic"/>
                <a:cs typeface="Century Gothic"/>
              </a:rPr>
              <a:t>3. Application 1: Leading order in 1/m</a:t>
            </a:r>
            <a:r>
              <a:rPr lang="en-US" altLang="ja-JP" sz="2800" baseline="-25000" dirty="0" smtClean="0">
                <a:latin typeface="Century Gothic"/>
                <a:cs typeface="Century Gothic"/>
              </a:rPr>
              <a:t>Q</a:t>
            </a:r>
            <a:r>
              <a:rPr lang="en-US" altLang="ja-JP" sz="2800" dirty="0" smtClean="0">
                <a:latin typeface="Century Gothic"/>
                <a:cs typeface="Century Gothic"/>
              </a:rPr>
              <a:t> expansion</a:t>
            </a:r>
            <a:endParaRPr lang="ja-JP" altLang="en-US" sz="2800" dirty="0">
              <a:latin typeface="Century Gothic"/>
              <a:cs typeface="Century Gothic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649764" y="778388"/>
            <a:ext cx="61493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dirty="0" smtClean="0">
                <a:latin typeface="Century Gothic"/>
                <a:cs typeface="Century Gothic"/>
              </a:rPr>
              <a:t>Numerical results for cutoff momentum 800 MeV</a:t>
            </a:r>
            <a:endParaRPr lang="ja-JP" altLang="en-US" sz="2000" dirty="0">
              <a:latin typeface="Century Gothic"/>
              <a:cs typeface="Century Gothic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5208114" y="5321608"/>
            <a:ext cx="3938498" cy="11674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10000"/>
              </a:lnSpc>
            </a:pPr>
            <a:r>
              <a:rPr kumimoji="1" lang="en-US" altLang="ja-JP" sz="3200" dirty="0" smtClean="0">
                <a:solidFill>
                  <a:srgbClr val="FF0000"/>
                </a:solidFill>
                <a:latin typeface="Century Gothic"/>
                <a:cs typeface="Century Gothic"/>
              </a:rPr>
              <a:t>1. Imaginary parts</a:t>
            </a:r>
          </a:p>
          <a:p>
            <a:pPr>
              <a:lnSpc>
                <a:spcPct val="110000"/>
              </a:lnSpc>
            </a:pPr>
            <a:r>
              <a:rPr lang="en-US" altLang="ja-JP" sz="3200" dirty="0" smtClean="0">
                <a:solidFill>
                  <a:srgbClr val="FF0000"/>
                </a:solidFill>
                <a:latin typeface="Century Gothic"/>
                <a:cs typeface="Century Gothic"/>
              </a:rPr>
              <a:t>2. Large mass drop</a:t>
            </a:r>
            <a:endParaRPr kumimoji="1" lang="ja-JP" altLang="en-US" sz="3200" dirty="0">
              <a:solidFill>
                <a:srgbClr val="FF0000"/>
              </a:solidFill>
              <a:latin typeface="Century Gothic"/>
              <a:cs typeface="Century Gothic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2050663" y="1337012"/>
            <a:ext cx="53475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dirty="0" smtClean="0">
                <a:latin typeface="Century Gothic"/>
                <a:cs typeface="Century Gothic"/>
              </a:rPr>
              <a:t>P(0</a:t>
            </a:r>
            <a:r>
              <a:rPr lang="en-US" altLang="ja-JP" sz="2000" baseline="30000" dirty="0" smtClean="0">
                <a:latin typeface="Century Gothic"/>
                <a:cs typeface="Century Gothic"/>
              </a:rPr>
              <a:t>-</a:t>
            </a:r>
            <a:r>
              <a:rPr lang="en-US" altLang="ja-JP" sz="2000" dirty="0" smtClean="0">
                <a:latin typeface="Century Gothic"/>
                <a:cs typeface="Century Gothic"/>
              </a:rPr>
              <a:t>), P*(1</a:t>
            </a:r>
            <a:r>
              <a:rPr lang="en-US" altLang="ja-JP" sz="2000" baseline="30000" dirty="0" smtClean="0">
                <a:latin typeface="Century Gothic"/>
                <a:cs typeface="Century Gothic"/>
              </a:rPr>
              <a:t>-</a:t>
            </a:r>
            <a:r>
              <a:rPr lang="en-US" altLang="ja-JP" sz="2000" dirty="0">
                <a:latin typeface="Century Gothic"/>
                <a:cs typeface="Century Gothic"/>
              </a:rPr>
              <a:t>)</a:t>
            </a:r>
            <a:r>
              <a:rPr lang="en-US" altLang="ja-JP" sz="2000" dirty="0" smtClean="0">
                <a:latin typeface="Century Gothic"/>
                <a:cs typeface="Century Gothic"/>
              </a:rPr>
              <a:t> </a:t>
            </a:r>
            <a:r>
              <a:rPr lang="en-US" altLang="ja-JP" sz="2000" dirty="0">
                <a:latin typeface="Century Gothic"/>
                <a:cs typeface="Century Gothic"/>
              </a:rPr>
              <a:t>s</a:t>
            </a:r>
            <a:r>
              <a:rPr lang="en-US" altLang="ja-JP" sz="2000" dirty="0" smtClean="0">
                <a:latin typeface="Century Gothic"/>
                <a:cs typeface="Century Gothic"/>
              </a:rPr>
              <a:t>elf-energy in nuclear medium</a:t>
            </a:r>
            <a:endParaRPr lang="ja-JP" altLang="en-US" sz="2000" dirty="0">
              <a:latin typeface="Century Gothic"/>
              <a:cs typeface="Century Gothic"/>
            </a:endParaRPr>
          </a:p>
        </p:txBody>
      </p:sp>
      <p:grpSp>
        <p:nvGrpSpPr>
          <p:cNvPr id="14" name="図形グループ 13"/>
          <p:cNvGrpSpPr/>
          <p:nvPr/>
        </p:nvGrpSpPr>
        <p:grpSpPr>
          <a:xfrm>
            <a:off x="957808" y="3556006"/>
            <a:ext cx="1048751" cy="584776"/>
            <a:chOff x="957808" y="3556006"/>
            <a:chExt cx="1048751" cy="584776"/>
          </a:xfrm>
        </p:grpSpPr>
        <p:sp>
          <p:nvSpPr>
            <p:cNvPr id="7" name="テキスト ボックス 6"/>
            <p:cNvSpPr txBox="1"/>
            <p:nvPr/>
          </p:nvSpPr>
          <p:spPr>
            <a:xfrm>
              <a:off x="957808" y="3556006"/>
              <a:ext cx="1048751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3200" dirty="0" smtClean="0">
                  <a:latin typeface="Century Gothic"/>
                  <a:cs typeface="Century Gothic"/>
                </a:rPr>
                <a:t>P</a:t>
              </a:r>
              <a:r>
                <a:rPr lang="en-US" altLang="ja-JP" sz="3200" dirty="0">
                  <a:latin typeface="Century Gothic"/>
                  <a:cs typeface="Century Gothic"/>
                </a:rPr>
                <a:t>(0</a:t>
              </a:r>
              <a:r>
                <a:rPr lang="en-US" altLang="ja-JP" sz="3200" baseline="30000" dirty="0">
                  <a:latin typeface="Century Gothic"/>
                  <a:cs typeface="Century Gothic"/>
                </a:rPr>
                <a:t>-</a:t>
              </a:r>
              <a:r>
                <a:rPr lang="en-US" altLang="ja-JP" sz="3200" dirty="0" smtClean="0">
                  <a:latin typeface="Century Gothic"/>
                  <a:cs typeface="Century Gothic"/>
                </a:rPr>
                <a:t>)</a:t>
              </a:r>
              <a:endParaRPr kumimoji="1" lang="ja-JP" altLang="en-US" sz="3200" dirty="0">
                <a:latin typeface="Century Gothic"/>
                <a:cs typeface="Century Gothic"/>
              </a:endParaRPr>
            </a:p>
          </p:txBody>
        </p:sp>
        <p:cxnSp>
          <p:nvCxnSpPr>
            <p:cNvPr id="11" name="直線コネクタ 10"/>
            <p:cNvCxnSpPr/>
            <p:nvPr/>
          </p:nvCxnSpPr>
          <p:spPr>
            <a:xfrm>
              <a:off x="1081592" y="3676624"/>
              <a:ext cx="172145" cy="0"/>
            </a:xfrm>
            <a:prstGeom prst="line">
              <a:avLst/>
            </a:prstGeom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図形グループ 14"/>
          <p:cNvGrpSpPr/>
          <p:nvPr/>
        </p:nvGrpSpPr>
        <p:grpSpPr>
          <a:xfrm>
            <a:off x="5602310" y="3554111"/>
            <a:ext cx="1223078" cy="584776"/>
            <a:chOff x="5602310" y="3554111"/>
            <a:chExt cx="1223078" cy="584776"/>
          </a:xfrm>
        </p:grpSpPr>
        <p:sp>
          <p:nvSpPr>
            <p:cNvPr id="8" name="テキスト ボックス 7"/>
            <p:cNvSpPr txBox="1"/>
            <p:nvPr/>
          </p:nvSpPr>
          <p:spPr>
            <a:xfrm>
              <a:off x="5602310" y="3554111"/>
              <a:ext cx="1223078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3200" dirty="0" smtClean="0">
                  <a:latin typeface="Century Gothic"/>
                  <a:cs typeface="Century Gothic"/>
                </a:rPr>
                <a:t>P</a:t>
              </a:r>
              <a:r>
                <a:rPr lang="en-US" altLang="ja-JP" sz="3200" dirty="0">
                  <a:latin typeface="Century Gothic"/>
                  <a:cs typeface="Century Gothic"/>
                </a:rPr>
                <a:t>*(1</a:t>
              </a:r>
              <a:r>
                <a:rPr lang="en-US" altLang="ja-JP" sz="3200" baseline="30000" dirty="0">
                  <a:latin typeface="Century Gothic"/>
                  <a:cs typeface="Century Gothic"/>
                </a:rPr>
                <a:t>-</a:t>
              </a:r>
              <a:r>
                <a:rPr lang="en-US" altLang="ja-JP" sz="3200" dirty="0" smtClean="0">
                  <a:latin typeface="Century Gothic"/>
                  <a:cs typeface="Century Gothic"/>
                </a:rPr>
                <a:t>)</a:t>
              </a:r>
              <a:endParaRPr kumimoji="1" lang="ja-JP" altLang="en-US" sz="3200" dirty="0">
                <a:latin typeface="Century Gothic"/>
                <a:cs typeface="Century Gothic"/>
              </a:endParaRPr>
            </a:p>
          </p:txBody>
        </p:sp>
        <p:cxnSp>
          <p:nvCxnSpPr>
            <p:cNvPr id="13" name="直線コネクタ 12"/>
            <p:cNvCxnSpPr/>
            <p:nvPr/>
          </p:nvCxnSpPr>
          <p:spPr>
            <a:xfrm>
              <a:off x="5719514" y="3676624"/>
              <a:ext cx="172145" cy="0"/>
            </a:xfrm>
            <a:prstGeom prst="line">
              <a:avLst/>
            </a:prstGeom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4583970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テキスト ボックス 5"/>
          <p:cNvSpPr txBox="1"/>
          <p:nvPr/>
        </p:nvSpPr>
        <p:spPr>
          <a:xfrm>
            <a:off x="120746" y="0"/>
            <a:ext cx="89025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 smtClean="0">
                <a:latin typeface="Century Gothic"/>
                <a:cs typeface="Century Gothic"/>
              </a:rPr>
              <a:t>3. Application 1: Leading order in 1/m</a:t>
            </a:r>
            <a:r>
              <a:rPr lang="en-US" altLang="ja-JP" sz="2800" baseline="-25000" dirty="0" smtClean="0">
                <a:latin typeface="Century Gothic"/>
                <a:cs typeface="Century Gothic"/>
              </a:rPr>
              <a:t>Q</a:t>
            </a:r>
            <a:r>
              <a:rPr lang="en-US" altLang="ja-JP" sz="2800" dirty="0" smtClean="0">
                <a:latin typeface="Century Gothic"/>
                <a:cs typeface="Century Gothic"/>
              </a:rPr>
              <a:t> expansion</a:t>
            </a:r>
            <a:endParaRPr lang="ja-JP" altLang="en-US" sz="2800" dirty="0">
              <a:latin typeface="Century Gothic"/>
              <a:cs typeface="Century Gothic"/>
            </a:endParaRP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4001622" y="1066800"/>
            <a:ext cx="114075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4800" dirty="0" err="1" smtClean="0">
                <a:latin typeface="Century Gothic"/>
                <a:cs typeface="Century Gothic"/>
              </a:rPr>
              <a:t>Qq</a:t>
            </a:r>
            <a:endParaRPr kumimoji="1" lang="ja-JP" altLang="en-US" sz="4800" dirty="0">
              <a:latin typeface="Century Gothic"/>
              <a:cs typeface="Century Gothic"/>
            </a:endParaRPr>
          </a:p>
        </p:txBody>
      </p:sp>
      <p:sp>
        <p:nvSpPr>
          <p:cNvPr id="24" name="正方形/長方形 23"/>
          <p:cNvSpPr/>
          <p:nvPr/>
        </p:nvSpPr>
        <p:spPr>
          <a:xfrm>
            <a:off x="4001622" y="6227058"/>
            <a:ext cx="510135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400" dirty="0" err="1" smtClean="0">
                <a:latin typeface="Century Gothic"/>
                <a:cs typeface="Century Gothic"/>
              </a:rPr>
              <a:t>H.Georgi</a:t>
            </a:r>
            <a:r>
              <a:rPr lang="en-US" altLang="ja-JP" sz="1400" dirty="0" smtClean="0">
                <a:latin typeface="Century Gothic"/>
                <a:cs typeface="Century Gothic"/>
              </a:rPr>
              <a:t>, Phys. </a:t>
            </a:r>
            <a:r>
              <a:rPr lang="en-US" altLang="ja-JP" sz="1400" dirty="0" err="1" smtClean="0">
                <a:latin typeface="Century Gothic"/>
                <a:cs typeface="Century Gothic"/>
              </a:rPr>
              <a:t>Lett</a:t>
            </a:r>
            <a:r>
              <a:rPr lang="en-US" altLang="ja-JP" sz="1400" dirty="0" smtClean="0">
                <a:latin typeface="Century Gothic"/>
                <a:cs typeface="Century Gothic"/>
              </a:rPr>
              <a:t>. B240, 447 (1990)</a:t>
            </a:r>
          </a:p>
          <a:p>
            <a:r>
              <a:rPr lang="en-US" altLang="ja-JP" sz="1400" dirty="0" err="1" smtClean="0">
                <a:latin typeface="Century Gothic"/>
                <a:cs typeface="Century Gothic"/>
              </a:rPr>
              <a:t>A.F.Falk</a:t>
            </a:r>
            <a:r>
              <a:rPr lang="en-US" altLang="ja-JP" sz="1400" dirty="0" smtClean="0">
                <a:latin typeface="Century Gothic"/>
                <a:cs typeface="Century Gothic"/>
              </a:rPr>
              <a:t>, </a:t>
            </a:r>
            <a:r>
              <a:rPr lang="en-US" altLang="ja-JP" sz="1400" dirty="0" err="1" smtClean="0">
                <a:latin typeface="Century Gothic"/>
                <a:cs typeface="Century Gothic"/>
              </a:rPr>
              <a:t>H.Georgi</a:t>
            </a:r>
            <a:r>
              <a:rPr lang="en-US" altLang="ja-JP" sz="1400" dirty="0" smtClean="0">
                <a:latin typeface="Century Gothic"/>
                <a:cs typeface="Century Gothic"/>
              </a:rPr>
              <a:t>, </a:t>
            </a:r>
            <a:r>
              <a:rPr lang="en-US" altLang="ja-JP" sz="1400" dirty="0" err="1" smtClean="0">
                <a:latin typeface="Century Gothic"/>
                <a:cs typeface="Century Gothic"/>
              </a:rPr>
              <a:t>B.Grinstein</a:t>
            </a:r>
            <a:r>
              <a:rPr lang="en-US" altLang="ja-JP" sz="1400" dirty="0" smtClean="0">
                <a:latin typeface="Century Gothic"/>
                <a:cs typeface="Century Gothic"/>
              </a:rPr>
              <a:t>, </a:t>
            </a:r>
            <a:r>
              <a:rPr lang="en-US" altLang="ja-JP" sz="1400" dirty="0" err="1" smtClean="0">
                <a:latin typeface="Century Gothic"/>
                <a:cs typeface="Century Gothic"/>
              </a:rPr>
              <a:t>Nucl</a:t>
            </a:r>
            <a:r>
              <a:rPr lang="en-US" altLang="ja-JP" sz="1400" dirty="0" smtClean="0">
                <a:latin typeface="Century Gothic"/>
                <a:cs typeface="Century Gothic"/>
              </a:rPr>
              <a:t>. Phys. B343, 1 (1990)</a:t>
            </a:r>
            <a:endParaRPr lang="ja-JP" altLang="en-US" sz="1400" dirty="0">
              <a:latin typeface="Century Gothic"/>
              <a:cs typeface="Century Gothic"/>
            </a:endParaRPr>
          </a:p>
        </p:txBody>
      </p:sp>
      <p:grpSp>
        <p:nvGrpSpPr>
          <p:cNvPr id="27" name="図形グループ 26"/>
          <p:cNvGrpSpPr/>
          <p:nvPr/>
        </p:nvGrpSpPr>
        <p:grpSpPr>
          <a:xfrm>
            <a:off x="2334454" y="2609671"/>
            <a:ext cx="4523546" cy="1955126"/>
            <a:chOff x="2334454" y="2355671"/>
            <a:chExt cx="4523546" cy="1955126"/>
          </a:xfrm>
        </p:grpSpPr>
        <p:sp>
          <p:nvSpPr>
            <p:cNvPr id="34" name="テキスト ボックス 33"/>
            <p:cNvSpPr txBox="1"/>
            <p:nvPr/>
          </p:nvSpPr>
          <p:spPr>
            <a:xfrm>
              <a:off x="2424556" y="3479800"/>
              <a:ext cx="66206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4800" dirty="0" smtClean="0">
                  <a:latin typeface="Century Gothic"/>
                  <a:cs typeface="Century Gothic"/>
                </a:rPr>
                <a:t>1</a:t>
              </a:r>
              <a:r>
                <a:rPr kumimoji="1" lang="en-US" altLang="ja-JP" sz="4800" baseline="30000" dirty="0" smtClean="0">
                  <a:latin typeface="Century Gothic"/>
                  <a:cs typeface="Century Gothic"/>
                </a:rPr>
                <a:t>-</a:t>
              </a:r>
              <a:endParaRPr kumimoji="1" lang="ja-JP" altLang="en-US" sz="4800" baseline="30000" dirty="0">
                <a:latin typeface="Century Gothic"/>
                <a:cs typeface="Century Gothic"/>
              </a:endParaRPr>
            </a:p>
          </p:txBody>
        </p:sp>
        <p:sp>
          <p:nvSpPr>
            <p:cNvPr id="35" name="テキスト ボックス 34"/>
            <p:cNvSpPr txBox="1"/>
            <p:nvPr/>
          </p:nvSpPr>
          <p:spPr>
            <a:xfrm>
              <a:off x="6195940" y="3479800"/>
              <a:ext cx="66206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4800" dirty="0" smtClean="0">
                  <a:latin typeface="Century Gothic"/>
                  <a:cs typeface="Century Gothic"/>
                </a:rPr>
                <a:t>0</a:t>
              </a:r>
              <a:r>
                <a:rPr kumimoji="1" lang="en-US" altLang="ja-JP" sz="4800" baseline="30000" dirty="0" smtClean="0">
                  <a:latin typeface="Century Gothic"/>
                  <a:cs typeface="Century Gothic"/>
                </a:rPr>
                <a:t>-</a:t>
              </a:r>
              <a:endParaRPr kumimoji="1" lang="ja-JP" altLang="en-US" sz="4800" baseline="30000" dirty="0">
                <a:latin typeface="Century Gothic"/>
                <a:cs typeface="Century Gothic"/>
              </a:endParaRPr>
            </a:p>
          </p:txBody>
        </p:sp>
        <p:sp>
          <p:nvSpPr>
            <p:cNvPr id="25" name="テキスト ボックス 24"/>
            <p:cNvSpPr txBox="1"/>
            <p:nvPr/>
          </p:nvSpPr>
          <p:spPr>
            <a:xfrm>
              <a:off x="2334454" y="2355671"/>
              <a:ext cx="1123324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7200" dirty="0" smtClean="0">
                  <a:latin typeface="Century Gothic"/>
                  <a:cs typeface="Century Gothic"/>
                </a:rPr>
                <a:t>P*</a:t>
              </a:r>
              <a:endParaRPr kumimoji="1" lang="ja-JP" altLang="en-US" sz="7200" baseline="30000" dirty="0">
                <a:latin typeface="Century Gothic"/>
                <a:cs typeface="Century Gothic"/>
              </a:endParaRPr>
            </a:p>
          </p:txBody>
        </p:sp>
        <p:sp>
          <p:nvSpPr>
            <p:cNvPr id="26" name="テキスト ボックス 25"/>
            <p:cNvSpPr txBox="1"/>
            <p:nvPr/>
          </p:nvSpPr>
          <p:spPr>
            <a:xfrm>
              <a:off x="6114712" y="2355671"/>
              <a:ext cx="731090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7200" dirty="0" smtClean="0">
                  <a:latin typeface="Century Gothic"/>
                  <a:cs typeface="Century Gothic"/>
                </a:rPr>
                <a:t>P</a:t>
              </a:r>
              <a:endParaRPr kumimoji="1" lang="ja-JP" altLang="en-US" sz="7200" baseline="30000" dirty="0">
                <a:latin typeface="Century Gothic"/>
                <a:cs typeface="Century Gothic"/>
              </a:endParaRPr>
            </a:p>
          </p:txBody>
        </p:sp>
      </p:grpSp>
      <p:sp>
        <p:nvSpPr>
          <p:cNvPr id="28" name="テキスト ボックス 27"/>
          <p:cNvSpPr txBox="1"/>
          <p:nvPr/>
        </p:nvSpPr>
        <p:spPr>
          <a:xfrm>
            <a:off x="262513" y="2609671"/>
            <a:ext cx="157777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7200" dirty="0" smtClean="0">
                <a:latin typeface="Century Gothic"/>
                <a:cs typeface="Century Gothic"/>
              </a:rPr>
              <a:t>P</a:t>
            </a:r>
            <a:r>
              <a:rPr kumimoji="1" lang="en-US" altLang="ja-JP" sz="7200" baseline="30000" dirty="0" smtClean="0">
                <a:latin typeface="Century Gothic"/>
                <a:cs typeface="Century Gothic"/>
              </a:rPr>
              <a:t>(</a:t>
            </a:r>
            <a:r>
              <a:rPr kumimoji="1" lang="en-US" altLang="ja-JP" sz="7200" dirty="0" smtClean="0">
                <a:latin typeface="Century Gothic"/>
                <a:cs typeface="Century Gothic"/>
              </a:rPr>
              <a:t>*</a:t>
            </a:r>
            <a:r>
              <a:rPr kumimoji="1" lang="en-US" altLang="ja-JP" sz="7200" baseline="30000" dirty="0" smtClean="0">
                <a:latin typeface="Century Gothic"/>
                <a:cs typeface="Century Gothic"/>
              </a:rPr>
              <a:t>)</a:t>
            </a:r>
            <a:endParaRPr kumimoji="1" lang="ja-JP" altLang="en-US" sz="4800" baseline="30000" dirty="0">
              <a:latin typeface="Century Gothic"/>
              <a:cs typeface="Century Gothic"/>
            </a:endParaRPr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4420822" y="3062813"/>
            <a:ext cx="5277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800" dirty="0" smtClean="0">
                <a:latin typeface="Century Gothic"/>
                <a:cs typeface="Century Gothic"/>
              </a:rPr>
              <a:t>or</a:t>
            </a:r>
            <a:endParaRPr kumimoji="1" lang="ja-JP" altLang="en-US" sz="2800" baseline="30000" dirty="0">
              <a:latin typeface="Century Gothic"/>
              <a:cs typeface="Century Gothic"/>
            </a:endParaRPr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1814889" y="2805836"/>
            <a:ext cx="55766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4800" dirty="0" smtClean="0">
                <a:latin typeface="Century Gothic"/>
                <a:cs typeface="Century Gothic"/>
              </a:rPr>
              <a:t>=</a:t>
            </a:r>
            <a:endParaRPr kumimoji="1" lang="ja-JP" altLang="en-US" sz="4800" baseline="30000" dirty="0">
              <a:latin typeface="Century Gothic"/>
              <a:cs typeface="Century Gothic"/>
            </a:endParaRPr>
          </a:p>
        </p:txBody>
      </p:sp>
      <p:grpSp>
        <p:nvGrpSpPr>
          <p:cNvPr id="14" name="図形グループ 13"/>
          <p:cNvGrpSpPr/>
          <p:nvPr/>
        </p:nvGrpSpPr>
        <p:grpSpPr>
          <a:xfrm>
            <a:off x="2371226" y="4539397"/>
            <a:ext cx="4499976" cy="830997"/>
            <a:chOff x="2303479" y="4564797"/>
            <a:chExt cx="4499976" cy="830997"/>
          </a:xfrm>
        </p:grpSpPr>
        <p:sp>
          <p:nvSpPr>
            <p:cNvPr id="12" name="テキスト ボックス 11"/>
            <p:cNvSpPr txBox="1"/>
            <p:nvPr/>
          </p:nvSpPr>
          <p:spPr>
            <a:xfrm>
              <a:off x="2303479" y="4564797"/>
              <a:ext cx="904214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4800" dirty="0" smtClean="0">
                  <a:latin typeface="Century Gothic"/>
                  <a:cs typeface="Century Gothic"/>
                </a:rPr>
                <a:t>D*</a:t>
              </a:r>
              <a:endParaRPr kumimoji="1" lang="ja-JP" altLang="en-US" sz="4800" baseline="30000" dirty="0">
                <a:latin typeface="Century Gothic"/>
                <a:cs typeface="Century Gothic"/>
              </a:endParaRPr>
            </a:p>
          </p:txBody>
        </p:sp>
        <p:sp>
          <p:nvSpPr>
            <p:cNvPr id="13" name="テキスト ボックス 12"/>
            <p:cNvSpPr txBox="1"/>
            <p:nvPr/>
          </p:nvSpPr>
          <p:spPr>
            <a:xfrm>
              <a:off x="6160731" y="4564797"/>
              <a:ext cx="642724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4800" dirty="0" smtClean="0">
                  <a:latin typeface="Century Gothic"/>
                  <a:cs typeface="Century Gothic"/>
                </a:rPr>
                <a:t>D</a:t>
              </a:r>
              <a:endParaRPr kumimoji="1" lang="ja-JP" altLang="en-US" sz="4800" baseline="30000" dirty="0">
                <a:latin typeface="Century Gothic"/>
                <a:cs typeface="Century Gothic"/>
              </a:endParaRPr>
            </a:p>
          </p:txBody>
        </p:sp>
      </p:grpSp>
      <p:grpSp>
        <p:nvGrpSpPr>
          <p:cNvPr id="45" name="図形グループ 44"/>
          <p:cNvGrpSpPr/>
          <p:nvPr/>
        </p:nvGrpSpPr>
        <p:grpSpPr>
          <a:xfrm>
            <a:off x="3619502" y="3151712"/>
            <a:ext cx="318621" cy="426303"/>
            <a:chOff x="3619502" y="3062812"/>
            <a:chExt cx="318621" cy="426303"/>
          </a:xfrm>
        </p:grpSpPr>
        <p:cxnSp>
          <p:nvCxnSpPr>
            <p:cNvPr id="36" name="直線コネクタ 35"/>
            <p:cNvCxnSpPr/>
            <p:nvPr/>
          </p:nvCxnSpPr>
          <p:spPr>
            <a:xfrm rot="5400000" flipH="1" flipV="1">
              <a:off x="3724177" y="3275170"/>
              <a:ext cx="426303" cy="1588"/>
            </a:xfrm>
            <a:prstGeom prst="line">
              <a:avLst/>
            </a:prstGeom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直線コネクタ 37"/>
            <p:cNvCxnSpPr/>
            <p:nvPr/>
          </p:nvCxnSpPr>
          <p:spPr>
            <a:xfrm rot="5400000" flipH="1" flipV="1">
              <a:off x="3407144" y="3275170"/>
              <a:ext cx="426303" cy="1588"/>
            </a:xfrm>
            <a:prstGeom prst="line">
              <a:avLst/>
            </a:prstGeom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6" name="図形グループ 45"/>
          <p:cNvGrpSpPr/>
          <p:nvPr/>
        </p:nvGrpSpPr>
        <p:grpSpPr>
          <a:xfrm>
            <a:off x="4277944" y="1898592"/>
            <a:ext cx="657962" cy="428076"/>
            <a:chOff x="4279533" y="1898591"/>
            <a:chExt cx="657962" cy="428076"/>
          </a:xfrm>
        </p:grpSpPr>
        <p:cxnSp>
          <p:nvCxnSpPr>
            <p:cNvPr id="33" name="直線コネクタ 32"/>
            <p:cNvCxnSpPr/>
            <p:nvPr/>
          </p:nvCxnSpPr>
          <p:spPr>
            <a:xfrm rot="5400000" flipH="1" flipV="1">
              <a:off x="4067175" y="2110949"/>
              <a:ext cx="426303" cy="1588"/>
            </a:xfrm>
            <a:prstGeom prst="line">
              <a:avLst/>
            </a:prstGeom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直線コネクタ 36"/>
            <p:cNvCxnSpPr/>
            <p:nvPr/>
          </p:nvCxnSpPr>
          <p:spPr>
            <a:xfrm rot="16200000" flipH="1">
              <a:off x="4723549" y="2112722"/>
              <a:ext cx="426303" cy="1588"/>
            </a:xfrm>
            <a:prstGeom prst="line">
              <a:avLst/>
            </a:prstGeom>
            <a:ln w="38100" cap="flat" cmpd="sng" algn="ctr">
              <a:solidFill>
                <a:schemeClr val="tx1"/>
              </a:solidFill>
              <a:prstDash val="solid"/>
              <a:round/>
              <a:headEnd type="triangle" w="lg" len="lg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線コネクタ 38"/>
            <p:cNvCxnSpPr/>
            <p:nvPr/>
          </p:nvCxnSpPr>
          <p:spPr>
            <a:xfrm rot="16200000" flipH="1">
              <a:off x="4258044" y="2110949"/>
              <a:ext cx="426303" cy="1588"/>
            </a:xfrm>
            <a:prstGeom prst="line">
              <a:avLst/>
            </a:prstGeom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4" name="図形グループ 43"/>
          <p:cNvGrpSpPr/>
          <p:nvPr/>
        </p:nvGrpSpPr>
        <p:grpSpPr>
          <a:xfrm>
            <a:off x="7098647" y="3159730"/>
            <a:ext cx="280521" cy="426303"/>
            <a:chOff x="7556969" y="2636509"/>
            <a:chExt cx="280521" cy="426303"/>
          </a:xfrm>
        </p:grpSpPr>
        <p:cxnSp>
          <p:nvCxnSpPr>
            <p:cNvPr id="42" name="直線コネクタ 41"/>
            <p:cNvCxnSpPr/>
            <p:nvPr/>
          </p:nvCxnSpPr>
          <p:spPr>
            <a:xfrm rot="16200000" flipH="1">
              <a:off x="7623544" y="2848867"/>
              <a:ext cx="426303" cy="1588"/>
            </a:xfrm>
            <a:prstGeom prst="line">
              <a:avLst/>
            </a:prstGeom>
            <a:ln w="38100" cap="flat" cmpd="sng" algn="ctr">
              <a:solidFill>
                <a:schemeClr val="tx1"/>
              </a:solidFill>
              <a:prstDash val="solid"/>
              <a:round/>
              <a:headEnd type="triangle" w="lg" len="lg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直線コネクタ 42"/>
            <p:cNvCxnSpPr/>
            <p:nvPr/>
          </p:nvCxnSpPr>
          <p:spPr>
            <a:xfrm rot="16200000" flipH="1">
              <a:off x="7344611" y="2848867"/>
              <a:ext cx="426303" cy="1588"/>
            </a:xfrm>
            <a:prstGeom prst="line">
              <a:avLst/>
            </a:prstGeom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7" name="直線コネクタ 46"/>
          <p:cNvCxnSpPr/>
          <p:nvPr/>
        </p:nvCxnSpPr>
        <p:spPr>
          <a:xfrm>
            <a:off x="4695614" y="1309688"/>
            <a:ext cx="294001" cy="1588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0" name="図形グループ 49"/>
          <p:cNvGrpSpPr/>
          <p:nvPr/>
        </p:nvGrpSpPr>
        <p:grpSpPr>
          <a:xfrm>
            <a:off x="2373756" y="4539397"/>
            <a:ext cx="4395380" cy="830997"/>
            <a:chOff x="2373756" y="4539397"/>
            <a:chExt cx="4395380" cy="830997"/>
          </a:xfrm>
        </p:grpSpPr>
        <p:grpSp>
          <p:nvGrpSpPr>
            <p:cNvPr id="15" name="図形グループ 14"/>
            <p:cNvGrpSpPr/>
            <p:nvPr/>
          </p:nvGrpSpPr>
          <p:grpSpPr>
            <a:xfrm>
              <a:off x="2373756" y="4539397"/>
              <a:ext cx="4395380" cy="830997"/>
              <a:chOff x="2355777" y="4564797"/>
              <a:chExt cx="4395380" cy="830997"/>
            </a:xfrm>
          </p:grpSpPr>
          <p:sp>
            <p:nvSpPr>
              <p:cNvPr id="16" name="テキスト ボックス 15"/>
              <p:cNvSpPr txBox="1"/>
              <p:nvPr/>
            </p:nvSpPr>
            <p:spPr>
              <a:xfrm>
                <a:off x="2355777" y="4564797"/>
                <a:ext cx="799618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kumimoji="1" lang="en-US" altLang="ja-JP" sz="4800" dirty="0" smtClean="0">
                    <a:latin typeface="Century Gothic"/>
                    <a:cs typeface="Century Gothic"/>
                  </a:rPr>
                  <a:t>B*</a:t>
                </a:r>
                <a:endParaRPr kumimoji="1" lang="ja-JP" altLang="en-US" sz="4800" baseline="30000" dirty="0">
                  <a:latin typeface="Century Gothic"/>
                  <a:cs typeface="Century Gothic"/>
                </a:endParaRPr>
              </a:p>
            </p:txBody>
          </p:sp>
          <p:sp>
            <p:nvSpPr>
              <p:cNvPr id="17" name="テキスト ボックス 16"/>
              <p:cNvSpPr txBox="1"/>
              <p:nvPr/>
            </p:nvSpPr>
            <p:spPr>
              <a:xfrm>
                <a:off x="6213029" y="4564797"/>
                <a:ext cx="538128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kumimoji="1" lang="en-US" altLang="ja-JP" sz="4800" dirty="0" smtClean="0">
                    <a:latin typeface="Century Gothic"/>
                    <a:cs typeface="Century Gothic"/>
                  </a:rPr>
                  <a:t>B</a:t>
                </a:r>
                <a:endParaRPr kumimoji="1" lang="ja-JP" altLang="en-US" sz="4800" baseline="30000" dirty="0">
                  <a:latin typeface="Century Gothic"/>
                  <a:cs typeface="Century Gothic"/>
                </a:endParaRPr>
              </a:p>
            </p:txBody>
          </p:sp>
        </p:grpSp>
        <p:cxnSp>
          <p:nvCxnSpPr>
            <p:cNvPr id="48" name="直線コネクタ 47"/>
            <p:cNvCxnSpPr/>
            <p:nvPr/>
          </p:nvCxnSpPr>
          <p:spPr>
            <a:xfrm>
              <a:off x="2484033" y="4691797"/>
              <a:ext cx="294001" cy="1588"/>
            </a:xfrm>
            <a:prstGeom prst="line">
              <a:avLst/>
            </a:prstGeom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直線コネクタ 48"/>
            <p:cNvCxnSpPr/>
            <p:nvPr/>
          </p:nvCxnSpPr>
          <p:spPr>
            <a:xfrm>
              <a:off x="6335640" y="4693385"/>
              <a:ext cx="294001" cy="1588"/>
            </a:xfrm>
            <a:prstGeom prst="line">
              <a:avLst/>
            </a:prstGeom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6" name="テキスト ボックス 55"/>
          <p:cNvSpPr txBox="1"/>
          <p:nvPr/>
        </p:nvSpPr>
        <p:spPr>
          <a:xfrm>
            <a:off x="322774" y="4539397"/>
            <a:ext cx="149211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4800" dirty="0" smtClean="0">
                <a:latin typeface="Century Gothic"/>
                <a:cs typeface="Century Gothic"/>
              </a:rPr>
              <a:t>Q=</a:t>
            </a:r>
            <a:r>
              <a:rPr kumimoji="1" lang="en-US" altLang="ja-JP" sz="4800" dirty="0" err="1" smtClean="0">
                <a:latin typeface="Century Gothic"/>
                <a:cs typeface="Century Gothic"/>
              </a:rPr>
              <a:t>c</a:t>
            </a:r>
            <a:endParaRPr kumimoji="1" lang="ja-JP" altLang="en-US" sz="4800" baseline="30000" dirty="0">
              <a:latin typeface="Century Gothic"/>
              <a:cs typeface="Century Gothic"/>
            </a:endParaRPr>
          </a:p>
        </p:txBody>
      </p:sp>
      <p:sp>
        <p:nvSpPr>
          <p:cNvPr id="57" name="テキスト ボックス 56"/>
          <p:cNvSpPr txBox="1"/>
          <p:nvPr/>
        </p:nvSpPr>
        <p:spPr>
          <a:xfrm>
            <a:off x="326533" y="4539397"/>
            <a:ext cx="151375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4800" dirty="0" smtClean="0">
                <a:latin typeface="Century Gothic"/>
                <a:cs typeface="Century Gothic"/>
              </a:rPr>
              <a:t>Q=</a:t>
            </a:r>
            <a:r>
              <a:rPr kumimoji="1" lang="en-US" altLang="ja-JP" sz="4800" dirty="0" err="1" smtClean="0">
                <a:latin typeface="Century Gothic"/>
                <a:cs typeface="Century Gothic"/>
              </a:rPr>
              <a:t>b</a:t>
            </a:r>
            <a:endParaRPr kumimoji="1" lang="ja-JP" altLang="en-US" sz="4800" baseline="30000" dirty="0">
              <a:latin typeface="Century Gothic"/>
              <a:cs typeface="Century Gothic"/>
            </a:endParaRPr>
          </a:p>
        </p:txBody>
      </p:sp>
      <p:sp>
        <p:nvSpPr>
          <p:cNvPr id="40" name="テキスト ボックス 39"/>
          <p:cNvSpPr txBox="1"/>
          <p:nvPr/>
        </p:nvSpPr>
        <p:spPr>
          <a:xfrm>
            <a:off x="3633024" y="3863777"/>
            <a:ext cx="20997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 smtClean="0">
                <a:latin typeface="Century Gothic"/>
                <a:cs typeface="Century Gothic"/>
              </a:rPr>
              <a:t>same mass</a:t>
            </a:r>
            <a:endParaRPr lang="ja-JP" altLang="en-US" sz="2800" dirty="0">
              <a:latin typeface="Century Gothic"/>
              <a:cs typeface="Century Gothic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8" grpId="1"/>
      <p:bldP spid="29" grpId="0"/>
      <p:bldP spid="29" grpId="2"/>
      <p:bldP spid="30" grpId="1"/>
      <p:bldP spid="30" grpId="2"/>
      <p:bldP spid="56" grpId="0"/>
      <p:bldP spid="56" grpId="1"/>
      <p:bldP spid="57" grpId="0"/>
      <p:bldP spid="57" grpId="1"/>
      <p:bldP spid="40" grpId="0"/>
      <p:bldP spid="40" grpId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テキスト ボックス 5"/>
          <p:cNvSpPr txBox="1"/>
          <p:nvPr/>
        </p:nvSpPr>
        <p:spPr>
          <a:xfrm>
            <a:off x="120732" y="0"/>
            <a:ext cx="89025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 smtClean="0">
                <a:latin typeface="Century Gothic"/>
                <a:cs typeface="Century Gothic"/>
              </a:rPr>
              <a:t>3. Application 1: Leading order in 1/m</a:t>
            </a:r>
            <a:r>
              <a:rPr lang="en-US" altLang="ja-JP" sz="2800" baseline="-25000" dirty="0" smtClean="0">
                <a:latin typeface="Century Gothic"/>
                <a:cs typeface="Century Gothic"/>
              </a:rPr>
              <a:t>Q</a:t>
            </a:r>
            <a:r>
              <a:rPr lang="en-US" altLang="ja-JP" sz="2800" dirty="0" smtClean="0">
                <a:latin typeface="Century Gothic"/>
                <a:cs typeface="Century Gothic"/>
              </a:rPr>
              <a:t> expansion</a:t>
            </a:r>
            <a:endParaRPr lang="ja-JP" altLang="en-US" sz="2800" dirty="0">
              <a:latin typeface="Century Gothic"/>
              <a:cs typeface="Century Gothic"/>
            </a:endParaRP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4001622" y="1066800"/>
            <a:ext cx="114075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4800" dirty="0" err="1" smtClean="0">
                <a:latin typeface="Century Gothic"/>
                <a:cs typeface="Century Gothic"/>
              </a:rPr>
              <a:t>Qq</a:t>
            </a:r>
            <a:endParaRPr kumimoji="1" lang="ja-JP" altLang="en-US" sz="4800" dirty="0">
              <a:latin typeface="Century Gothic"/>
              <a:cs typeface="Century Gothic"/>
            </a:endParaRPr>
          </a:p>
        </p:txBody>
      </p:sp>
      <p:cxnSp>
        <p:nvCxnSpPr>
          <p:cNvPr id="7" name="直線コネクタ 6"/>
          <p:cNvCxnSpPr/>
          <p:nvPr/>
        </p:nvCxnSpPr>
        <p:spPr>
          <a:xfrm>
            <a:off x="4695614" y="1309688"/>
            <a:ext cx="294001" cy="1588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正方形/長方形 28"/>
          <p:cNvSpPr/>
          <p:nvPr/>
        </p:nvSpPr>
        <p:spPr>
          <a:xfrm>
            <a:off x="4001622" y="6227058"/>
            <a:ext cx="510135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400" dirty="0" err="1" smtClean="0">
                <a:latin typeface="Century Gothic"/>
                <a:cs typeface="Century Gothic"/>
              </a:rPr>
              <a:t>H.Georgi</a:t>
            </a:r>
            <a:r>
              <a:rPr lang="en-US" altLang="ja-JP" sz="1400" dirty="0" smtClean="0">
                <a:latin typeface="Century Gothic"/>
                <a:cs typeface="Century Gothic"/>
              </a:rPr>
              <a:t>, Phys. </a:t>
            </a:r>
            <a:r>
              <a:rPr lang="en-US" altLang="ja-JP" sz="1400" dirty="0" err="1" smtClean="0">
                <a:latin typeface="Century Gothic"/>
                <a:cs typeface="Century Gothic"/>
              </a:rPr>
              <a:t>Lett</a:t>
            </a:r>
            <a:r>
              <a:rPr lang="en-US" altLang="ja-JP" sz="1400" dirty="0" smtClean="0">
                <a:latin typeface="Century Gothic"/>
                <a:cs typeface="Century Gothic"/>
              </a:rPr>
              <a:t>. B240, 447 (1990)</a:t>
            </a:r>
          </a:p>
          <a:p>
            <a:r>
              <a:rPr lang="en-US" altLang="ja-JP" sz="1400" dirty="0" err="1" smtClean="0">
                <a:latin typeface="Century Gothic"/>
                <a:cs typeface="Century Gothic"/>
              </a:rPr>
              <a:t>A.F.Falk</a:t>
            </a:r>
            <a:r>
              <a:rPr lang="en-US" altLang="ja-JP" sz="1400" dirty="0" smtClean="0">
                <a:latin typeface="Century Gothic"/>
                <a:cs typeface="Century Gothic"/>
              </a:rPr>
              <a:t>, </a:t>
            </a:r>
            <a:r>
              <a:rPr lang="en-US" altLang="ja-JP" sz="1400" dirty="0" err="1" smtClean="0">
                <a:latin typeface="Century Gothic"/>
                <a:cs typeface="Century Gothic"/>
              </a:rPr>
              <a:t>H.Georgi</a:t>
            </a:r>
            <a:r>
              <a:rPr lang="en-US" altLang="ja-JP" sz="1400" dirty="0" smtClean="0">
                <a:latin typeface="Century Gothic"/>
                <a:cs typeface="Century Gothic"/>
              </a:rPr>
              <a:t>, </a:t>
            </a:r>
            <a:r>
              <a:rPr lang="en-US" altLang="ja-JP" sz="1400" dirty="0" err="1" smtClean="0">
                <a:latin typeface="Century Gothic"/>
                <a:cs typeface="Century Gothic"/>
              </a:rPr>
              <a:t>B.Grinstein</a:t>
            </a:r>
            <a:r>
              <a:rPr lang="en-US" altLang="ja-JP" sz="1400" dirty="0" smtClean="0">
                <a:latin typeface="Century Gothic"/>
                <a:cs typeface="Century Gothic"/>
              </a:rPr>
              <a:t>, </a:t>
            </a:r>
            <a:r>
              <a:rPr lang="en-US" altLang="ja-JP" sz="1400" dirty="0" err="1" smtClean="0">
                <a:latin typeface="Century Gothic"/>
                <a:cs typeface="Century Gothic"/>
              </a:rPr>
              <a:t>Nucl</a:t>
            </a:r>
            <a:r>
              <a:rPr lang="en-US" altLang="ja-JP" sz="1400" dirty="0" smtClean="0">
                <a:latin typeface="Century Gothic"/>
                <a:cs typeface="Century Gothic"/>
              </a:rPr>
              <a:t>. Phys. B343, 1 (1990)</a:t>
            </a:r>
            <a:endParaRPr lang="ja-JP" altLang="en-US" sz="1400" dirty="0">
              <a:latin typeface="Century Gothic"/>
              <a:cs typeface="Century Gothic"/>
            </a:endParaRPr>
          </a:p>
        </p:txBody>
      </p:sp>
      <p:grpSp>
        <p:nvGrpSpPr>
          <p:cNvPr id="30" name="図形グループ 29"/>
          <p:cNvGrpSpPr/>
          <p:nvPr/>
        </p:nvGrpSpPr>
        <p:grpSpPr>
          <a:xfrm>
            <a:off x="3550772" y="2697480"/>
            <a:ext cx="3082014" cy="711200"/>
            <a:chOff x="3093572" y="2717800"/>
            <a:chExt cx="3082014" cy="711200"/>
          </a:xfrm>
        </p:grpSpPr>
        <p:pic>
          <p:nvPicPr>
            <p:cNvPr id="16" name="図 15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093572" y="2717800"/>
              <a:ext cx="1028700" cy="711200"/>
            </a:xfrm>
            <a:prstGeom prst="rect">
              <a:avLst/>
            </a:prstGeom>
          </p:spPr>
        </p:pic>
        <p:pic>
          <p:nvPicPr>
            <p:cNvPr id="17" name="図 16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521536" y="2717800"/>
              <a:ext cx="654050" cy="647700"/>
            </a:xfrm>
            <a:prstGeom prst="rect">
              <a:avLst/>
            </a:prstGeom>
          </p:spPr>
        </p:pic>
      </p:grpSp>
      <p:grpSp>
        <p:nvGrpSpPr>
          <p:cNvPr id="28" name="図形グループ 27"/>
          <p:cNvGrpSpPr/>
          <p:nvPr/>
        </p:nvGrpSpPr>
        <p:grpSpPr>
          <a:xfrm>
            <a:off x="3320942" y="2349500"/>
            <a:ext cx="4226345" cy="1168400"/>
            <a:chOff x="2876550" y="3949700"/>
            <a:chExt cx="4226345" cy="1168400"/>
          </a:xfrm>
        </p:grpSpPr>
        <p:pic>
          <p:nvPicPr>
            <p:cNvPr id="22" name="図 21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876550" y="3949700"/>
              <a:ext cx="1620520" cy="1168400"/>
            </a:xfrm>
            <a:prstGeom prst="rect">
              <a:avLst/>
            </a:prstGeom>
          </p:spPr>
        </p:pic>
        <p:pic>
          <p:nvPicPr>
            <p:cNvPr id="24" name="図 23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938815" y="3949700"/>
              <a:ext cx="2164080" cy="1168400"/>
            </a:xfrm>
            <a:prstGeom prst="rect">
              <a:avLst/>
            </a:prstGeom>
          </p:spPr>
        </p:pic>
      </p:grpSp>
      <p:pic>
        <p:nvPicPr>
          <p:cNvPr id="27" name="図 26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4202" y="2400300"/>
            <a:ext cx="7056120" cy="1148080"/>
          </a:xfrm>
          <a:prstGeom prst="rect">
            <a:avLst/>
          </a:prstGeom>
        </p:spPr>
      </p:pic>
      <p:grpSp>
        <p:nvGrpSpPr>
          <p:cNvPr id="36" name="図形グループ 35"/>
          <p:cNvGrpSpPr/>
          <p:nvPr/>
        </p:nvGrpSpPr>
        <p:grpSpPr>
          <a:xfrm>
            <a:off x="3623448" y="3522980"/>
            <a:ext cx="3087940" cy="830997"/>
            <a:chOff x="3166248" y="3429000"/>
            <a:chExt cx="3087940" cy="830997"/>
          </a:xfrm>
        </p:grpSpPr>
        <p:sp>
          <p:nvSpPr>
            <p:cNvPr id="34" name="正方形/長方形 33"/>
            <p:cNvSpPr/>
            <p:nvPr/>
          </p:nvSpPr>
          <p:spPr>
            <a:xfrm>
              <a:off x="5588000" y="3429000"/>
              <a:ext cx="666188" cy="830997"/>
            </a:xfrm>
            <a:prstGeom prst="rect">
              <a:avLst/>
            </a:prstGeom>
            <a:noFill/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altLang="ja-JP" sz="4800" dirty="0" smtClean="0">
                  <a:latin typeface="Century Gothic"/>
                  <a:cs typeface="Century Gothic"/>
                </a:rPr>
                <a:t>0</a:t>
              </a:r>
              <a:r>
                <a:rPr lang="en-US" altLang="ja-JP" sz="4800" baseline="30000" dirty="0" smtClean="0">
                  <a:latin typeface="Century Gothic"/>
                  <a:cs typeface="Century Gothic"/>
                </a:rPr>
                <a:t>-</a:t>
              </a:r>
              <a:r>
                <a:rPr lang="en-US" altLang="ja-JP" sz="4800" dirty="0" smtClean="0">
                  <a:latin typeface="Century Gothic"/>
                  <a:cs typeface="Century Gothic"/>
                </a:rPr>
                <a:t> </a:t>
              </a:r>
              <a:endParaRPr lang="ja-JP" altLang="en-US" sz="4800" dirty="0">
                <a:latin typeface="Century Gothic"/>
                <a:cs typeface="Century Gothic"/>
              </a:endParaRPr>
            </a:p>
          </p:txBody>
        </p:sp>
        <p:sp>
          <p:nvSpPr>
            <p:cNvPr id="35" name="正方形/長方形 34"/>
            <p:cNvSpPr/>
            <p:nvPr/>
          </p:nvSpPr>
          <p:spPr>
            <a:xfrm>
              <a:off x="3166248" y="3429000"/>
              <a:ext cx="783452" cy="830997"/>
            </a:xfrm>
            <a:prstGeom prst="rect">
              <a:avLst/>
            </a:prstGeom>
            <a:noFill/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altLang="ja-JP" sz="4800" dirty="0" smtClean="0">
                  <a:latin typeface="Century Gothic"/>
                  <a:cs typeface="Century Gothic"/>
                </a:rPr>
                <a:t>1</a:t>
              </a:r>
              <a:r>
                <a:rPr lang="en-US" altLang="ja-JP" sz="4800" baseline="30000" dirty="0" smtClean="0">
                  <a:latin typeface="Century Gothic"/>
                  <a:cs typeface="Century Gothic"/>
                </a:rPr>
                <a:t>-</a:t>
              </a:r>
              <a:r>
                <a:rPr lang="en-US" altLang="ja-JP" sz="4800" dirty="0" smtClean="0">
                  <a:latin typeface="Century Gothic"/>
                  <a:cs typeface="Century Gothic"/>
                </a:rPr>
                <a:t> </a:t>
              </a:r>
              <a:endParaRPr lang="ja-JP" altLang="en-US" sz="4800" dirty="0">
                <a:latin typeface="Century Gothic"/>
                <a:cs typeface="Century Gothic"/>
              </a:endParaRPr>
            </a:p>
          </p:txBody>
        </p:sp>
      </p:grp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テキスト ボックス 5"/>
          <p:cNvSpPr txBox="1"/>
          <p:nvPr/>
        </p:nvSpPr>
        <p:spPr>
          <a:xfrm>
            <a:off x="120732" y="0"/>
            <a:ext cx="89025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 smtClean="0">
                <a:latin typeface="Century Gothic"/>
                <a:cs typeface="Century Gothic"/>
              </a:rPr>
              <a:t>3. Application 1: Leading order in 1/m</a:t>
            </a:r>
            <a:r>
              <a:rPr lang="en-US" altLang="ja-JP" sz="2800" baseline="-25000" dirty="0" smtClean="0">
                <a:latin typeface="Century Gothic"/>
                <a:cs typeface="Century Gothic"/>
              </a:rPr>
              <a:t>Q</a:t>
            </a:r>
            <a:r>
              <a:rPr lang="en-US" altLang="ja-JP" sz="2800" dirty="0" smtClean="0">
                <a:latin typeface="Century Gothic"/>
                <a:cs typeface="Century Gothic"/>
              </a:rPr>
              <a:t> expansion</a:t>
            </a:r>
            <a:endParaRPr lang="ja-JP" altLang="en-US" sz="2800" dirty="0">
              <a:latin typeface="Century Gothic"/>
              <a:cs typeface="Century Gothic"/>
            </a:endParaRPr>
          </a:p>
        </p:txBody>
      </p:sp>
      <p:sp>
        <p:nvSpPr>
          <p:cNvPr id="24" name="正方形/長方形 23"/>
          <p:cNvSpPr/>
          <p:nvPr/>
        </p:nvSpPr>
        <p:spPr>
          <a:xfrm>
            <a:off x="4001622" y="6227058"/>
            <a:ext cx="510135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400" dirty="0" err="1" smtClean="0">
                <a:latin typeface="Century Gothic"/>
                <a:cs typeface="Century Gothic"/>
              </a:rPr>
              <a:t>H.Georgi</a:t>
            </a:r>
            <a:r>
              <a:rPr lang="en-US" altLang="ja-JP" sz="1400" dirty="0" smtClean="0">
                <a:latin typeface="Century Gothic"/>
                <a:cs typeface="Century Gothic"/>
              </a:rPr>
              <a:t>, Phys. </a:t>
            </a:r>
            <a:r>
              <a:rPr lang="en-US" altLang="ja-JP" sz="1400" dirty="0" err="1" smtClean="0">
                <a:latin typeface="Century Gothic"/>
                <a:cs typeface="Century Gothic"/>
              </a:rPr>
              <a:t>Lett</a:t>
            </a:r>
            <a:r>
              <a:rPr lang="en-US" altLang="ja-JP" sz="1400" dirty="0" smtClean="0">
                <a:latin typeface="Century Gothic"/>
                <a:cs typeface="Century Gothic"/>
              </a:rPr>
              <a:t>. B240, 447 (1990)</a:t>
            </a:r>
          </a:p>
          <a:p>
            <a:r>
              <a:rPr lang="en-US" altLang="ja-JP" sz="1400" dirty="0" err="1" smtClean="0">
                <a:latin typeface="Century Gothic"/>
                <a:cs typeface="Century Gothic"/>
              </a:rPr>
              <a:t>A.F.Falk</a:t>
            </a:r>
            <a:r>
              <a:rPr lang="en-US" altLang="ja-JP" sz="1400" dirty="0" smtClean="0">
                <a:latin typeface="Century Gothic"/>
                <a:cs typeface="Century Gothic"/>
              </a:rPr>
              <a:t>, </a:t>
            </a:r>
            <a:r>
              <a:rPr lang="en-US" altLang="ja-JP" sz="1400" dirty="0" err="1" smtClean="0">
                <a:latin typeface="Century Gothic"/>
                <a:cs typeface="Century Gothic"/>
              </a:rPr>
              <a:t>H.Georgi</a:t>
            </a:r>
            <a:r>
              <a:rPr lang="en-US" altLang="ja-JP" sz="1400" dirty="0" smtClean="0">
                <a:latin typeface="Century Gothic"/>
                <a:cs typeface="Century Gothic"/>
              </a:rPr>
              <a:t>, </a:t>
            </a:r>
            <a:r>
              <a:rPr lang="en-US" altLang="ja-JP" sz="1400" dirty="0" err="1" smtClean="0">
                <a:latin typeface="Century Gothic"/>
                <a:cs typeface="Century Gothic"/>
              </a:rPr>
              <a:t>B.Grinstein</a:t>
            </a:r>
            <a:r>
              <a:rPr lang="en-US" altLang="ja-JP" sz="1400" dirty="0" smtClean="0">
                <a:latin typeface="Century Gothic"/>
                <a:cs typeface="Century Gothic"/>
              </a:rPr>
              <a:t>, </a:t>
            </a:r>
            <a:r>
              <a:rPr lang="en-US" altLang="ja-JP" sz="1400" dirty="0" err="1" smtClean="0">
                <a:latin typeface="Century Gothic"/>
                <a:cs typeface="Century Gothic"/>
              </a:rPr>
              <a:t>Nucl</a:t>
            </a:r>
            <a:r>
              <a:rPr lang="en-US" altLang="ja-JP" sz="1400" dirty="0" smtClean="0">
                <a:latin typeface="Century Gothic"/>
                <a:cs typeface="Century Gothic"/>
              </a:rPr>
              <a:t>. Phys. B343, 1 (1990)</a:t>
            </a:r>
            <a:endParaRPr lang="ja-JP" altLang="en-US" sz="1400" dirty="0">
              <a:latin typeface="Century Gothic"/>
              <a:cs typeface="Century Gothic"/>
            </a:endParaRPr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1853" y="2056765"/>
            <a:ext cx="8884920" cy="567690"/>
          </a:xfrm>
          <a:prstGeom prst="rect">
            <a:avLst/>
          </a:prstGeom>
        </p:spPr>
      </p:pic>
      <p:grpSp>
        <p:nvGrpSpPr>
          <p:cNvPr id="57" name="図形グループ 56"/>
          <p:cNvGrpSpPr/>
          <p:nvPr/>
        </p:nvGrpSpPr>
        <p:grpSpPr>
          <a:xfrm>
            <a:off x="4163578" y="3033574"/>
            <a:ext cx="1714161" cy="3119238"/>
            <a:chOff x="4442978" y="2766874"/>
            <a:chExt cx="1714161" cy="3119238"/>
          </a:xfrm>
        </p:grpSpPr>
        <p:grpSp>
          <p:nvGrpSpPr>
            <p:cNvPr id="44" name="図形グループ 43"/>
            <p:cNvGrpSpPr/>
            <p:nvPr/>
          </p:nvGrpSpPr>
          <p:grpSpPr>
            <a:xfrm>
              <a:off x="4442978" y="2766874"/>
              <a:ext cx="1093276" cy="3119238"/>
              <a:chOff x="4442978" y="2766874"/>
              <a:chExt cx="1093276" cy="3119238"/>
            </a:xfrm>
          </p:grpSpPr>
          <p:cxnSp>
            <p:nvCxnSpPr>
              <p:cNvPr id="12" name="直線コネクタ 11"/>
              <p:cNvCxnSpPr/>
              <p:nvPr/>
            </p:nvCxnSpPr>
            <p:spPr>
              <a:xfrm rot="5400000" flipH="1" flipV="1">
                <a:off x="3952422" y="4325699"/>
                <a:ext cx="2072799" cy="1588"/>
              </a:xfrm>
              <a:prstGeom prst="line">
                <a:avLst/>
              </a:prstGeom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" name="テキスト ボックス 24"/>
              <p:cNvSpPr txBox="1"/>
              <p:nvPr/>
            </p:nvSpPr>
            <p:spPr>
              <a:xfrm>
                <a:off x="4519246" y="5362892"/>
                <a:ext cx="940741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kumimoji="1" lang="en-US" altLang="ja-JP" sz="2800" dirty="0" smtClean="0">
                    <a:latin typeface="Century Gothic"/>
                    <a:cs typeface="Century Gothic"/>
                  </a:rPr>
                  <a:t>P(0</a:t>
                </a:r>
                <a:r>
                  <a:rPr kumimoji="1" lang="en-US" altLang="ja-JP" sz="2800" baseline="30000" dirty="0" smtClean="0">
                    <a:latin typeface="Century Gothic"/>
                    <a:cs typeface="Century Gothic"/>
                  </a:rPr>
                  <a:t>-</a:t>
                </a:r>
                <a:r>
                  <a:rPr kumimoji="1" lang="en-US" altLang="ja-JP" sz="2800" dirty="0" smtClean="0">
                    <a:latin typeface="Century Gothic"/>
                    <a:cs typeface="Century Gothic"/>
                  </a:rPr>
                  <a:t>)</a:t>
                </a:r>
                <a:endParaRPr kumimoji="1" lang="ja-JP" altLang="en-US" sz="2800" baseline="30000" dirty="0">
                  <a:latin typeface="Century Gothic"/>
                  <a:cs typeface="Century Gothic"/>
                </a:endParaRPr>
              </a:p>
            </p:txBody>
          </p:sp>
          <p:sp>
            <p:nvSpPr>
              <p:cNvPr id="27" name="テキスト ボックス 26"/>
              <p:cNvSpPr txBox="1"/>
              <p:nvPr/>
            </p:nvSpPr>
            <p:spPr>
              <a:xfrm>
                <a:off x="4442978" y="2766874"/>
                <a:ext cx="109327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kumimoji="1" lang="en-US" altLang="ja-JP" sz="2800" dirty="0" smtClean="0">
                    <a:latin typeface="Century Gothic"/>
                    <a:cs typeface="Century Gothic"/>
                  </a:rPr>
                  <a:t>P</a:t>
                </a:r>
                <a:r>
                  <a:rPr lang="en-US" altLang="ja-JP" sz="2800" dirty="0" smtClean="0">
                    <a:latin typeface="Century Gothic"/>
                    <a:cs typeface="Century Gothic"/>
                  </a:rPr>
                  <a:t>*(1</a:t>
                </a:r>
                <a:r>
                  <a:rPr lang="en-US" altLang="ja-JP" sz="2800" baseline="30000" dirty="0" smtClean="0">
                    <a:latin typeface="Century Gothic"/>
                    <a:cs typeface="Century Gothic"/>
                  </a:rPr>
                  <a:t>-</a:t>
                </a:r>
                <a:r>
                  <a:rPr lang="en-US" altLang="ja-JP" sz="2800" dirty="0" smtClean="0">
                    <a:latin typeface="Century Gothic"/>
                    <a:cs typeface="Century Gothic"/>
                  </a:rPr>
                  <a:t>)</a:t>
                </a:r>
                <a:endParaRPr kumimoji="1" lang="ja-JP" altLang="en-US" sz="2800" baseline="30000" dirty="0">
                  <a:latin typeface="Century Gothic"/>
                  <a:cs typeface="Century Gothic"/>
                </a:endParaRPr>
              </a:p>
            </p:txBody>
          </p:sp>
          <p:sp>
            <p:nvSpPr>
              <p:cNvPr id="29" name="二等辺三角形 28"/>
              <p:cNvSpPr/>
              <p:nvPr/>
            </p:nvSpPr>
            <p:spPr>
              <a:xfrm>
                <a:off x="4878364" y="3605486"/>
                <a:ext cx="222504" cy="191814"/>
              </a:xfrm>
              <a:prstGeom prst="triangl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0" name="二等辺三角形 29"/>
              <p:cNvSpPr/>
              <p:nvPr/>
            </p:nvSpPr>
            <p:spPr>
              <a:xfrm>
                <a:off x="4878364" y="4799286"/>
                <a:ext cx="222504" cy="191814"/>
              </a:xfrm>
              <a:prstGeom prst="triangl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cxnSp>
          <p:nvCxnSpPr>
            <p:cNvPr id="47" name="直線コネクタ 46"/>
            <p:cNvCxnSpPr/>
            <p:nvPr/>
          </p:nvCxnSpPr>
          <p:spPr>
            <a:xfrm>
              <a:off x="4989616" y="4382812"/>
              <a:ext cx="728559" cy="1588"/>
            </a:xfrm>
            <a:prstGeom prst="line">
              <a:avLst/>
            </a:prstGeom>
            <a:ln w="38100" cap="flat" cmpd="sng" algn="ctr">
              <a:solidFill>
                <a:schemeClr val="tx1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テキスト ボックス 53"/>
            <p:cNvSpPr txBox="1"/>
            <p:nvPr/>
          </p:nvSpPr>
          <p:spPr>
            <a:xfrm>
              <a:off x="5613400" y="4033890"/>
              <a:ext cx="54373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2800" dirty="0" err="1" smtClean="0">
                  <a:latin typeface="Century Gothic"/>
                  <a:cs typeface="Century Gothic"/>
                </a:rPr>
                <a:t>π</a:t>
              </a:r>
              <a:endParaRPr kumimoji="1" lang="ja-JP" altLang="en-US" sz="2800" dirty="0">
                <a:latin typeface="Century Gothic"/>
                <a:cs typeface="Century Gothic"/>
              </a:endParaRPr>
            </a:p>
          </p:txBody>
        </p:sp>
      </p:grpSp>
      <p:grpSp>
        <p:nvGrpSpPr>
          <p:cNvPr id="58" name="図形グループ 57"/>
          <p:cNvGrpSpPr/>
          <p:nvPr/>
        </p:nvGrpSpPr>
        <p:grpSpPr>
          <a:xfrm>
            <a:off x="5803262" y="3033572"/>
            <a:ext cx="1700420" cy="3119238"/>
            <a:chOff x="5828662" y="2766872"/>
            <a:chExt cx="1700420" cy="3119238"/>
          </a:xfrm>
        </p:grpSpPr>
        <p:grpSp>
          <p:nvGrpSpPr>
            <p:cNvPr id="45" name="図形グループ 44"/>
            <p:cNvGrpSpPr/>
            <p:nvPr/>
          </p:nvGrpSpPr>
          <p:grpSpPr>
            <a:xfrm>
              <a:off x="5828662" y="2766872"/>
              <a:ext cx="1093276" cy="3119238"/>
              <a:chOff x="5818179" y="2766872"/>
              <a:chExt cx="1093276" cy="3119238"/>
            </a:xfrm>
          </p:grpSpPr>
          <p:cxnSp>
            <p:nvCxnSpPr>
              <p:cNvPr id="32" name="直線コネクタ 31"/>
              <p:cNvCxnSpPr/>
              <p:nvPr/>
            </p:nvCxnSpPr>
            <p:spPr>
              <a:xfrm rot="5400000" flipH="1" flipV="1">
                <a:off x="5327623" y="4325697"/>
                <a:ext cx="2072799" cy="1588"/>
              </a:xfrm>
              <a:prstGeom prst="line">
                <a:avLst/>
              </a:prstGeom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3" name="テキスト ボックス 32"/>
              <p:cNvSpPr txBox="1"/>
              <p:nvPr/>
            </p:nvSpPr>
            <p:spPr>
              <a:xfrm>
                <a:off x="5818179" y="5362890"/>
                <a:ext cx="109327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kumimoji="1" lang="en-US" altLang="ja-JP" sz="2800" dirty="0" smtClean="0">
                    <a:latin typeface="Century Gothic"/>
                    <a:cs typeface="Century Gothic"/>
                  </a:rPr>
                  <a:t>P*</a:t>
                </a:r>
                <a:r>
                  <a:rPr lang="en-US" altLang="ja-JP" sz="2800" dirty="0" smtClean="0">
                    <a:latin typeface="Century Gothic"/>
                    <a:cs typeface="Century Gothic"/>
                  </a:rPr>
                  <a:t>(1</a:t>
                </a:r>
                <a:r>
                  <a:rPr lang="en-US" altLang="ja-JP" sz="2800" baseline="30000" dirty="0" smtClean="0">
                    <a:latin typeface="Century Gothic"/>
                    <a:cs typeface="Century Gothic"/>
                  </a:rPr>
                  <a:t>-</a:t>
                </a:r>
                <a:r>
                  <a:rPr lang="en-US" altLang="ja-JP" sz="2800" dirty="0" smtClean="0">
                    <a:latin typeface="Century Gothic"/>
                    <a:cs typeface="Century Gothic"/>
                  </a:rPr>
                  <a:t>)</a:t>
                </a:r>
                <a:endParaRPr kumimoji="1" lang="ja-JP" altLang="en-US" sz="2800" baseline="30000" dirty="0">
                  <a:latin typeface="Century Gothic"/>
                  <a:cs typeface="Century Gothic"/>
                </a:endParaRPr>
              </a:p>
            </p:txBody>
          </p:sp>
          <p:sp>
            <p:nvSpPr>
              <p:cNvPr id="34" name="テキスト ボックス 33"/>
              <p:cNvSpPr txBox="1"/>
              <p:nvPr/>
            </p:nvSpPr>
            <p:spPr>
              <a:xfrm>
                <a:off x="5894447" y="2766872"/>
                <a:ext cx="940741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ja-JP" sz="2800" dirty="0" smtClean="0">
                    <a:latin typeface="Century Gothic"/>
                    <a:cs typeface="Century Gothic"/>
                  </a:rPr>
                  <a:t>P(0</a:t>
                </a:r>
                <a:r>
                  <a:rPr lang="en-US" altLang="ja-JP" sz="2800" baseline="30000" dirty="0" smtClean="0">
                    <a:latin typeface="Century Gothic"/>
                    <a:cs typeface="Century Gothic"/>
                  </a:rPr>
                  <a:t>-</a:t>
                </a:r>
                <a:r>
                  <a:rPr lang="en-US" altLang="ja-JP" sz="2800" dirty="0" smtClean="0">
                    <a:latin typeface="Century Gothic"/>
                    <a:cs typeface="Century Gothic"/>
                  </a:rPr>
                  <a:t>)</a:t>
                </a:r>
                <a:endParaRPr kumimoji="1" lang="ja-JP" altLang="en-US" sz="2800" baseline="30000" dirty="0">
                  <a:latin typeface="Century Gothic"/>
                  <a:cs typeface="Century Gothic"/>
                </a:endParaRPr>
              </a:p>
            </p:txBody>
          </p:sp>
          <p:sp>
            <p:nvSpPr>
              <p:cNvPr id="35" name="二等辺三角形 34"/>
              <p:cNvSpPr/>
              <p:nvPr/>
            </p:nvSpPr>
            <p:spPr>
              <a:xfrm>
                <a:off x="6253565" y="3605484"/>
                <a:ext cx="222504" cy="191814"/>
              </a:xfrm>
              <a:prstGeom prst="triangl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6" name="二等辺三角形 35"/>
              <p:cNvSpPr/>
              <p:nvPr/>
            </p:nvSpPr>
            <p:spPr>
              <a:xfrm>
                <a:off x="6253565" y="4799284"/>
                <a:ext cx="222504" cy="191814"/>
              </a:xfrm>
              <a:prstGeom prst="triangl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cxnSp>
          <p:nvCxnSpPr>
            <p:cNvPr id="52" name="直線コネクタ 51"/>
            <p:cNvCxnSpPr/>
            <p:nvPr/>
          </p:nvCxnSpPr>
          <p:spPr>
            <a:xfrm>
              <a:off x="6373711" y="4382812"/>
              <a:ext cx="738289" cy="1588"/>
            </a:xfrm>
            <a:prstGeom prst="line">
              <a:avLst/>
            </a:prstGeom>
            <a:ln w="38100" cap="flat" cmpd="sng" algn="ctr">
              <a:solidFill>
                <a:schemeClr val="tx1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テキスト ボックス 54"/>
            <p:cNvSpPr txBox="1"/>
            <p:nvPr/>
          </p:nvSpPr>
          <p:spPr>
            <a:xfrm>
              <a:off x="6985343" y="4033890"/>
              <a:ext cx="54373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2800" dirty="0" err="1" smtClean="0">
                  <a:latin typeface="Century Gothic"/>
                  <a:cs typeface="Century Gothic"/>
                </a:rPr>
                <a:t>π</a:t>
              </a:r>
              <a:endParaRPr kumimoji="1" lang="ja-JP" altLang="en-US" sz="2800" dirty="0">
                <a:latin typeface="Century Gothic"/>
                <a:cs typeface="Century Gothic"/>
              </a:endParaRPr>
            </a:p>
          </p:txBody>
        </p:sp>
      </p:grpSp>
      <p:grpSp>
        <p:nvGrpSpPr>
          <p:cNvPr id="59" name="図形グループ 58"/>
          <p:cNvGrpSpPr/>
          <p:nvPr/>
        </p:nvGrpSpPr>
        <p:grpSpPr>
          <a:xfrm>
            <a:off x="7392146" y="3033577"/>
            <a:ext cx="1856877" cy="3119238"/>
            <a:chOff x="7214346" y="2766877"/>
            <a:chExt cx="1856877" cy="3119238"/>
          </a:xfrm>
        </p:grpSpPr>
        <p:grpSp>
          <p:nvGrpSpPr>
            <p:cNvPr id="46" name="図形グループ 45"/>
            <p:cNvGrpSpPr/>
            <p:nvPr/>
          </p:nvGrpSpPr>
          <p:grpSpPr>
            <a:xfrm>
              <a:off x="7214346" y="2766877"/>
              <a:ext cx="1093276" cy="3119238"/>
              <a:chOff x="7214346" y="2766877"/>
              <a:chExt cx="1093276" cy="3119238"/>
            </a:xfrm>
          </p:grpSpPr>
          <p:cxnSp>
            <p:nvCxnSpPr>
              <p:cNvPr id="37" name="直線コネクタ 36"/>
              <p:cNvCxnSpPr/>
              <p:nvPr/>
            </p:nvCxnSpPr>
            <p:spPr>
              <a:xfrm rot="5400000" flipH="1" flipV="1">
                <a:off x="6723790" y="4325702"/>
                <a:ext cx="2072799" cy="1588"/>
              </a:xfrm>
              <a:prstGeom prst="line">
                <a:avLst/>
              </a:prstGeom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8" name="テキスト ボックス 37"/>
              <p:cNvSpPr txBox="1"/>
              <p:nvPr/>
            </p:nvSpPr>
            <p:spPr>
              <a:xfrm>
                <a:off x="7214346" y="5362895"/>
                <a:ext cx="109327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kumimoji="1" lang="en-US" altLang="ja-JP" sz="2800" dirty="0" smtClean="0">
                    <a:latin typeface="Century Gothic"/>
                    <a:cs typeface="Century Gothic"/>
                  </a:rPr>
                  <a:t>P*</a:t>
                </a:r>
                <a:r>
                  <a:rPr lang="en-US" altLang="ja-JP" sz="2800" dirty="0" smtClean="0">
                    <a:latin typeface="Century Gothic"/>
                    <a:cs typeface="Century Gothic"/>
                  </a:rPr>
                  <a:t>(1</a:t>
                </a:r>
                <a:r>
                  <a:rPr lang="en-US" altLang="ja-JP" sz="2800" baseline="30000" dirty="0" smtClean="0">
                    <a:latin typeface="Century Gothic"/>
                    <a:cs typeface="Century Gothic"/>
                  </a:rPr>
                  <a:t>-</a:t>
                </a:r>
                <a:r>
                  <a:rPr lang="en-US" altLang="ja-JP" sz="2800" dirty="0" smtClean="0">
                    <a:latin typeface="Century Gothic"/>
                    <a:cs typeface="Century Gothic"/>
                  </a:rPr>
                  <a:t>)</a:t>
                </a:r>
                <a:endParaRPr kumimoji="1" lang="ja-JP" altLang="en-US" sz="2800" baseline="30000" dirty="0">
                  <a:latin typeface="Century Gothic"/>
                  <a:cs typeface="Century Gothic"/>
                </a:endParaRPr>
              </a:p>
            </p:txBody>
          </p:sp>
          <p:sp>
            <p:nvSpPr>
              <p:cNvPr id="39" name="テキスト ボックス 38"/>
              <p:cNvSpPr txBox="1"/>
              <p:nvPr/>
            </p:nvSpPr>
            <p:spPr>
              <a:xfrm>
                <a:off x="7214346" y="2766877"/>
                <a:ext cx="109327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kumimoji="1" lang="en-US" altLang="ja-JP" sz="2800" dirty="0" smtClean="0">
                    <a:latin typeface="Century Gothic"/>
                    <a:cs typeface="Century Gothic"/>
                  </a:rPr>
                  <a:t>P*</a:t>
                </a:r>
                <a:r>
                  <a:rPr lang="en-US" altLang="ja-JP" sz="2800" dirty="0" smtClean="0">
                    <a:latin typeface="Century Gothic"/>
                    <a:cs typeface="Century Gothic"/>
                  </a:rPr>
                  <a:t>(1</a:t>
                </a:r>
                <a:r>
                  <a:rPr lang="en-US" altLang="ja-JP" sz="2800" baseline="30000" dirty="0" smtClean="0">
                    <a:latin typeface="Century Gothic"/>
                    <a:cs typeface="Century Gothic"/>
                  </a:rPr>
                  <a:t>-</a:t>
                </a:r>
                <a:r>
                  <a:rPr lang="en-US" altLang="ja-JP" sz="2800" dirty="0" smtClean="0">
                    <a:latin typeface="Century Gothic"/>
                    <a:cs typeface="Century Gothic"/>
                  </a:rPr>
                  <a:t>)</a:t>
                </a:r>
                <a:endParaRPr kumimoji="1" lang="ja-JP" altLang="en-US" sz="2800" baseline="30000" dirty="0">
                  <a:latin typeface="Century Gothic"/>
                  <a:cs typeface="Century Gothic"/>
                </a:endParaRPr>
              </a:p>
            </p:txBody>
          </p:sp>
          <p:sp>
            <p:nvSpPr>
              <p:cNvPr id="40" name="二等辺三角形 39"/>
              <p:cNvSpPr/>
              <p:nvPr/>
            </p:nvSpPr>
            <p:spPr>
              <a:xfrm>
                <a:off x="7649732" y="3605489"/>
                <a:ext cx="222504" cy="191814"/>
              </a:xfrm>
              <a:prstGeom prst="triangl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41" name="二等辺三角形 40"/>
              <p:cNvSpPr/>
              <p:nvPr/>
            </p:nvSpPr>
            <p:spPr>
              <a:xfrm>
                <a:off x="7649732" y="4799289"/>
                <a:ext cx="222504" cy="191814"/>
              </a:xfrm>
              <a:prstGeom prst="triangl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cxnSp>
          <p:nvCxnSpPr>
            <p:cNvPr id="53" name="直線コネクタ 52"/>
            <p:cNvCxnSpPr/>
            <p:nvPr/>
          </p:nvCxnSpPr>
          <p:spPr>
            <a:xfrm>
              <a:off x="7759395" y="4382812"/>
              <a:ext cx="876438" cy="1588"/>
            </a:xfrm>
            <a:prstGeom prst="line">
              <a:avLst/>
            </a:prstGeom>
            <a:ln w="38100" cap="flat" cmpd="sng" algn="ctr">
              <a:solidFill>
                <a:schemeClr val="tx1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テキスト ボックス 55"/>
            <p:cNvSpPr txBox="1"/>
            <p:nvPr/>
          </p:nvSpPr>
          <p:spPr>
            <a:xfrm>
              <a:off x="8527484" y="4033890"/>
              <a:ext cx="54373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2800" dirty="0" err="1" smtClean="0">
                  <a:latin typeface="Century Gothic"/>
                  <a:cs typeface="Century Gothic"/>
                </a:rPr>
                <a:t>π</a:t>
              </a:r>
              <a:endParaRPr kumimoji="1" lang="ja-JP" altLang="en-US" sz="2800" dirty="0">
                <a:latin typeface="Century Gothic"/>
                <a:cs typeface="Century Gothic"/>
              </a:endParaRPr>
            </a:p>
          </p:txBody>
        </p:sp>
      </p:grpSp>
      <p:pic>
        <p:nvPicPr>
          <p:cNvPr id="60" name="図 59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236044" y="4415197"/>
            <a:ext cx="438150" cy="527050"/>
          </a:xfrm>
          <a:prstGeom prst="rect">
            <a:avLst/>
          </a:prstGeom>
        </p:spPr>
      </p:pic>
      <p:pic>
        <p:nvPicPr>
          <p:cNvPr id="61" name="図 60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875579" y="4415197"/>
            <a:ext cx="438150" cy="527050"/>
          </a:xfrm>
          <a:prstGeom prst="rect">
            <a:avLst/>
          </a:prstGeom>
        </p:spPr>
      </p:pic>
      <p:pic>
        <p:nvPicPr>
          <p:cNvPr id="62" name="図 6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40182" y="4415197"/>
            <a:ext cx="438150" cy="527050"/>
          </a:xfrm>
          <a:prstGeom prst="rect">
            <a:avLst/>
          </a:prstGeom>
        </p:spPr>
      </p:pic>
      <p:pic>
        <p:nvPicPr>
          <p:cNvPr id="66" name="図 65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57732" y="2755900"/>
            <a:ext cx="1593953" cy="366577"/>
          </a:xfrm>
          <a:prstGeom prst="rect">
            <a:avLst/>
          </a:prstGeom>
        </p:spPr>
      </p:pic>
      <p:grpSp>
        <p:nvGrpSpPr>
          <p:cNvPr id="48" name="図形グループ 47"/>
          <p:cNvGrpSpPr/>
          <p:nvPr/>
        </p:nvGrpSpPr>
        <p:grpSpPr>
          <a:xfrm>
            <a:off x="1403428" y="2548196"/>
            <a:ext cx="3041531" cy="523481"/>
            <a:chOff x="1462419" y="1282700"/>
            <a:chExt cx="3041531" cy="523481"/>
          </a:xfrm>
        </p:grpSpPr>
        <p:sp>
          <p:nvSpPr>
            <p:cNvPr id="49" name="左中かっこ 48"/>
            <p:cNvSpPr/>
            <p:nvPr/>
          </p:nvSpPr>
          <p:spPr>
            <a:xfrm rot="16200000">
              <a:off x="2867978" y="229491"/>
              <a:ext cx="227204" cy="2333621"/>
            </a:xfrm>
            <a:prstGeom prst="leftBrace">
              <a:avLst>
                <a:gd name="adj1" fmla="val 56255"/>
                <a:gd name="adj2" fmla="val 50000"/>
              </a:avLst>
            </a:prstGeom>
            <a:ln w="38100" cap="flat" cmpd="sng" algn="ctr">
              <a:solidFill>
                <a:srgbClr val="C0504D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0" name="テキスト ボックス 49"/>
            <p:cNvSpPr txBox="1"/>
            <p:nvPr/>
          </p:nvSpPr>
          <p:spPr>
            <a:xfrm>
              <a:off x="1462419" y="1467627"/>
              <a:ext cx="304153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1600" dirty="0" smtClean="0">
                  <a:solidFill>
                    <a:srgbClr val="C0504D"/>
                  </a:solidFill>
                  <a:latin typeface="Century Gothic"/>
                  <a:cs typeface="Century Gothic"/>
                </a:rPr>
                <a:t>kinetic term</a:t>
              </a:r>
              <a:endParaRPr kumimoji="1" lang="ja-JP" altLang="en-US" sz="1600" baseline="30000" dirty="0">
                <a:solidFill>
                  <a:srgbClr val="C0504D"/>
                </a:solidFill>
                <a:latin typeface="Century Gothic"/>
                <a:cs typeface="Century Gothic"/>
              </a:endParaRPr>
            </a:p>
          </p:txBody>
        </p:sp>
      </p:grpSp>
      <p:grpSp>
        <p:nvGrpSpPr>
          <p:cNvPr id="63" name="図形グループ 62"/>
          <p:cNvGrpSpPr/>
          <p:nvPr/>
        </p:nvGrpSpPr>
        <p:grpSpPr>
          <a:xfrm>
            <a:off x="3927476" y="2548196"/>
            <a:ext cx="3841750" cy="523481"/>
            <a:chOff x="1249695" y="1282700"/>
            <a:chExt cx="3841750" cy="523481"/>
          </a:xfrm>
        </p:grpSpPr>
        <p:sp>
          <p:nvSpPr>
            <p:cNvPr id="64" name="左中かっこ 63"/>
            <p:cNvSpPr/>
            <p:nvPr/>
          </p:nvSpPr>
          <p:spPr>
            <a:xfrm rot="16200000">
              <a:off x="3074394" y="23076"/>
              <a:ext cx="227204" cy="2746452"/>
            </a:xfrm>
            <a:prstGeom prst="leftBrace">
              <a:avLst>
                <a:gd name="adj1" fmla="val 56255"/>
                <a:gd name="adj2" fmla="val 50000"/>
              </a:avLst>
            </a:prstGeom>
            <a:ln w="38100" cap="flat" cmpd="sng" algn="ctr">
              <a:solidFill>
                <a:srgbClr val="C0504D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5" name="テキスト ボックス 64"/>
            <p:cNvSpPr txBox="1"/>
            <p:nvPr/>
          </p:nvSpPr>
          <p:spPr>
            <a:xfrm>
              <a:off x="1249695" y="1467627"/>
              <a:ext cx="384175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1600" dirty="0" smtClean="0">
                  <a:solidFill>
                    <a:srgbClr val="C0504D"/>
                  </a:solidFill>
                  <a:latin typeface="Century Gothic"/>
                  <a:cs typeface="Century Gothic"/>
                </a:rPr>
                <a:t>interaction with </a:t>
              </a:r>
              <a:r>
                <a:rPr lang="en-US" altLang="ja-JP" sz="1600" dirty="0" err="1" smtClean="0">
                  <a:solidFill>
                    <a:srgbClr val="C0504D"/>
                  </a:solidFill>
                  <a:latin typeface="Century Gothic"/>
                  <a:cs typeface="Century Gothic"/>
                </a:rPr>
                <a:t>pion</a:t>
              </a:r>
              <a:endParaRPr kumimoji="1" lang="ja-JP" altLang="en-US" sz="1600" baseline="30000" dirty="0">
                <a:solidFill>
                  <a:srgbClr val="C0504D"/>
                </a:solidFill>
                <a:latin typeface="Century Gothic"/>
                <a:cs typeface="Century Gothic"/>
              </a:endParaRPr>
            </a:p>
          </p:txBody>
        </p:sp>
      </p:grpSp>
      <p:grpSp>
        <p:nvGrpSpPr>
          <p:cNvPr id="87" name="図形グループ 86"/>
          <p:cNvGrpSpPr/>
          <p:nvPr/>
        </p:nvGrpSpPr>
        <p:grpSpPr>
          <a:xfrm>
            <a:off x="4164306" y="3514069"/>
            <a:ext cx="3885123" cy="1501115"/>
            <a:chOff x="5724211" y="264725"/>
            <a:chExt cx="3885123" cy="1501115"/>
          </a:xfrm>
        </p:grpSpPr>
        <p:sp>
          <p:nvSpPr>
            <p:cNvPr id="67" name="円/楕円 66"/>
            <p:cNvSpPr/>
            <p:nvPr/>
          </p:nvSpPr>
          <p:spPr>
            <a:xfrm>
              <a:off x="5724211" y="1066801"/>
              <a:ext cx="670743" cy="670743"/>
            </a:xfrm>
            <a:prstGeom prst="ellips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8" name="円/楕円 67"/>
            <p:cNvSpPr/>
            <p:nvPr/>
          </p:nvSpPr>
          <p:spPr>
            <a:xfrm>
              <a:off x="7372880" y="1066801"/>
              <a:ext cx="670743" cy="670743"/>
            </a:xfrm>
            <a:prstGeom prst="ellips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9" name="円/楕円 68"/>
            <p:cNvSpPr/>
            <p:nvPr/>
          </p:nvSpPr>
          <p:spPr>
            <a:xfrm>
              <a:off x="8938591" y="1095097"/>
              <a:ext cx="670743" cy="670743"/>
            </a:xfrm>
            <a:prstGeom prst="ellips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71" name="直線コネクタ 70"/>
            <p:cNvCxnSpPr>
              <a:stCxn id="67" idx="7"/>
              <a:endCxn id="83" idx="2"/>
            </p:cNvCxnSpPr>
            <p:nvPr/>
          </p:nvCxnSpPr>
          <p:spPr>
            <a:xfrm rot="5400000" flipH="1" flipV="1">
              <a:off x="7310046" y="-225375"/>
              <a:ext cx="377084" cy="2403724"/>
            </a:xfrm>
            <a:prstGeom prst="line">
              <a:avLst/>
            </a:prstGeom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直線コネクタ 71"/>
            <p:cNvCxnSpPr>
              <a:stCxn id="68" idx="7"/>
              <a:endCxn id="83" idx="2"/>
            </p:cNvCxnSpPr>
            <p:nvPr/>
          </p:nvCxnSpPr>
          <p:spPr>
            <a:xfrm rot="5400000" flipH="1" flipV="1">
              <a:off x="8134380" y="598960"/>
              <a:ext cx="377084" cy="755055"/>
            </a:xfrm>
            <a:prstGeom prst="line">
              <a:avLst/>
            </a:prstGeom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直線コネクタ 75"/>
            <p:cNvCxnSpPr>
              <a:stCxn id="69" idx="0"/>
              <a:endCxn id="83" idx="2"/>
            </p:cNvCxnSpPr>
            <p:nvPr/>
          </p:nvCxnSpPr>
          <p:spPr>
            <a:xfrm rot="16200000" flipV="1">
              <a:off x="8833631" y="654764"/>
              <a:ext cx="307152" cy="573513"/>
            </a:xfrm>
            <a:prstGeom prst="line">
              <a:avLst/>
            </a:prstGeom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3" name="テキスト ボックス 82"/>
            <p:cNvSpPr txBox="1"/>
            <p:nvPr/>
          </p:nvSpPr>
          <p:spPr>
            <a:xfrm>
              <a:off x="8239664" y="264725"/>
              <a:ext cx="921571" cy="523220"/>
            </a:xfrm>
            <a:prstGeom prst="rect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2800" dirty="0" smtClean="0">
                  <a:solidFill>
                    <a:srgbClr val="FF0000"/>
                  </a:solidFill>
                  <a:latin typeface="Century Gothic"/>
                  <a:cs typeface="Century Gothic"/>
                </a:rPr>
                <a:t>HQS</a:t>
              </a:r>
              <a:endParaRPr kumimoji="1" lang="ja-JP" altLang="en-US" sz="2800" dirty="0">
                <a:solidFill>
                  <a:srgbClr val="FF0000"/>
                </a:solidFill>
                <a:latin typeface="Century Gothic"/>
                <a:cs typeface="Century Gothic"/>
              </a:endParaRPr>
            </a:p>
          </p:txBody>
        </p:sp>
      </p:grpSp>
      <p:grpSp>
        <p:nvGrpSpPr>
          <p:cNvPr id="70" name="図形グループ 69"/>
          <p:cNvGrpSpPr/>
          <p:nvPr/>
        </p:nvGrpSpPr>
        <p:grpSpPr>
          <a:xfrm>
            <a:off x="6730559" y="2044065"/>
            <a:ext cx="920676" cy="731337"/>
            <a:chOff x="6730559" y="2044065"/>
            <a:chExt cx="920676" cy="731337"/>
          </a:xfrm>
        </p:grpSpPr>
        <p:sp>
          <p:nvSpPr>
            <p:cNvPr id="74" name="円/楕円 73"/>
            <p:cNvSpPr/>
            <p:nvPr/>
          </p:nvSpPr>
          <p:spPr>
            <a:xfrm>
              <a:off x="6730559" y="2044065"/>
              <a:ext cx="610235" cy="610235"/>
            </a:xfrm>
            <a:prstGeom prst="ellipse">
              <a:avLst/>
            </a:prstGeom>
            <a:noFill/>
            <a:ln w="38100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75" name="直線コネクタ 74"/>
            <p:cNvCxnSpPr/>
            <p:nvPr/>
          </p:nvCxnSpPr>
          <p:spPr>
            <a:xfrm>
              <a:off x="7301111" y="2507550"/>
              <a:ext cx="350124" cy="267852"/>
            </a:xfrm>
            <a:prstGeom prst="line">
              <a:avLst/>
            </a:prstGeom>
            <a:ln w="38100" cap="flat" cmpd="sng" algn="ctr">
              <a:solidFill>
                <a:srgbClr val="C0504D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7" name="テキスト ボックス 76"/>
          <p:cNvSpPr txBox="1"/>
          <p:nvPr/>
        </p:nvSpPr>
        <p:spPr>
          <a:xfrm>
            <a:off x="-136147" y="764959"/>
            <a:ext cx="941629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3200" dirty="0" smtClean="0">
                <a:latin typeface="Century Gothic"/>
                <a:cs typeface="Century Gothic"/>
              </a:rPr>
              <a:t>Interaction of P</a:t>
            </a:r>
            <a:r>
              <a:rPr lang="en-US" altLang="ja-JP" sz="3200" dirty="0">
                <a:latin typeface="Century Gothic"/>
                <a:cs typeface="Century Gothic"/>
              </a:rPr>
              <a:t>(0</a:t>
            </a:r>
            <a:r>
              <a:rPr lang="en-US" altLang="ja-JP" sz="3200" baseline="30000" dirty="0">
                <a:latin typeface="Century Gothic"/>
                <a:cs typeface="Century Gothic"/>
              </a:rPr>
              <a:t>-</a:t>
            </a:r>
            <a:r>
              <a:rPr lang="en-US" altLang="ja-JP" sz="3200" dirty="0">
                <a:latin typeface="Century Gothic"/>
                <a:cs typeface="Century Gothic"/>
              </a:rPr>
              <a:t>), P*(1</a:t>
            </a:r>
            <a:r>
              <a:rPr lang="en-US" altLang="ja-JP" sz="3200" baseline="30000" dirty="0">
                <a:latin typeface="Century Gothic"/>
                <a:cs typeface="Century Gothic"/>
              </a:rPr>
              <a:t>-</a:t>
            </a:r>
            <a:r>
              <a:rPr lang="en-US" altLang="ja-JP" sz="3200" dirty="0">
                <a:latin typeface="Century Gothic"/>
                <a:cs typeface="Century Gothic"/>
              </a:rPr>
              <a:t>) </a:t>
            </a:r>
            <a:r>
              <a:rPr lang="en-US" altLang="ja-JP" sz="3200" dirty="0" smtClean="0">
                <a:latin typeface="Century Gothic"/>
                <a:cs typeface="Century Gothic"/>
              </a:rPr>
              <a:t>meson </a:t>
            </a:r>
            <a:r>
              <a:rPr kumimoji="1" lang="en-US" altLang="ja-JP" sz="3200" dirty="0" smtClean="0">
                <a:latin typeface="Century Gothic"/>
                <a:cs typeface="Century Gothic"/>
              </a:rPr>
              <a:t>with</a:t>
            </a:r>
            <a:r>
              <a:rPr kumimoji="1" lang="ja-JP" altLang="en-US" sz="3200" dirty="0" smtClean="0">
                <a:latin typeface="Century Gothic"/>
                <a:cs typeface="Century Gothic"/>
              </a:rPr>
              <a:t> </a:t>
            </a:r>
            <a:r>
              <a:rPr kumimoji="1" lang="en-US" altLang="ja-JP" sz="3200" dirty="0" smtClean="0">
                <a:latin typeface="Century Gothic"/>
                <a:cs typeface="Century Gothic"/>
              </a:rPr>
              <a:t>pion field</a:t>
            </a:r>
          </a:p>
          <a:p>
            <a:pPr algn="ctr"/>
            <a:r>
              <a:rPr lang="en-US" altLang="ja-JP" sz="3200" dirty="0" smtClean="0">
                <a:latin typeface="Century Gothic"/>
                <a:cs typeface="Century Gothic"/>
              </a:rPr>
              <a:t>in local </a:t>
            </a:r>
            <a:r>
              <a:rPr lang="en-US" altLang="ja-JP" sz="3200" dirty="0" err="1" smtClean="0">
                <a:latin typeface="Century Gothic"/>
                <a:cs typeface="Century Gothic"/>
              </a:rPr>
              <a:t>chial</a:t>
            </a:r>
            <a:r>
              <a:rPr lang="en-US" altLang="ja-JP" sz="3200" dirty="0" smtClean="0">
                <a:latin typeface="Century Gothic"/>
                <a:cs typeface="Century Gothic"/>
              </a:rPr>
              <a:t> symmetry + HQS</a:t>
            </a:r>
            <a:endParaRPr kumimoji="1" lang="ja-JP" altLang="en-US" sz="3200" dirty="0">
              <a:latin typeface="Century Gothic"/>
              <a:cs typeface="Century Gothic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テキスト ボックス 6"/>
          <p:cNvSpPr txBox="1"/>
          <p:nvPr/>
        </p:nvSpPr>
        <p:spPr>
          <a:xfrm>
            <a:off x="400050" y="2914472"/>
            <a:ext cx="83439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4400" dirty="0" smtClean="0">
                <a:latin typeface="Century Gothic"/>
                <a:cs typeface="Century Gothic"/>
              </a:rPr>
              <a:t>1. </a:t>
            </a:r>
            <a:r>
              <a:rPr lang="en-US" altLang="ja-JP" sz="4400" dirty="0" err="1" smtClean="0">
                <a:latin typeface="Century Gothic"/>
                <a:cs typeface="Century Gothic"/>
              </a:rPr>
              <a:t>Hadron</a:t>
            </a:r>
            <a:r>
              <a:rPr lang="en-US" altLang="ja-JP" sz="4400" dirty="0" smtClean="0">
                <a:latin typeface="Century Gothic"/>
                <a:cs typeface="Century Gothic"/>
              </a:rPr>
              <a:t>-nucleon interaction</a:t>
            </a: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2612349" y="0"/>
            <a:ext cx="39193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 smtClean="0">
                <a:latin typeface="Century Gothic"/>
                <a:cs typeface="Century Gothic"/>
              </a:rPr>
              <a:t>1. Multi-flavor nucleus</a:t>
            </a:r>
            <a:endParaRPr lang="ja-JP" altLang="en-US" sz="2800" dirty="0">
              <a:latin typeface="Century Gothic"/>
              <a:cs typeface="Century Gothic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1" y="1269388"/>
            <a:ext cx="9144000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6500" dirty="0" smtClean="0">
                <a:latin typeface="Century Gothic"/>
                <a:cs typeface="Century Gothic"/>
              </a:rPr>
              <a:t>Nucleus + </a:t>
            </a:r>
            <a:r>
              <a:rPr lang="en-US" altLang="ja-JP" sz="6500" dirty="0" smtClean="0">
                <a:solidFill>
                  <a:schemeClr val="tx2"/>
                </a:solidFill>
                <a:latin typeface="Century Gothic"/>
                <a:cs typeface="Century Gothic"/>
              </a:rPr>
              <a:t>Strangeness</a:t>
            </a:r>
            <a:endParaRPr kumimoji="1" lang="ja-JP" altLang="en-US" sz="6500" dirty="0">
              <a:solidFill>
                <a:schemeClr val="tx2"/>
              </a:solidFill>
              <a:latin typeface="Century Gothic"/>
              <a:cs typeface="Century Gothic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400050" y="3836313"/>
            <a:ext cx="83439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4400" dirty="0" smtClean="0">
                <a:latin typeface="Century Gothic"/>
                <a:cs typeface="Century Gothic"/>
              </a:rPr>
              <a:t>2. </a:t>
            </a:r>
            <a:r>
              <a:rPr lang="en-US" altLang="ja-JP" sz="4400" dirty="0" err="1" smtClean="0">
                <a:latin typeface="Century Gothic"/>
                <a:cs typeface="Century Gothic"/>
              </a:rPr>
              <a:t>Hadron</a:t>
            </a:r>
            <a:r>
              <a:rPr lang="en-US" altLang="ja-JP" sz="4400" dirty="0" smtClean="0">
                <a:latin typeface="Century Gothic"/>
                <a:cs typeface="Century Gothic"/>
              </a:rPr>
              <a:t> in medium</a:t>
            </a: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400050" y="4758154"/>
            <a:ext cx="83439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4400" dirty="0" smtClean="0">
                <a:latin typeface="Century Gothic"/>
                <a:cs typeface="Century Gothic"/>
              </a:rPr>
              <a:t>3. Nuclear structure</a:t>
            </a:r>
          </a:p>
        </p:txBody>
      </p:sp>
      <p:sp>
        <p:nvSpPr>
          <p:cNvPr id="8" name="角丸四角形 7"/>
          <p:cNvSpPr/>
          <p:nvPr/>
        </p:nvSpPr>
        <p:spPr>
          <a:xfrm>
            <a:off x="265513" y="2914472"/>
            <a:ext cx="8612975" cy="2738251"/>
          </a:xfrm>
          <a:prstGeom prst="roundRect">
            <a:avLst/>
          </a:prstGeom>
          <a:noFill/>
          <a:ln w="76200" cmpd="sng"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2330981" y="5618549"/>
            <a:ext cx="448203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4400" b="1" dirty="0" smtClean="0">
                <a:solidFill>
                  <a:schemeClr val="accent2"/>
                </a:solidFill>
                <a:latin typeface="Century Gothic"/>
                <a:cs typeface="Century Gothic"/>
              </a:rPr>
              <a:t>Impurity Physics</a:t>
            </a:r>
          </a:p>
        </p:txBody>
      </p:sp>
      <p:pic>
        <p:nvPicPr>
          <p:cNvPr id="10" name="図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02218" y="784645"/>
            <a:ext cx="969486" cy="969486"/>
          </a:xfrm>
          <a:prstGeom prst="rect">
            <a:avLst/>
          </a:prstGeom>
        </p:spPr>
      </p:pic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0438" y="3183811"/>
            <a:ext cx="3277999" cy="2639766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43859" y="5334000"/>
            <a:ext cx="1977051" cy="1042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8672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テキスト ボックス 6"/>
          <p:cNvSpPr txBox="1"/>
          <p:nvPr/>
        </p:nvSpPr>
        <p:spPr>
          <a:xfrm>
            <a:off x="400050" y="2914472"/>
            <a:ext cx="83439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4400" dirty="0" smtClean="0">
                <a:latin typeface="Century Gothic"/>
                <a:cs typeface="Century Gothic"/>
              </a:rPr>
              <a:t>1. </a:t>
            </a:r>
            <a:r>
              <a:rPr lang="en-US" altLang="ja-JP" sz="4400" dirty="0" err="1" smtClean="0">
                <a:latin typeface="Century Gothic"/>
                <a:cs typeface="Century Gothic"/>
              </a:rPr>
              <a:t>Hadron</a:t>
            </a:r>
            <a:r>
              <a:rPr lang="en-US" altLang="ja-JP" sz="4400" dirty="0" smtClean="0">
                <a:latin typeface="Century Gothic"/>
                <a:cs typeface="Century Gothic"/>
              </a:rPr>
              <a:t>-nucleon interaction</a:t>
            </a: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2612349" y="0"/>
            <a:ext cx="39193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 smtClean="0">
                <a:latin typeface="Century Gothic"/>
                <a:cs typeface="Century Gothic"/>
              </a:rPr>
              <a:t>1. Multi-flavor nucleus</a:t>
            </a:r>
            <a:endParaRPr lang="ja-JP" altLang="en-US" sz="2800" dirty="0">
              <a:latin typeface="Century Gothic"/>
              <a:cs typeface="Century Gothic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1" y="1269388"/>
            <a:ext cx="9144000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6500" dirty="0" smtClean="0">
                <a:latin typeface="Century Gothic"/>
                <a:cs typeface="Century Gothic"/>
              </a:rPr>
              <a:t>Nucleus + </a:t>
            </a:r>
            <a:r>
              <a:rPr lang="en-US" altLang="ja-JP" sz="6500" b="1" dirty="0" smtClean="0">
                <a:solidFill>
                  <a:srgbClr val="FF0000"/>
                </a:solidFill>
                <a:latin typeface="Century Gothic"/>
                <a:cs typeface="Century Gothic"/>
              </a:rPr>
              <a:t>Charm</a:t>
            </a:r>
            <a:endParaRPr kumimoji="1" lang="ja-JP" altLang="en-US" sz="6500" b="1" dirty="0">
              <a:solidFill>
                <a:srgbClr val="FF0000"/>
              </a:solidFill>
              <a:latin typeface="Century Gothic"/>
              <a:cs typeface="Century Gothic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400050" y="3836313"/>
            <a:ext cx="83439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4400" dirty="0" smtClean="0">
                <a:latin typeface="Century Gothic"/>
                <a:cs typeface="Century Gothic"/>
              </a:rPr>
              <a:t>2. </a:t>
            </a:r>
            <a:r>
              <a:rPr lang="en-US" altLang="ja-JP" sz="4400" dirty="0" err="1" smtClean="0">
                <a:latin typeface="Century Gothic"/>
                <a:cs typeface="Century Gothic"/>
              </a:rPr>
              <a:t>Hadron</a:t>
            </a:r>
            <a:r>
              <a:rPr lang="en-US" altLang="ja-JP" sz="4400" dirty="0" smtClean="0">
                <a:latin typeface="Century Gothic"/>
                <a:cs typeface="Century Gothic"/>
              </a:rPr>
              <a:t> in medium</a:t>
            </a: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400050" y="4758154"/>
            <a:ext cx="83439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4400" dirty="0" smtClean="0">
                <a:latin typeface="Century Gothic"/>
                <a:cs typeface="Century Gothic"/>
              </a:rPr>
              <a:t>3. Nuclear structure</a:t>
            </a: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3950664" y="2100657"/>
            <a:ext cx="51933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dirty="0" smtClean="0">
                <a:solidFill>
                  <a:srgbClr val="FF0000"/>
                </a:solidFill>
                <a:latin typeface="Century Gothic"/>
                <a:cs typeface="Century Gothic"/>
              </a:rPr>
              <a:t>Mass hierarchy (m</a:t>
            </a:r>
            <a:r>
              <a:rPr lang="en-US" altLang="ja-JP" sz="2800" baseline="-25000" dirty="0" smtClean="0">
                <a:solidFill>
                  <a:srgbClr val="FF0000"/>
                </a:solidFill>
                <a:latin typeface="Century Gothic"/>
                <a:cs typeface="Century Gothic"/>
              </a:rPr>
              <a:t>c</a:t>
            </a:r>
            <a:r>
              <a:rPr lang="en-US" altLang="ja-JP" sz="2800" dirty="0" smtClean="0">
                <a:solidFill>
                  <a:srgbClr val="FF0000"/>
                </a:solidFill>
                <a:latin typeface="Century Gothic"/>
                <a:cs typeface="Century Gothic"/>
              </a:rPr>
              <a:t>&gt;&gt;Λ</a:t>
            </a:r>
            <a:r>
              <a:rPr lang="en-US" altLang="ja-JP" sz="2800" baseline="-25000" dirty="0" smtClean="0">
                <a:solidFill>
                  <a:srgbClr val="FF0000"/>
                </a:solidFill>
                <a:latin typeface="Century Gothic"/>
                <a:cs typeface="Century Gothic"/>
              </a:rPr>
              <a:t>QCD</a:t>
            </a:r>
            <a:r>
              <a:rPr lang="en-US" altLang="ja-JP" sz="2800" dirty="0" smtClean="0">
                <a:solidFill>
                  <a:srgbClr val="FF0000"/>
                </a:solidFill>
                <a:latin typeface="Century Gothic"/>
                <a:cs typeface="Century Gothic"/>
              </a:rPr>
              <a:t>)</a:t>
            </a: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6508158" y="2557563"/>
            <a:ext cx="23481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600" dirty="0" smtClean="0">
                <a:solidFill>
                  <a:srgbClr val="FF0000"/>
                </a:solidFill>
                <a:latin typeface="Century Gothic"/>
                <a:cs typeface="Century Gothic"/>
              </a:rPr>
              <a:t> </a:t>
            </a:r>
            <a:r>
              <a:rPr lang="en-US" altLang="ja-JP" sz="1600" dirty="0" smtClean="0">
                <a:solidFill>
                  <a:srgbClr val="FF0000"/>
                </a:solidFill>
                <a:latin typeface="Century Gothic"/>
                <a:cs typeface="Century Gothic"/>
              </a:rPr>
              <a:t>~1.2 </a:t>
            </a:r>
            <a:r>
              <a:rPr lang="en-US" altLang="ja-JP" sz="1600" dirty="0" err="1" smtClean="0">
                <a:solidFill>
                  <a:srgbClr val="FF0000"/>
                </a:solidFill>
                <a:latin typeface="Century Gothic"/>
                <a:cs typeface="Century Gothic"/>
              </a:rPr>
              <a:t>GeV</a:t>
            </a:r>
            <a:r>
              <a:rPr lang="en-US" altLang="ja-JP" sz="1600" dirty="0" smtClean="0">
                <a:solidFill>
                  <a:srgbClr val="FF0000"/>
                </a:solidFill>
                <a:latin typeface="Century Gothic"/>
                <a:cs typeface="Century Gothic"/>
              </a:rPr>
              <a:t>    ~0.2 </a:t>
            </a:r>
            <a:r>
              <a:rPr lang="en-US" altLang="ja-JP" sz="1600" dirty="0" err="1" smtClean="0">
                <a:solidFill>
                  <a:srgbClr val="FF0000"/>
                </a:solidFill>
                <a:latin typeface="Century Gothic"/>
                <a:cs typeface="Century Gothic"/>
              </a:rPr>
              <a:t>GeV</a:t>
            </a:r>
            <a:endParaRPr lang="en-US" altLang="ja-JP" sz="1600" dirty="0" smtClean="0">
              <a:solidFill>
                <a:srgbClr val="FF0000"/>
              </a:solidFill>
              <a:latin typeface="Century Gothic"/>
              <a:cs typeface="Century Gothic"/>
            </a:endParaRPr>
          </a:p>
        </p:txBody>
      </p:sp>
      <p:sp>
        <p:nvSpPr>
          <p:cNvPr id="9" name="角丸四角形 8"/>
          <p:cNvSpPr/>
          <p:nvPr/>
        </p:nvSpPr>
        <p:spPr>
          <a:xfrm>
            <a:off x="265513" y="2914472"/>
            <a:ext cx="8612975" cy="2738251"/>
          </a:xfrm>
          <a:prstGeom prst="roundRect">
            <a:avLst/>
          </a:prstGeom>
          <a:noFill/>
          <a:ln w="76200" cmpd="sng"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2330981" y="5618549"/>
            <a:ext cx="448203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4400" b="1" dirty="0" smtClean="0">
                <a:solidFill>
                  <a:schemeClr val="accent2"/>
                </a:solidFill>
                <a:latin typeface="Century Gothic"/>
                <a:cs typeface="Century Gothic"/>
              </a:rPr>
              <a:t>Impurity Physics</a:t>
            </a:r>
          </a:p>
        </p:txBody>
      </p:sp>
      <p:pic>
        <p:nvPicPr>
          <p:cNvPr id="17" name="図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8353" y="911644"/>
            <a:ext cx="969486" cy="969486"/>
          </a:xfrm>
          <a:prstGeom prst="rect">
            <a:avLst/>
          </a:prstGeom>
        </p:spPr>
      </p:pic>
      <p:pic>
        <p:nvPicPr>
          <p:cNvPr id="18" name="図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0438" y="3183811"/>
            <a:ext cx="3277999" cy="2639766"/>
          </a:xfrm>
          <a:prstGeom prst="rect">
            <a:avLst/>
          </a:prstGeom>
        </p:spPr>
      </p:pic>
      <p:sp>
        <p:nvSpPr>
          <p:cNvPr id="19" name="テキスト ボックス 18"/>
          <p:cNvSpPr txBox="1"/>
          <p:nvPr/>
        </p:nvSpPr>
        <p:spPr>
          <a:xfrm>
            <a:off x="6373965" y="3513147"/>
            <a:ext cx="233596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9600" b="1" dirty="0" smtClean="0">
                <a:solidFill>
                  <a:srgbClr val="FF0000"/>
                </a:solidFill>
                <a:latin typeface="Century Gothic"/>
                <a:cs typeface="Century Gothic"/>
              </a:rPr>
              <a:t>?</a:t>
            </a:r>
            <a:r>
              <a:rPr lang="en-US" altLang="ja-JP" sz="9600" b="1" dirty="0" smtClean="0">
                <a:solidFill>
                  <a:srgbClr val="FF0000"/>
                </a:solidFill>
                <a:latin typeface="Century Gothic"/>
                <a:cs typeface="Century Gothic"/>
              </a:rPr>
              <a:t>??</a:t>
            </a:r>
            <a:endParaRPr kumimoji="1" lang="ja-JP" altLang="en-US" sz="9600" b="1" dirty="0">
              <a:solidFill>
                <a:srgbClr val="FF0000"/>
              </a:solidFill>
              <a:latin typeface="Century Gothic"/>
              <a:cs typeface="Century Gothic"/>
            </a:endParaRPr>
          </a:p>
        </p:txBody>
      </p:sp>
      <p:pic>
        <p:nvPicPr>
          <p:cNvPr id="16" name="図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43859" y="5334000"/>
            <a:ext cx="1977051" cy="1042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9971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テキスト ボックス 4"/>
          <p:cNvSpPr txBox="1"/>
          <p:nvPr/>
        </p:nvSpPr>
        <p:spPr>
          <a:xfrm>
            <a:off x="2612349" y="0"/>
            <a:ext cx="39193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 smtClean="0">
                <a:latin typeface="Century Gothic"/>
                <a:cs typeface="Century Gothic"/>
              </a:rPr>
              <a:t>1. Multi-flavor nucleus</a:t>
            </a:r>
            <a:endParaRPr lang="ja-JP" altLang="en-US" sz="2800" dirty="0">
              <a:latin typeface="Century Gothic"/>
              <a:cs typeface="Century Gothic"/>
            </a:endParaRPr>
          </a:p>
        </p:txBody>
      </p:sp>
      <p:grpSp>
        <p:nvGrpSpPr>
          <p:cNvPr id="28" name="図形グループ 27"/>
          <p:cNvGrpSpPr/>
          <p:nvPr/>
        </p:nvGrpSpPr>
        <p:grpSpPr>
          <a:xfrm>
            <a:off x="1748442" y="2562498"/>
            <a:ext cx="7459059" cy="4079678"/>
            <a:chOff x="1748442" y="2654298"/>
            <a:chExt cx="7459059" cy="4079678"/>
          </a:xfrm>
        </p:grpSpPr>
        <p:pic>
          <p:nvPicPr>
            <p:cNvPr id="23" name="図 22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933743" y="2654298"/>
              <a:ext cx="5273758" cy="3683001"/>
            </a:xfrm>
            <a:prstGeom prst="rect">
              <a:avLst/>
            </a:prstGeom>
          </p:spPr>
        </p:pic>
        <p:sp>
          <p:nvSpPr>
            <p:cNvPr id="24" name="正方形/長方形 23"/>
            <p:cNvSpPr/>
            <p:nvPr/>
          </p:nvSpPr>
          <p:spPr>
            <a:xfrm>
              <a:off x="3841420" y="6426199"/>
              <a:ext cx="5353049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ja-JP" sz="1400" dirty="0" err="1" smtClean="0">
                  <a:latin typeface="Century Gothic"/>
                  <a:cs typeface="Century Gothic"/>
                </a:rPr>
                <a:t>H.Bando</a:t>
              </a:r>
              <a:r>
                <a:rPr lang="en-US" altLang="ja-JP" sz="1400" dirty="0" smtClean="0">
                  <a:latin typeface="Century Gothic"/>
                  <a:cs typeface="Century Gothic"/>
                </a:rPr>
                <a:t>, “Flavor Nuclei”,  PTP Suppl. 81, 197 (1985)</a:t>
              </a:r>
            </a:p>
          </p:txBody>
        </p:sp>
        <p:pic>
          <p:nvPicPr>
            <p:cNvPr id="25" name="図 2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48442" y="4014571"/>
              <a:ext cx="2446717" cy="2310028"/>
            </a:xfrm>
            <a:prstGeom prst="rect">
              <a:avLst/>
            </a:prstGeom>
          </p:spPr>
        </p:pic>
        <p:cxnSp>
          <p:nvCxnSpPr>
            <p:cNvPr id="26" name="直線コネクタ 25"/>
            <p:cNvCxnSpPr/>
            <p:nvPr/>
          </p:nvCxnSpPr>
          <p:spPr>
            <a:xfrm>
              <a:off x="2971801" y="5389861"/>
              <a:ext cx="1555750" cy="598248"/>
            </a:xfrm>
            <a:prstGeom prst="line">
              <a:avLst/>
            </a:prstGeom>
            <a:ln w="28575" cap="flat" cmpd="sng" algn="ctr">
              <a:solidFill>
                <a:schemeClr val="tx1"/>
              </a:solidFill>
              <a:prstDash val="solid"/>
              <a:round/>
              <a:headEnd type="triangle" w="lg" len="lg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正方形/長方形 26"/>
            <p:cNvSpPr/>
            <p:nvPr/>
          </p:nvSpPr>
          <p:spPr>
            <a:xfrm>
              <a:off x="4476751" y="5711854"/>
              <a:ext cx="2108200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ja-JP" sz="2000" dirty="0" smtClean="0">
                  <a:latin typeface="Century Gothic"/>
                  <a:cs typeface="Century Gothic"/>
                </a:rPr>
                <a:t>Charm baryon </a:t>
              </a:r>
              <a:r>
                <a:rPr lang="en-US" altLang="ja-JP" sz="2000" dirty="0" err="1" smtClean="0">
                  <a:latin typeface="Century Gothic"/>
                  <a:cs typeface="Century Gothic"/>
                </a:rPr>
                <a:t>Λ</a:t>
              </a:r>
              <a:r>
                <a:rPr lang="en-US" altLang="ja-JP" sz="2000" baseline="-25000" dirty="0" err="1" smtClean="0">
                  <a:latin typeface="Century Gothic"/>
                  <a:cs typeface="Century Gothic"/>
                </a:rPr>
                <a:t>c</a:t>
              </a:r>
              <a:r>
                <a:rPr lang="en-US" altLang="ja-JP" sz="2000" dirty="0" err="1" smtClean="0">
                  <a:latin typeface="Century Gothic"/>
                  <a:cs typeface="Century Gothic"/>
                </a:rPr>
                <a:t>(udc</a:t>
              </a:r>
              <a:r>
                <a:rPr lang="en-US" altLang="ja-JP" sz="2000" dirty="0" smtClean="0">
                  <a:latin typeface="Century Gothic"/>
                  <a:cs typeface="Century Gothic"/>
                </a:rPr>
                <a:t>)</a:t>
              </a:r>
            </a:p>
          </p:txBody>
        </p:sp>
      </p:grpSp>
      <p:sp>
        <p:nvSpPr>
          <p:cNvPr id="13" name="テキスト ボックス 12"/>
          <p:cNvSpPr txBox="1"/>
          <p:nvPr/>
        </p:nvSpPr>
        <p:spPr>
          <a:xfrm>
            <a:off x="1" y="1079092"/>
            <a:ext cx="9144000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6500" dirty="0" err="1" smtClean="0">
                <a:latin typeface="Century Gothic"/>
                <a:cs typeface="Century Gothic"/>
              </a:rPr>
              <a:t>Λ(uds</a:t>
            </a:r>
            <a:r>
              <a:rPr kumimoji="1" lang="en-US" altLang="ja-JP" sz="6500" dirty="0" smtClean="0">
                <a:latin typeface="Century Gothic"/>
                <a:cs typeface="Century Gothic"/>
              </a:rPr>
              <a:t>) → </a:t>
            </a:r>
            <a:r>
              <a:rPr kumimoji="1" lang="en-US" altLang="ja-JP" sz="6500" dirty="0" err="1" smtClean="0">
                <a:latin typeface="Century Gothic"/>
                <a:cs typeface="Century Gothic"/>
              </a:rPr>
              <a:t>Λ</a:t>
            </a:r>
            <a:r>
              <a:rPr kumimoji="1" lang="en-US" altLang="ja-JP" sz="6500" baseline="-25000" dirty="0" err="1" smtClean="0">
                <a:latin typeface="Century Gothic"/>
                <a:cs typeface="Century Gothic"/>
              </a:rPr>
              <a:t>c</a:t>
            </a:r>
            <a:r>
              <a:rPr kumimoji="1" lang="en-US" altLang="ja-JP" sz="6500" dirty="0" err="1" smtClean="0">
                <a:latin typeface="Century Gothic"/>
                <a:cs typeface="Century Gothic"/>
              </a:rPr>
              <a:t>(udc</a:t>
            </a:r>
            <a:r>
              <a:rPr kumimoji="1" lang="en-US" altLang="ja-JP" sz="6500" dirty="0" smtClean="0">
                <a:latin typeface="Century Gothic"/>
                <a:cs typeface="Century Gothic"/>
              </a:rPr>
              <a:t>)</a:t>
            </a:r>
            <a:endParaRPr kumimoji="1" lang="ja-JP" altLang="en-US" sz="6500" dirty="0">
              <a:latin typeface="Century Gothic"/>
              <a:cs typeface="Century Gothic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984579" y="606672"/>
            <a:ext cx="26028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800" dirty="0" smtClean="0">
                <a:latin typeface="Century Gothic"/>
                <a:cs typeface="Century Gothic"/>
              </a:rPr>
              <a:t>Strangeness</a:t>
            </a:r>
            <a:endParaRPr kumimoji="1" lang="ja-JP" altLang="en-US" sz="2800" dirty="0">
              <a:latin typeface="Century Gothic"/>
              <a:cs typeface="Century Gothic"/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5087372" y="606672"/>
            <a:ext cx="26028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800" dirty="0" smtClean="0">
                <a:latin typeface="Century Gothic"/>
                <a:cs typeface="Century Gothic"/>
              </a:rPr>
              <a:t>Charm</a:t>
            </a:r>
            <a:endParaRPr kumimoji="1" lang="ja-JP" altLang="en-US" sz="2800" dirty="0">
              <a:latin typeface="Century Gothic"/>
              <a:cs typeface="Century Gothic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/>
          <p:cNvSpPr txBox="1"/>
          <p:nvPr/>
        </p:nvSpPr>
        <p:spPr>
          <a:xfrm>
            <a:off x="1" y="1079092"/>
            <a:ext cx="9144000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6500" dirty="0" err="1" smtClean="0">
                <a:latin typeface="Century Gothic"/>
                <a:cs typeface="Century Gothic"/>
              </a:rPr>
              <a:t>Λ(uds</a:t>
            </a:r>
            <a:r>
              <a:rPr kumimoji="1" lang="en-US" altLang="ja-JP" sz="6500" dirty="0" smtClean="0">
                <a:latin typeface="Century Gothic"/>
                <a:cs typeface="Century Gothic"/>
              </a:rPr>
              <a:t>) → </a:t>
            </a:r>
            <a:r>
              <a:rPr kumimoji="1" lang="en-US" altLang="ja-JP" sz="6500" dirty="0" err="1" smtClean="0">
                <a:latin typeface="Century Gothic"/>
                <a:cs typeface="Century Gothic"/>
              </a:rPr>
              <a:t>Λ</a:t>
            </a:r>
            <a:r>
              <a:rPr kumimoji="1" lang="en-US" altLang="ja-JP" sz="6500" baseline="-25000" dirty="0" err="1" smtClean="0">
                <a:latin typeface="Century Gothic"/>
                <a:cs typeface="Century Gothic"/>
              </a:rPr>
              <a:t>c</a:t>
            </a:r>
            <a:r>
              <a:rPr kumimoji="1" lang="en-US" altLang="ja-JP" sz="6500" dirty="0" err="1" smtClean="0">
                <a:latin typeface="Century Gothic"/>
                <a:cs typeface="Century Gothic"/>
              </a:rPr>
              <a:t>(udc</a:t>
            </a:r>
            <a:r>
              <a:rPr kumimoji="1" lang="en-US" altLang="ja-JP" sz="6500" dirty="0" smtClean="0">
                <a:latin typeface="Century Gothic"/>
                <a:cs typeface="Century Gothic"/>
              </a:rPr>
              <a:t>)</a:t>
            </a:r>
            <a:endParaRPr kumimoji="1" lang="ja-JP" altLang="en-US" sz="6500" dirty="0">
              <a:latin typeface="Century Gothic"/>
              <a:cs typeface="Century Gothic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2612349" y="0"/>
            <a:ext cx="39193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 smtClean="0">
                <a:latin typeface="Century Gothic"/>
                <a:cs typeface="Century Gothic"/>
              </a:rPr>
              <a:t>1. Multi-flavor nucleus</a:t>
            </a:r>
            <a:endParaRPr lang="ja-JP" altLang="en-US" sz="2800" dirty="0">
              <a:latin typeface="Century Gothic"/>
              <a:cs typeface="Century Gothic"/>
            </a:endParaRPr>
          </a:p>
        </p:txBody>
      </p:sp>
      <p:grpSp>
        <p:nvGrpSpPr>
          <p:cNvPr id="2" name="図形グループ 20"/>
          <p:cNvGrpSpPr/>
          <p:nvPr/>
        </p:nvGrpSpPr>
        <p:grpSpPr>
          <a:xfrm>
            <a:off x="1" y="3575786"/>
            <a:ext cx="9144000" cy="1092607"/>
            <a:chOff x="1" y="3143046"/>
            <a:chExt cx="9144000" cy="1092607"/>
          </a:xfrm>
        </p:grpSpPr>
        <p:sp>
          <p:nvSpPr>
            <p:cNvPr id="6" name="テキスト ボックス 5"/>
            <p:cNvSpPr txBox="1"/>
            <p:nvPr/>
          </p:nvSpPr>
          <p:spPr>
            <a:xfrm>
              <a:off x="1" y="3143046"/>
              <a:ext cx="9144000" cy="10926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6500" dirty="0" err="1" smtClean="0">
                  <a:latin typeface="Century Gothic"/>
                  <a:cs typeface="Century Gothic"/>
                </a:rPr>
                <a:t>K(qs</a:t>
              </a:r>
              <a:r>
                <a:rPr kumimoji="1" lang="en-US" altLang="ja-JP" sz="6500" dirty="0" smtClean="0">
                  <a:latin typeface="Century Gothic"/>
                  <a:cs typeface="Century Gothic"/>
                </a:rPr>
                <a:t>) → </a:t>
              </a:r>
              <a:r>
                <a:rPr kumimoji="1" lang="en-US" altLang="ja-JP" sz="6500" dirty="0" err="1" smtClean="0">
                  <a:latin typeface="Century Gothic"/>
                  <a:cs typeface="Century Gothic"/>
                </a:rPr>
                <a:t>D(qc</a:t>
              </a:r>
              <a:r>
                <a:rPr kumimoji="1" lang="en-US" altLang="ja-JP" sz="6500" dirty="0" smtClean="0">
                  <a:latin typeface="Century Gothic"/>
                  <a:cs typeface="Century Gothic"/>
                </a:rPr>
                <a:t>)</a:t>
              </a:r>
              <a:endParaRPr kumimoji="1" lang="ja-JP" altLang="en-US" sz="6500" dirty="0">
                <a:latin typeface="Century Gothic"/>
                <a:cs typeface="Century Gothic"/>
              </a:endParaRPr>
            </a:p>
          </p:txBody>
        </p:sp>
        <p:cxnSp>
          <p:nvCxnSpPr>
            <p:cNvPr id="9" name="直線コネクタ 8"/>
            <p:cNvCxnSpPr/>
            <p:nvPr/>
          </p:nvCxnSpPr>
          <p:spPr>
            <a:xfrm>
              <a:off x="1778000" y="3354388"/>
              <a:ext cx="508000" cy="1588"/>
            </a:xfrm>
            <a:prstGeom prst="line">
              <a:avLst/>
            </a:prstGeom>
            <a:ln w="508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線コネクタ 11"/>
            <p:cNvCxnSpPr/>
            <p:nvPr/>
          </p:nvCxnSpPr>
          <p:spPr>
            <a:xfrm>
              <a:off x="2602841" y="3495676"/>
              <a:ext cx="508000" cy="1588"/>
            </a:xfrm>
            <a:prstGeom prst="line">
              <a:avLst/>
            </a:prstGeom>
            <a:ln w="508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線コネクタ 13"/>
            <p:cNvCxnSpPr/>
            <p:nvPr/>
          </p:nvCxnSpPr>
          <p:spPr>
            <a:xfrm>
              <a:off x="5995093" y="3494088"/>
              <a:ext cx="508000" cy="1588"/>
            </a:xfrm>
            <a:prstGeom prst="line">
              <a:avLst/>
            </a:prstGeom>
            <a:ln w="508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図形グループ 21"/>
          <p:cNvGrpSpPr/>
          <p:nvPr/>
        </p:nvGrpSpPr>
        <p:grpSpPr>
          <a:xfrm>
            <a:off x="1" y="4990220"/>
            <a:ext cx="9144000" cy="1092607"/>
            <a:chOff x="1" y="4838700"/>
            <a:chExt cx="9144000" cy="1092607"/>
          </a:xfrm>
        </p:grpSpPr>
        <p:sp>
          <p:nvSpPr>
            <p:cNvPr id="7" name="テキスト ボックス 6"/>
            <p:cNvSpPr txBox="1"/>
            <p:nvPr/>
          </p:nvSpPr>
          <p:spPr>
            <a:xfrm>
              <a:off x="1" y="4838700"/>
              <a:ext cx="9144000" cy="10926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6500" dirty="0" err="1" smtClean="0">
                  <a:latin typeface="Century Gothic"/>
                  <a:cs typeface="Century Gothic"/>
                </a:rPr>
                <a:t>K(qs</a:t>
              </a:r>
              <a:r>
                <a:rPr kumimoji="1" lang="en-US" altLang="ja-JP" sz="6500" dirty="0" smtClean="0">
                  <a:latin typeface="Century Gothic"/>
                  <a:cs typeface="Century Gothic"/>
                </a:rPr>
                <a:t>) → </a:t>
              </a:r>
              <a:r>
                <a:rPr kumimoji="1" lang="en-US" altLang="ja-JP" sz="6500" dirty="0" err="1" smtClean="0">
                  <a:latin typeface="Century Gothic"/>
                  <a:cs typeface="Century Gothic"/>
                </a:rPr>
                <a:t>D(qc</a:t>
              </a:r>
              <a:r>
                <a:rPr kumimoji="1" lang="en-US" altLang="ja-JP" sz="6500" dirty="0" smtClean="0">
                  <a:latin typeface="Century Gothic"/>
                  <a:cs typeface="Century Gothic"/>
                </a:rPr>
                <a:t>)</a:t>
              </a:r>
              <a:endParaRPr kumimoji="1" lang="ja-JP" altLang="en-US" sz="6500" dirty="0">
                <a:latin typeface="Century Gothic"/>
                <a:cs typeface="Century Gothic"/>
              </a:endParaRPr>
            </a:p>
          </p:txBody>
        </p:sp>
        <p:cxnSp>
          <p:nvCxnSpPr>
            <p:cNvPr id="15" name="直線コネクタ 14"/>
            <p:cNvCxnSpPr/>
            <p:nvPr/>
          </p:nvCxnSpPr>
          <p:spPr>
            <a:xfrm>
              <a:off x="3148941" y="5181600"/>
              <a:ext cx="356259" cy="1588"/>
            </a:xfrm>
            <a:prstGeom prst="line">
              <a:avLst/>
            </a:prstGeom>
            <a:ln w="508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線コネクタ 16"/>
            <p:cNvCxnSpPr/>
            <p:nvPr/>
          </p:nvCxnSpPr>
          <p:spPr>
            <a:xfrm>
              <a:off x="6617393" y="5183188"/>
              <a:ext cx="356259" cy="1588"/>
            </a:xfrm>
            <a:prstGeom prst="line">
              <a:avLst/>
            </a:prstGeom>
            <a:ln w="508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線コネクタ 17"/>
            <p:cNvCxnSpPr/>
            <p:nvPr/>
          </p:nvCxnSpPr>
          <p:spPr>
            <a:xfrm>
              <a:off x="5080000" y="5041900"/>
              <a:ext cx="508000" cy="1588"/>
            </a:xfrm>
            <a:prstGeom prst="line">
              <a:avLst/>
            </a:prstGeom>
            <a:ln w="508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テキスト ボックス 18"/>
          <p:cNvSpPr txBox="1"/>
          <p:nvPr/>
        </p:nvSpPr>
        <p:spPr>
          <a:xfrm>
            <a:off x="984579" y="606672"/>
            <a:ext cx="26028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800" dirty="0" smtClean="0">
                <a:latin typeface="Century Gothic"/>
                <a:cs typeface="Century Gothic"/>
              </a:rPr>
              <a:t>Strangeness</a:t>
            </a:r>
            <a:endParaRPr kumimoji="1" lang="ja-JP" altLang="en-US" sz="2800" dirty="0">
              <a:latin typeface="Century Gothic"/>
              <a:cs typeface="Century Gothic"/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5087372" y="606672"/>
            <a:ext cx="26028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800" dirty="0" smtClean="0">
                <a:latin typeface="Century Gothic"/>
                <a:cs typeface="Century Gothic"/>
              </a:rPr>
              <a:t>Charm</a:t>
            </a:r>
            <a:endParaRPr kumimoji="1" lang="ja-JP" altLang="en-US" sz="2800" dirty="0">
              <a:latin typeface="Century Gothic"/>
              <a:cs typeface="Century Gothic"/>
            </a:endParaRPr>
          </a:p>
        </p:txBody>
      </p:sp>
      <p:sp>
        <p:nvSpPr>
          <p:cNvPr id="16" name="角丸四角形 15"/>
          <p:cNvSpPr/>
          <p:nvPr/>
        </p:nvSpPr>
        <p:spPr>
          <a:xfrm>
            <a:off x="1000125" y="4769609"/>
            <a:ext cx="7143750" cy="1947811"/>
          </a:xfrm>
          <a:prstGeom prst="round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1022680" y="6022234"/>
            <a:ext cx="35620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 smtClean="0">
                <a:latin typeface="Century Gothic"/>
                <a:cs typeface="Century Gothic"/>
              </a:rPr>
              <a:t>Repulsive</a:t>
            </a:r>
          </a:p>
          <a:p>
            <a:pPr algn="ctr"/>
            <a:r>
              <a:rPr kumimoji="1" lang="en-US" altLang="ja-JP" dirty="0" smtClean="0">
                <a:latin typeface="Century Gothic"/>
                <a:cs typeface="Century Gothic"/>
              </a:rPr>
              <a:t>(</a:t>
            </a:r>
            <a:r>
              <a:rPr kumimoji="1" lang="en-US" altLang="ja-JP" dirty="0" err="1" smtClean="0">
                <a:latin typeface="Century Gothic"/>
                <a:cs typeface="Century Gothic"/>
              </a:rPr>
              <a:t>Chiral</a:t>
            </a:r>
            <a:r>
              <a:rPr kumimoji="1" lang="en-US" altLang="ja-JP" dirty="0" smtClean="0">
                <a:latin typeface="Century Gothic"/>
                <a:cs typeface="Century Gothic"/>
              </a:rPr>
              <a:t> symmetry)</a:t>
            </a:r>
            <a:endParaRPr kumimoji="1" lang="ja-JP" altLang="en-US" dirty="0">
              <a:latin typeface="Century Gothic"/>
              <a:cs typeface="Century Gothic"/>
            </a:endParaRP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4165600" y="5971434"/>
            <a:ext cx="40767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000" dirty="0" smtClean="0">
                <a:solidFill>
                  <a:srgbClr val="FF0000"/>
                </a:solidFill>
                <a:latin typeface="Century Gothic"/>
                <a:cs typeface="Century Gothic"/>
              </a:rPr>
              <a:t>Attractive?</a:t>
            </a:r>
          </a:p>
          <a:p>
            <a:pPr algn="ctr"/>
            <a:r>
              <a:rPr kumimoji="1" lang="en-US" altLang="ja-JP" sz="2000" dirty="0" smtClean="0">
                <a:latin typeface="Century Gothic"/>
                <a:cs typeface="Century Gothic"/>
              </a:rPr>
              <a:t>(Heavy-quark spin symmetry)</a:t>
            </a:r>
            <a:endParaRPr kumimoji="1" lang="ja-JP" altLang="en-US" sz="2000" dirty="0">
              <a:latin typeface="Century Gothic"/>
              <a:cs typeface="Century Gothic"/>
            </a:endParaRPr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1114425" y="4769609"/>
            <a:ext cx="69183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000" dirty="0" smtClean="0">
                <a:solidFill>
                  <a:srgbClr val="FF0000"/>
                </a:solidFill>
                <a:latin typeface="Century Gothic"/>
                <a:cs typeface="Century Gothic"/>
              </a:rPr>
              <a:t>Stable “</a:t>
            </a:r>
            <a:r>
              <a:rPr lang="en-US" altLang="ja-JP" sz="2000" dirty="0" err="1" smtClean="0">
                <a:solidFill>
                  <a:srgbClr val="FF0000"/>
                </a:solidFill>
                <a:latin typeface="Century Gothic"/>
                <a:cs typeface="Century Gothic"/>
              </a:rPr>
              <a:t>mesic</a:t>
            </a:r>
            <a:r>
              <a:rPr lang="en-US" altLang="ja-JP" sz="2000" dirty="0" smtClean="0">
                <a:solidFill>
                  <a:srgbClr val="FF0000"/>
                </a:solidFill>
                <a:latin typeface="Century Gothic"/>
                <a:cs typeface="Century Gothic"/>
              </a:rPr>
              <a:t>” nuclei</a:t>
            </a:r>
            <a:r>
              <a:rPr lang="en-US" altLang="ja-JP" sz="2000" dirty="0">
                <a:solidFill>
                  <a:srgbClr val="FF0000"/>
                </a:solidFill>
                <a:latin typeface="Century Gothic"/>
                <a:cs typeface="Century Gothic"/>
              </a:rPr>
              <a:t> </a:t>
            </a:r>
            <a:r>
              <a:rPr lang="en-US" altLang="ja-JP" sz="2000" dirty="0" smtClean="0">
                <a:solidFill>
                  <a:srgbClr val="FF0000"/>
                </a:solidFill>
                <a:latin typeface="Century Gothic"/>
                <a:cs typeface="Century Gothic"/>
              </a:rPr>
              <a:t>? </a:t>
            </a:r>
            <a:r>
              <a:rPr lang="en-US" altLang="ja-JP" dirty="0" smtClean="0">
                <a:solidFill>
                  <a:srgbClr val="FF0000"/>
                </a:solidFill>
                <a:latin typeface="Century Gothic"/>
                <a:cs typeface="Century Gothic"/>
              </a:rPr>
              <a:t>(no quark-antiquark annihilation)</a:t>
            </a:r>
          </a:p>
        </p:txBody>
      </p:sp>
      <p:grpSp>
        <p:nvGrpSpPr>
          <p:cNvPr id="22" name="図形グループ 20"/>
          <p:cNvGrpSpPr/>
          <p:nvPr/>
        </p:nvGrpSpPr>
        <p:grpSpPr>
          <a:xfrm>
            <a:off x="357338" y="2292679"/>
            <a:ext cx="9144000" cy="1092607"/>
            <a:chOff x="1" y="3143046"/>
            <a:chExt cx="9144000" cy="1092607"/>
          </a:xfrm>
        </p:grpSpPr>
        <p:sp>
          <p:nvSpPr>
            <p:cNvPr id="24" name="テキスト ボックス 23"/>
            <p:cNvSpPr txBox="1"/>
            <p:nvPr/>
          </p:nvSpPr>
          <p:spPr>
            <a:xfrm>
              <a:off x="1" y="3143046"/>
              <a:ext cx="9144000" cy="10926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6500" dirty="0" err="1" smtClean="0">
                  <a:latin typeface="Century Gothic"/>
                  <a:cs typeface="Century Gothic"/>
                </a:rPr>
                <a:t>φ</a:t>
              </a:r>
              <a:r>
                <a:rPr kumimoji="1" lang="en-US" altLang="ja-JP" sz="6500" dirty="0" smtClean="0">
                  <a:latin typeface="Century Gothic"/>
                  <a:cs typeface="Century Gothic"/>
                </a:rPr>
                <a:t>(</a:t>
              </a:r>
              <a:r>
                <a:rPr kumimoji="1" lang="en-US" altLang="ja-JP" sz="6500" dirty="0" err="1" smtClean="0">
                  <a:latin typeface="Century Gothic"/>
                  <a:cs typeface="Century Gothic"/>
                </a:rPr>
                <a:t>ss</a:t>
              </a:r>
              <a:r>
                <a:rPr kumimoji="1" lang="en-US" altLang="ja-JP" sz="6500" dirty="0" smtClean="0">
                  <a:latin typeface="Century Gothic"/>
                  <a:cs typeface="Century Gothic"/>
                </a:rPr>
                <a:t>) → J/</a:t>
              </a:r>
              <a:r>
                <a:rPr kumimoji="1" lang="en-US" altLang="ja-JP" sz="6500" dirty="0" err="1" smtClean="0">
                  <a:latin typeface="Century Gothic"/>
                  <a:cs typeface="Century Gothic"/>
                </a:rPr>
                <a:t>ψ</a:t>
              </a:r>
              <a:r>
                <a:rPr kumimoji="1" lang="en-US" altLang="ja-JP" sz="6500" dirty="0" smtClean="0">
                  <a:latin typeface="Century Gothic"/>
                  <a:cs typeface="Century Gothic"/>
                </a:rPr>
                <a:t>(cc)</a:t>
              </a:r>
              <a:endParaRPr kumimoji="1" lang="ja-JP" altLang="en-US" sz="6500" dirty="0">
                <a:latin typeface="Century Gothic"/>
                <a:cs typeface="Century Gothic"/>
              </a:endParaRPr>
            </a:p>
          </p:txBody>
        </p:sp>
        <p:cxnSp>
          <p:nvCxnSpPr>
            <p:cNvPr id="27" name="直線コネクタ 26"/>
            <p:cNvCxnSpPr/>
            <p:nvPr/>
          </p:nvCxnSpPr>
          <p:spPr>
            <a:xfrm>
              <a:off x="2427305" y="3492500"/>
              <a:ext cx="232650" cy="0"/>
            </a:xfrm>
            <a:prstGeom prst="line">
              <a:avLst/>
            </a:prstGeom>
            <a:ln w="508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線コネクタ 27"/>
            <p:cNvCxnSpPr/>
            <p:nvPr/>
          </p:nvCxnSpPr>
          <p:spPr>
            <a:xfrm>
              <a:off x="6592837" y="3495676"/>
              <a:ext cx="385428" cy="0"/>
            </a:xfrm>
            <a:prstGeom prst="line">
              <a:avLst/>
            </a:prstGeom>
            <a:ln w="508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0" name="図 2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18022" y="75792"/>
            <a:ext cx="1426356" cy="134667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1" grpId="0"/>
      <p:bldP spid="23" grpId="0"/>
      <p:bldP spid="2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テキスト ボックス 4"/>
          <p:cNvSpPr txBox="1"/>
          <p:nvPr/>
        </p:nvSpPr>
        <p:spPr>
          <a:xfrm>
            <a:off x="533400" y="3973781"/>
            <a:ext cx="8487908" cy="29700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100" dirty="0" smtClean="0">
                <a:latin typeface="Century Gothic"/>
                <a:cs typeface="Century Gothic"/>
              </a:rPr>
              <a:t>[6] K. Tsushima, D. -H. Lu, A. W. Thomas, K. Saito and R. H. Landau, Phys. Rev. C 59, 2824 (1999).</a:t>
            </a:r>
          </a:p>
          <a:p>
            <a:r>
              <a:rPr lang="en-US" altLang="ja-JP" sz="1100" dirty="0" smtClean="0">
                <a:latin typeface="Century Gothic"/>
                <a:cs typeface="Century Gothic"/>
              </a:rPr>
              <a:t>[7] A. </a:t>
            </a:r>
            <a:r>
              <a:rPr lang="en-US" altLang="ja-JP" sz="1100" dirty="0" err="1" smtClean="0">
                <a:latin typeface="Century Gothic"/>
                <a:cs typeface="Century Gothic"/>
              </a:rPr>
              <a:t>Sibirtsev</a:t>
            </a:r>
            <a:r>
              <a:rPr lang="en-US" altLang="ja-JP" sz="1100" dirty="0" smtClean="0">
                <a:latin typeface="Century Gothic"/>
                <a:cs typeface="Century Gothic"/>
              </a:rPr>
              <a:t>, K. Tsushima and A. W. Thomas, Eur. Phys. J. A 6, 351 (1999).</a:t>
            </a:r>
          </a:p>
          <a:p>
            <a:r>
              <a:rPr lang="en-US" altLang="ja-JP" sz="1100" dirty="0" smtClean="0">
                <a:latin typeface="Century Gothic"/>
                <a:cs typeface="Century Gothic"/>
              </a:rPr>
              <a:t>[15] T. </a:t>
            </a:r>
            <a:r>
              <a:rPr lang="en-US" altLang="ja-JP" sz="1100" dirty="0" err="1" smtClean="0">
                <a:latin typeface="Century Gothic"/>
                <a:cs typeface="Century Gothic"/>
              </a:rPr>
              <a:t>Hilger</a:t>
            </a:r>
            <a:r>
              <a:rPr lang="en-US" altLang="ja-JP" sz="1100" dirty="0" smtClean="0">
                <a:latin typeface="Century Gothic"/>
                <a:cs typeface="Century Gothic"/>
              </a:rPr>
              <a:t>, R. Thomas and B. </a:t>
            </a:r>
            <a:r>
              <a:rPr lang="en-US" altLang="ja-JP" sz="1100" dirty="0" err="1" smtClean="0">
                <a:latin typeface="Century Gothic"/>
                <a:cs typeface="Century Gothic"/>
              </a:rPr>
              <a:t>Kampfer</a:t>
            </a:r>
            <a:r>
              <a:rPr lang="en-US" altLang="ja-JP" sz="1100" dirty="0" smtClean="0">
                <a:latin typeface="Century Gothic"/>
                <a:cs typeface="Century Gothic"/>
              </a:rPr>
              <a:t>, Phys. Rev. C 79, 025202 (2009).</a:t>
            </a:r>
          </a:p>
          <a:p>
            <a:r>
              <a:rPr lang="en-US" altLang="ja-JP" sz="1100" dirty="0" smtClean="0">
                <a:latin typeface="Century Gothic"/>
                <a:cs typeface="Century Gothic"/>
              </a:rPr>
              <a:t>[16] T. </a:t>
            </a:r>
            <a:r>
              <a:rPr lang="en-US" altLang="ja-JP" sz="1100" dirty="0" err="1" smtClean="0">
                <a:latin typeface="Century Gothic"/>
                <a:cs typeface="Century Gothic"/>
              </a:rPr>
              <a:t>Hilger</a:t>
            </a:r>
            <a:r>
              <a:rPr lang="en-US" altLang="ja-JP" sz="1100" dirty="0" smtClean="0">
                <a:latin typeface="Century Gothic"/>
                <a:cs typeface="Century Gothic"/>
              </a:rPr>
              <a:t>, R. Schulze and B. </a:t>
            </a:r>
            <a:r>
              <a:rPr lang="en-US" altLang="ja-JP" sz="1100" dirty="0" err="1" smtClean="0">
                <a:latin typeface="Century Gothic"/>
                <a:cs typeface="Century Gothic"/>
              </a:rPr>
              <a:t>Kampfer</a:t>
            </a:r>
            <a:r>
              <a:rPr lang="en-US" altLang="ja-JP" sz="1100" dirty="0" smtClean="0">
                <a:latin typeface="Century Gothic"/>
                <a:cs typeface="Century Gothic"/>
              </a:rPr>
              <a:t>, J. Phys. G G 37, 094054 (2010).</a:t>
            </a:r>
          </a:p>
          <a:p>
            <a:r>
              <a:rPr lang="en-US" altLang="ja-JP" sz="1100" dirty="0" smtClean="0">
                <a:latin typeface="Century Gothic"/>
                <a:cs typeface="Century Gothic"/>
              </a:rPr>
              <a:t>[17] Z. -G. Wang and T. Huang, Phys. Rev. C 84, 048201 (2011).</a:t>
            </a:r>
          </a:p>
          <a:p>
            <a:r>
              <a:rPr lang="en-US" altLang="ja-JP" sz="1100" dirty="0" smtClean="0">
                <a:latin typeface="Century Gothic"/>
                <a:cs typeface="Century Gothic"/>
              </a:rPr>
              <a:t>[18] A. </a:t>
            </a:r>
            <a:r>
              <a:rPr lang="en-US" altLang="ja-JP" sz="1100" dirty="0" err="1" smtClean="0">
                <a:latin typeface="Century Gothic"/>
                <a:cs typeface="Century Gothic"/>
              </a:rPr>
              <a:t>Mishra</a:t>
            </a:r>
            <a:r>
              <a:rPr lang="en-US" altLang="ja-JP" sz="1100" dirty="0" smtClean="0">
                <a:latin typeface="Century Gothic"/>
                <a:cs typeface="Century Gothic"/>
              </a:rPr>
              <a:t>, E. L. </a:t>
            </a:r>
            <a:r>
              <a:rPr lang="en-US" altLang="ja-JP" sz="1100" dirty="0" err="1" smtClean="0">
                <a:latin typeface="Century Gothic"/>
                <a:cs typeface="Century Gothic"/>
              </a:rPr>
              <a:t>Bratkovskaya</a:t>
            </a:r>
            <a:r>
              <a:rPr lang="en-US" altLang="ja-JP" sz="1100" dirty="0" smtClean="0">
                <a:latin typeface="Century Gothic"/>
                <a:cs typeface="Century Gothic"/>
              </a:rPr>
              <a:t>, J. </a:t>
            </a:r>
            <a:r>
              <a:rPr lang="en-US" altLang="ja-JP" sz="1100" dirty="0" err="1" smtClean="0">
                <a:latin typeface="Century Gothic"/>
                <a:cs typeface="Century Gothic"/>
              </a:rPr>
              <a:t>Schaffner-Bielich</a:t>
            </a:r>
            <a:r>
              <a:rPr lang="en-US" altLang="ja-JP" sz="1100" dirty="0" smtClean="0">
                <a:latin typeface="Century Gothic"/>
                <a:cs typeface="Century Gothic"/>
              </a:rPr>
              <a:t>, S. Schramm and H. </a:t>
            </a:r>
            <a:r>
              <a:rPr lang="en-US" altLang="ja-JP" sz="1100" dirty="0" err="1" smtClean="0">
                <a:latin typeface="Century Gothic"/>
                <a:cs typeface="Century Gothic"/>
              </a:rPr>
              <a:t>Stoecker</a:t>
            </a:r>
            <a:r>
              <a:rPr lang="en-US" altLang="ja-JP" sz="1100" dirty="0" smtClean="0">
                <a:latin typeface="Century Gothic"/>
                <a:cs typeface="Century Gothic"/>
              </a:rPr>
              <a:t>, Phys. Rev. C 69, 015202 (2004).</a:t>
            </a:r>
          </a:p>
          <a:p>
            <a:r>
              <a:rPr lang="en-US" altLang="ja-JP" sz="1100" dirty="0" smtClean="0">
                <a:latin typeface="Century Gothic"/>
                <a:cs typeface="Century Gothic"/>
              </a:rPr>
              <a:t>[19] M. F. M. Lutz and C. L. </a:t>
            </a:r>
            <a:r>
              <a:rPr lang="en-US" altLang="ja-JP" sz="1100" dirty="0" err="1" smtClean="0">
                <a:latin typeface="Century Gothic"/>
                <a:cs typeface="Century Gothic"/>
              </a:rPr>
              <a:t>Korpa</a:t>
            </a:r>
            <a:r>
              <a:rPr lang="en-US" altLang="ja-JP" sz="1100" dirty="0" smtClean="0">
                <a:latin typeface="Century Gothic"/>
                <a:cs typeface="Century Gothic"/>
              </a:rPr>
              <a:t>, Phys. </a:t>
            </a:r>
            <a:r>
              <a:rPr lang="en-US" altLang="ja-JP" sz="1100" dirty="0" err="1" smtClean="0">
                <a:latin typeface="Century Gothic"/>
                <a:cs typeface="Century Gothic"/>
              </a:rPr>
              <a:t>Lett</a:t>
            </a:r>
            <a:r>
              <a:rPr lang="en-US" altLang="ja-JP" sz="1100" dirty="0" smtClean="0">
                <a:latin typeface="Century Gothic"/>
                <a:cs typeface="Century Gothic"/>
              </a:rPr>
              <a:t>. B 633, 43 (2006).</a:t>
            </a:r>
          </a:p>
          <a:p>
            <a:r>
              <a:rPr lang="en-US" altLang="ja-JP" sz="1100" dirty="0" smtClean="0">
                <a:latin typeface="Century Gothic"/>
                <a:cs typeface="Century Gothic"/>
              </a:rPr>
              <a:t>[20] L. </a:t>
            </a:r>
            <a:r>
              <a:rPr lang="en-US" altLang="ja-JP" sz="1100" dirty="0" err="1" smtClean="0">
                <a:latin typeface="Century Gothic"/>
                <a:cs typeface="Century Gothic"/>
              </a:rPr>
              <a:t>Tolos</a:t>
            </a:r>
            <a:r>
              <a:rPr lang="en-US" altLang="ja-JP" sz="1100" dirty="0" smtClean="0">
                <a:latin typeface="Century Gothic"/>
                <a:cs typeface="Century Gothic"/>
              </a:rPr>
              <a:t>, A. Ramos and T. </a:t>
            </a:r>
            <a:r>
              <a:rPr lang="en-US" altLang="ja-JP" sz="1100" dirty="0" err="1" smtClean="0">
                <a:latin typeface="Century Gothic"/>
                <a:cs typeface="Century Gothic"/>
              </a:rPr>
              <a:t>Mizutani</a:t>
            </a:r>
            <a:r>
              <a:rPr lang="en-US" altLang="ja-JP" sz="1100" dirty="0" smtClean="0">
                <a:latin typeface="Century Gothic"/>
                <a:cs typeface="Century Gothic"/>
              </a:rPr>
              <a:t>, Phys. Rev. C 77, 015207 (2008).</a:t>
            </a:r>
          </a:p>
          <a:p>
            <a:r>
              <a:rPr lang="en-US" altLang="ja-JP" sz="1100" dirty="0" smtClean="0">
                <a:latin typeface="Century Gothic"/>
                <a:cs typeface="Century Gothic"/>
              </a:rPr>
              <a:t>[21] A. </a:t>
            </a:r>
            <a:r>
              <a:rPr lang="en-US" altLang="ja-JP" sz="1100" dirty="0" err="1" smtClean="0">
                <a:latin typeface="Century Gothic"/>
                <a:cs typeface="Century Gothic"/>
              </a:rPr>
              <a:t>Mishra</a:t>
            </a:r>
            <a:r>
              <a:rPr lang="en-US" altLang="ja-JP" sz="1100" dirty="0" smtClean="0">
                <a:latin typeface="Century Gothic"/>
                <a:cs typeface="Century Gothic"/>
              </a:rPr>
              <a:t> and A. </a:t>
            </a:r>
            <a:r>
              <a:rPr lang="en-US" altLang="ja-JP" sz="1100" dirty="0" err="1" smtClean="0">
                <a:latin typeface="Century Gothic"/>
                <a:cs typeface="Century Gothic"/>
              </a:rPr>
              <a:t>Mazumdar</a:t>
            </a:r>
            <a:r>
              <a:rPr lang="en-US" altLang="ja-JP" sz="1100" dirty="0" smtClean="0">
                <a:latin typeface="Century Gothic"/>
                <a:cs typeface="Century Gothic"/>
              </a:rPr>
              <a:t>, Phys. Rev. C 79, 024908 (2009).</a:t>
            </a:r>
          </a:p>
          <a:p>
            <a:r>
              <a:rPr lang="en-US" altLang="ja-JP" sz="1100" dirty="0" smtClean="0">
                <a:latin typeface="Century Gothic"/>
                <a:cs typeface="Century Gothic"/>
              </a:rPr>
              <a:t>[22] A. Kumar and A. </a:t>
            </a:r>
            <a:r>
              <a:rPr lang="en-US" altLang="ja-JP" sz="1100" dirty="0" err="1" smtClean="0">
                <a:latin typeface="Century Gothic"/>
                <a:cs typeface="Century Gothic"/>
              </a:rPr>
              <a:t>Mishra</a:t>
            </a:r>
            <a:r>
              <a:rPr lang="en-US" altLang="ja-JP" sz="1100" dirty="0" smtClean="0">
                <a:latin typeface="Century Gothic"/>
                <a:cs typeface="Century Gothic"/>
              </a:rPr>
              <a:t>, Phys. Rev. C 81, 065204 (2010).</a:t>
            </a:r>
          </a:p>
          <a:p>
            <a:r>
              <a:rPr lang="en-US" altLang="ja-JP" sz="1100" dirty="0" smtClean="0">
                <a:latin typeface="Century Gothic"/>
                <a:cs typeface="Century Gothic"/>
              </a:rPr>
              <a:t>[23] C. E. Jimenez-</a:t>
            </a:r>
            <a:r>
              <a:rPr lang="en-US" altLang="ja-JP" sz="1100" dirty="0" err="1" smtClean="0">
                <a:latin typeface="Century Gothic"/>
                <a:cs typeface="Century Gothic"/>
              </a:rPr>
              <a:t>Tejero</a:t>
            </a:r>
            <a:r>
              <a:rPr lang="en-US" altLang="ja-JP" sz="1100" dirty="0" smtClean="0">
                <a:latin typeface="Century Gothic"/>
                <a:cs typeface="Century Gothic"/>
              </a:rPr>
              <a:t>, A. Ramos, L. </a:t>
            </a:r>
            <a:r>
              <a:rPr lang="en-US" altLang="ja-JP" sz="1100" dirty="0" err="1" smtClean="0">
                <a:latin typeface="Century Gothic"/>
                <a:cs typeface="Century Gothic"/>
              </a:rPr>
              <a:t>Tolos</a:t>
            </a:r>
            <a:r>
              <a:rPr lang="en-US" altLang="ja-JP" sz="1100" dirty="0" smtClean="0">
                <a:latin typeface="Century Gothic"/>
                <a:cs typeface="Century Gothic"/>
              </a:rPr>
              <a:t> and I. </a:t>
            </a:r>
            <a:r>
              <a:rPr lang="en-US" altLang="ja-JP" sz="1100" dirty="0" err="1" smtClean="0">
                <a:latin typeface="Century Gothic"/>
                <a:cs typeface="Century Gothic"/>
              </a:rPr>
              <a:t>Vidana</a:t>
            </a:r>
            <a:r>
              <a:rPr lang="en-US" altLang="ja-JP" sz="1100" dirty="0" smtClean="0">
                <a:latin typeface="Century Gothic"/>
                <a:cs typeface="Century Gothic"/>
              </a:rPr>
              <a:t>, Phys. Rev. C 84, 015208 (2011).</a:t>
            </a:r>
          </a:p>
          <a:p>
            <a:r>
              <a:rPr lang="en-US" altLang="ja-JP" sz="1100" dirty="0" smtClean="0">
                <a:latin typeface="Century Gothic"/>
                <a:cs typeface="Century Gothic"/>
              </a:rPr>
              <a:t>[24] A. Kumar and A. </a:t>
            </a:r>
            <a:r>
              <a:rPr lang="en-US" altLang="ja-JP" sz="1100" dirty="0" err="1" smtClean="0">
                <a:latin typeface="Century Gothic"/>
                <a:cs typeface="Century Gothic"/>
              </a:rPr>
              <a:t>Mishra</a:t>
            </a:r>
            <a:r>
              <a:rPr lang="en-US" altLang="ja-JP" sz="1100" dirty="0" smtClean="0">
                <a:latin typeface="Century Gothic"/>
                <a:cs typeface="Century Gothic"/>
              </a:rPr>
              <a:t>, Eur. Phys. J. A 47, 164 (2011).</a:t>
            </a:r>
          </a:p>
          <a:p>
            <a:r>
              <a:rPr lang="en-US" altLang="ja-JP" sz="1100" dirty="0" smtClean="0">
                <a:latin typeface="Century Gothic"/>
                <a:cs typeface="Century Gothic"/>
              </a:rPr>
              <a:t>[25] C. Garcia-</a:t>
            </a:r>
            <a:r>
              <a:rPr lang="en-US" altLang="ja-JP" sz="1100" dirty="0" err="1" smtClean="0">
                <a:latin typeface="Century Gothic"/>
                <a:cs typeface="Century Gothic"/>
              </a:rPr>
              <a:t>Recio</a:t>
            </a:r>
            <a:r>
              <a:rPr lang="en-US" altLang="ja-JP" sz="1100" dirty="0" smtClean="0">
                <a:latin typeface="Century Gothic"/>
                <a:cs typeface="Century Gothic"/>
              </a:rPr>
              <a:t>, J. Nieves, L. L. </a:t>
            </a:r>
            <a:r>
              <a:rPr lang="en-US" altLang="ja-JP" sz="1100" dirty="0" err="1" smtClean="0">
                <a:latin typeface="Century Gothic"/>
                <a:cs typeface="Century Gothic"/>
              </a:rPr>
              <a:t>Salcedo</a:t>
            </a:r>
            <a:r>
              <a:rPr lang="en-US" altLang="ja-JP" sz="1100" dirty="0" smtClean="0">
                <a:latin typeface="Century Gothic"/>
                <a:cs typeface="Century Gothic"/>
              </a:rPr>
              <a:t> and L. </a:t>
            </a:r>
            <a:r>
              <a:rPr lang="en-US" altLang="ja-JP" sz="1100" dirty="0" err="1" smtClean="0">
                <a:latin typeface="Century Gothic"/>
                <a:cs typeface="Century Gothic"/>
              </a:rPr>
              <a:t>Tolos</a:t>
            </a:r>
            <a:r>
              <a:rPr lang="en-US" altLang="ja-JP" sz="1100" dirty="0" smtClean="0">
                <a:latin typeface="Century Gothic"/>
                <a:cs typeface="Century Gothic"/>
              </a:rPr>
              <a:t>, Phys. Rev. C 85, 025203 (2012).</a:t>
            </a:r>
          </a:p>
          <a:p>
            <a:r>
              <a:rPr lang="en-US" altLang="ja-JP" sz="1100" dirty="0" smtClean="0">
                <a:latin typeface="Century Gothic"/>
                <a:cs typeface="Century Gothic"/>
              </a:rPr>
              <a:t>[26] S. </a:t>
            </a:r>
            <a:r>
              <a:rPr lang="en-US" altLang="ja-JP" sz="1100" dirty="0" err="1" smtClean="0">
                <a:latin typeface="Century Gothic"/>
                <a:cs typeface="Century Gothic"/>
              </a:rPr>
              <a:t>Yasui</a:t>
            </a:r>
            <a:r>
              <a:rPr lang="en-US" altLang="ja-JP" sz="1100" dirty="0" smtClean="0">
                <a:latin typeface="Century Gothic"/>
                <a:cs typeface="Century Gothic"/>
              </a:rPr>
              <a:t>, K. </a:t>
            </a:r>
            <a:r>
              <a:rPr lang="en-US" altLang="ja-JP" sz="1100" dirty="0" err="1" smtClean="0">
                <a:latin typeface="Century Gothic"/>
                <a:cs typeface="Century Gothic"/>
              </a:rPr>
              <a:t>Sudoh</a:t>
            </a:r>
            <a:r>
              <a:rPr lang="en-US" altLang="ja-JP" sz="1100" dirty="0" smtClean="0">
                <a:latin typeface="Century Gothic"/>
                <a:cs typeface="Century Gothic"/>
              </a:rPr>
              <a:t>, Phys. Rev. C87, 015202 (2013).</a:t>
            </a:r>
          </a:p>
          <a:p>
            <a:r>
              <a:rPr lang="en-US" altLang="ja-JP" sz="1100" dirty="0" smtClean="0">
                <a:latin typeface="Century Gothic"/>
                <a:cs typeface="Century Gothic"/>
              </a:rPr>
              <a:t>[27] A. </a:t>
            </a:r>
            <a:r>
              <a:rPr lang="en-US" altLang="ja-JP" sz="1100" dirty="0" err="1" smtClean="0">
                <a:latin typeface="Century Gothic"/>
                <a:cs typeface="Century Gothic"/>
              </a:rPr>
              <a:t>Hayashigaki</a:t>
            </a:r>
            <a:r>
              <a:rPr lang="en-US" altLang="ja-JP" sz="1100" dirty="0" smtClean="0">
                <a:latin typeface="Century Gothic"/>
                <a:cs typeface="Century Gothic"/>
              </a:rPr>
              <a:t>, Phys. </a:t>
            </a:r>
            <a:r>
              <a:rPr lang="en-US" altLang="ja-JP" sz="1100" dirty="0" err="1" smtClean="0">
                <a:latin typeface="Century Gothic"/>
                <a:cs typeface="Century Gothic"/>
              </a:rPr>
              <a:t>Lett</a:t>
            </a:r>
            <a:r>
              <a:rPr lang="en-US" altLang="ja-JP" sz="1100" dirty="0" smtClean="0">
                <a:latin typeface="Century Gothic"/>
                <a:cs typeface="Century Gothic"/>
              </a:rPr>
              <a:t>. B487, 96 (2000)</a:t>
            </a:r>
          </a:p>
          <a:p>
            <a:r>
              <a:rPr lang="en-US" altLang="ja-JP" sz="1100" dirty="0" smtClean="0">
                <a:latin typeface="Century Gothic"/>
                <a:cs typeface="Century Gothic"/>
              </a:rPr>
              <a:t>[28] K. Suzuki, P. </a:t>
            </a:r>
            <a:r>
              <a:rPr lang="en-US" altLang="ja-JP" sz="1100" dirty="0" err="1" smtClean="0">
                <a:latin typeface="Century Gothic"/>
                <a:cs typeface="Century Gothic"/>
              </a:rPr>
              <a:t>Gubler</a:t>
            </a:r>
            <a:r>
              <a:rPr lang="en-US" altLang="ja-JP" sz="1100" dirty="0" smtClean="0">
                <a:latin typeface="Century Gothic"/>
                <a:cs typeface="Century Gothic"/>
              </a:rPr>
              <a:t>, M. Oka, Pos Hadron2013, 179 (2014).</a:t>
            </a:r>
          </a:p>
          <a:p>
            <a:r>
              <a:rPr lang="en-US" altLang="ja-JP" sz="1100" dirty="0" smtClean="0">
                <a:latin typeface="Century Gothic"/>
                <a:cs typeface="Century Gothic"/>
              </a:rPr>
              <a:t>[29] K. </a:t>
            </a:r>
            <a:r>
              <a:rPr lang="en-US" altLang="ja-JP" sz="1100" dirty="0" err="1" smtClean="0">
                <a:latin typeface="Century Gothic"/>
                <a:cs typeface="Century Gothic"/>
              </a:rPr>
              <a:t>Azzi</a:t>
            </a:r>
            <a:r>
              <a:rPr lang="en-US" altLang="ja-JP" sz="1100" dirty="0" smtClean="0">
                <a:latin typeface="Century Gothic"/>
                <a:cs typeface="Century Gothic"/>
              </a:rPr>
              <a:t>, N. </a:t>
            </a:r>
            <a:r>
              <a:rPr lang="en-US" altLang="ja-JP" sz="1100" dirty="0" err="1" smtClean="0">
                <a:latin typeface="Century Gothic"/>
                <a:cs typeface="Century Gothic"/>
              </a:rPr>
              <a:t>Er</a:t>
            </a:r>
            <a:r>
              <a:rPr lang="en-US" altLang="ja-JP" sz="1100" dirty="0" smtClean="0">
                <a:latin typeface="Century Gothic"/>
                <a:cs typeface="Century Gothic"/>
              </a:rPr>
              <a:t>, H. </a:t>
            </a:r>
            <a:r>
              <a:rPr lang="en-US" altLang="ja-JP" sz="1100" dirty="0" err="1" smtClean="0">
                <a:latin typeface="Century Gothic"/>
                <a:cs typeface="Century Gothic"/>
              </a:rPr>
              <a:t>Sundu</a:t>
            </a:r>
            <a:r>
              <a:rPr lang="en-US" altLang="ja-JP" sz="1100" dirty="0" smtClean="0">
                <a:latin typeface="Century Gothic"/>
                <a:cs typeface="Century Gothic"/>
              </a:rPr>
              <a:t>, </a:t>
            </a:r>
            <a:r>
              <a:rPr lang="ja-JP" altLang="ja-JP" sz="1100" dirty="0" smtClean="0">
                <a:latin typeface="Century Gothic"/>
                <a:cs typeface="Century Gothic"/>
              </a:rPr>
              <a:t>E</a:t>
            </a:r>
            <a:r>
              <a:rPr lang="en-US" altLang="ja-JP" sz="1100" dirty="0" err="1" smtClean="0">
                <a:latin typeface="Century Gothic"/>
                <a:cs typeface="Century Gothic"/>
              </a:rPr>
              <a:t>ur</a:t>
            </a:r>
            <a:r>
              <a:rPr lang="en-US" altLang="ja-JP" sz="1100" dirty="0" smtClean="0">
                <a:latin typeface="Century Gothic"/>
                <a:cs typeface="Century Gothic"/>
              </a:rPr>
              <a:t>.</a:t>
            </a:r>
            <a:r>
              <a:rPr lang="ja-JP" altLang="en-US" sz="1100" dirty="0" smtClean="0">
                <a:latin typeface="Century Gothic"/>
                <a:cs typeface="Century Gothic"/>
              </a:rPr>
              <a:t> </a:t>
            </a:r>
            <a:r>
              <a:rPr lang="en-US" altLang="ja-JP" sz="1100" dirty="0" smtClean="0">
                <a:latin typeface="Century Gothic"/>
                <a:cs typeface="Century Gothic"/>
              </a:rPr>
              <a:t>Phys.</a:t>
            </a:r>
            <a:r>
              <a:rPr lang="ja-JP" altLang="en-US" sz="1100" dirty="0" smtClean="0">
                <a:latin typeface="Century Gothic"/>
                <a:cs typeface="Century Gothic"/>
              </a:rPr>
              <a:t> </a:t>
            </a:r>
            <a:r>
              <a:rPr lang="en-US" altLang="ja-JP" sz="1100" dirty="0" smtClean="0">
                <a:latin typeface="Century Gothic"/>
                <a:cs typeface="Century Gothic"/>
              </a:rPr>
              <a:t>J.</a:t>
            </a:r>
            <a:r>
              <a:rPr lang="ja-JP" altLang="en-US" sz="1100" dirty="0" smtClean="0">
                <a:latin typeface="Century Gothic"/>
                <a:cs typeface="Century Gothic"/>
              </a:rPr>
              <a:t> </a:t>
            </a:r>
            <a:r>
              <a:rPr lang="en-US" altLang="ja-JP" sz="1100" dirty="0" smtClean="0">
                <a:latin typeface="Century Gothic"/>
                <a:cs typeface="Century Gothic"/>
              </a:rPr>
              <a:t>C74,</a:t>
            </a:r>
            <a:r>
              <a:rPr lang="ja-JP" altLang="en-US" sz="1100" dirty="0" smtClean="0">
                <a:latin typeface="Century Gothic"/>
                <a:cs typeface="Century Gothic"/>
              </a:rPr>
              <a:t> </a:t>
            </a:r>
            <a:r>
              <a:rPr lang="en-US" altLang="ja-JP" sz="1100" dirty="0" smtClean="0">
                <a:latin typeface="Century Gothic"/>
                <a:cs typeface="Century Gothic"/>
              </a:rPr>
              <a:t>3021</a:t>
            </a:r>
            <a:r>
              <a:rPr lang="ja-JP" altLang="en-US" sz="1100" dirty="0" smtClean="0">
                <a:latin typeface="Century Gothic"/>
                <a:cs typeface="Century Gothic"/>
              </a:rPr>
              <a:t> </a:t>
            </a:r>
            <a:r>
              <a:rPr lang="en-US" altLang="ja-JP" sz="1100" dirty="0" smtClean="0">
                <a:latin typeface="Century Gothic"/>
                <a:cs typeface="Century Gothic"/>
              </a:rPr>
              <a:t>(2014).</a:t>
            </a:r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89467" y="613006"/>
            <a:ext cx="11122934" cy="3428995"/>
          </a:xfrm>
          <a:prstGeom prst="rect">
            <a:avLst/>
          </a:prstGeom>
        </p:spPr>
      </p:pic>
      <p:sp>
        <p:nvSpPr>
          <p:cNvPr id="7" name="正方形/長方形 6"/>
          <p:cNvSpPr/>
          <p:nvPr/>
        </p:nvSpPr>
        <p:spPr>
          <a:xfrm>
            <a:off x="-1021015" y="523220"/>
            <a:ext cx="11256069" cy="148680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994833" y="1985691"/>
            <a:ext cx="2048934" cy="276999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marL="742950" indent="-742950" algn="ctr"/>
            <a:r>
              <a:rPr lang="en-US" altLang="ja-JP" sz="1200" dirty="0" smtClean="0"/>
              <a:t>Quark-meson coupling model</a:t>
            </a:r>
            <a:endParaRPr kumimoji="1" lang="en-US" altLang="ja-JP" sz="1200" dirty="0" smtClean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3276601" y="1985691"/>
            <a:ext cx="1071033" cy="276999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marL="742950" indent="-742950" algn="ctr"/>
            <a:r>
              <a:rPr lang="en-US" altLang="ja-JP" sz="1200" dirty="0" smtClean="0"/>
              <a:t>QCD rum rule</a:t>
            </a:r>
            <a:endParaRPr kumimoji="1" lang="en-US" altLang="ja-JP" sz="1200" dirty="0" smtClean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4720167" y="1995894"/>
            <a:ext cx="1325034" cy="276999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marL="742950" indent="-742950" algn="ctr"/>
            <a:r>
              <a:rPr lang="en-US" altLang="ja-JP" sz="1200" dirty="0" smtClean="0"/>
              <a:t>Mean field</a:t>
            </a:r>
            <a:endParaRPr kumimoji="1" lang="en-US" altLang="ja-JP" sz="1200" dirty="0" smtClean="0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6269640" y="1985691"/>
            <a:ext cx="1325034" cy="276999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marL="742950" indent="-742950" algn="ctr"/>
            <a:r>
              <a:rPr lang="en-US" altLang="ja-JP" sz="1200" dirty="0" smtClean="0"/>
              <a:t>WT-type coupling</a:t>
            </a: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6261551" y="1785575"/>
            <a:ext cx="1325034" cy="276999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marL="742950" indent="-742950" algn="ctr"/>
            <a:r>
              <a:rPr lang="en-US" altLang="ja-JP" sz="1200" dirty="0" err="1" smtClean="0"/>
              <a:t>Hadron</a:t>
            </a:r>
            <a:r>
              <a:rPr lang="en-US" altLang="ja-JP" sz="1200" dirty="0" smtClean="0"/>
              <a:t> dynamics</a:t>
            </a:r>
            <a:endParaRPr kumimoji="1" lang="en-US" altLang="ja-JP" sz="1200" dirty="0" smtClean="0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7746998" y="2001451"/>
            <a:ext cx="1397001" cy="276999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marL="742950" indent="-742950" algn="ctr"/>
            <a:r>
              <a:rPr kumimoji="1" lang="en-US" altLang="ja-JP" sz="1200" dirty="0" err="1" smtClean="0"/>
              <a:t>π</a:t>
            </a:r>
            <a:r>
              <a:rPr kumimoji="1" lang="en-US" altLang="ja-JP" sz="1200" dirty="0" smtClean="0"/>
              <a:t> exchange</a:t>
            </a: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3152878" y="2460497"/>
            <a:ext cx="11786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 smtClean="0">
                <a:latin typeface="Times"/>
                <a:cs typeface="Times"/>
              </a:rPr>
              <a:t>-5</a:t>
            </a:r>
            <a:r>
              <a:rPr kumimoji="1" lang="en-US" altLang="ja-JP" sz="1400" dirty="0" smtClean="0">
                <a:latin typeface="Times"/>
                <a:cs typeface="Times"/>
              </a:rPr>
              <a:t>0 </a:t>
            </a:r>
            <a:r>
              <a:rPr kumimoji="1" lang="en-US" altLang="ja-JP" sz="1400" dirty="0" err="1" smtClean="0">
                <a:latin typeface="Times"/>
                <a:cs typeface="Times"/>
              </a:rPr>
              <a:t>MeV</a:t>
            </a:r>
            <a:r>
              <a:rPr kumimoji="1" lang="en-US" altLang="ja-JP" sz="1400" dirty="0" smtClean="0">
                <a:latin typeface="Times"/>
                <a:cs typeface="Times"/>
              </a:rPr>
              <a:t> [27]</a:t>
            </a:r>
            <a:endParaRPr kumimoji="1" lang="ja-JP" altLang="en-US" sz="1400" dirty="0">
              <a:latin typeface="Times"/>
              <a:cs typeface="Times"/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8711024" y="2206930"/>
            <a:ext cx="4837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>
                <a:latin typeface="Times"/>
                <a:cs typeface="Times"/>
              </a:rPr>
              <a:t>[26]</a:t>
            </a:r>
            <a:endParaRPr kumimoji="1" lang="ja-JP" altLang="en-US" sz="1400" dirty="0">
              <a:latin typeface="Times"/>
              <a:cs typeface="Times"/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3143543" y="2877518"/>
            <a:ext cx="11786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>
                <a:latin typeface="Times"/>
                <a:cs typeface="Times"/>
              </a:rPr>
              <a:t>-66 </a:t>
            </a:r>
            <a:r>
              <a:rPr kumimoji="1" lang="en-US" altLang="ja-JP" sz="1400" dirty="0" err="1" smtClean="0">
                <a:latin typeface="Times"/>
                <a:cs typeface="Times"/>
              </a:rPr>
              <a:t>MeV</a:t>
            </a:r>
            <a:r>
              <a:rPr kumimoji="1" lang="en-US" altLang="ja-JP" sz="1400" dirty="0" smtClean="0">
                <a:latin typeface="Times"/>
                <a:cs typeface="Times"/>
              </a:rPr>
              <a:t> [29]</a:t>
            </a:r>
            <a:endParaRPr kumimoji="1" lang="ja-JP" altLang="en-US" sz="1400" dirty="0">
              <a:latin typeface="Times"/>
              <a:cs typeface="Times"/>
            </a:endParaRP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3143543" y="2660130"/>
            <a:ext cx="12201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 smtClean="0">
                <a:latin typeface="Times"/>
                <a:cs typeface="Times"/>
              </a:rPr>
              <a:t>+3</a:t>
            </a:r>
            <a:r>
              <a:rPr kumimoji="1" lang="en-US" altLang="ja-JP" sz="1400" dirty="0" smtClean="0">
                <a:latin typeface="Times"/>
                <a:cs typeface="Times"/>
              </a:rPr>
              <a:t>0 </a:t>
            </a:r>
            <a:r>
              <a:rPr kumimoji="1" lang="en-US" altLang="ja-JP" sz="1400" dirty="0" err="1" smtClean="0">
                <a:latin typeface="Times"/>
                <a:cs typeface="Times"/>
              </a:rPr>
              <a:t>MeV</a:t>
            </a:r>
            <a:r>
              <a:rPr kumimoji="1" lang="en-US" altLang="ja-JP" sz="1400" dirty="0" smtClean="0">
                <a:latin typeface="Times"/>
                <a:cs typeface="Times"/>
              </a:rPr>
              <a:t> [28]</a:t>
            </a:r>
            <a:endParaRPr kumimoji="1" lang="ja-JP" altLang="en-US" sz="1400" dirty="0">
              <a:latin typeface="Times"/>
              <a:cs typeface="Times"/>
            </a:endParaRP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2612349" y="0"/>
            <a:ext cx="39193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 smtClean="0">
                <a:latin typeface="Century Gothic"/>
                <a:cs typeface="Century Gothic"/>
              </a:rPr>
              <a:t>1. Multi-flavor nucleus</a:t>
            </a:r>
            <a:endParaRPr lang="ja-JP" altLang="en-US" sz="2800" dirty="0">
              <a:latin typeface="Century Gothic"/>
              <a:cs typeface="Century Gothic"/>
            </a:endParaRPr>
          </a:p>
        </p:txBody>
      </p:sp>
      <p:grpSp>
        <p:nvGrpSpPr>
          <p:cNvPr id="34" name="図形グループ 36"/>
          <p:cNvGrpSpPr/>
          <p:nvPr/>
        </p:nvGrpSpPr>
        <p:grpSpPr>
          <a:xfrm>
            <a:off x="1775138" y="505767"/>
            <a:ext cx="5593724" cy="523220"/>
            <a:chOff x="2547321" y="747067"/>
            <a:chExt cx="5593724" cy="523220"/>
          </a:xfrm>
        </p:grpSpPr>
        <p:sp>
          <p:nvSpPr>
            <p:cNvPr id="35" name="テキスト ボックス 34"/>
            <p:cNvSpPr txBox="1"/>
            <p:nvPr/>
          </p:nvSpPr>
          <p:spPr>
            <a:xfrm>
              <a:off x="2547321" y="747067"/>
              <a:ext cx="559372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800" dirty="0" smtClean="0">
                  <a:latin typeface="Century Gothic"/>
                  <a:cs typeface="Century Gothic"/>
                </a:rPr>
                <a:t>D (B) meson in nuclear systems</a:t>
              </a:r>
              <a:endParaRPr kumimoji="1" lang="ja-JP" altLang="en-US" sz="2800" dirty="0">
                <a:latin typeface="Century Gothic"/>
                <a:cs typeface="Century Gothic"/>
              </a:endParaRPr>
            </a:p>
          </p:txBody>
        </p:sp>
        <p:cxnSp>
          <p:nvCxnSpPr>
            <p:cNvPr id="36" name="直線コネクタ 35"/>
            <p:cNvCxnSpPr/>
            <p:nvPr/>
          </p:nvCxnSpPr>
          <p:spPr>
            <a:xfrm>
              <a:off x="2657475" y="847725"/>
              <a:ext cx="180975" cy="1588"/>
            </a:xfrm>
            <a:prstGeom prst="line">
              <a:avLst/>
            </a:pr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7" name="テキスト ボックス 36"/>
          <p:cNvSpPr txBox="1"/>
          <p:nvPr/>
        </p:nvSpPr>
        <p:spPr>
          <a:xfrm>
            <a:off x="520700" y="957014"/>
            <a:ext cx="81026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dirty="0" smtClean="0">
                <a:latin typeface="Century Gothic"/>
                <a:cs typeface="Century Gothic"/>
              </a:rPr>
              <a:t>Quark-meson coupling model, QCD sum rules, </a:t>
            </a:r>
            <a:r>
              <a:rPr kumimoji="1" lang="en-US" altLang="ja-JP" sz="1600" dirty="0" err="1" smtClean="0">
                <a:latin typeface="Century Gothic"/>
                <a:cs typeface="Century Gothic"/>
              </a:rPr>
              <a:t>hadronic</a:t>
            </a:r>
            <a:r>
              <a:rPr kumimoji="1" lang="en-US" altLang="ja-JP" sz="1600" dirty="0" smtClean="0">
                <a:latin typeface="Century Gothic"/>
                <a:cs typeface="Century Gothic"/>
              </a:rPr>
              <a:t> interactions (</a:t>
            </a:r>
            <a:r>
              <a:rPr lang="en-US" altLang="ja-JP" sz="1600" dirty="0" smtClean="0">
                <a:latin typeface="Century Gothic"/>
                <a:cs typeface="Century Gothic"/>
              </a:rPr>
              <a:t>mean-field approach, channel coupling, </a:t>
            </a:r>
            <a:r>
              <a:rPr lang="en-US" altLang="ja-JP" sz="1600" dirty="0" err="1" smtClean="0">
                <a:latin typeface="Century Gothic"/>
                <a:cs typeface="Century Gothic"/>
              </a:rPr>
              <a:t>pion</a:t>
            </a:r>
            <a:r>
              <a:rPr lang="en-US" altLang="ja-JP" sz="1600" dirty="0" smtClean="0">
                <a:latin typeface="Century Gothic"/>
                <a:cs typeface="Century Gothic"/>
              </a:rPr>
              <a:t> interaction), ...</a:t>
            </a:r>
            <a:endParaRPr kumimoji="1" lang="ja-JP" altLang="en-US" sz="1600" dirty="0">
              <a:latin typeface="Century Gothic"/>
              <a:cs typeface="Century Gothic"/>
            </a:endParaRPr>
          </a:p>
        </p:txBody>
      </p:sp>
      <p:sp>
        <p:nvSpPr>
          <p:cNvPr id="38" name="テキスト ボックス 37"/>
          <p:cNvSpPr txBox="1"/>
          <p:nvPr/>
        </p:nvSpPr>
        <p:spPr>
          <a:xfrm>
            <a:off x="2281237" y="1497340"/>
            <a:ext cx="4581526" cy="369332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 smtClean="0">
                <a:latin typeface="Century Gothic"/>
                <a:cs typeface="Century Gothic"/>
              </a:rPr>
              <a:t>Binding energy in nuclear matter [</a:t>
            </a:r>
            <a:r>
              <a:rPr kumimoji="1" lang="en-US" altLang="ja-JP" dirty="0" err="1" smtClean="0">
                <a:latin typeface="Century Gothic"/>
                <a:cs typeface="Century Gothic"/>
              </a:rPr>
              <a:t>MeV</a:t>
            </a:r>
            <a:r>
              <a:rPr kumimoji="1" lang="en-US" altLang="ja-JP" dirty="0" smtClean="0">
                <a:latin typeface="Century Gothic"/>
                <a:cs typeface="Century Gothic"/>
              </a:rPr>
              <a:t>]</a:t>
            </a:r>
            <a:endParaRPr kumimoji="1" lang="ja-JP" altLang="en-US" dirty="0">
              <a:latin typeface="Century Gothic"/>
              <a:cs typeface="Century Gothic"/>
            </a:endParaRP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842028" y="2139502"/>
            <a:ext cx="7459945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7200" b="1" dirty="0" smtClean="0">
                <a:solidFill>
                  <a:srgbClr val="FF0000">
                    <a:alpha val="70000"/>
                  </a:srgbClr>
                </a:solidFill>
                <a:latin typeface="Century Gothic"/>
                <a:cs typeface="Century Gothic"/>
              </a:rPr>
              <a:t>~ a few ten MeV</a:t>
            </a:r>
          </a:p>
          <a:p>
            <a:pPr algn="ctr"/>
            <a:r>
              <a:rPr lang="en-US" altLang="ja-JP" sz="4800" b="1" dirty="0" smtClean="0">
                <a:solidFill>
                  <a:srgbClr val="FF0000">
                    <a:alpha val="70000"/>
                  </a:srgbClr>
                </a:solidFill>
                <a:latin typeface="Century Gothic"/>
                <a:cs typeface="Century Gothic"/>
              </a:rPr>
              <a:t>(Repulsive? Attractive?)</a:t>
            </a:r>
            <a:endParaRPr kumimoji="1" lang="ja-JP" altLang="en-US" sz="4800" b="1" dirty="0">
              <a:solidFill>
                <a:srgbClr val="FF0000">
                  <a:alpha val="70000"/>
                </a:srgbClr>
              </a:solidFill>
              <a:latin typeface="Century Gothic"/>
              <a:cs typeface="Century Gothic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1"/>
    </p:bldLst>
  </p:timing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7288</TotalTime>
  <Words>3790</Words>
  <Application>Microsoft Macintosh PowerPoint</Application>
  <PresentationFormat>画面に合わせる (4:3)</PresentationFormat>
  <Paragraphs>664</Paragraphs>
  <Slides>47</Slides>
  <Notes>0</Notes>
  <HiddenSlides>0</HiddenSlides>
  <MMClips>0</MMClips>
  <ScaleCrop>false</ScaleCrop>
  <HeadingPairs>
    <vt:vector size="4" baseType="variant">
      <vt:variant>
        <vt:lpstr>テーマ</vt:lpstr>
      </vt:variant>
      <vt:variant>
        <vt:i4>1</vt:i4>
      </vt:variant>
      <vt:variant>
        <vt:lpstr>スライド タイトル</vt:lpstr>
      </vt:variant>
      <vt:variant>
        <vt:i4>47</vt:i4>
      </vt:variant>
    </vt:vector>
  </HeadingPairs>
  <TitlesOfParts>
    <vt:vector size="48" baseType="lpstr"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>KEK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スライド 1</dc:title>
  <dc:creator>安井 繁宏</dc:creator>
  <cp:lastModifiedBy>安井 繁宏</cp:lastModifiedBy>
  <cp:revision>2670</cp:revision>
  <dcterms:created xsi:type="dcterms:W3CDTF">2014-12-20T06:37:14Z</dcterms:created>
  <dcterms:modified xsi:type="dcterms:W3CDTF">2016-01-17T06:50:32Z</dcterms:modified>
</cp:coreProperties>
</file>