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9" r:id="rId3"/>
    <p:sldId id="277" r:id="rId4"/>
    <p:sldId id="302" r:id="rId5"/>
    <p:sldId id="303" r:id="rId6"/>
    <p:sldId id="278" r:id="rId7"/>
    <p:sldId id="283" r:id="rId8"/>
    <p:sldId id="282" r:id="rId9"/>
    <p:sldId id="304" r:id="rId10"/>
    <p:sldId id="306" r:id="rId11"/>
    <p:sldId id="305" r:id="rId12"/>
    <p:sldId id="308" r:id="rId13"/>
    <p:sldId id="280" r:id="rId14"/>
    <p:sldId id="310" r:id="rId15"/>
    <p:sldId id="314" r:id="rId16"/>
    <p:sldId id="284" r:id="rId17"/>
    <p:sldId id="286" r:id="rId18"/>
    <p:sldId id="288" r:id="rId19"/>
    <p:sldId id="289" r:id="rId20"/>
    <p:sldId id="290" r:id="rId21"/>
    <p:sldId id="294" r:id="rId22"/>
    <p:sldId id="320" r:id="rId23"/>
    <p:sldId id="321" r:id="rId24"/>
    <p:sldId id="322" r:id="rId25"/>
    <p:sldId id="323" r:id="rId26"/>
    <p:sldId id="316" r:id="rId27"/>
    <p:sldId id="276" r:id="rId28"/>
    <p:sldId id="318" r:id="rId29"/>
    <p:sldId id="301" r:id="rId30"/>
    <p:sldId id="307" r:id="rId31"/>
    <p:sldId id="309" r:id="rId32"/>
    <p:sldId id="285" r:id="rId33"/>
    <p:sldId id="279" r:id="rId34"/>
    <p:sldId id="287" r:id="rId35"/>
    <p:sldId id="291" r:id="rId36"/>
    <p:sldId id="292" r:id="rId37"/>
    <p:sldId id="324" r:id="rId38"/>
    <p:sldId id="325" r:id="rId39"/>
  </p:sldIdLst>
  <p:sldSz cx="12192000" cy="6858000"/>
  <p:notesSz cx="6858000" cy="9144000"/>
  <p:custDataLst>
    <p:tags r:id="rId4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D19"/>
    <a:srgbClr val="382C94"/>
    <a:srgbClr val="474399"/>
    <a:srgbClr val="FFFFCC"/>
    <a:srgbClr val="342A1C"/>
    <a:srgbClr val="BAC711"/>
    <a:srgbClr val="9D454D"/>
    <a:srgbClr val="DB2E0B"/>
    <a:srgbClr val="535105"/>
    <a:srgbClr val="D5D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49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8387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tags" Target="../tags/tag85.xml"/><Relationship Id="rId21" Type="http://schemas.openxmlformats.org/officeDocument/2006/relationships/image" Target="../media/image40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tags" Target="../tags/tag84.xml"/><Relationship Id="rId16" Type="http://schemas.openxmlformats.org/officeDocument/2006/relationships/image" Target="../media/image29.png"/><Relationship Id="rId20" Type="http://schemas.openxmlformats.org/officeDocument/2006/relationships/image" Target="../media/image39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43.png"/><Relationship Id="rId5" Type="http://schemas.openxmlformats.org/officeDocument/2006/relationships/tags" Target="../tags/tag87.xml"/><Relationship Id="rId15" Type="http://schemas.openxmlformats.org/officeDocument/2006/relationships/image" Target="../media/image28.png"/><Relationship Id="rId23" Type="http://schemas.openxmlformats.org/officeDocument/2006/relationships/image" Target="../media/image42.png"/><Relationship Id="rId10" Type="http://schemas.openxmlformats.org/officeDocument/2006/relationships/tags" Target="../tags/tag92.xml"/><Relationship Id="rId19" Type="http://schemas.openxmlformats.org/officeDocument/2006/relationships/image" Target="../media/image38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53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8.png"/><Relationship Id="rId3" Type="http://schemas.openxmlformats.org/officeDocument/2006/relationships/tags" Target="../tags/tag103.xml"/><Relationship Id="rId21" Type="http://schemas.openxmlformats.org/officeDocument/2006/relationships/image" Target="../media/image61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image" Target="../media/image57.png"/><Relationship Id="rId2" Type="http://schemas.openxmlformats.org/officeDocument/2006/relationships/tags" Target="../tags/tag10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55.png"/><Relationship Id="rId10" Type="http://schemas.openxmlformats.org/officeDocument/2006/relationships/tags" Target="../tags/tag110.xml"/><Relationship Id="rId19" Type="http://schemas.openxmlformats.org/officeDocument/2006/relationships/image" Target="../media/image59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image" Target="../media/image4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62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image" Target="../media/image3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60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58.png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2.pn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65.png"/><Relationship Id="rId5" Type="http://schemas.openxmlformats.org/officeDocument/2006/relationships/tags" Target="../tags/tag135.xml"/><Relationship Id="rId10" Type="http://schemas.openxmlformats.org/officeDocument/2006/relationships/image" Target="../media/image58.png"/><Relationship Id="rId4" Type="http://schemas.openxmlformats.org/officeDocument/2006/relationships/tags" Target="../tags/tag134.xml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tags" Target="../tags/tag139.xml"/><Relationship Id="rId21" Type="http://schemas.openxmlformats.org/officeDocument/2006/relationships/image" Target="../media/image75.png"/><Relationship Id="rId7" Type="http://schemas.openxmlformats.org/officeDocument/2006/relationships/tags" Target="../tags/tag143.xml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tags" Target="../tags/tag138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15" Type="http://schemas.openxmlformats.org/officeDocument/2006/relationships/image" Target="../media/image69.png"/><Relationship Id="rId10" Type="http://schemas.openxmlformats.org/officeDocument/2006/relationships/tags" Target="../tags/tag146.xml"/><Relationship Id="rId19" Type="http://schemas.openxmlformats.org/officeDocument/2006/relationships/image" Target="../media/image73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53.xml"/><Relationship Id="rId7" Type="http://schemas.openxmlformats.org/officeDocument/2006/relationships/image" Target="../media/image85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6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105.png"/><Relationship Id="rId5" Type="http://schemas.openxmlformats.org/officeDocument/2006/relationships/tags" Target="../tags/tag162.xml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tags" Target="../tags/tag161.xml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slideLayout" Target="../slideLayouts/slideLayout1.xml"/><Relationship Id="rId68" Type="http://schemas.openxmlformats.org/officeDocument/2006/relationships/image" Target="../media/image7.png"/><Relationship Id="rId7" Type="http://schemas.openxmlformats.org/officeDocument/2006/relationships/tags" Target="../tags/tag12.xml"/><Relationship Id="rId71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image" Target="../media/image5.png"/><Relationship Id="rId74" Type="http://schemas.openxmlformats.org/officeDocument/2006/relationships/image" Target="../media/image13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61" Type="http://schemas.openxmlformats.org/officeDocument/2006/relationships/tags" Target="../tags/tag66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image" Target="../media/image4.png"/><Relationship Id="rId73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image" Target="../media/image3.png"/><Relationship Id="rId69" Type="http://schemas.openxmlformats.org/officeDocument/2006/relationships/image" Target="../media/image8.png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image" Target="../media/image11.png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image" Target="../media/image6.png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68.xml"/><Relationship Id="rId7" Type="http://schemas.openxmlformats.org/officeDocument/2006/relationships/image" Target="../media/image115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9.xml"/><Relationship Id="rId9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73.xml"/><Relationship Id="rId7" Type="http://schemas.openxmlformats.org/officeDocument/2006/relationships/image" Target="../media/image12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177.xml"/><Relationship Id="rId7" Type="http://schemas.openxmlformats.org/officeDocument/2006/relationships/image" Target="../media/image12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8.png"/><Relationship Id="rId4" Type="http://schemas.openxmlformats.org/officeDocument/2006/relationships/tags" Target="../tags/tag178.xml"/><Relationship Id="rId9" Type="http://schemas.openxmlformats.org/officeDocument/2006/relationships/image" Target="../media/image1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5.xml"/><Relationship Id="rId7" Type="http://schemas.openxmlformats.org/officeDocument/2006/relationships/image" Target="../media/image2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31.png"/><Relationship Id="rId5" Type="http://schemas.openxmlformats.org/officeDocument/2006/relationships/tags" Target="../tags/tag81.xml"/><Relationship Id="rId10" Type="http://schemas.openxmlformats.org/officeDocument/2006/relationships/image" Target="../media/image30.png"/><Relationship Id="rId4" Type="http://schemas.openxmlformats.org/officeDocument/2006/relationships/tags" Target="../tags/tag80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1043541"/>
            <a:ext cx="118748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Spectral functions of mesons                            at finite temperature/density</a:t>
            </a:r>
            <a:endParaRPr lang="en-US" altLang="ja-JP" sz="5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endParaRPr kumimoji="1" lang="ja-JP" altLang="en-US" sz="4800" b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2075" y="4451028"/>
            <a:ext cx="5098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the 31</a:t>
            </a:r>
            <a:r>
              <a:rPr lang="en-US" altLang="ja-JP" baseline="30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st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Reimei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workshop on hadron physics in extreme conditions at J-PARC, 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Tokai, Japan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17. January, 2016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5038" y="2893771"/>
            <a:ext cx="78768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K. Suzuki, P. Gubler and M. Oka, arXiv:1511.04513 [</a:t>
            </a:r>
            <a:r>
              <a:rPr kumimoji="1"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hep-ph</a:t>
            </a:r>
            <a:r>
              <a:rPr kumimoji="1"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]</a:t>
            </a:r>
            <a:r>
              <a:rPr lang="en-US" altLang="ja-JP" sz="2400" dirty="0">
                <a:solidFill>
                  <a:schemeClr val="bg1"/>
                </a:solidFill>
              </a:rPr>
              <a:t>.</a:t>
            </a:r>
            <a:endParaRPr kumimoji="1"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49510" y="4573691"/>
            <a:ext cx="3726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Collaborators: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Keisuke </a:t>
            </a:r>
            <a:r>
              <a:rPr lang="en-US" altLang="ja-JP" sz="20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kumimoji="1"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</a:t>
            </a:r>
            <a:r>
              <a:rPr kumimoji="1"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Wolfram Weise (TUM)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 Suzuki (RIKEN)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Makoto Oka 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Tech)</a:t>
            </a:r>
          </a:p>
        </p:txBody>
      </p:sp>
      <p:sp>
        <p:nvSpPr>
          <p:cNvPr id="2" name="円/楕円 1"/>
          <p:cNvSpPr/>
          <p:nvPr/>
        </p:nvSpPr>
        <p:spPr>
          <a:xfrm>
            <a:off x="7850459" y="1845508"/>
            <a:ext cx="2787804" cy="1059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  <a:endParaRPr lang="en-US" altLang="ja-JP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Structure of QCD sum rules for the phi meson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2" name="図 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0" y="969599"/>
            <a:ext cx="6294953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9829" y="77694"/>
            <a:ext cx="277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However…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4546" y="1871290"/>
            <a:ext cx="638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et al. (BMW Collaboration), arXiv:1510.08013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2378" y="1094810"/>
            <a:ext cx="836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New physical point lattice QCD results for 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σ</a:t>
            </a:r>
            <a:r>
              <a:rPr lang="en-US" altLang="ja-JP" baseline="-25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sN</a:t>
            </a:r>
            <a:r>
              <a:rPr lang="en-US" altLang="ja-JP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have become available recently: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8" y="2466302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1436913" y="193621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546" y="3373519"/>
            <a:ext cx="638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.-B. Yang et al. (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 smtClean="0">
                <a:solidFill>
                  <a:schemeClr val="bg1"/>
                </a:solidFill>
              </a:rPr>
              <a:t>QCD Collaboration), arXiv:1511.09089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1436913" y="3438442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8" y="3996385"/>
            <a:ext cx="324950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144545" y="4820928"/>
            <a:ext cx="71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Abdel-</a:t>
            </a:r>
            <a:r>
              <a:rPr lang="en-US" altLang="ja-JP" dirty="0" err="1" smtClean="0">
                <a:solidFill>
                  <a:schemeClr val="bg1"/>
                </a:solidFill>
              </a:rPr>
              <a:t>Rehim</a:t>
            </a:r>
            <a:r>
              <a:rPr lang="en-US" altLang="ja-JP" dirty="0" smtClean="0">
                <a:solidFill>
                  <a:schemeClr val="bg1"/>
                </a:solidFill>
              </a:rPr>
              <a:t>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 smtClean="0">
                <a:solidFill>
                  <a:schemeClr val="bg1"/>
                </a:solidFill>
              </a:rPr>
              <a:t> Collaboration), arXiv:1601.01624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1436913" y="4885851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90" y="5388505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9990909" y="3045788"/>
            <a:ext cx="143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>
                <a:solidFill>
                  <a:schemeClr val="bg1"/>
                </a:solidFill>
              </a:rPr>
              <a:t>??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28745" y="404216"/>
            <a:ext cx="534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Issues with </a:t>
            </a:r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sum rules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4230" y="1558100"/>
            <a:ext cx="923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Details of the spectral function cannot be studied                        (e.g. width)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4230" y="2946929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Higher order OPE terms are always present                (e.g. four-quark condensates at dimension 6)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230" y="4417168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a model to compute the complete spectral function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393371" y="4535384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1719942" y="1714648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>
            <a:off x="1719942" y="3179444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4230" y="5625483"/>
            <a:ext cx="854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moments to probe specific condensates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393371" y="5743699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80708" y="347691"/>
            <a:ext cx="263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Method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676" y="1142642"/>
            <a:ext cx="531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meson dominance model: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237739" y="2297572"/>
            <a:ext cx="5682941" cy="445636"/>
            <a:chOff x="2026508" y="2371712"/>
            <a:chExt cx="5682941" cy="445636"/>
          </a:xfrm>
        </p:grpSpPr>
        <p:sp>
          <p:nvSpPr>
            <p:cNvPr id="8" name="フリーフォーム 7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円/楕円 27"/>
          <p:cNvSpPr/>
          <p:nvPr/>
        </p:nvSpPr>
        <p:spPr>
          <a:xfrm>
            <a:off x="5403808" y="1842765"/>
            <a:ext cx="422171" cy="556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870501" y="2230687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29" idx="6"/>
          </p:cNvCxnSpPr>
          <p:nvPr/>
        </p:nvCxnSpPr>
        <p:spPr>
          <a:xfrm>
            <a:off x="5380535" y="2490179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3946766" y="2490179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3528401" y="4737304"/>
            <a:ext cx="3189233" cy="469066"/>
            <a:chOff x="4385459" y="4693771"/>
            <a:chExt cx="3189233" cy="469066"/>
          </a:xfrm>
        </p:grpSpPr>
        <p:cxnSp>
          <p:nvCxnSpPr>
            <p:cNvPr id="46" name="直線コネクタ 45"/>
            <p:cNvCxnSpPr>
              <a:endCxn id="47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円/楕円 46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>
              <a:stCxn id="47" idx="6"/>
              <a:endCxn id="5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stCxn id="50" idx="6"/>
              <a:endCxn id="56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円/楕円 55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>
              <a:stCxn id="56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円/楕円 29"/>
          <p:cNvSpPr/>
          <p:nvPr/>
        </p:nvSpPr>
        <p:spPr>
          <a:xfrm>
            <a:off x="3766766" y="3637070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1"/>
          <p:cNvSpPr txBox="1">
            <a:spLocks noChangeArrowheads="1"/>
          </p:cNvSpPr>
          <p:nvPr/>
        </p:nvSpPr>
        <p:spPr bwMode="auto">
          <a:xfrm>
            <a:off x="7380123" y="4587998"/>
            <a:ext cx="43464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-loops introduce self-energy corrections to the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propagator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46" y="2021974"/>
            <a:ext cx="354009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59" y="2043302"/>
            <a:ext cx="447467" cy="2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91" y="1873113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8" y="2882952"/>
            <a:ext cx="283207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6" y="2907665"/>
            <a:ext cx="283207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37" y="3791240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59" y="4429742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11" y="4426881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04" y="4427348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6" y="5288888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21" y="5238078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65" y="529440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3255" y="338817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in nuclear matter?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3062964" y="2276482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817624" y="2498911"/>
            <a:ext cx="217478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816456" y="2423992"/>
            <a:ext cx="217478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 rot="10800000">
            <a:off x="6991245" y="2275704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708456" y="23879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910926" y="2369363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779874" y="2594429"/>
            <a:ext cx="1356320" cy="1164904"/>
            <a:chOff x="8054399" y="2688591"/>
            <a:chExt cx="1324377" cy="1148981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8" name="フローチャート: 結合子 1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2" name="グループ化 11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6" name="フローチャート: 結合子 15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3" name="グループ化 12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4" name="フローチャート: 結合子 13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5" name="図 1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20" name="グループ化 19"/>
          <p:cNvGrpSpPr/>
          <p:nvPr/>
        </p:nvGrpSpPr>
        <p:grpSpPr>
          <a:xfrm>
            <a:off x="6303889" y="2756562"/>
            <a:ext cx="1283583" cy="1155813"/>
            <a:chOff x="7438079" y="4562659"/>
            <a:chExt cx="1283583" cy="1155813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28" name="フローチャート: 結合子 2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9" name="図 2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2" name="グループ化 21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26" name="フローチャート: 結合子 25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3" name="グループ化 22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24" name="フローチャート: 結合子 23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0" name="グループ化 29"/>
          <p:cNvGrpSpPr/>
          <p:nvPr/>
        </p:nvGrpSpPr>
        <p:grpSpPr>
          <a:xfrm>
            <a:off x="4518748" y="1128067"/>
            <a:ext cx="1283583" cy="1155813"/>
            <a:chOff x="7438079" y="4562659"/>
            <a:chExt cx="1283583" cy="1155813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38" name="フローチャート: 結合子 3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9" name="図 38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32" name="グループ化 31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36" name="フローチャート: 結合子 35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7" name="図 36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33" name="グループ化 32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34" name="フローチャート: 結合子 33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図 34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40" name="グループ化 39"/>
          <p:cNvGrpSpPr/>
          <p:nvPr/>
        </p:nvGrpSpPr>
        <p:grpSpPr>
          <a:xfrm>
            <a:off x="5903850" y="1091179"/>
            <a:ext cx="1356320" cy="1164904"/>
            <a:chOff x="8054399" y="2688591"/>
            <a:chExt cx="1324377" cy="1148981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48" name="フローチャート: 結合子 4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2" name="グループ化 41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46" name="フローチャート: 結合子 45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7" name="図 4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3" name="グループ化 42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44" name="フローチャート: 結合子 43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図 4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sp>
        <p:nvSpPr>
          <p:cNvPr id="51" name="円/楕円 50"/>
          <p:cNvSpPr/>
          <p:nvPr/>
        </p:nvSpPr>
        <p:spPr>
          <a:xfrm>
            <a:off x="5648833" y="2201578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1" idx="6"/>
          </p:cNvCxnSpPr>
          <p:nvPr/>
        </p:nvCxnSpPr>
        <p:spPr>
          <a:xfrm>
            <a:off x="6158867" y="2461070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4725098" y="2461070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4544406" y="3615813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6704916" y="4963582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4325397" y="4963582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リーフォーム 64"/>
          <p:cNvSpPr/>
          <p:nvPr/>
        </p:nvSpPr>
        <p:spPr>
          <a:xfrm>
            <a:off x="5041557" y="4263072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5053913" y="4979774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6190734" y="4967416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4994862" y="4850339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6592329" y="4868638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534202" y="5152769"/>
            <a:ext cx="650353" cy="56653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2" idx="3"/>
          </p:cNvCxnSpPr>
          <p:nvPr/>
        </p:nvCxnSpPr>
        <p:spPr>
          <a:xfrm flipV="1">
            <a:off x="5075181" y="5636338"/>
            <a:ext cx="554263" cy="255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2" idx="5"/>
          </p:cNvCxnSpPr>
          <p:nvPr/>
        </p:nvCxnSpPr>
        <p:spPr>
          <a:xfrm flipH="1" flipV="1">
            <a:off x="6089313" y="5636338"/>
            <a:ext cx="595692" cy="2673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90" idx="1"/>
          </p:cNvCxnSpPr>
          <p:nvPr/>
        </p:nvCxnSpPr>
        <p:spPr>
          <a:xfrm flipH="1">
            <a:off x="6228357" y="4730934"/>
            <a:ext cx="1942904" cy="607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1"/>
          <p:cNvSpPr txBox="1">
            <a:spLocks noChangeArrowheads="1"/>
          </p:cNvSpPr>
          <p:nvPr/>
        </p:nvSpPr>
        <p:spPr bwMode="auto">
          <a:xfrm>
            <a:off x="8171261" y="4376991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Forward KN (or KN) scattering amplitude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9162000" y="4446000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大かっこ 96"/>
          <p:cNvSpPr/>
          <p:nvPr/>
        </p:nvSpPr>
        <p:spPr>
          <a:xfrm>
            <a:off x="8246707" y="5212678"/>
            <a:ext cx="3356288" cy="1072090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1"/>
          <p:cNvSpPr txBox="1">
            <a:spLocks noChangeArrowheads="1"/>
          </p:cNvSpPr>
          <p:nvPr/>
        </p:nvSpPr>
        <p:spPr bwMode="auto">
          <a:xfrm>
            <a:off x="8443709" y="5269105"/>
            <a:ext cx="3159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If working at linear order in density, the free scattering amplitudes can be used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52" y="1824065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04" y="3899838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96" y="5262109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59" y="5275928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8" y="5881715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図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99" y="5893146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90" grpId="0"/>
      <p:bldP spid="97" grpId="0" animBg="1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22434" y="314104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(Spectral Density)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9" y="1108666"/>
            <a:ext cx="4936063" cy="35337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826" y="1100750"/>
            <a:ext cx="4997463" cy="353370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508551" y="3777933"/>
            <a:ext cx="593124" cy="13482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80916" y="5122479"/>
            <a:ext cx="38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Takes into account further KN-interactions</a:t>
            </a:r>
            <a:r>
              <a:rPr lang="ja-JP" altLang="en-US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intermediate hyperons, such as: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020315" y="521408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31783" y="565353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652264" y="565353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368424" y="495302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380780" y="566972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17601" y="565736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321729" y="55402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19196" y="555859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9" idx="3"/>
          </p:cNvCxnSpPr>
          <p:nvPr/>
        </p:nvCxnSpPr>
        <p:spPr>
          <a:xfrm flipV="1">
            <a:off x="4005581" y="6138389"/>
            <a:ext cx="830017" cy="367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428537" y="6102213"/>
            <a:ext cx="815727" cy="4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12073" y="600127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66262" y="6005430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4862694" y="6102213"/>
            <a:ext cx="64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62694" y="6057514"/>
            <a:ext cx="61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8810368" y="3479112"/>
            <a:ext cx="778476" cy="5976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199606" y="4239199"/>
            <a:ext cx="1" cy="5971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81093" y="4809278"/>
            <a:ext cx="384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Asymmetric modification of the spectrum.                                            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necessarily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parametrizable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by a simple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-Wigner peak!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Important message for future E16 experiment at J-PARC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1" y="5084617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92" y="5797616"/>
            <a:ext cx="201049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3" y="595206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6" y="596588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2" y="650666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651960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46" grpId="0" animBg="1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4780" y="301748"/>
            <a:ext cx="923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 analysis of obtained spectral functions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657" y="1013869"/>
            <a:ext cx="605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-type QCD sum rules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右矢印 17"/>
          <p:cNvSpPr>
            <a:spLocks noChangeArrowheads="1"/>
          </p:cNvSpPr>
          <p:nvPr/>
        </p:nvSpPr>
        <p:spPr bwMode="auto">
          <a:xfrm rot="5400000">
            <a:off x="4882590" y="3857330"/>
            <a:ext cx="980772" cy="6405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2829" y="3840839"/>
            <a:ext cx="213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Large M limit</a:t>
            </a:r>
          </a:p>
        </p:txBody>
      </p:sp>
      <p:sp>
        <p:nvSpPr>
          <p:cNvPr id="27" name="右中かっこ 26"/>
          <p:cNvSpPr/>
          <p:nvPr/>
        </p:nvSpPr>
        <p:spPr>
          <a:xfrm>
            <a:off x="7353380" y="4905627"/>
            <a:ext cx="370702" cy="1572659"/>
          </a:xfrm>
          <a:prstGeom prst="rightBrace">
            <a:avLst>
              <a:gd name="adj1" fmla="val 38333"/>
              <a:gd name="adj2" fmla="val 49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77194" y="5338013"/>
            <a:ext cx="15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Finite-energy sum rules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16" y="1534667"/>
            <a:ext cx="2659801" cy="5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66" y="1570788"/>
            <a:ext cx="5160614" cy="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4" y="2479218"/>
            <a:ext cx="1818592" cy="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05" y="2445026"/>
            <a:ext cx="3656367" cy="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6" y="2985579"/>
            <a:ext cx="1138869" cy="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11" y="2991224"/>
            <a:ext cx="6847557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9" y="3954661"/>
            <a:ext cx="4041606" cy="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2" y="4705502"/>
            <a:ext cx="2994908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39" y="5329539"/>
            <a:ext cx="3123712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03" y="5935139"/>
            <a:ext cx="3290310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How is this complicated behavior related to partial restauration of chiral symmetry?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46001" y="252321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016" y="193804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72588" y="1917931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58753" y="5941313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1026" y="6374701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7" y="2318041"/>
            <a:ext cx="5364945" cy="3542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5" y="2318041"/>
            <a:ext cx="5381058" cy="3560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6" y="599686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599430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02489" y="257772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6000" y="810000"/>
            <a:ext cx="30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2955" y="194700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4945" y="1938042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12356" y="6108186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3424" y="6541574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0" y="2338152"/>
            <a:ext cx="5347642" cy="35527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92" y="2338152"/>
            <a:ext cx="5360792" cy="35527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7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0054" y="181175"/>
            <a:ext cx="6850876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What about the chiral condensate?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467886" y="806651"/>
            <a:ext cx="5352146" cy="6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t finite density:</a:t>
            </a:r>
            <a:endParaRPr lang="en-US" altLang="ja-JP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4" y="1512601"/>
            <a:ext cx="7285127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 flipH="1" flipV="1">
            <a:off x="7537622" y="2713489"/>
            <a:ext cx="284205" cy="30891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3" y="2126629"/>
            <a:ext cx="5655331" cy="7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537622" y="2948203"/>
            <a:ext cx="24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N-</a:t>
            </a:r>
            <a:r>
              <a:rPr kumimoji="1" lang="el-GR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σ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term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45644" y="3347658"/>
            <a:ext cx="442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(value still not well known)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03531" y="4947858"/>
            <a:ext cx="452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M. </a:t>
            </a:r>
            <a:r>
              <a:rPr lang="en-US" altLang="ja-JP" dirty="0" err="1">
                <a:solidFill>
                  <a:schemeClr val="bg1"/>
                </a:solidFill>
              </a:rPr>
              <a:t>Hoferichter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</a:rPr>
              <a:t>J. </a:t>
            </a:r>
            <a:r>
              <a:rPr lang="en-US" altLang="ja-JP" dirty="0">
                <a:solidFill>
                  <a:schemeClr val="bg1"/>
                </a:solidFill>
              </a:rPr>
              <a:t>Ruiz de Elvira, </a:t>
            </a:r>
            <a:r>
              <a:rPr lang="en-US" altLang="ja-JP" dirty="0" smtClean="0">
                <a:solidFill>
                  <a:schemeClr val="bg1"/>
                </a:solidFill>
              </a:rPr>
              <a:t>B. </a:t>
            </a:r>
            <a:r>
              <a:rPr lang="en-US" altLang="ja-JP" dirty="0" err="1" smtClean="0">
                <a:solidFill>
                  <a:schemeClr val="bg1"/>
                </a:solidFill>
              </a:rPr>
              <a:t>Kubis</a:t>
            </a:r>
            <a:r>
              <a:rPr lang="en-US" altLang="ja-JP" dirty="0" smtClean="0">
                <a:solidFill>
                  <a:schemeClr val="bg1"/>
                </a:solidFill>
              </a:rPr>
              <a:t> and U.-G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err="1" smtClean="0">
                <a:solidFill>
                  <a:schemeClr val="bg1"/>
                </a:solidFill>
              </a:rPr>
              <a:t>Meißner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115</a:t>
            </a:r>
            <a:r>
              <a:rPr lang="en-US" altLang="ja-JP" dirty="0">
                <a:solidFill>
                  <a:schemeClr val="bg1"/>
                </a:solidFill>
              </a:rPr>
              <a:t>, 092301 (2015</a:t>
            </a:r>
            <a:r>
              <a:rPr lang="en-US" altLang="ja-JP" dirty="0" smtClean="0">
                <a:solidFill>
                  <a:schemeClr val="bg1"/>
                </a:solidFill>
              </a:rPr>
              <a:t>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3998648">
            <a:off x="5571339" y="3282819"/>
            <a:ext cx="397744" cy="212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9341" y="3481433"/>
            <a:ext cx="191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Newest fit to </a:t>
            </a:r>
            <a:r>
              <a:rPr kumimoji="1"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N scattering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03" y="6030542"/>
            <a:ext cx="3396653" cy="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下矢印 24"/>
          <p:cNvSpPr/>
          <p:nvPr/>
        </p:nvSpPr>
        <p:spPr>
          <a:xfrm>
            <a:off x="8360108" y="3977410"/>
            <a:ext cx="397744" cy="118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37839" y="4069420"/>
            <a:ext cx="301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Recent</a:t>
            </a:r>
            <a:r>
              <a:rPr kumimoji="1" lang="en-US" altLang="ja-JP" dirty="0" smtClean="0">
                <a:solidFill>
                  <a:schemeClr val="bg1"/>
                </a:solidFill>
              </a:rPr>
              <a:t> lattice QCD determination at physical quark masses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12" y="6135903"/>
            <a:ext cx="2838299" cy="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244621" y="5296300"/>
            <a:ext cx="452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i="1" dirty="0" smtClean="0">
                <a:solidFill>
                  <a:schemeClr val="bg1"/>
                </a:solidFill>
              </a:rPr>
              <a:t>et al</a:t>
            </a:r>
            <a:r>
              <a:rPr lang="en-US" altLang="ja-JP" dirty="0" smtClean="0">
                <a:solidFill>
                  <a:schemeClr val="bg1"/>
                </a:solidFill>
              </a:rPr>
              <a:t>., (BMW Collaboration),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arXiv:1510.08013 [</a:t>
            </a:r>
            <a:r>
              <a:rPr lang="en-US" altLang="ja-JP" dirty="0" err="1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左右矢印 29"/>
          <p:cNvSpPr/>
          <p:nvPr/>
        </p:nvSpPr>
        <p:spPr>
          <a:xfrm rot="211005">
            <a:off x="5335980" y="5944916"/>
            <a:ext cx="1796914" cy="46531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8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 animBg="1"/>
      <p:bldP spid="26" grpId="0"/>
      <p:bldP spid="29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title"/>
          </p:nvPr>
        </p:nvSpPr>
        <p:spPr>
          <a:xfrm>
            <a:off x="4053308" y="28700"/>
            <a:ext cx="4781773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D-meson in nuclear matter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9890" y="548816"/>
            <a:ext cx="24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 sum rules we use: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81" y="1044340"/>
            <a:ext cx="3360220" cy="8257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01" y="1043845"/>
            <a:ext cx="348003" cy="8229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33" y="1040992"/>
            <a:ext cx="3884192" cy="82577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4044359" y="855935"/>
            <a:ext cx="403359" cy="37011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9" y="644649"/>
            <a:ext cx="477327" cy="2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2922" y="1970051"/>
            <a:ext cx="8082543" cy="33908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2922" y="5460876"/>
            <a:ext cx="8082543" cy="1190404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5107924" y="2548392"/>
            <a:ext cx="718457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986646" y="5620650"/>
            <a:ext cx="741764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7" y="550658"/>
            <a:ext cx="3001165" cy="3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 flipH="1">
            <a:off x="5188479" y="855935"/>
            <a:ext cx="660917" cy="4046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0774" y="398781"/>
            <a:ext cx="277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77" y="279737"/>
            <a:ext cx="3614543" cy="25725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16" y="3053808"/>
            <a:ext cx="4322439" cy="3103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71" y="3053808"/>
            <a:ext cx="4352921" cy="3115326"/>
          </a:xfrm>
          <a:prstGeom prst="rect">
            <a:avLst/>
          </a:prstGeom>
        </p:spPr>
      </p:pic>
      <p:sp>
        <p:nvSpPr>
          <p:cNvPr id="11" name="曲折矢印 10"/>
          <p:cNvSpPr/>
          <p:nvPr/>
        </p:nvSpPr>
        <p:spPr>
          <a:xfrm rot="5400000">
            <a:off x="8718838" y="1446806"/>
            <a:ext cx="1260389" cy="10198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曲折矢印 11"/>
          <p:cNvSpPr/>
          <p:nvPr/>
        </p:nvSpPr>
        <p:spPr>
          <a:xfrm rot="5400000" flipV="1">
            <a:off x="3223142" y="1497278"/>
            <a:ext cx="1260389" cy="9188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68886" y="6288877"/>
            <a:ext cx="5323114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K. Suzuki, P. Gubler and M. Oka, arXiv:1511.04513 [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hep-ph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]</a:t>
            </a:r>
            <a:r>
              <a:rPr lang="en-US" altLang="ja-JP" sz="1600" dirty="0">
                <a:solidFill>
                  <a:schemeClr val="bg1"/>
                </a:solidFill>
              </a:rPr>
              <a:t>.</a:t>
            </a:r>
            <a:endParaRPr lang="en-US" altLang="ja-JP" sz="16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4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2" y="1245641"/>
            <a:ext cx="5406928" cy="3706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9003" y="122969"/>
            <a:ext cx="277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20" y="1247501"/>
            <a:ext cx="5319197" cy="37025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17" y="5263423"/>
            <a:ext cx="3186317" cy="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58995" y="5200586"/>
            <a:ext cx="464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To be measured at </a:t>
            </a:r>
            <a:r>
              <a:rPr lang="en-US" altLang="ja-JP" sz="2000" dirty="0">
                <a:solidFill>
                  <a:schemeClr val="bg1"/>
                </a:solidFill>
              </a:rPr>
              <a:t>the CBM </a:t>
            </a:r>
            <a:r>
              <a:rPr lang="en-US" altLang="ja-JP" sz="2000" dirty="0" smtClean="0">
                <a:solidFill>
                  <a:schemeClr val="bg1"/>
                </a:solidFill>
              </a:rPr>
              <a:t>(Compressed </a:t>
            </a:r>
            <a:r>
              <a:rPr lang="en-US" altLang="ja-JP" sz="2000" dirty="0">
                <a:solidFill>
                  <a:schemeClr val="bg1"/>
                </a:solidFill>
              </a:rPr>
              <a:t>Baryon Matter)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experiment at FAIR, GSI?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8995" y="6091928"/>
            <a:ext cx="464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And/or at </a:t>
            </a:r>
            <a:r>
              <a:rPr lang="en-US" altLang="ja-JP" sz="2000" dirty="0" smtClean="0">
                <a:solidFill>
                  <a:schemeClr val="bg1"/>
                </a:solidFill>
              </a:rPr>
              <a:t>J-PARC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??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 rot="19658934">
            <a:off x="2471058" y="2732314"/>
            <a:ext cx="1099457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19753534">
            <a:off x="2187692" y="2446338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ncrease!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512" y="5782938"/>
            <a:ext cx="48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Possible explanation within a quark model: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512" y="6081062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A. Park, P. Gubler, M. Harada, S.H. Lee, C. Nonaka and W. Park, arXiv:1601.01250 [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nucl-th</a:t>
            </a:r>
            <a:r>
              <a:rPr kumimoji="1"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50340" y="123846"/>
            <a:ext cx="252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6200000">
            <a:off x="1411119" y="1457934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79" y="831732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nucleon.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4351" y="1757293"/>
            <a:ext cx="905765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Consistency check between experiment, lattice QCD and sum rules 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2179" y="2474381"/>
            <a:ext cx="1091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</a:rPr>
              <a:t>Heavy-light mesons (e.g. D-mesons) in nuclear matter are unique probes for partial restauration of chiral symmetry </a:t>
            </a:r>
            <a:endParaRPr lang="en-US" altLang="ja-JP" sz="2400" dirty="0" smtClean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" name="下矢印 23"/>
          <p:cNvSpPr/>
          <p:nvPr/>
        </p:nvSpPr>
        <p:spPr bwMode="auto">
          <a:xfrm rot="16200000">
            <a:off x="1411119" y="3147049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64351" y="3446408"/>
            <a:ext cx="837184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πN-sigma term determines magnitude of mass shifts 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50340" y="3968850"/>
            <a:ext cx="231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Outlook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2179" y="4676736"/>
            <a:ext cx="795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Further improve the sum rule computation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8" name="下矢印 27"/>
          <p:cNvSpPr/>
          <p:nvPr/>
        </p:nvSpPr>
        <p:spPr bwMode="auto">
          <a:xfrm rot="16200000">
            <a:off x="1411119" y="4984651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46580" y="5217518"/>
            <a:ext cx="829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Complete OPE up to operators of mass dimension 6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179" y="5753721"/>
            <a:ext cx="533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Consider finite momentum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6200000">
            <a:off x="1411119" y="6044224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46580" y="6269178"/>
            <a:ext cx="829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Make predictions for the E16 experiment at J-PARC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3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In-nucleus decay fractions for E325 kinematics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Hayano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Hatsuda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82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20835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7783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083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9" y="1677849"/>
            <a:ext cx="2016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7" y="2536462"/>
            <a:ext cx="2488011" cy="31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933826"/>
            <a:ext cx="14446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4710708" y="3143052"/>
            <a:ext cx="400050" cy="611386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137224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39" y="3356531"/>
            <a:ext cx="1449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5" name="左矢印 9"/>
          <p:cNvSpPr>
            <a:spLocks noChangeArrowheads="1"/>
          </p:cNvSpPr>
          <p:nvPr/>
        </p:nvSpPr>
        <p:spPr bwMode="auto">
          <a:xfrm>
            <a:off x="4719037" y="4071305"/>
            <a:ext cx="388938" cy="611386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137226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90" y="4271946"/>
            <a:ext cx="15128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3" name="テキスト ボックス 11"/>
          <p:cNvSpPr txBox="1">
            <a:spLocks noChangeArrowheads="1"/>
          </p:cNvSpPr>
          <p:nvPr/>
        </p:nvSpPr>
        <p:spPr bwMode="auto">
          <a:xfrm>
            <a:off x="1978283" y="5805610"/>
            <a:ext cx="3938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0844" name="テキスト ボックス 2"/>
          <p:cNvSpPr txBox="1">
            <a:spLocks noChangeArrowheads="1"/>
          </p:cNvSpPr>
          <p:nvPr/>
        </p:nvSpPr>
        <p:spPr bwMode="auto">
          <a:xfrm>
            <a:off x="2265567" y="2205056"/>
            <a:ext cx="263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2" y="2511395"/>
            <a:ext cx="19304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7165182" y="5878513"/>
            <a:ext cx="3789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2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左矢印 9"/>
          <p:cNvSpPr>
            <a:spLocks noChangeArrowheads="1"/>
          </p:cNvSpPr>
          <p:nvPr/>
        </p:nvSpPr>
        <p:spPr bwMode="auto">
          <a:xfrm>
            <a:off x="9190038" y="3628133"/>
            <a:ext cx="388938" cy="611386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07" y="3815656"/>
            <a:ext cx="1665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190038" y="5000559"/>
            <a:ext cx="388938" cy="611386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5182427"/>
            <a:ext cx="1666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048501" y="2228851"/>
            <a:ext cx="263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5" grpId="0" animBg="1"/>
      <p:bldP spid="15" grpId="0"/>
      <p:bldP spid="16" grpId="0" animBg="1"/>
      <p:bldP spid="1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9317" y="163756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92551" y="1106816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496519" y="1230825"/>
            <a:ext cx="2935154" cy="2461225"/>
            <a:chOff x="6477676" y="2600433"/>
            <a:chExt cx="4466948" cy="386273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3" name="フローチャート: 結合子 12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6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" name="フローチャート: 結合子 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6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5" name="フローチャート: 結合子 4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6" name="図 45"/>
                <p:cNvPicPr>
                  <a:picLocks noChangeAspect="1"/>
                </p:cNvPicPr>
                <p:nvPr>
                  <p:custDataLst>
                    <p:tags r:id="rId6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グループ化 59"/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5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1" name="フローチャート: 結合子 5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>
                  <p:custDataLst>
                    <p:tags r:id="rId5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>
                  <p:custDataLst>
                    <p:tags r:id="rId5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/>
                <p:cNvPicPr>
                  <a:picLocks noChangeAspect="1"/>
                </p:cNvPicPr>
                <p:nvPr>
                  <p:custDataLst>
                    <p:tags r:id="rId56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/>
                <p:cNvPicPr>
                  <a:picLocks noChangeAspect="1"/>
                </p:cNvPicPr>
                <p:nvPr>
                  <p:custDataLst>
                    <p:tags r:id="rId5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/>
                <p:cNvPicPr>
                  <a:picLocks noChangeAspect="1"/>
                </p:cNvPicPr>
                <p:nvPr>
                  <p:custDataLst>
                    <p:tags r:id="rId5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グループ化 80"/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9" name="フローチャート: 結合子 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図 89"/>
                <p:cNvPicPr>
                  <a:picLocks noChangeAspect="1"/>
                </p:cNvPicPr>
                <p:nvPr>
                  <p:custDataLst>
                    <p:tags r:id="rId5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7" name="フローチャート: 結合子 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8" name="図 87"/>
                <p:cNvPicPr>
                  <a:picLocks noChangeAspect="1"/>
                </p:cNvPicPr>
                <p:nvPr>
                  <p:custDataLst>
                    <p:tags r:id="rId5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5" name="フローチャート: 結合子 8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>
                  <p:custDataLst>
                    <p:tags r:id="rId5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9" name="フローチャート: 結合子 9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0" name="図 99"/>
                <p:cNvPicPr>
                  <a:picLocks noChangeAspect="1"/>
                </p:cNvPicPr>
                <p:nvPr>
                  <p:custDataLst>
                    <p:tags r:id="rId5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7" name="フローチャート: 結合子 9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/>
                <p:cNvPicPr>
                  <a:picLocks noChangeAspect="1"/>
                </p:cNvPicPr>
                <p:nvPr>
                  <p:custDataLst>
                    <p:tags r:id="rId4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/>
                <p:cNvPicPr>
                  <a:picLocks noChangeAspect="1"/>
                </p:cNvPicPr>
                <p:nvPr>
                  <p:custDataLst>
                    <p:tags r:id="rId4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1" name="グループ化 100"/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09" name="フローチャート: 結合子 10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07" name="フローチャート: 結合子 10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8" name="図 107"/>
                <p:cNvPicPr>
                  <a:picLocks noChangeAspect="1"/>
                </p:cNvPicPr>
                <p:nvPr>
                  <p:custDataLst>
                    <p:tags r:id="rId4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05" name="フローチャート: 結合子 10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6" name="図 105"/>
                <p:cNvPicPr>
                  <a:picLocks noChangeAspect="1"/>
                </p:cNvPicPr>
                <p:nvPr>
                  <p:custDataLst>
                    <p:tags r:id="rId4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19" name="フローチャート: 結合子 11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0" name="図 119"/>
                <p:cNvPicPr>
                  <a:picLocks noChangeAspect="1"/>
                </p:cNvPicPr>
                <p:nvPr>
                  <p:custDataLst>
                    <p:tags r:id="rId4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グループ化 11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17" name="フローチャート: 結合子 11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8" name="図 117"/>
                <p:cNvPicPr>
                  <a:picLocks noChangeAspect="1"/>
                </p:cNvPicPr>
                <p:nvPr>
                  <p:custDataLst>
                    <p:tags r:id="rId4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15" name="フローチャート: 結合子 11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図 115"/>
                <p:cNvPicPr>
                  <a:picLocks noChangeAspect="1"/>
                </p:cNvPicPr>
                <p:nvPr>
                  <p:custDataLst>
                    <p:tags r:id="rId4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1" name="グループ化 120"/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29" name="フローチャート: 結合子 12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0" name="図 129"/>
                <p:cNvPicPr>
                  <a:picLocks noChangeAspect="1"/>
                </p:cNvPicPr>
                <p:nvPr>
                  <p:custDataLst>
                    <p:tags r:id="rId4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27" name="フローチャート: 結合子 12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8" name="図 127"/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グループ化 12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25" name="フローチャート: 結合子 1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6" name="図 125"/>
                <p:cNvPicPr>
                  <a:picLocks noChangeAspect="1"/>
                </p:cNvPicPr>
                <p:nvPr>
                  <p:custDataLst>
                    <p:tags r:id="rId3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1" name="グループ化 140"/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142" name="フローチャート: 結合子 141"/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ローチャート: 結合子 142"/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4" name="図 143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6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45" name="図 144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6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1950509" y="2130924"/>
            <a:ext cx="1065772" cy="454699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50" y="384216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2483532" y="4759566"/>
            <a:ext cx="1044000" cy="478971"/>
            <a:chOff x="1824028" y="4732415"/>
            <a:chExt cx="1044000" cy="478971"/>
          </a:xfrm>
        </p:grpSpPr>
        <p:sp>
          <p:nvSpPr>
            <p:cNvPr id="132" name="フローチャート: 結合子 131"/>
            <p:cNvSpPr/>
            <p:nvPr/>
          </p:nvSpPr>
          <p:spPr>
            <a:xfrm>
              <a:off x="2378803" y="4732836"/>
              <a:ext cx="489225" cy="478550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/>
            <p:cNvSpPr/>
            <p:nvPr/>
          </p:nvSpPr>
          <p:spPr>
            <a:xfrm>
              <a:off x="1824028" y="4732415"/>
              <a:ext cx="489225" cy="478550"/>
            </a:xfrm>
            <a:prstGeom prst="flowChartConnector">
              <a:avLst/>
            </a:prstGeom>
            <a:solidFill>
              <a:srgbClr val="03ED1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4" name="図 133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692" y="4862499"/>
              <a:ext cx="196140" cy="22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35" name="図 13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82" y="4816458"/>
              <a:ext cx="210405" cy="30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2518442" y="5421051"/>
            <a:ext cx="1044000" cy="478800"/>
            <a:chOff x="1858938" y="5393900"/>
            <a:chExt cx="1044000" cy="478800"/>
          </a:xfrm>
        </p:grpSpPr>
        <p:sp>
          <p:nvSpPr>
            <p:cNvPr id="137" name="フローチャート: 結合子 136"/>
            <p:cNvSpPr/>
            <p:nvPr/>
          </p:nvSpPr>
          <p:spPr>
            <a:xfrm>
              <a:off x="2413713" y="5394321"/>
              <a:ext cx="489225" cy="478379"/>
            </a:xfrm>
            <a:prstGeom prst="flowChartConnector">
              <a:avLst/>
            </a:prstGeom>
            <a:solidFill>
              <a:srgbClr val="474399"/>
            </a:solidFill>
            <a:ln>
              <a:solidFill>
                <a:srgbClr val="382C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ローチャート: 結合子 137"/>
            <p:cNvSpPr/>
            <p:nvPr/>
          </p:nvSpPr>
          <p:spPr>
            <a:xfrm>
              <a:off x="1858938" y="5393900"/>
              <a:ext cx="489225" cy="478379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9" name="図 13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633" y="5503423"/>
              <a:ext cx="217062" cy="26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0" name="図 139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095" y="5497614"/>
              <a:ext cx="192521" cy="26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48" name="テキスト ボックス 147"/>
          <p:cNvSpPr txBox="1"/>
          <p:nvPr/>
        </p:nvSpPr>
        <p:spPr>
          <a:xfrm>
            <a:off x="1493176" y="3772140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24" y="4756964"/>
            <a:ext cx="764958" cy="3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9" y="5461124"/>
            <a:ext cx="721610" cy="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7529064" y="4014644"/>
            <a:ext cx="3011250" cy="2485010"/>
            <a:chOff x="6889201" y="4227635"/>
            <a:chExt cx="2834507" cy="2382857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8891433" y="5067061"/>
              <a:ext cx="832275" cy="693412"/>
              <a:chOff x="8054399" y="2688591"/>
              <a:chExt cx="1324377" cy="1148981"/>
            </a:xfrm>
          </p:grpSpPr>
          <p:grpSp>
            <p:nvGrpSpPr>
              <p:cNvPr id="227" name="グループ化 226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34" name="フローチャート: 結合子 233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5" name="図 234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8" name="グループ化 227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32" name="フローチャート: 結合子 23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3" name="図 232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9" name="グループ化 228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230" name="フローチャート: 結合子 22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1" name="図 230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2" name="グループ化 151"/>
            <p:cNvGrpSpPr/>
            <p:nvPr/>
          </p:nvGrpSpPr>
          <p:grpSpPr>
            <a:xfrm>
              <a:off x="7449024" y="5897491"/>
              <a:ext cx="814499" cy="713001"/>
              <a:chOff x="7438079" y="4562659"/>
              <a:chExt cx="1283583" cy="1155813"/>
            </a:xfrm>
          </p:grpSpPr>
          <p:grpSp>
            <p:nvGrpSpPr>
              <p:cNvPr id="218" name="グループ化 217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25" name="フローチャート: 結合子 2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6" name="図 225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9" name="グループ化 218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23" name="フローチャート: 結合子 22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4" name="図 223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0" name="グループ化 219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21" name="フローチャート: 結合子 2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2" name="図 22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3" name="グループ化 152"/>
            <p:cNvGrpSpPr/>
            <p:nvPr/>
          </p:nvGrpSpPr>
          <p:grpSpPr>
            <a:xfrm>
              <a:off x="8592950" y="4293300"/>
              <a:ext cx="814499" cy="713001"/>
              <a:chOff x="7438079" y="4562659"/>
              <a:chExt cx="1283583" cy="1155813"/>
            </a:xfrm>
          </p:grpSpPr>
          <p:grpSp>
            <p:nvGrpSpPr>
              <p:cNvPr id="209" name="グループ化 208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16" name="フローチャート: 結合子 21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7" name="図 216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0" name="グループ化 20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4" name="フローチャート: 結合子 21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5" name="図 214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1" name="グループ化 210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12" name="フローチャート: 結合子 21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3" name="図 212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4" name="グループ化 153"/>
            <p:cNvGrpSpPr/>
            <p:nvPr/>
          </p:nvGrpSpPr>
          <p:grpSpPr>
            <a:xfrm>
              <a:off x="8164049" y="5424221"/>
              <a:ext cx="814499" cy="713001"/>
              <a:chOff x="7438079" y="4562659"/>
              <a:chExt cx="1283583" cy="1155813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07" name="フローチャート: 結合子 20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8" name="図 207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05" name="フローチャート: 結合子 20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6" name="図 205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2" name="グループ化 201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03" name="フローチャート: 結合子 20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4" name="図 203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5" name="グループ化 154"/>
            <p:cNvGrpSpPr/>
            <p:nvPr/>
          </p:nvGrpSpPr>
          <p:grpSpPr>
            <a:xfrm>
              <a:off x="6934464" y="4630322"/>
              <a:ext cx="814499" cy="713001"/>
              <a:chOff x="7438079" y="4562659"/>
              <a:chExt cx="1283583" cy="1155813"/>
            </a:xfrm>
          </p:grpSpPr>
          <p:grpSp>
            <p:nvGrpSpPr>
              <p:cNvPr id="191" name="グループ化 190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98" name="フローチャート: 結合子 19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9" name="図 198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2" name="グループ化 191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96" name="フローチャート: 結合子 19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7" name="図 196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3" name="グループ化 192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194" name="フローチャート: 結合子 19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5" name="図 194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6" name="グループ化 155"/>
            <p:cNvGrpSpPr/>
            <p:nvPr/>
          </p:nvGrpSpPr>
          <p:grpSpPr>
            <a:xfrm>
              <a:off x="6889201" y="5319185"/>
              <a:ext cx="868528" cy="704723"/>
              <a:chOff x="8054399" y="2688591"/>
              <a:chExt cx="1324377" cy="1148981"/>
            </a:xfrm>
          </p:grpSpPr>
          <p:grpSp>
            <p:nvGrpSpPr>
              <p:cNvPr id="182" name="グループ化 18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9" name="フローチャート: 結合子 1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0" name="図 189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3" name="グループ化 18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87" name="フローチャート: 結合子 1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8" name="図 187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4" name="グループ化 18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85" name="フローチャート: 結合子 18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6" name="図 185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7" name="グループ化 156"/>
            <p:cNvGrpSpPr/>
            <p:nvPr/>
          </p:nvGrpSpPr>
          <p:grpSpPr>
            <a:xfrm>
              <a:off x="8813894" y="5817758"/>
              <a:ext cx="860654" cy="718609"/>
              <a:chOff x="8054399" y="2688591"/>
              <a:chExt cx="1324377" cy="1148981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0" name="フローチャート: 結合子 17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1" name="図 180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4" name="グループ化 17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78" name="フローチャート: 結合子 17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9" name="図 178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76" name="フローチャート: 結合子 17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7" name="図 176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8" name="グループ化 157"/>
            <p:cNvGrpSpPr/>
            <p:nvPr/>
          </p:nvGrpSpPr>
          <p:grpSpPr>
            <a:xfrm>
              <a:off x="7661049" y="4227635"/>
              <a:ext cx="861283" cy="726537"/>
              <a:chOff x="8054399" y="2688591"/>
              <a:chExt cx="1324377" cy="1148981"/>
            </a:xfrm>
          </p:grpSpPr>
          <p:grpSp>
            <p:nvGrpSpPr>
              <p:cNvPr id="164" name="グループ化 163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71" name="フローチャート: 結合子 170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2" name="図 17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5" name="グループ化 164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69" name="フローチャート: 結合子 168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0" name="図 169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6" name="グループ化 165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67" name="フローチャート: 結合子 16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68" name="図 16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0" name="フローチャート: 結合子 159"/>
            <p:cNvSpPr/>
            <p:nvPr/>
          </p:nvSpPr>
          <p:spPr>
            <a:xfrm>
              <a:off x="8366102" y="5015922"/>
              <a:ext cx="392050" cy="365888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ローチャート: 結合子 160"/>
            <p:cNvSpPr/>
            <p:nvPr/>
          </p:nvSpPr>
          <p:spPr>
            <a:xfrm>
              <a:off x="7921523" y="5015600"/>
              <a:ext cx="392050" cy="365888"/>
            </a:xfrm>
            <a:prstGeom prst="flowChartConnector">
              <a:avLst/>
            </a:prstGeom>
            <a:solidFill>
              <a:srgbClr val="03ED19"/>
            </a:solidFill>
            <a:ln>
              <a:solidFill>
                <a:srgbClr val="03E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2" name="図 16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445" y="5115059"/>
              <a:ext cx="157181" cy="16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63" name="図 16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549" y="5079858"/>
              <a:ext cx="168612" cy="23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237" name="図 2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2" y="6270043"/>
            <a:ext cx="3233467" cy="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2" y="3014254"/>
            <a:ext cx="2948819" cy="4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9" name="右矢印 238"/>
          <p:cNvSpPr/>
          <p:nvPr/>
        </p:nvSpPr>
        <p:spPr>
          <a:xfrm>
            <a:off x="5123955" y="2076747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右矢印 239"/>
          <p:cNvSpPr/>
          <p:nvPr/>
        </p:nvSpPr>
        <p:spPr>
          <a:xfrm>
            <a:off x="5123955" y="5109495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03" y="337654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2" y="1262857"/>
            <a:ext cx="705643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nucleon:                                     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from lattice QCD</a:t>
            </a:r>
          </a:p>
        </p:txBody>
      </p:sp>
      <p:pic>
        <p:nvPicPr>
          <p:cNvPr id="1136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69" y="2332666"/>
            <a:ext cx="5757694" cy="37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2311269" y="1927325"/>
            <a:ext cx="65801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Taken from M. Gong et al. (</a:t>
            </a:r>
            <a:r>
              <a:rPr lang="el-GR" altLang="ja-JP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χ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QCD Collaboration)</a:t>
            </a: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, arXiv:1304.1194 [</a:t>
            </a:r>
            <a:r>
              <a:rPr lang="en-US" altLang="ja-JP" sz="1400" dirty="0" err="1">
                <a:solidFill>
                  <a:srgbClr val="000000"/>
                </a:solidFill>
                <a:latin typeface="+mn-lt"/>
              </a:rPr>
              <a:t>hep-ph</a:t>
            </a: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].</a:t>
            </a:r>
          </a:p>
        </p:txBody>
      </p:sp>
      <p:sp>
        <p:nvSpPr>
          <p:cNvPr id="113670" name="AutoShape 11"/>
          <p:cNvSpPr>
            <a:spLocks noChangeArrowheads="1"/>
          </p:cNvSpPr>
          <p:nvPr/>
        </p:nvSpPr>
        <p:spPr bwMode="auto">
          <a:xfrm>
            <a:off x="3261199" y="5875758"/>
            <a:ext cx="146050" cy="397073"/>
          </a:xfrm>
          <a:prstGeom prst="upArrow">
            <a:avLst>
              <a:gd name="adj1" fmla="val 50000"/>
              <a:gd name="adj2" fmla="val 12489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13671" name="Text Box 12"/>
          <p:cNvSpPr txBox="1">
            <a:spLocks noChangeArrowheads="1"/>
          </p:cNvSpPr>
          <p:nvPr/>
        </p:nvSpPr>
        <p:spPr bwMode="auto">
          <a:xfrm>
            <a:off x="2900836" y="6317182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FF0000"/>
                </a:solidFill>
              </a:rPr>
              <a:t>y ~ 0.04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891414" y="3699853"/>
            <a:ext cx="2372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Still large systematic uncertainties?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86" y="1165116"/>
            <a:ext cx="2015781" cy="6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5" y="1255000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462320"/>
            <a:ext cx="259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4926184" y="2568061"/>
            <a:ext cx="1571708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626949" y="2388973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8092112" y="5384946"/>
            <a:ext cx="0" cy="36904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7476901" y="5782098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45" y="1108195"/>
            <a:ext cx="5873995" cy="6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03" y="1704981"/>
            <a:ext cx="3296466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2534425"/>
            <a:ext cx="2053861" cy="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7" y="4225628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 smtClean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95750" y="251333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Ratios of moments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2098" y="1447409"/>
            <a:ext cx="205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330" y="3082620"/>
            <a:ext cx="263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Nuclear Matter: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60087" y="3088408"/>
            <a:ext cx="142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(S-Wave)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54374" y="4672639"/>
            <a:ext cx="223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(S- and P-Wave)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8519" y="5864417"/>
            <a:ext cx="634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Interesting to measure in actual experiments?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74" y="1158333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48" y="4180516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74" y="2688394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86" y="6324282"/>
            <a:ext cx="2361045" cy="3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52052" y="201905"/>
            <a:ext cx="495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Second moment sum rule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734481" y="2910894"/>
            <a:ext cx="255856" cy="398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>
            <a:off x="7955943" y="2218915"/>
            <a:ext cx="370703" cy="591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1830" y="2160796"/>
            <a:ext cx="180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hypothesis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二方向矢印 3"/>
          <p:cNvSpPr/>
          <p:nvPr/>
        </p:nvSpPr>
        <p:spPr>
          <a:xfrm>
            <a:off x="8990321" y="2931020"/>
            <a:ext cx="695464" cy="1828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5784" y="4359459"/>
            <a:ext cx="222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Strongly violated?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57" y="1081641"/>
            <a:ext cx="3721717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15" y="2021867"/>
            <a:ext cx="6626265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4" y="2574396"/>
            <a:ext cx="2150973" cy="3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7" y="3306156"/>
            <a:ext cx="553233" cy="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8293" y="3110177"/>
            <a:ext cx="5313220" cy="35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9" y="1738834"/>
            <a:ext cx="4857774" cy="1133731"/>
          </a:xfrm>
          <a:prstGeom prst="rect">
            <a:avLst/>
          </a:prstGeom>
        </p:spPr>
      </p:pic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3209373" y="399404"/>
            <a:ext cx="5387254" cy="615949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Why does the D meson mass increase at finite density?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054" y="1272746"/>
            <a:ext cx="605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 possible explanation from a simple quark model: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5560541" y="3041652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50227" y="3101546"/>
            <a:ext cx="21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dirty="0" smtClean="0">
                <a:solidFill>
                  <a:schemeClr val="bg1"/>
                </a:solidFill>
              </a:rPr>
              <a:t>eplace with 1/p and minimize E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113" y="3976858"/>
            <a:ext cx="4450466" cy="883997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5560540" y="5089836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3128" y="6084936"/>
            <a:ext cx="329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Increasing mass for sufficiently small constituent quark masses!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2486" y="321276"/>
            <a:ext cx="695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Comparison with more accurate quark model calculation: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" y="1672070"/>
            <a:ext cx="5128685" cy="34436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7" y="1672070"/>
            <a:ext cx="5525938" cy="344362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5337831" y="3084965"/>
            <a:ext cx="189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Wave function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871254" y="2545491"/>
            <a:ext cx="1767016" cy="617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7" y="3230679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4440239" y="4221164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7896226" y="4292600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of the operator </a:t>
            </a:r>
            <a:r>
              <a:rPr lang="el-GR" altLang="ja-JP" sz="1400" b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8759825" y="3573463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5591176" y="3862389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86" y="1670208"/>
            <a:ext cx="6959779" cy="7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302531" y="2642337"/>
            <a:ext cx="6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2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785598" y="1196789"/>
            <a:ext cx="7525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Exploit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the two point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1497" y="179551"/>
            <a:ext cx="1103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000" dirty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φ</a:t>
            </a:r>
            <a:r>
              <a:rPr lang="en-US" altLang="ja-JP" sz="4000" dirty="0" smtClean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 meson in nuclear matter: experimental results</a:t>
            </a:r>
            <a:endParaRPr kumimoji="1" lang="en-US" altLang="ja-JP" sz="4000" dirty="0" smtClean="0">
              <a:solidFill>
                <a:schemeClr val="bg1"/>
              </a:solidFill>
              <a:ea typeface="Segoe UI Symbol" panose="020B0502040204020203" pitchFamily="34" charset="0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6430" y="965935"/>
            <a:ext cx="59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14261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292112" y="28941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4531824" y="45086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3438492" y="55350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  (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6774963" y="55350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7225477" y="45033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6513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C3603-FC25-4323-B4FD-AD3CC1C1F98E}" type="slidenum">
              <a:rPr lang="en-US" altLang="ja-JP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63750" y="3176588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40014" y="655638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19738" y="6556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55001" y="630238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3000376" y="4471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47850" y="116046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63750" y="1016001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91038" y="58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718344" y="4966494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73113" y="24542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0"/>
            <a:ext cx="9144000" cy="7191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00"/>
                </a:solidFill>
                <a:latin typeface="Century" panose="02040604050505020304" pitchFamily="18" charset="0"/>
              </a:rPr>
              <a:t>Fitting Results</a:t>
            </a:r>
          </a:p>
        </p:txBody>
      </p:sp>
    </p:spTree>
    <p:extLst>
      <p:ext uri="{BB962C8B-B14F-4D97-AF65-F5344CB8AC3E}">
        <p14:creationId xmlns:p14="http://schemas.microsoft.com/office/powerpoint/2010/main" val="39423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66556" y="149984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Conclusions</a:t>
            </a: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640381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15733" y="2761126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4131569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5288095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176443" y="2138916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13043" y="2040491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4677904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4579479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1030636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29" y="2116301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2" y="3326968"/>
            <a:ext cx="2154540" cy="2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4577531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5822530"/>
            <a:ext cx="1472326" cy="2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0" y="969599"/>
            <a:ext cx="6294953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04" y="1612523"/>
            <a:ext cx="7016021" cy="48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4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rho$,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202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mega$,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.96"/>
  <p:tag name="PICTUREFILESIZE" val="22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gamma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gamma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Y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06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1}{M^2} \displaystyle \int^{\infty}_{0}ds&#10; e^{-\frac{s}{M^2}} R(s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6.9604"/>
  <p:tag name="PICTUREFILESIZE" val="220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= c_0(\rho) + \frac{c_2(\rho)}{M^2} + \frac{c_4(\rho)}{M^4}+&#10;\frac{c_6(\rho)}{M^6}+ \dots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45.0007"/>
  <p:tag name="PICTUREFILESIZE" val="301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0 = \frac{1}{4 \pi^2} \Bigg(1+ \frac{\alpha_s}{\pi} 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51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4 = -\frac{1}{12} \Bigg \langle \frac{\alpha_s}{\pi} G^2\Bigg \rangle_{\rho} + 2 m_s \langle \overline{s}s\rangle_{\rho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265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2 = -\frac{3 m_s^2}{2 \pi^2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1004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_{\rho} + \frac{2}{9} \langle(\overline{s} \gamma_{\mu} \lambda^a s) \displaystyle \sum_{q=u,d,s} (\overline{q} \gamma_{\mu} \lambda^a q)\rangle_{\rho}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56.9811"/>
  <p:tag name="PICTUREFILESIZE" val="573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66.9607"/>
  <p:tag name="PICTUREFILESIZE" val="276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224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R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248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91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89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3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17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rho |\overline{q}q| \rho \rangle = \langle 0| \overline{q}q| 0 \rangle&#10;+ \langle N| \overline{q}q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49.9807"/>
  <p:tag name="PICTUREFILESIZE" val="229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= \langle 0| \overline{q}q| 0 \rangle&#10;+ \frac{1}{2 m_q} \sigma_{\pi \scriptscriptstyle N}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1.0005"/>
  <p:tag name="PICTUREFILESIZE" val="1682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59.1 \pm 3.6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19.0005"/>
  <p:tag name="PICTUREFILESIZE" val="1292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38 \pm 4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108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^{\scriptscriptstyle \pm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7.96008"/>
  <p:tag name="PICTUREFILESIZE" val="14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W(\omega, \hat{s}, \tau) = \frac{\omega}{\sqrt{4 \pi \tau}} e^{-(\omega^2 - \hat{s})^2/4\tau 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01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45 \pm 15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70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80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5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y=\frac{\langle N | \overline{s}s | N \rangle}{\langle N | \overline{q}q | N \rangle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15.9802"/>
  <p:tag name="PICTUREFILESIZE" val="1328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1038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535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 1022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47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1035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50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($\overline{s} = 1200\,\mathrm{MeV}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984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 + \frac{2}{9} \langle(\overline{s} \gamma_{\mu} \lambda^a s) \displaystyle \sum_{q=u,d,s} (\overline{q} \gamma_{\mu} \lambda^a q)\rangle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38.9811"/>
  <p:tag name="PICTUREFILESIZE" val="5647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-\frac{224}{81} \pi \alpha_s \kappa_0 \langle \overline{s}s \rangle^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74.9604"/>
  <p:tag name="PICTUREFILESIZE" val="1695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 1&#10;$}?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45.00008"/>
  <p:tag name="PICTUREFILESIZE" val="3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c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.96"/>
  <p:tag name="PICTUREFILESIZE" val="16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+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17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(q^2) = i\displaystyle\int d^4x e^{iqx} \langle 0|T\{&#10;\chi(x)\overline{\chi}(0)\}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1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-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14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A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0.0009"/>
  <p:tag name="PICTUREFILESIZE" val="399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D^{\scriptscriptstyle \pm}} = 1870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5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A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0.0009"/>
  <p:tag name="PICTUREFILESIZE" val="3999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phi} = 1019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65.9603"/>
  <p:tag name="PICTUREFILESIZE" val="103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2.3(4.7)(4.9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6440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6359</TotalTime>
  <Words>1405</Words>
  <Application>Microsoft Office PowerPoint</Application>
  <PresentationFormat>ワイド画面</PresentationFormat>
  <Paragraphs>209</Paragraphs>
  <Slides>38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9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 in matter</vt:lpstr>
      <vt:lpstr>PowerPoint プレゼンテーション</vt:lpstr>
      <vt:lpstr>PowerPoint プレゼンテーション</vt:lpstr>
      <vt:lpstr>PowerPoint プレゼンテーション</vt:lpstr>
      <vt:lpstr>Structure of QCD sum rules for the phi meson</vt:lpstr>
      <vt:lpstr>Results of test-analysis (using MEM)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about the chiral condensate? </vt:lpstr>
      <vt:lpstr>D-meson in nuclear matter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In-nucleus decay fractions for E325 kinematics</vt:lpstr>
      <vt:lpstr>Other experimental results</vt:lpstr>
      <vt:lpstr>Results of test-analysis (using MEM)</vt:lpstr>
      <vt:lpstr>The strangeness content of the nucleon:                                      results from lattice QCD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Why does the D meson mass increase at finite density?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315</cp:revision>
  <dcterms:created xsi:type="dcterms:W3CDTF">2015-06-06T17:53:30Z</dcterms:created>
  <dcterms:modified xsi:type="dcterms:W3CDTF">2016-01-17T02:53:34Z</dcterms:modified>
</cp:coreProperties>
</file>