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7" r:id="rId11"/>
    <p:sldId id="268" r:id="rId12"/>
    <p:sldId id="262" r:id="rId13"/>
    <p:sldId id="269" r:id="rId14"/>
    <p:sldId id="270" r:id="rId15"/>
    <p:sldId id="272" r:id="rId16"/>
    <p:sldId id="271" r:id="rId17"/>
    <p:sldId id="273" r:id="rId18"/>
    <p:sldId id="26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81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92E03-3EE5-42B4-A013-78B71FFD726C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44210-5368-4B13-A308-3362FE3D2D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47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8FE2-862F-4AAB-B627-5DA95FCD2625}" type="datetimeFigureOut">
              <a:rPr lang="ko-KR" altLang="en-US" smtClean="0"/>
              <a:pPr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9F83-7573-4934-A93E-617EFE31F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14428" y="1000108"/>
            <a:ext cx="7029472" cy="1470025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An effective field theory for dense nuclear matter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33575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 Ho Hyun</a:t>
            </a:r>
          </a:p>
          <a:p>
            <a:pPr>
              <a:lnSpc>
                <a:spcPct val="160000"/>
              </a:lnSpc>
            </a:pPr>
            <a:endParaRPr lang="en-US" altLang="ko-KR" sz="900" dirty="0" smtClean="0"/>
          </a:p>
          <a:p>
            <a:pPr>
              <a:lnSpc>
                <a:spcPct val="160000"/>
              </a:lnSpc>
            </a:pPr>
            <a:r>
              <a:rPr lang="en-US" altLang="ko-K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Panagiota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Papakonstantinou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lnSpc>
                <a:spcPct val="160000"/>
              </a:lnSpc>
            </a:pPr>
            <a:r>
              <a:rPr lang="en-US" altLang="ko-K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Yeunhwan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Lim, </a:t>
            </a:r>
          </a:p>
          <a:p>
            <a:pPr>
              <a:lnSpc>
                <a:spcPct val="160000"/>
              </a:lnSpc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Young-Ho Song, </a:t>
            </a:r>
          </a:p>
          <a:p>
            <a:pPr>
              <a:lnSpc>
                <a:spcPct val="160000"/>
              </a:lnSpc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Tae-Sun Park</a:t>
            </a:r>
          </a:p>
          <a:p>
            <a:pPr>
              <a:lnSpc>
                <a:spcPct val="160000"/>
              </a:lnSpc>
            </a:pPr>
            <a:endParaRPr lang="en-US" altLang="ko-KR" sz="1100" dirty="0"/>
          </a:p>
          <a:p>
            <a:pPr>
              <a:lnSpc>
                <a:spcPct val="160000"/>
              </a:lnSpc>
            </a:pPr>
            <a:r>
              <a:rPr lang="en-US" altLang="ko-KR" sz="2000" dirty="0" smtClean="0">
                <a:solidFill>
                  <a:schemeClr val="accent5">
                    <a:lumMod val="50000"/>
                  </a:schemeClr>
                </a:solidFill>
              </a:rPr>
              <a:t>31th </a:t>
            </a:r>
            <a:r>
              <a:rPr lang="en-US" altLang="ko-KR" sz="2000" dirty="0" err="1" smtClean="0">
                <a:solidFill>
                  <a:schemeClr val="accent5">
                    <a:lumMod val="50000"/>
                  </a:schemeClr>
                </a:solidFill>
              </a:rPr>
              <a:t>Reimei</a:t>
            </a:r>
            <a:r>
              <a:rPr lang="en-US" altLang="ko-KR" sz="2000" dirty="0" smtClean="0">
                <a:solidFill>
                  <a:schemeClr val="accent5">
                    <a:lumMod val="50000"/>
                  </a:schemeClr>
                </a:solidFill>
              </a:rPr>
              <a:t> Workshop, Tokai, Japan</a:t>
            </a:r>
          </a:p>
          <a:p>
            <a:pPr>
              <a:lnSpc>
                <a:spcPct val="160000"/>
              </a:lnSpc>
            </a:pPr>
            <a:r>
              <a:rPr lang="en-US" altLang="ko-KR" sz="2000" dirty="0" smtClean="0">
                <a:solidFill>
                  <a:schemeClr val="accent5">
                    <a:lumMod val="50000"/>
                  </a:schemeClr>
                </a:solidFill>
              </a:rPr>
              <a:t>January 18, 2016 </a:t>
            </a:r>
            <a:endParaRPr lang="ko-KR" alt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8118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rgbClr val="FF5050"/>
                </a:solidFill>
              </a:rPr>
              <a:t>Assume rho-meson mass </a:t>
            </a:r>
            <a:r>
              <a:rPr lang="en-US" altLang="ko-KR" sz="2200" dirty="0" err="1" smtClean="0">
                <a:solidFill>
                  <a:srgbClr val="FF5050"/>
                </a:solidFill>
              </a:rPr>
              <a:t>m</a:t>
            </a:r>
            <a:r>
              <a:rPr lang="en-US" altLang="ko-KR" sz="2200" baseline="-25000" dirty="0" err="1" smtClean="0">
                <a:solidFill>
                  <a:srgbClr val="FF5050"/>
                </a:solidFill>
                <a:latin typeface="Symbol" pitchFamily="18" charset="2"/>
              </a:rPr>
              <a:t>r</a:t>
            </a:r>
            <a:r>
              <a:rPr lang="en-US" altLang="ko-KR" sz="2200" dirty="0" smtClean="0">
                <a:solidFill>
                  <a:srgbClr val="FF5050"/>
                </a:solidFill>
              </a:rPr>
              <a:t> the lightest scale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rgbClr val="FF5050"/>
                </a:solidFill>
              </a:rPr>
              <a:t>Expand amplitudes (Feynman diagrams) in powers of </a:t>
            </a:r>
            <a:r>
              <a:rPr lang="en-US" altLang="ko-KR" sz="2200" dirty="0" err="1" smtClean="0">
                <a:solidFill>
                  <a:srgbClr val="FF5050"/>
                </a:solidFill>
              </a:rPr>
              <a:t>k</a:t>
            </a:r>
            <a:r>
              <a:rPr lang="en-US" altLang="ko-KR" sz="2200" baseline="-25000" dirty="0" err="1" smtClean="0">
                <a:solidFill>
                  <a:srgbClr val="FF5050"/>
                </a:solidFill>
              </a:rPr>
              <a:t>F</a:t>
            </a:r>
            <a:r>
              <a:rPr lang="en-US" altLang="ko-KR" sz="2200" dirty="0" smtClean="0">
                <a:solidFill>
                  <a:srgbClr val="FF5050"/>
                </a:solidFill>
              </a:rPr>
              <a:t>/</a:t>
            </a:r>
            <a:r>
              <a:rPr lang="en-US" altLang="ko-KR" sz="2200" dirty="0" err="1" smtClean="0">
                <a:solidFill>
                  <a:srgbClr val="FF5050"/>
                </a:solidFill>
              </a:rPr>
              <a:t>m</a:t>
            </a:r>
            <a:r>
              <a:rPr lang="en-US" altLang="ko-KR" sz="2200" baseline="-25000" dirty="0" err="1" smtClean="0">
                <a:solidFill>
                  <a:srgbClr val="FF5050"/>
                </a:solidFill>
                <a:latin typeface="Symbol" pitchFamily="18" charset="2"/>
              </a:rPr>
              <a:t>r</a:t>
            </a:r>
            <a:endParaRPr lang="en-US" altLang="ko-KR" sz="2200" baseline="-25000" dirty="0" smtClean="0">
              <a:solidFill>
                <a:srgbClr val="FF5050"/>
              </a:solidFill>
              <a:latin typeface="Symbol" pitchFamily="18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rgbClr val="FF5050"/>
                </a:solidFill>
              </a:rPr>
              <a:t>Then the counting rules for the dense nuclear matter are the same as those in the dilute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rgbClr val="FF5050"/>
                </a:solidFill>
              </a:rPr>
              <a:t>We can import the functional form obtained in the dilute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2200" dirty="0" smtClean="0">
              <a:solidFill>
                <a:srgbClr val="FF505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</a:rPr>
              <a:t>Compatibility with measurement</a:t>
            </a:r>
            <a:endParaRPr lang="en-US" altLang="ko-KR" sz="2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</a:rPr>
              <a:t>Check convergence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</a:rPr>
              <a:t>Identify range of validity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81184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General form and fitting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800" dirty="0"/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err="1" smtClean="0">
                <a:latin typeface="Symbol" pitchFamily="18" charset="2"/>
              </a:rPr>
              <a:t>a</a:t>
            </a:r>
            <a:r>
              <a:rPr lang="en-US" altLang="ko-KR" sz="2200" baseline="-25000" dirty="0" err="1" smtClean="0"/>
              <a:t>k</a:t>
            </a:r>
            <a:r>
              <a:rPr lang="en-US" altLang="ko-KR" sz="2200" dirty="0" smtClean="0"/>
              <a:t>: fitted to saturation properties of symmetric matter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err="1" smtClean="0">
                <a:latin typeface="Symbol" pitchFamily="18" charset="2"/>
              </a:rPr>
              <a:t>b</a:t>
            </a:r>
            <a:r>
              <a:rPr lang="en-US" altLang="ko-KR" sz="2200" baseline="-25000" dirty="0" err="1" smtClean="0"/>
              <a:t>k</a:t>
            </a:r>
            <a:r>
              <a:rPr lang="en-US" altLang="ko-KR" sz="2200" dirty="0" smtClean="0"/>
              <a:t>: fitted to pure neutron matter </a:t>
            </a:r>
            <a:r>
              <a:rPr lang="en-US" altLang="ko-KR" sz="2200" dirty="0" err="1" smtClean="0"/>
              <a:t>EoS</a:t>
            </a: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1000" b="1" dirty="0" smtClean="0"/>
          </a:p>
          <a:p>
            <a:pPr>
              <a:lnSpc>
                <a:spcPct val="150000"/>
              </a:lnSpc>
            </a:pPr>
            <a:r>
              <a:rPr lang="en-US" altLang="ko-KR" sz="1400" b="1" dirty="0" smtClean="0"/>
              <a:t>symmetric matter properties: saturation density, binding energy, compression modulus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/>
              <a:t>pure neutron matter </a:t>
            </a:r>
            <a:r>
              <a:rPr lang="en-US" altLang="ko-KR" sz="1400" b="1" dirty="0" err="1" smtClean="0"/>
              <a:t>EoS</a:t>
            </a:r>
            <a:r>
              <a:rPr lang="en-US" altLang="ko-KR" sz="1400" b="1" dirty="0" smtClean="0"/>
              <a:t>: chiral perturbation two- and three-nucleon calculation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                         C. </a:t>
            </a:r>
            <a:r>
              <a:rPr lang="en-US" altLang="ko-KR" sz="1400" b="1" dirty="0" err="1" smtClean="0"/>
              <a:t>Drischler</a:t>
            </a:r>
            <a:r>
              <a:rPr lang="en-US" altLang="ko-KR" sz="1400" b="1" dirty="0" smtClean="0"/>
              <a:t>, V. Soma, A. </a:t>
            </a:r>
            <a:r>
              <a:rPr lang="en-US" altLang="ko-KR" sz="1400" b="1" dirty="0" err="1" smtClean="0"/>
              <a:t>Schwenk</a:t>
            </a:r>
            <a:r>
              <a:rPr lang="en-US" altLang="ko-KR" sz="1400" b="1" dirty="0" smtClean="0"/>
              <a:t>, Phys. Rev. C 89 (2014) (DSS)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                                 S</a:t>
            </a:r>
            <a:r>
              <a:rPr lang="en-US" altLang="ko-KR" sz="1400" b="1" dirty="0"/>
              <a:t>. </a:t>
            </a:r>
            <a:r>
              <a:rPr lang="en-US" altLang="ko-KR" sz="1400" b="1" dirty="0" err="1"/>
              <a:t>Gandolfi</a:t>
            </a:r>
            <a:r>
              <a:rPr lang="en-US" altLang="ko-KR" sz="1400" b="1" dirty="0"/>
              <a:t>, J. Carlson, </a:t>
            </a:r>
            <a:r>
              <a:rPr lang="en-US" altLang="ko-KR" sz="1400" b="1" dirty="0" smtClean="0"/>
              <a:t>S</a:t>
            </a:r>
            <a:r>
              <a:rPr lang="en-US" altLang="ko-KR" sz="1400" b="1" dirty="0"/>
              <a:t>. Reddy, Phys. Rev. C </a:t>
            </a:r>
            <a:r>
              <a:rPr lang="en-US" altLang="ko-KR" sz="1400" b="1" dirty="0" smtClean="0"/>
              <a:t>85 </a:t>
            </a:r>
            <a:r>
              <a:rPr lang="en-US" altLang="ko-KR" sz="1400" b="1" dirty="0"/>
              <a:t>(2012</a:t>
            </a:r>
            <a:r>
              <a:rPr lang="en-US" altLang="ko-KR" sz="1400" b="1" dirty="0" smtClean="0"/>
              <a:t>) (GCR)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1357298"/>
            <a:ext cx="4643469" cy="54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70570"/>
            <a:ext cx="4071966" cy="50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7555" y="2542074"/>
            <a:ext cx="1225553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928934"/>
            <a:ext cx="1428760" cy="3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Preliminary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Pure neutron matter: DSS2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36992"/>
            <a:ext cx="5663952" cy="44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44208" y="2525995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2 </a:t>
            </a:r>
            <a:r>
              <a:rPr lang="en-US" altLang="ko-KR" sz="1600" b="1" dirty="0" err="1" smtClean="0">
                <a:solidFill>
                  <a:schemeClr val="accent3">
                    <a:lumMod val="75000"/>
                  </a:schemeClr>
                </a:solidFill>
              </a:rPr>
              <a:t>param</a:t>
            </a: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.: c</a:t>
            </a:r>
            <a:r>
              <a:rPr lang="en-US" altLang="ko-KR" sz="1600" b="1" baseline="-25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, c</a:t>
            </a:r>
            <a:r>
              <a:rPr lang="en-US" altLang="ko-KR" sz="1600" b="1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</a:p>
          <a:p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n-US" altLang="ko-KR" sz="1600" b="1" dirty="0" err="1" smtClean="0">
                <a:solidFill>
                  <a:schemeClr val="accent1">
                    <a:lumMod val="75000"/>
                  </a:schemeClr>
                </a:solidFill>
              </a:rPr>
              <a:t>param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</a:rPr>
              <a:t>.: c</a:t>
            </a:r>
            <a:r>
              <a:rPr lang="en-US" altLang="ko-KR" sz="1600" b="1" baseline="-25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</a:rPr>
              <a:t>-c</a:t>
            </a:r>
            <a:r>
              <a:rPr lang="en-US" altLang="ko-KR" sz="16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</a:rPr>
              <a:t>4 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param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.: c</a:t>
            </a:r>
            <a:r>
              <a:rPr lang="en-US" altLang="ko-KR" sz="1600" b="1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-c</a:t>
            </a:r>
            <a:r>
              <a:rPr lang="en-US" altLang="ko-KR" sz="1600" b="1" baseline="-25000" dirty="0" smtClean="0">
                <a:solidFill>
                  <a:srgbClr val="FF0000"/>
                </a:solidFill>
              </a:rPr>
              <a:t>3</a:t>
            </a:r>
            <a:endParaRPr lang="ko-KR" altLang="en-US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4931" y="3620901"/>
            <a:ext cx="2193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Fitting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E/A at </a:t>
            </a: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altLang="ko-KR" sz="1600" b="1" baseline="-25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E/A at 2</a:t>
            </a: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altLang="ko-KR" sz="1600" b="1" baseline="-25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endParaRPr lang="en-US" altLang="ko-KR" sz="1600" b="1" baseline="-250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</a:rPr>
              <a:t>Pressure at 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altLang="ko-KR" sz="1600" b="1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</a:rPr>
              <a:t>Incompressibility at </a:t>
            </a:r>
            <a:r>
              <a:rPr lang="en-US" altLang="ko-KR" sz="16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r</a:t>
            </a:r>
            <a:r>
              <a:rPr lang="en-US" altLang="ko-KR" sz="1600" b="1" baseline="-25000" dirty="0" smtClean="0">
                <a:solidFill>
                  <a:srgbClr val="FF0000"/>
                </a:solidFill>
              </a:rPr>
              <a:t>0</a:t>
            </a:r>
            <a:endParaRPr lang="en-US" altLang="ko-KR" sz="16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Symmetric nuclear matter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9263"/>
            <a:ext cx="618172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1772816"/>
            <a:ext cx="2193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Fitting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altLang="ko-KR" sz="1600" b="1" baseline="-25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3">
                    <a:lumMod val="75000"/>
                  </a:schemeClr>
                </a:solidFill>
              </a:rPr>
              <a:t>Binding energy</a:t>
            </a:r>
            <a:endParaRPr lang="en-US" altLang="ko-KR" sz="1600" b="1" baseline="-250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</a:rPr>
              <a:t>Incompressibility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 smtClean="0">
                <a:solidFill>
                  <a:srgbClr val="FF0000"/>
                </a:solidFill>
              </a:rPr>
              <a:t>Derivative of incompressibility</a:t>
            </a:r>
            <a:endParaRPr lang="en-US" altLang="ko-K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Extrapolation to high density: DSS2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1626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타원 1"/>
          <p:cNvSpPr/>
          <p:nvPr/>
        </p:nvSpPr>
        <p:spPr>
          <a:xfrm>
            <a:off x="2915816" y="48691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787151" y="44413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5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Extrapolation to high density: GCR4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06413"/>
            <a:ext cx="60579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7302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554" y="4388919"/>
            <a:ext cx="7302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Neutron star mass-radius: DSS2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38175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4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7682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Neutron star mass-radius: GCR4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92" y="1389877"/>
            <a:ext cx="63817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6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Summary and outlook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err="1" smtClean="0">
                <a:solidFill>
                  <a:schemeClr val="accent5">
                    <a:lumMod val="50000"/>
                  </a:schemeClr>
                </a:solidFill>
              </a:rPr>
              <a:t>Pionless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 EFT for dilute Fermi system adapted to dense nuclear matter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Parameters fitted to pure neutron matter and symmetric nuclear matter </a:t>
            </a:r>
            <a:r>
              <a:rPr lang="en-US" altLang="ko-KR" sz="2200" dirty="0" err="1" smtClean="0">
                <a:solidFill>
                  <a:schemeClr val="accent5">
                    <a:lumMod val="50000"/>
                  </a:schemeClr>
                </a:solidFill>
              </a:rPr>
              <a:t>EoSs</a:t>
            </a:r>
            <a:endParaRPr lang="en-US" altLang="ko-K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Improvement and convergence with higher orders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Up to N</a:t>
            </a:r>
            <a:r>
              <a:rPr lang="en-US" altLang="ko-KR" sz="2200" baseline="30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LO, extrapolation to low and high densities agrees well with ‘real </a:t>
            </a: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data regardless of what the real data are’</a:t>
            </a:r>
            <a:endParaRPr lang="en-US" altLang="ko-K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5">
                    <a:lumMod val="50000"/>
                  </a:schemeClr>
                </a:solidFill>
              </a:rPr>
              <a:t>Consistent with neutron star mass observation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2595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Role and implication of the log-term in dense matter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Dependence on the input data and fitting procedure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Contribution of higher orders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Application to nuclei: extension of </a:t>
            </a:r>
            <a:r>
              <a:rPr lang="en-US" altLang="ko-KR" sz="2200" dirty="0" err="1" smtClean="0">
                <a:solidFill>
                  <a:schemeClr val="accent4">
                    <a:lumMod val="75000"/>
                  </a:schemeClr>
                </a:solidFill>
              </a:rPr>
              <a:t>Skyrme</a:t>
            </a:r>
            <a:r>
              <a:rPr lang="en-US" altLang="ko-KR" sz="2200" dirty="0" smtClean="0">
                <a:solidFill>
                  <a:schemeClr val="accent4">
                    <a:lumMod val="75000"/>
                  </a:schemeClr>
                </a:solidFill>
              </a:rPr>
              <a:t> force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</p:txBody>
      </p:sp>
    </p:spTree>
    <p:extLst>
      <p:ext uri="{BB962C8B-B14F-4D97-AF65-F5344CB8AC3E}">
        <p14:creationId xmlns:p14="http://schemas.microsoft.com/office/powerpoint/2010/main" val="42337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Contents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474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ko-KR" sz="2400" dirty="0" smtClean="0"/>
              <a:t>Introduction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400" dirty="0" smtClean="0"/>
              <a:t>Old wisdom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400" dirty="0" smtClean="0"/>
              <a:t>Strategy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400" dirty="0" smtClean="0"/>
              <a:t>Results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400" dirty="0" smtClean="0"/>
              <a:t>Summary and outlook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EFT for few-nucleon systems at low energies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</a:t>
            </a:r>
            <a:r>
              <a:rPr lang="en-US" altLang="ko-KR" sz="2200" dirty="0" err="1" smtClean="0"/>
              <a:t>Pionful</a:t>
            </a:r>
            <a:r>
              <a:rPr lang="en-US" altLang="ko-KR" sz="2200" dirty="0" smtClean="0"/>
              <a:t>: </a:t>
            </a:r>
            <a:r>
              <a:rPr lang="en-US" altLang="ko-KR" sz="2200" dirty="0" err="1" smtClean="0"/>
              <a:t>pion</a:t>
            </a:r>
            <a:r>
              <a:rPr lang="en-US" altLang="ko-KR" sz="2200" dirty="0" smtClean="0"/>
              <a:t> exchanges, heavier mesons integrated out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</a:t>
            </a: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: </a:t>
            </a:r>
            <a:r>
              <a:rPr lang="en-US" altLang="ko-KR" sz="2200" dirty="0" err="1" smtClean="0"/>
              <a:t>pions</a:t>
            </a:r>
            <a:r>
              <a:rPr lang="en-US" altLang="ko-KR" sz="2200" dirty="0" smtClean="0"/>
              <a:t> treated as massive degrees. all interactions in point form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- 2N, 3N interactions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External probes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168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EFT for dilute many-body systems: </a:t>
            </a:r>
            <a:r>
              <a:rPr lang="en-US" altLang="ko-KR" sz="2200" dirty="0" err="1" smtClean="0"/>
              <a:t>V</a:t>
            </a:r>
            <a:r>
              <a:rPr lang="en-US" altLang="ko-KR" sz="2200" baseline="-25000" dirty="0" err="1" smtClean="0"/>
              <a:t>lowk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/>
              <a:t>pionful</a:t>
            </a:r>
            <a:r>
              <a:rPr lang="en-US" altLang="ko-KR" sz="2200" dirty="0" smtClean="0"/>
              <a:t> theory, </a:t>
            </a: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 theory</a:t>
            </a:r>
            <a:endParaRPr lang="en-US" altLang="ko-KR" sz="2200" dirty="0"/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(Semi) EFT for dense many-body systems: density matrix expansion, expansion of </a:t>
            </a:r>
            <a:r>
              <a:rPr lang="en-US" altLang="ko-KR" sz="2200" dirty="0" err="1" smtClean="0"/>
              <a:t>Skyrme</a:t>
            </a:r>
            <a:r>
              <a:rPr lang="en-US" altLang="ko-KR" sz="2200" dirty="0" smtClean="0"/>
              <a:t> forces in powers of momentum</a:t>
            </a:r>
          </a:p>
          <a:p>
            <a:pPr>
              <a:lnSpc>
                <a:spcPct val="150000"/>
              </a:lnSpc>
            </a:pPr>
            <a:endParaRPr lang="en-US" altLang="ko-KR" sz="22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solidFill>
                  <a:srgbClr val="FF5050"/>
                </a:solidFill>
              </a:rPr>
              <a:t>In this work, results obtained in 1960’s and 1970’s are revived in the light of 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Old wisdom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smtClean="0"/>
              <a:t>Low-density expansion for the ground-state energy per particle of a dilute Fermi gas</a:t>
            </a:r>
          </a:p>
          <a:p>
            <a:pPr>
              <a:lnSpc>
                <a:spcPct val="150000"/>
              </a:lnSpc>
            </a:pPr>
            <a:endParaRPr lang="en-US" altLang="ko-KR" sz="2200" dirty="0"/>
          </a:p>
          <a:p>
            <a:pPr>
              <a:lnSpc>
                <a:spcPct val="150000"/>
              </a:lnSpc>
            </a:pPr>
            <a:endParaRPr lang="en-US" altLang="ko-KR" sz="2200" dirty="0" smtClean="0"/>
          </a:p>
          <a:p>
            <a:pPr>
              <a:lnSpc>
                <a:spcPct val="150000"/>
              </a:lnSpc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M. </a:t>
            </a:r>
            <a:r>
              <a:rPr lang="en-US" altLang="ko-KR" sz="1200" b="1" dirty="0" err="1" smtClean="0"/>
              <a:t>Ya</a:t>
            </a:r>
            <a:r>
              <a:rPr lang="en-US" altLang="ko-KR" sz="1200" b="1" dirty="0" smtClean="0"/>
              <a:t>. </a:t>
            </a:r>
            <a:r>
              <a:rPr lang="en-US" altLang="ko-KR" sz="1200" b="1" dirty="0" err="1" smtClean="0"/>
              <a:t>Amusia</a:t>
            </a:r>
            <a:r>
              <a:rPr lang="en-US" altLang="ko-KR" sz="1200" b="1" dirty="0" smtClean="0"/>
              <a:t>, V. N. </a:t>
            </a:r>
            <a:r>
              <a:rPr lang="en-US" altLang="ko-KR" sz="1200" b="1" dirty="0" err="1" smtClean="0"/>
              <a:t>Efimov</a:t>
            </a:r>
            <a:r>
              <a:rPr lang="en-US" altLang="ko-KR" sz="1200" b="1" dirty="0" smtClean="0"/>
              <a:t>, Ann. Phys. (NY) 47 (1968)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G. A. Baker, Rev. Mod. Phys. 43 (1971)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R. F. Bishop, Ann. Phys. (NY) 77 (1973)</a:t>
            </a:r>
          </a:p>
          <a:p>
            <a:pPr>
              <a:lnSpc>
                <a:spcPct val="150000"/>
              </a:lnSpc>
            </a:pP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 EFT confirmed old wisdom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H.-W. Hammer, R. J. </a:t>
            </a:r>
            <a:r>
              <a:rPr lang="en-US" altLang="ko-KR" sz="1200" b="1" dirty="0" err="1" smtClean="0"/>
              <a:t>Furnstahl</a:t>
            </a:r>
            <a:r>
              <a:rPr lang="en-US" altLang="ko-KR" sz="1200" b="1" dirty="0" smtClean="0"/>
              <a:t>, </a:t>
            </a:r>
            <a:r>
              <a:rPr lang="en-US" altLang="ko-KR" sz="1200" b="1" dirty="0" err="1" smtClean="0"/>
              <a:t>Nucl</a:t>
            </a:r>
            <a:r>
              <a:rPr lang="en-US" altLang="ko-KR" sz="1200" b="1" dirty="0" smtClean="0"/>
              <a:t>. Phys. A 678 (2000)</a:t>
            </a:r>
          </a:p>
          <a:p>
            <a:pPr>
              <a:lnSpc>
                <a:spcPct val="150000"/>
              </a:lnSpc>
              <a:buNone/>
            </a:pPr>
            <a:endParaRPr lang="en-US" altLang="ko-KR" sz="12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9"/>
            <a:ext cx="5643602" cy="124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168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 EFT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err="1" smtClean="0"/>
              <a:t>Lagrangian</a:t>
            </a: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Potential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Counting rule: expansion in powers </a:t>
            </a:r>
            <a:r>
              <a:rPr lang="en-US" altLang="ko-KR" sz="2200" dirty="0" smtClean="0">
                <a:latin typeface="Symbol" pitchFamily="18" charset="2"/>
              </a:rPr>
              <a:t>n</a:t>
            </a:r>
            <a:r>
              <a:rPr lang="en-US" altLang="ko-KR" sz="2200" dirty="0" smtClean="0"/>
              <a:t> of k/</a:t>
            </a:r>
            <a:r>
              <a:rPr lang="en-US" altLang="ko-KR" sz="2200" dirty="0" smtClean="0">
                <a:latin typeface="Symbol" pitchFamily="18" charset="2"/>
              </a:rPr>
              <a:t>L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42819"/>
            <a:ext cx="4786346" cy="111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3" y="3500438"/>
            <a:ext cx="4357717" cy="4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561990"/>
            <a:ext cx="3143272" cy="111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929190" y="4762038"/>
            <a:ext cx="3929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L: # of loops</a:t>
            </a:r>
          </a:p>
          <a:p>
            <a:r>
              <a:rPr lang="en-US" altLang="ko-KR" sz="1400" b="1" dirty="0" smtClean="0"/>
              <a:t>E: # of external nucleon lines</a:t>
            </a:r>
          </a:p>
          <a:p>
            <a:r>
              <a:rPr lang="en-US" altLang="ko-KR" sz="1400" b="1" dirty="0" smtClean="0"/>
              <a:t>V</a:t>
            </a:r>
            <a:r>
              <a:rPr lang="en-US" altLang="ko-KR" sz="1400" b="1" baseline="30000" dirty="0" smtClean="0"/>
              <a:t>n</a:t>
            </a:r>
            <a:r>
              <a:rPr lang="en-US" altLang="ko-KR" sz="1400" b="1" baseline="-25000" dirty="0" smtClean="0"/>
              <a:t>2i</a:t>
            </a:r>
            <a:r>
              <a:rPr lang="en-US" altLang="ko-KR" sz="1400" b="1" dirty="0" smtClean="0"/>
              <a:t>: # of n body vertices with 2i derivatives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168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err="1" smtClean="0"/>
              <a:t>Hugenholtz</a:t>
            </a:r>
            <a:r>
              <a:rPr lang="en-US" altLang="ko-KR" sz="2200" dirty="0" smtClean="0"/>
              <a:t> diagrams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5429288" cy="467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86314" y="5500702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Thanks to the counting rules, ordering the diagrams is well organized and systematic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17549"/>
            <a:ext cx="8229600" cy="58118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Energy per particle in terms of density from </a:t>
            </a: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 EFT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endParaRPr lang="en-US" altLang="ko-KR" sz="8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/>
              <a:t> - </a:t>
            </a:r>
            <a:r>
              <a:rPr lang="en-US" altLang="ko-KR" sz="2200" dirty="0" err="1" smtClean="0"/>
              <a:t>Skyrme</a:t>
            </a:r>
            <a:r>
              <a:rPr lang="en-US" altLang="ko-KR" sz="2200" dirty="0" smtClean="0"/>
              <a:t> force energy density functional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77732"/>
            <a:ext cx="6174660" cy="253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256"/>
            <a:ext cx="620019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714876" y="5929330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Choice of </a:t>
            </a:r>
            <a:r>
              <a:rPr lang="en-US" altLang="ko-KR" sz="1400" b="1" dirty="0" smtClean="0">
                <a:latin typeface="Symbol" pitchFamily="18" charset="2"/>
              </a:rPr>
              <a:t>a</a:t>
            </a:r>
            <a:r>
              <a:rPr lang="en-US" altLang="ko-KR" sz="1400" b="1" dirty="0" smtClean="0"/>
              <a:t>: 1 or 1/3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Strategy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dirty="0" err="1" smtClean="0"/>
              <a:t>Pionless</a:t>
            </a:r>
            <a:r>
              <a:rPr lang="en-US" altLang="ko-KR" sz="2200" dirty="0" smtClean="0"/>
              <a:t> EFT and </a:t>
            </a:r>
            <a:r>
              <a:rPr lang="en-US" altLang="ko-KR" sz="2200" dirty="0" err="1" smtClean="0"/>
              <a:t>Skyrme</a:t>
            </a:r>
            <a:r>
              <a:rPr lang="en-US" altLang="ko-KR" sz="2200" dirty="0" smtClean="0"/>
              <a:t> </a:t>
            </a:r>
            <a:r>
              <a:rPr lang="en-US" altLang="ko-KR" sz="2200" dirty="0" err="1" smtClean="0"/>
              <a:t>force+EDF</a:t>
            </a:r>
            <a:r>
              <a:rPr lang="en-US" altLang="ko-KR" sz="2200" dirty="0" smtClean="0"/>
              <a:t> are independent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In terms of </a:t>
            </a:r>
            <a:r>
              <a:rPr lang="en-US" altLang="ko-KR" sz="2200" dirty="0"/>
              <a:t>p</a:t>
            </a:r>
            <a:r>
              <a:rPr lang="en-US" altLang="ko-KR" sz="2200" dirty="0" smtClean="0"/>
              <a:t>owers of the density, two are very similar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Success of </a:t>
            </a:r>
            <a:r>
              <a:rPr lang="en-US" altLang="ko-KR" sz="2200" dirty="0" err="1" smtClean="0"/>
              <a:t>Skyrme</a:t>
            </a:r>
            <a:r>
              <a:rPr lang="en-US" altLang="ko-KR" sz="2200" dirty="0" smtClean="0"/>
              <a:t> </a:t>
            </a:r>
            <a:r>
              <a:rPr lang="en-US" altLang="ko-KR" sz="2200" dirty="0" err="1" smtClean="0"/>
              <a:t>force+EDF</a:t>
            </a:r>
            <a:r>
              <a:rPr lang="en-US" altLang="ko-KR" sz="2200" dirty="0" smtClean="0"/>
              <a:t> makes one apply EFT to dense nuclear matter and heavy nuclei</a:t>
            </a:r>
          </a:p>
          <a:p>
            <a:pPr>
              <a:lnSpc>
                <a:spcPct val="150000"/>
              </a:lnSpc>
            </a:pPr>
            <a:r>
              <a:rPr lang="en-US" altLang="ko-KR" sz="2200" dirty="0" smtClean="0"/>
              <a:t>Mapping to dense nuclear matter: new scale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Lightest degree in dilute system: </a:t>
            </a:r>
            <a:r>
              <a:rPr lang="en-US" altLang="ko-KR" sz="2200" dirty="0" err="1" smtClean="0"/>
              <a:t>pion</a:t>
            </a:r>
            <a:endParaRPr lang="en-US" altLang="ko-KR" sz="22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Relativistic mean field model: sigma, omega, rho, …</a:t>
            </a:r>
          </a:p>
          <a:p>
            <a:pPr>
              <a:lnSpc>
                <a:spcPct val="150000"/>
              </a:lnSpc>
              <a:buNone/>
            </a:pPr>
            <a:endParaRPr lang="en-US" altLang="ko-K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707</Words>
  <Application>Microsoft Office PowerPoint</Application>
  <PresentationFormat>화면 슬라이드 쇼(4:3)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An effective field theory for dense nuclear matter</vt:lpstr>
      <vt:lpstr>Contents</vt:lpstr>
      <vt:lpstr>1. Introduction</vt:lpstr>
      <vt:lpstr>PowerPoint 프레젠테이션</vt:lpstr>
      <vt:lpstr>2. Old wisdom</vt:lpstr>
      <vt:lpstr>PowerPoint 프레젠테이션</vt:lpstr>
      <vt:lpstr>PowerPoint 프레젠테이션</vt:lpstr>
      <vt:lpstr>PowerPoint 프레젠테이션</vt:lpstr>
      <vt:lpstr>3. Strategy</vt:lpstr>
      <vt:lpstr>PowerPoint 프레젠테이션</vt:lpstr>
      <vt:lpstr>PowerPoint 프레젠테이션</vt:lpstr>
      <vt:lpstr>4. Preliminary results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5. Summary and outlook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effective field theory for dense nuclear matter</dc:title>
  <dc:creator>user</dc:creator>
  <cp:lastModifiedBy>USER</cp:lastModifiedBy>
  <cp:revision>43</cp:revision>
  <dcterms:created xsi:type="dcterms:W3CDTF">2016-01-16T03:14:52Z</dcterms:created>
  <dcterms:modified xsi:type="dcterms:W3CDTF">2016-01-17T23:12:14Z</dcterms:modified>
</cp:coreProperties>
</file>