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2" r:id="rId4"/>
    <p:sldId id="264" r:id="rId5"/>
    <p:sldId id="265" r:id="rId6"/>
    <p:sldId id="261" r:id="rId7"/>
    <p:sldId id="25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97D17-448B-4F2F-BDAB-90E5D07089C6}" type="datetimeFigureOut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0108F-EBD0-413A-8ED1-1B2F6CB67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39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F3DB-F241-4547-87B9-7063FF6038B0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9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FC55-C2ED-485A-90AA-B55891240086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21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ADFC-358C-47E4-B64D-90978C592739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77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5212-ABA4-40B3-8462-736D7EB24183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91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230DD-FC17-4044-8E9E-F24C8927A042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6D-BD3B-49AE-9A37-72832BAEAC43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8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51C7-EAA4-494F-8980-9D2BD914D35E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04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DD00-BC51-4431-B005-D9287D6B6839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89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22BF-F3FB-448F-B42B-178D95DA80F0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5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F07-C65B-467B-A63E-02B61693544C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80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16F1-57F7-4A3A-9CB1-FB6FB5AB8A56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F567-81D1-4075-BEFC-C9B051460CAE}" type="datetime1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B245-43CC-4CCD-AD13-883E3C0AD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j.go.jp/ja/info/kohyo/pdf/kohyo-22-t188-1.pdf" TargetMode="External"/><Relationship Id="rId2" Type="http://schemas.openxmlformats.org/officeDocument/2006/relationships/hyperlink" Target="http://www.scj.go.jp/ja/member/iinkai/ogat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j.go.jp/ja/member/iinkai/ogata/kako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k.jp/ja/About/OrganizationOverview/Assessment/Roadmap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6387" y="1122363"/>
            <a:ext cx="6977599" cy="2387600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核物理委員会での議論・</a:t>
            </a:r>
            <a:r>
              <a:rPr kumimoji="1" lang="en-US" altLang="ja-JP" sz="4800" dirty="0"/>
              <a:t>J-PARC-HI</a:t>
            </a:r>
            <a:r>
              <a:rPr kumimoji="1" lang="ja-JP" altLang="en-US" sz="4800" dirty="0"/>
              <a:t>推進に向けて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77325"/>
            <a:ext cx="6858000" cy="1655762"/>
          </a:xfrm>
        </p:spPr>
        <p:txBody>
          <a:bodyPr/>
          <a:lstStyle/>
          <a:p>
            <a:r>
              <a:rPr kumimoji="1" lang="ja-JP" altLang="en-US" dirty="0"/>
              <a:t>小沢　恭一郎</a:t>
            </a:r>
          </a:p>
        </p:txBody>
      </p:sp>
    </p:spTree>
    <p:extLst>
      <p:ext uri="{BB962C8B-B14F-4D97-AF65-F5344CB8AC3E}">
        <p14:creationId xmlns:p14="http://schemas.microsoft.com/office/powerpoint/2010/main" val="307646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31901"/>
            <a:ext cx="7886700" cy="6461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核物理委員会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47555"/>
            <a:ext cx="8279180" cy="5408796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/>
              <a:t>核物理委員会の構成</a:t>
            </a:r>
            <a:endParaRPr lang="en-US" altLang="ja-JP" dirty="0"/>
          </a:p>
          <a:p>
            <a:pPr lvl="1"/>
            <a:r>
              <a:rPr lang="ja-JP" altLang="en-US" dirty="0"/>
              <a:t>選挙で選ばれた</a:t>
            </a:r>
            <a:r>
              <a:rPr lang="en-US" altLang="ja-JP" dirty="0"/>
              <a:t>10</a:t>
            </a:r>
            <a:r>
              <a:rPr lang="ja-JP" altLang="en-US" dirty="0"/>
              <a:t>名＋補充委員</a:t>
            </a:r>
            <a:endParaRPr lang="en-US" altLang="ja-JP" dirty="0"/>
          </a:p>
          <a:p>
            <a:pPr lvl="2"/>
            <a:r>
              <a:rPr lang="zh-TW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田村裕和、青井考、田中万博、上坂友洋、永江知文、下浦亨、齊藤直人、岩崎雅彦、櫻井博儀、小沢恭一郎、中村隆司、関口仁子、森田浩介、川畑貴裕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/>
              <a:t>役職指定</a:t>
            </a:r>
            <a:endParaRPr lang="en-US" altLang="ja-JP" dirty="0"/>
          </a:p>
          <a:p>
            <a:pPr lvl="2"/>
            <a:r>
              <a:rPr lang="en-US" altLang="ja-JP" dirty="0"/>
              <a:t>RCNP</a:t>
            </a:r>
            <a:r>
              <a:rPr lang="ja-JP" altLang="en-US" dirty="0"/>
              <a:t>センター長</a:t>
            </a:r>
            <a:r>
              <a:rPr lang="en-US" altLang="ja-JP" dirty="0"/>
              <a:t>, </a:t>
            </a:r>
            <a:r>
              <a:rPr lang="ja-JP" altLang="en-US" dirty="0"/>
              <a:t>理研仁科センター長、</a:t>
            </a:r>
            <a:r>
              <a:rPr lang="en-US" altLang="ja-JP" dirty="0"/>
              <a:t>KEK</a:t>
            </a:r>
            <a:r>
              <a:rPr lang="ja-JP" altLang="en-US" dirty="0"/>
              <a:t>素核研所長</a:t>
            </a:r>
            <a:endParaRPr lang="en-US" altLang="ja-JP" dirty="0"/>
          </a:p>
          <a:p>
            <a:pPr lvl="1"/>
            <a:r>
              <a:rPr lang="ja-JP" altLang="en-US" dirty="0"/>
              <a:t>連携委員</a:t>
            </a:r>
            <a:endParaRPr lang="en-US" altLang="ja-JP" dirty="0"/>
          </a:p>
          <a:p>
            <a:pPr lvl="2"/>
            <a:r>
              <a:rPr lang="ja-JP" altLang="en-US" dirty="0"/>
              <a:t>通例では、</a:t>
            </a:r>
            <a:r>
              <a:rPr lang="en-US" altLang="ja-JP" dirty="0"/>
              <a:t>J-PARC</a:t>
            </a:r>
            <a:r>
              <a:rPr lang="ja-JP" altLang="en-US" dirty="0"/>
              <a:t>センター長、</a:t>
            </a:r>
            <a:r>
              <a:rPr lang="en-US" altLang="ja-JP" dirty="0"/>
              <a:t>CNS</a:t>
            </a:r>
            <a:r>
              <a:rPr lang="ja-JP" altLang="en-US" dirty="0"/>
              <a:t>センター長、</a:t>
            </a:r>
            <a:r>
              <a:rPr lang="en-US" altLang="ja-JP" dirty="0"/>
              <a:t>ELPH</a:t>
            </a:r>
            <a:r>
              <a:rPr lang="ja-JP" altLang="en-US" dirty="0"/>
              <a:t>センター長）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将来計画に関する核物理委員会の役割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コミュニティの持つ将来計画を</a:t>
            </a:r>
            <a:r>
              <a:rPr kumimoji="1" lang="en-US" altLang="ja-JP" dirty="0"/>
              <a:t>Endorse</a:t>
            </a:r>
            <a:r>
              <a:rPr kumimoji="1" lang="ja-JP" altLang="en-US" dirty="0"/>
              <a:t>し、実施機関に働きかける。</a:t>
            </a:r>
            <a:endParaRPr lang="en-US" altLang="ja-JP" dirty="0"/>
          </a:p>
          <a:p>
            <a:pPr lvl="2"/>
            <a:r>
              <a:rPr lang="ja-JP" altLang="en-US" dirty="0"/>
              <a:t>例えば、高運動量ビームラインも、</a:t>
            </a:r>
            <a:r>
              <a:rPr lang="en-US" altLang="ja-JP" dirty="0"/>
              <a:t>KEK</a:t>
            </a:r>
            <a:r>
              <a:rPr lang="ja-JP" altLang="en-US" dirty="0"/>
              <a:t>側の認識としては、コミュニティからの要望という側面はある。さらに言えば、</a:t>
            </a:r>
            <a:r>
              <a:rPr lang="en-US" altLang="ja-JP" dirty="0"/>
              <a:t>J-PARC</a:t>
            </a:r>
            <a:r>
              <a:rPr lang="ja-JP" altLang="en-US" dirty="0"/>
              <a:t>自体がそう。</a:t>
            </a:r>
          </a:p>
          <a:p>
            <a:pPr lvl="2"/>
            <a:r>
              <a:rPr lang="ja-JP" altLang="en-US" dirty="0"/>
              <a:t>現状では、各計画間の優先順位を付ける議論はあまりしていない。ただし、コミュニティから</a:t>
            </a:r>
            <a:r>
              <a:rPr lang="en-US" altLang="ja-JP" dirty="0"/>
              <a:t>KEK</a:t>
            </a:r>
            <a:r>
              <a:rPr lang="ja-JP" altLang="en-US" dirty="0"/>
              <a:t>に要望として申し入れているのは、ハドロンホールの拡張計画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学術会議のマスタープラン</a:t>
            </a:r>
            <a:endParaRPr lang="en-US" altLang="ja-JP" dirty="0"/>
          </a:p>
          <a:p>
            <a:pPr lvl="1"/>
            <a:r>
              <a:rPr lang="ja-JP" altLang="en-US" dirty="0"/>
              <a:t>現状で、大型将来計画を進めるうえで重要なのは、学術会議マスタープランへの対応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1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19790"/>
            <a:ext cx="7886700" cy="64010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学術会議マスタープラン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05001"/>
            <a:ext cx="7886700" cy="5251349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日本学術会議　科学者委員会のもとで、大型施設計画・大規模研究計画に関するマスタープランを策定している。以下の資料などを参照。</a:t>
            </a:r>
            <a:endParaRPr kumimoji="1" lang="en-US" altLang="ja-JP" dirty="0"/>
          </a:p>
          <a:p>
            <a:pPr lvl="1"/>
            <a:r>
              <a:rPr lang="en-US" altLang="ja-JP" dirty="0">
                <a:hlinkClick r:id="rId2"/>
              </a:rPr>
              <a:t>http://www.scj.go.jp/ja/member/iinkai/ogata/</a:t>
            </a:r>
            <a:endParaRPr lang="en-US" altLang="ja-JP" dirty="0"/>
          </a:p>
          <a:p>
            <a:pPr lvl="1"/>
            <a:r>
              <a:rPr lang="en-US" altLang="ja-JP" dirty="0">
                <a:hlinkClick r:id="rId3"/>
              </a:rPr>
              <a:t>http://www.scj.go.jp/ja/info/kohyo/pdf/kohyo-22-t188-1.pdf</a:t>
            </a:r>
            <a:endParaRPr lang="en-US" altLang="ja-JP" dirty="0"/>
          </a:p>
          <a:p>
            <a:pPr lvl="1"/>
            <a:r>
              <a:rPr lang="en-US" altLang="ja-JP" dirty="0">
                <a:hlinkClick r:id="rId4"/>
              </a:rPr>
              <a:t>http://www.scj.go.jp/ja/member/iinkai/ogata/kakoindex.html</a:t>
            </a:r>
            <a:endParaRPr lang="en-US" altLang="ja-JP" dirty="0"/>
          </a:p>
          <a:p>
            <a:pPr lvl="1"/>
            <a:r>
              <a:rPr lang="ja-JP" altLang="en-US" dirty="0"/>
              <a:t>コミュニティが</a:t>
            </a:r>
            <a:r>
              <a:rPr lang="en-US" altLang="ja-JP" dirty="0"/>
              <a:t>Endorse</a:t>
            </a:r>
            <a:r>
              <a:rPr lang="ja-JP" altLang="en-US" dirty="0"/>
              <a:t>したうえで、各機関から応募している。</a:t>
            </a:r>
            <a:endParaRPr lang="en-US" altLang="ja-JP" dirty="0"/>
          </a:p>
          <a:p>
            <a:pPr lvl="2"/>
            <a:endParaRPr lang="en-US" altLang="ja-JP" dirty="0"/>
          </a:p>
          <a:p>
            <a:r>
              <a:rPr lang="ja-JP" altLang="en-US" dirty="0"/>
              <a:t>学術会議マスタープランに載ったものは、文科省の学術研究の大型プロジェクトロードマップに取り上げられ推進される方向。現状で、推進されている事業は以下の通り。</a:t>
            </a:r>
            <a:endParaRPr lang="en-US" altLang="ja-JP" dirty="0"/>
          </a:p>
          <a:p>
            <a:pPr lvl="1"/>
            <a:r>
              <a:rPr lang="ja-JP" altLang="en-US" dirty="0"/>
              <a:t>「スーパーカミオカンデ」によるニュートリノ研究の展開 </a:t>
            </a:r>
          </a:p>
          <a:p>
            <a:pPr lvl="1"/>
            <a:r>
              <a:rPr lang="ja-JP" altLang="en-US" dirty="0"/>
              <a:t>大型低温重力波望遠鏡（</a:t>
            </a:r>
            <a:r>
              <a:rPr lang="en-US" altLang="ja-JP" dirty="0"/>
              <a:t>LCGT</a:t>
            </a:r>
            <a:r>
              <a:rPr lang="ja-JP" altLang="en-US" dirty="0"/>
              <a:t>）計画 </a:t>
            </a:r>
          </a:p>
          <a:p>
            <a:pPr lvl="1"/>
            <a:r>
              <a:rPr lang="ja-JP" altLang="en-US" dirty="0"/>
              <a:t>大型光学赤外線望遠鏡「すばる」の共同利用研究</a:t>
            </a:r>
          </a:p>
          <a:p>
            <a:pPr lvl="1"/>
            <a:r>
              <a:rPr lang="ja-JP" altLang="en-US" dirty="0"/>
              <a:t>アルマ計画の推進 </a:t>
            </a:r>
          </a:p>
          <a:p>
            <a:pPr lvl="1"/>
            <a:r>
              <a:rPr lang="ja-JP" altLang="en-US" dirty="0"/>
              <a:t>超高性能プラズマの定常運転の実証 </a:t>
            </a:r>
          </a:p>
          <a:p>
            <a:pPr lvl="1"/>
            <a:r>
              <a:rPr lang="en-US" altLang="ja-JP" dirty="0"/>
              <a:t>B</a:t>
            </a:r>
            <a:r>
              <a:rPr lang="ja-JP" altLang="en-US" dirty="0"/>
              <a:t>ファクトリー加速器の高度化による新しい物理法則の探求 </a:t>
            </a:r>
          </a:p>
          <a:p>
            <a:pPr lvl="1"/>
            <a:r>
              <a:rPr lang="ja-JP" altLang="en-US" dirty="0"/>
              <a:t>「大強度陽子加速器施設（</a:t>
            </a:r>
            <a:r>
              <a:rPr lang="en-US" altLang="ja-JP" dirty="0"/>
              <a:t>J-PARC</a:t>
            </a:r>
            <a:r>
              <a:rPr lang="ja-JP" altLang="en-US" dirty="0"/>
              <a:t>）」による物質・生命科学及び原子核・素粒子物理学研究の推進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01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8954"/>
            <a:ext cx="7886700" cy="66433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マスタープラン（</a:t>
            </a:r>
            <a:r>
              <a:rPr lang="en-US" altLang="ja-JP" dirty="0"/>
              <a:t>J-PARC</a:t>
            </a:r>
            <a:r>
              <a:rPr lang="ja-JP" altLang="en-US" dirty="0"/>
              <a:t>関連）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522734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/>
              <a:t>J-PARC</a:t>
            </a:r>
            <a:r>
              <a:rPr lang="ja-JP" altLang="en-US" dirty="0"/>
              <a:t>加速 器の高度化 による物質の 起源の解明</a:t>
            </a:r>
            <a:endParaRPr lang="en-US" altLang="ja-JP" dirty="0"/>
          </a:p>
          <a:p>
            <a:pPr lvl="1"/>
            <a:r>
              <a:rPr lang="ja-JP" altLang="en-US" dirty="0"/>
              <a:t>（概要）</a:t>
            </a:r>
            <a:r>
              <a:rPr lang="en-US" altLang="ja-JP" dirty="0"/>
              <a:t>J-PARC</a:t>
            </a:r>
            <a:r>
              <a:rPr lang="ja-JP" altLang="en-US" dirty="0"/>
              <a:t>加速器の</a:t>
            </a:r>
            <a:r>
              <a:rPr lang="ja-JP" altLang="en-US" dirty="0">
                <a:solidFill>
                  <a:srgbClr val="FF0000"/>
                </a:solidFill>
              </a:rPr>
              <a:t>主 リングビーム強度の 増強、ニュートリノ ビームラインの大強 度対応、ハドロン実 験施設の拡張とビー ムラインの整備</a:t>
            </a:r>
            <a:r>
              <a:rPr lang="ja-JP" altLang="en-US" dirty="0"/>
              <a:t>を行 い、さまざまなビーム を用いた素粒子原子 核実験を世界最高感 度で行う。</a:t>
            </a:r>
          </a:p>
          <a:p>
            <a:pPr lvl="1"/>
            <a:r>
              <a:rPr lang="ja-JP" altLang="en-US" dirty="0"/>
              <a:t>（優れている点）カミオカンデを利用する計画とし </a:t>
            </a:r>
            <a:r>
              <a:rPr lang="ja-JP" altLang="en-US" dirty="0" err="1"/>
              <a:t>て</a:t>
            </a:r>
            <a:r>
              <a:rPr lang="ja-JP" altLang="en-US" dirty="0"/>
              <a:t>我が国で進める価値・利点があ る。 ファシリティ（加速器）があるのに 利用できない状況は非効率的で あり、実験施設拡充の緊急性は 高い。 基礎科学と原子力開発研究を統 合するアプローチに意義があり、 実績もある。 国際的に日本の当該分野の地 位は高く、目指す成果の科学的意 義も大きい。 世界のリーダーとして引きつづき 発展させていくべきである。</a:t>
            </a:r>
          </a:p>
          <a:p>
            <a:pPr lvl="1"/>
            <a:r>
              <a:rPr lang="ja-JP" altLang="en-US" dirty="0"/>
              <a:t>（課題）原研と</a:t>
            </a:r>
            <a:r>
              <a:rPr lang="en-US" altLang="ja-JP" dirty="0"/>
              <a:t>KEK</a:t>
            </a:r>
            <a:r>
              <a:rPr lang="ja-JP" altLang="en-US" dirty="0"/>
              <a:t>の体制をさらに強化 する必要がある。 費用などについて明確な方針を 出すべき。 原子核物理や</a:t>
            </a:r>
            <a:r>
              <a:rPr lang="en-US" altLang="ja-JP" dirty="0"/>
              <a:t>J-PARC</a:t>
            </a:r>
            <a:r>
              <a:rPr lang="ja-JP" altLang="en-US" dirty="0"/>
              <a:t>について 十分な理解が得られていない点 があること、巨額の経費を要する ことから、他国との費用分担も含め多角的な検討を行い、社会や 国民への理解増進に努めること が必要。</a:t>
            </a:r>
            <a:endParaRPr lang="en-US" altLang="ja-JP" dirty="0"/>
          </a:p>
          <a:p>
            <a:pPr lvl="1"/>
            <a:endParaRPr lang="ja-JP" altLang="en-US" dirty="0"/>
          </a:p>
          <a:p>
            <a:r>
              <a:rPr lang="ja-JP" altLang="en-US" dirty="0"/>
              <a:t>高強度パル ス中性子・ ミュオンを用 いた物質生 命科学研究</a:t>
            </a:r>
            <a:endParaRPr lang="en-US" altLang="ja-JP" dirty="0"/>
          </a:p>
          <a:p>
            <a:pPr lvl="1"/>
            <a:r>
              <a:rPr lang="ja-JP" altLang="en-US" dirty="0"/>
              <a:t>（概要）</a:t>
            </a:r>
            <a:r>
              <a:rPr lang="en-US" altLang="ja-JP" dirty="0"/>
              <a:t>J-PARC</a:t>
            </a:r>
            <a:r>
              <a:rPr lang="ja-JP" altLang="en-US" dirty="0"/>
              <a:t>物質生命科 学実験施設</a:t>
            </a:r>
            <a:r>
              <a:rPr lang="en-US" altLang="ja-JP" dirty="0"/>
              <a:t>(MLF))</a:t>
            </a:r>
            <a:r>
              <a:rPr lang="ja-JP" altLang="en-US" dirty="0"/>
              <a:t>の 中性子およびミュオ ン実験ステーション のビームラインの高 度化および将来計画 ビームラインの実現 により、物質科学・生 命科学分野の研究に 強力なツールを提供 する</a:t>
            </a:r>
            <a:endParaRPr lang="en-US" altLang="ja-JP" dirty="0"/>
          </a:p>
          <a:p>
            <a:pPr lvl="1"/>
            <a:r>
              <a:rPr lang="ja-JP" altLang="en-US" dirty="0"/>
              <a:t>（優れている点）物質生命科学と高エネルギー科 学技術というユニークな最先端融 合により、新領域の開拓が期待で きる。 汎用性の高い装置である</a:t>
            </a:r>
            <a:r>
              <a:rPr lang="en-US" altLang="ja-JP" dirty="0"/>
              <a:t>JPARC</a:t>
            </a:r>
            <a:r>
              <a:rPr lang="ja-JP" altLang="en-US" dirty="0"/>
              <a:t>を積極利用するための重要 な計画と言える。 </a:t>
            </a:r>
            <a:r>
              <a:rPr lang="en-US" altLang="ja-JP" dirty="0"/>
              <a:t>JAEA</a:t>
            </a:r>
            <a:r>
              <a:rPr lang="ja-JP" altLang="en-US" dirty="0"/>
              <a:t>と</a:t>
            </a:r>
            <a:r>
              <a:rPr lang="en-US" altLang="ja-JP" dirty="0"/>
              <a:t>KEK</a:t>
            </a:r>
            <a:r>
              <a:rPr lang="ja-JP" altLang="en-US" dirty="0"/>
              <a:t>という目的の異なる 機関を超えて検討が進められて おり、実施主体が明確である。</a:t>
            </a:r>
            <a:endParaRPr lang="en-US" altLang="ja-JP" dirty="0"/>
          </a:p>
          <a:p>
            <a:pPr lvl="1"/>
            <a:r>
              <a:rPr lang="ja-JP" altLang="en-US" dirty="0"/>
              <a:t>（課題）物性物理学分野における位置</a:t>
            </a:r>
            <a:r>
              <a:rPr lang="ja-JP" altLang="en-US" dirty="0" err="1"/>
              <a:t>づ</a:t>
            </a:r>
            <a:r>
              <a:rPr lang="ja-JP" altLang="en-US" dirty="0"/>
              <a:t> </a:t>
            </a:r>
            <a:r>
              <a:rPr lang="ja-JP" altLang="en-US" dirty="0" err="1"/>
              <a:t>けや</a:t>
            </a:r>
            <a:r>
              <a:rPr lang="ja-JP" altLang="en-US" dirty="0"/>
              <a:t>成果と経費の比較などに基 づき、優先順位を明確にしていく 必要がある。 ビームラインの実現による研究 インフラの整備までを目的とする のか、物質生命科学研究におけ るブレークスルーを起こすところま で推進するのか、目指す成果を明 確化することが必要。 社会や国民の理解を得るための 積極的な活動が求められる。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70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77400"/>
            <a:ext cx="7886700" cy="64010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マスタープランの現状と今後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65791"/>
            <a:ext cx="7886700" cy="529056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今年の</a:t>
            </a:r>
            <a:r>
              <a:rPr lang="ja-JP" altLang="en-US" dirty="0"/>
              <a:t>３</a:t>
            </a:r>
            <a:r>
              <a:rPr kumimoji="1" lang="ja-JP" altLang="en-US" dirty="0"/>
              <a:t>月に募集した改訂作業が進行中。</a:t>
            </a:r>
            <a:endParaRPr kumimoji="1" lang="en-US" altLang="ja-JP" dirty="0"/>
          </a:p>
          <a:p>
            <a:pPr lvl="1"/>
            <a:r>
              <a:rPr lang="ja-JP" altLang="en-US" dirty="0"/>
              <a:t>重イオン関係は、</a:t>
            </a:r>
            <a:r>
              <a:rPr lang="en-US" altLang="ja-JP" dirty="0"/>
              <a:t>LHC</a:t>
            </a:r>
            <a:r>
              <a:rPr lang="ja-JP" altLang="en-US" dirty="0" err="1"/>
              <a:t>、</a:t>
            </a:r>
            <a:r>
              <a:rPr lang="en-US" altLang="ja-JP" dirty="0"/>
              <a:t>RHIC</a:t>
            </a:r>
            <a:r>
              <a:rPr lang="ja-JP" altLang="en-US" dirty="0"/>
              <a:t>を中心に筑波大から応募している。</a:t>
            </a:r>
            <a:r>
              <a:rPr lang="en-US" altLang="ja-JP" dirty="0"/>
              <a:t>J-PARC-HI</a:t>
            </a:r>
            <a:r>
              <a:rPr lang="ja-JP" altLang="en-US" dirty="0"/>
              <a:t>は、将来に向けた</a:t>
            </a:r>
            <a:r>
              <a:rPr lang="en-US" altLang="ja-JP" dirty="0"/>
              <a:t>R&amp;D</a:t>
            </a:r>
            <a:r>
              <a:rPr lang="ja-JP" altLang="en-US" dirty="0"/>
              <a:t>を含めた。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 dirty="0"/>
              <a:t>次回</a:t>
            </a:r>
            <a:r>
              <a:rPr lang="ja-JP" altLang="en-US" dirty="0"/>
              <a:t>以降の募集に向けて</a:t>
            </a:r>
            <a:endParaRPr lang="en-US" altLang="ja-JP" dirty="0"/>
          </a:p>
          <a:p>
            <a:pPr lvl="1"/>
            <a:r>
              <a:rPr lang="ja-JP" altLang="en-US" dirty="0"/>
              <a:t>期待される大きな</a:t>
            </a:r>
            <a:r>
              <a:rPr kumimoji="1" lang="ja-JP" altLang="en-US" dirty="0"/>
              <a:t>物理成果があり、実現可能な加速器デザインがあることは、大前提</a:t>
            </a:r>
            <a:endParaRPr kumimoji="1" lang="en-US" altLang="ja-JP" dirty="0"/>
          </a:p>
          <a:p>
            <a:pPr lvl="2"/>
            <a:r>
              <a:rPr lang="ja-JP" altLang="en-US" dirty="0"/>
              <a:t>分かりやすいフラッグシップがあるほうが良い</a:t>
            </a:r>
            <a:endParaRPr kumimoji="1" lang="en-US" altLang="ja-JP" dirty="0"/>
          </a:p>
          <a:p>
            <a:pPr lvl="2"/>
            <a:r>
              <a:rPr lang="ja-JP" altLang="en-US" dirty="0"/>
              <a:t>物理の大義を示し、コミュニティ（狭義では高エネルギー重イオンコミュニティ）の意向をはっきりさせ、核物理委員会の</a:t>
            </a:r>
            <a:r>
              <a:rPr lang="en-US" altLang="ja-JP" dirty="0"/>
              <a:t>Endorse</a:t>
            </a:r>
            <a:r>
              <a:rPr lang="ja-JP" altLang="en-US" dirty="0"/>
              <a:t>を得るべき</a:t>
            </a:r>
            <a:endParaRPr lang="en-US" altLang="ja-JP" dirty="0"/>
          </a:p>
          <a:p>
            <a:pPr lvl="1"/>
            <a:r>
              <a:rPr kumimoji="1" lang="ja-JP" altLang="en-US" dirty="0"/>
              <a:t>実施機関（実際に予算要求を出す機関）を決める必要がある。</a:t>
            </a:r>
            <a:endParaRPr kumimoji="1" lang="en-US" altLang="ja-JP" dirty="0"/>
          </a:p>
          <a:p>
            <a:pPr lvl="2"/>
            <a:r>
              <a:rPr lang="en-US" altLang="ja-JP" dirty="0"/>
              <a:t>KEK</a:t>
            </a:r>
          </a:p>
          <a:p>
            <a:pPr lvl="2"/>
            <a:r>
              <a:rPr kumimoji="1" lang="en-US" altLang="ja-JP" dirty="0"/>
              <a:t>JAEA</a:t>
            </a:r>
          </a:p>
          <a:p>
            <a:pPr lvl="2"/>
            <a:r>
              <a:rPr lang="ja-JP" altLang="en-US" dirty="0"/>
              <a:t>（理研）</a:t>
            </a:r>
            <a:endParaRPr lang="en-US" altLang="ja-JP" dirty="0"/>
          </a:p>
          <a:p>
            <a:pPr lvl="1"/>
            <a:r>
              <a:rPr lang="en-US" altLang="ja-JP" dirty="0"/>
              <a:t>J-PARC</a:t>
            </a:r>
            <a:r>
              <a:rPr lang="ja-JP" altLang="en-US"/>
              <a:t>で既に提出されている計画との関係を整理する必要がある。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3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2064" y="219789"/>
            <a:ext cx="8206513" cy="615886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マスタープランを受けた</a:t>
            </a:r>
            <a:r>
              <a:rPr lang="en-US" altLang="ja-JP" sz="3600" dirty="0"/>
              <a:t>KEK</a:t>
            </a:r>
            <a:r>
              <a:rPr kumimoji="1" lang="ja-JP" altLang="en-US" sz="3600" dirty="0" err="1"/>
              <a:t>での</a:t>
            </a:r>
            <a:r>
              <a:rPr kumimoji="1" lang="ja-JP" altLang="en-US" sz="3600" dirty="0"/>
              <a:t>議論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20227"/>
            <a:ext cx="7886700" cy="5336124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KEK</a:t>
            </a:r>
            <a:r>
              <a:rPr kumimoji="1" lang="ja-JP" altLang="en-US" dirty="0"/>
              <a:t> </a:t>
            </a:r>
            <a:r>
              <a:rPr kumimoji="1" lang="en-US" altLang="ja-JP" dirty="0"/>
              <a:t>Project</a:t>
            </a:r>
            <a:r>
              <a:rPr kumimoji="1" lang="ja-JP" altLang="en-US" dirty="0"/>
              <a:t> </a:t>
            </a:r>
            <a:r>
              <a:rPr kumimoji="1" lang="en-US" altLang="ja-JP" dirty="0"/>
              <a:t>Implementation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Plan</a:t>
            </a:r>
            <a:r>
              <a:rPr kumimoji="1" lang="ja-JP" altLang="en-US" dirty="0"/>
              <a:t>（</a:t>
            </a:r>
            <a:r>
              <a:rPr kumimoji="1" lang="en-US" altLang="ja-JP" dirty="0"/>
              <a:t>KPIP</a:t>
            </a:r>
            <a:r>
              <a:rPr kumimoji="1" lang="ja-JP" altLang="en-US" dirty="0"/>
              <a:t>）を審議する国際委員会が機構長のもとに組織され、提言が出された。</a:t>
            </a:r>
            <a:endParaRPr kumimoji="1" lang="en-US" altLang="ja-JP" dirty="0"/>
          </a:p>
          <a:p>
            <a:pPr lvl="1"/>
            <a:r>
              <a:rPr lang="en-US" altLang="ja-JP" u="sng" dirty="0">
                <a:hlinkClick r:id="rId2"/>
              </a:rPr>
              <a:t>http://www.kek.jp/ja/About/OrganizationOverview/Assessment/Roadmap/</a:t>
            </a:r>
            <a:endParaRPr lang="ja-JP" altLang="ja-JP" dirty="0"/>
          </a:p>
          <a:p>
            <a:r>
              <a:rPr lang="ja-JP" altLang="en-US" dirty="0"/>
              <a:t>以下の将来計画が議論され、</a:t>
            </a:r>
            <a:r>
              <a:rPr lang="en-US" altLang="ja-JP" dirty="0"/>
              <a:t>4</a:t>
            </a:r>
            <a:r>
              <a:rPr lang="ja-JP" altLang="en-US" dirty="0" err="1"/>
              <a:t>つに</a:t>
            </a:r>
            <a:r>
              <a:rPr lang="en-US" altLang="ja-JP" dirty="0"/>
              <a:t>Priority</a:t>
            </a:r>
            <a:r>
              <a:rPr lang="ja-JP" altLang="en-US" dirty="0"/>
              <a:t>が付けられた。</a:t>
            </a:r>
            <a:endParaRPr lang="en-US" altLang="ja-JP" dirty="0"/>
          </a:p>
          <a:p>
            <a:pPr lvl="1"/>
            <a:r>
              <a:rPr lang="en-US" altLang="ja-JP" dirty="0"/>
              <a:t>Upgrading of J-PARC accelerators for the Hyper-</a:t>
            </a:r>
            <a:r>
              <a:rPr lang="en-US" altLang="ja-JP" dirty="0" err="1"/>
              <a:t>Kamiokande</a:t>
            </a:r>
            <a:r>
              <a:rPr lang="en-US" altLang="ja-JP" dirty="0"/>
              <a:t> projects. </a:t>
            </a:r>
            <a:r>
              <a:rPr lang="ja-JP" altLang="en-US" dirty="0">
                <a:solidFill>
                  <a:srgbClr val="FF0000"/>
                </a:solidFill>
              </a:rPr>
              <a:t>（</a:t>
            </a:r>
            <a:r>
              <a:rPr lang="en-US" altLang="ja-JP" dirty="0">
                <a:solidFill>
                  <a:srgbClr val="FF0000"/>
                </a:solidFill>
              </a:rPr>
              <a:t>Priority 1st</a:t>
            </a:r>
            <a:r>
              <a:rPr lang="ja-JP" altLang="en-US" dirty="0">
                <a:solidFill>
                  <a:srgbClr val="FF0000"/>
                </a:solidFill>
              </a:rPr>
              <a:t>）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Upgrade of LHC and ATLAS for high luminosity operation. </a:t>
            </a:r>
            <a:r>
              <a:rPr lang="ja-JP" altLang="en-US" dirty="0">
                <a:solidFill>
                  <a:srgbClr val="FF0000"/>
                </a:solidFill>
              </a:rPr>
              <a:t>（</a:t>
            </a:r>
            <a:r>
              <a:rPr lang="en-US" altLang="ja-JP" dirty="0">
                <a:solidFill>
                  <a:srgbClr val="FF0000"/>
                </a:solidFill>
              </a:rPr>
              <a:t>Priority 2nd</a:t>
            </a:r>
            <a:r>
              <a:rPr lang="ja-JP" altLang="en-US" dirty="0">
                <a:solidFill>
                  <a:srgbClr val="FF0000"/>
                </a:solidFill>
              </a:rPr>
              <a:t>）</a:t>
            </a:r>
            <a:endParaRPr lang="en-US" altLang="ja-JP" dirty="0"/>
          </a:p>
          <a:p>
            <a:pPr lvl="1"/>
            <a:r>
              <a:rPr lang="en-US" altLang="ja-JP" dirty="0"/>
              <a:t>Extension of a muon beam line for the Muon g−2/Electric Dipole Moment measurement and Muon microscope. </a:t>
            </a:r>
            <a:r>
              <a:rPr lang="ja-JP" altLang="en-US" dirty="0">
                <a:solidFill>
                  <a:srgbClr val="FF0000"/>
                </a:solidFill>
              </a:rPr>
              <a:t>（</a:t>
            </a:r>
            <a:r>
              <a:rPr lang="en-US" altLang="ja-JP" dirty="0">
                <a:solidFill>
                  <a:srgbClr val="FF0000"/>
                </a:solidFill>
              </a:rPr>
              <a:t>Priority 3rd</a:t>
            </a:r>
            <a:r>
              <a:rPr lang="ja-JP" altLang="en-US" dirty="0">
                <a:solidFill>
                  <a:srgbClr val="FF0000"/>
                </a:solidFill>
              </a:rPr>
              <a:t>）</a:t>
            </a:r>
            <a:endParaRPr lang="en-US" altLang="ja-JP" dirty="0"/>
          </a:p>
          <a:p>
            <a:pPr lvl="1"/>
            <a:r>
              <a:rPr lang="en-US" altLang="ja-JP" dirty="0"/>
              <a:t>Extension of the J-PARC hadron experimental facility. </a:t>
            </a:r>
            <a:r>
              <a:rPr lang="ja-JP" altLang="en-US" dirty="0">
                <a:solidFill>
                  <a:srgbClr val="FF0000"/>
                </a:solidFill>
              </a:rPr>
              <a:t>（</a:t>
            </a:r>
            <a:r>
              <a:rPr lang="en-US" altLang="ja-JP" dirty="0">
                <a:solidFill>
                  <a:srgbClr val="FF0000"/>
                </a:solidFill>
              </a:rPr>
              <a:t>Priority 4th</a:t>
            </a:r>
            <a:r>
              <a:rPr lang="ja-JP" altLang="en-US" dirty="0">
                <a:solidFill>
                  <a:srgbClr val="FF0000"/>
                </a:solidFill>
              </a:rPr>
              <a:t>）</a:t>
            </a:r>
            <a:r>
              <a:rPr lang="en-US" altLang="ja-JP" dirty="0"/>
              <a:t> </a:t>
            </a:r>
          </a:p>
          <a:p>
            <a:pPr lvl="1"/>
            <a:r>
              <a:rPr lang="en-US" altLang="ja-JP" dirty="0"/>
              <a:t>COMET Phase-II Experiment at J-PARC.</a:t>
            </a:r>
          </a:p>
          <a:p>
            <a:pPr lvl="1"/>
            <a:r>
              <a:rPr lang="en-US" altLang="ja-JP" dirty="0"/>
              <a:t>Computational physics for lattice QCD calculations with a super computer. </a:t>
            </a:r>
          </a:p>
          <a:p>
            <a:pPr lvl="1"/>
            <a:r>
              <a:rPr lang="en-US" altLang="ja-JP" dirty="0"/>
              <a:t>Extension of experimental facilities for radioactive nuclei beams.</a:t>
            </a:r>
          </a:p>
          <a:p>
            <a:r>
              <a:rPr lang="ja-JP" altLang="en-US" dirty="0"/>
              <a:t>今後、数年は</a:t>
            </a:r>
            <a:r>
              <a:rPr lang="en-US" altLang="ja-JP" dirty="0"/>
              <a:t>KEK</a:t>
            </a:r>
            <a:r>
              <a:rPr lang="ja-JP" altLang="en-US" dirty="0"/>
              <a:t>側の予算要求はこの提言に従った形で進む可能性が高い</a:t>
            </a:r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52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113" y="177400"/>
            <a:ext cx="8968386" cy="791498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予算要求（ホール拡張計画との関係など）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98950"/>
            <a:ext cx="7886700" cy="5336126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現状で、</a:t>
            </a:r>
            <a:r>
              <a:rPr kumimoji="1" lang="en-US" altLang="ja-JP" dirty="0"/>
              <a:t>J-PARC</a:t>
            </a:r>
            <a:r>
              <a:rPr kumimoji="1" lang="ja-JP" altLang="en-US" dirty="0"/>
              <a:t>に関する原子核コミュニティからの第一の要望はハドロンホール拡張である。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KEK</a:t>
            </a:r>
            <a:r>
              <a:rPr kumimoji="1" lang="ja-JP" altLang="en-US" dirty="0"/>
              <a:t>からの予算要求を考える</a:t>
            </a:r>
            <a:r>
              <a:rPr lang="ja-JP" altLang="en-US" dirty="0"/>
              <a:t>なら、ハドロンホール拡張計画の次の計画に位置付けられる可能性が高い。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en-US" altLang="ja-JP" dirty="0"/>
              <a:t>JAEA</a:t>
            </a:r>
            <a:r>
              <a:rPr lang="ja-JP" altLang="en-US" dirty="0"/>
              <a:t>（や理研）からの予算要求の可能性はないか検討するべき</a:t>
            </a:r>
            <a:endParaRPr lang="en-US" altLang="ja-JP" dirty="0"/>
          </a:p>
          <a:p>
            <a:pPr lvl="1"/>
            <a:r>
              <a:rPr lang="ja-JP" altLang="en-US" dirty="0"/>
              <a:t>実際に建設するのは主に入射加速器なので、</a:t>
            </a:r>
            <a:r>
              <a:rPr lang="en-US" altLang="ja-JP" dirty="0"/>
              <a:t>JAEA</a:t>
            </a:r>
            <a:r>
              <a:rPr lang="ja-JP" altLang="en-US" dirty="0"/>
              <a:t>からの予算要求は可能性があるのでは。</a:t>
            </a:r>
            <a:endParaRPr lang="en-US" altLang="ja-JP" dirty="0"/>
          </a:p>
          <a:p>
            <a:pPr lvl="1"/>
            <a:r>
              <a:rPr lang="ja-JP" altLang="en-US" dirty="0"/>
              <a:t>その場合は、予算要求としては、ハドロンホール拡張と並行して進められる。</a:t>
            </a:r>
            <a:endParaRPr lang="en-US" altLang="ja-JP" dirty="0"/>
          </a:p>
          <a:p>
            <a:pPr lvl="1"/>
            <a:r>
              <a:rPr lang="ja-JP" altLang="en-US" dirty="0"/>
              <a:t>低エネルギーでの物理プログラムも重要</a:t>
            </a:r>
            <a:endParaRPr lang="en-US" altLang="ja-JP" dirty="0"/>
          </a:p>
          <a:p>
            <a:pPr lvl="2"/>
            <a:r>
              <a:rPr lang="ja-JP" altLang="en-US" dirty="0"/>
              <a:t>理研との競合も整理する必要がある。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一般的に、予算計画としては、</a:t>
            </a:r>
            <a:r>
              <a:rPr lang="en-US" altLang="ja-JP" dirty="0"/>
              <a:t>Staging</a:t>
            </a:r>
            <a:r>
              <a:rPr lang="ja-JP" altLang="en-US" dirty="0"/>
              <a:t> </a:t>
            </a:r>
            <a:r>
              <a:rPr lang="en-US" altLang="ja-JP" dirty="0"/>
              <a:t>Plan</a:t>
            </a:r>
            <a:r>
              <a:rPr lang="ja-JP" altLang="en-US" dirty="0"/>
              <a:t>は受け入れられやすい</a:t>
            </a:r>
            <a:endParaRPr lang="en-US" altLang="ja-JP" dirty="0"/>
          </a:p>
          <a:p>
            <a:pPr lvl="1"/>
            <a:r>
              <a:rPr lang="ja-JP" altLang="en-US" dirty="0"/>
              <a:t>その場合、</a:t>
            </a:r>
            <a:r>
              <a:rPr lang="en-US" altLang="ja-JP" dirty="0"/>
              <a:t>Stage</a:t>
            </a:r>
            <a:r>
              <a:rPr lang="ja-JP" altLang="en-US" dirty="0"/>
              <a:t>ごとに得られる成果を示す必要がある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B245-43CC-4CCD-AD13-883E3C0AD01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9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1155</Words>
  <Application>Microsoft Office PowerPoint</Application>
  <PresentationFormat>画面に合わせる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Ｐ明朝</vt:lpstr>
      <vt:lpstr>游ゴシック</vt:lpstr>
      <vt:lpstr>游ゴシック Light</vt:lpstr>
      <vt:lpstr>Arial</vt:lpstr>
      <vt:lpstr>Office テーマ</vt:lpstr>
      <vt:lpstr>核物理委員会での議論・J-PARC-HI推進に向けて</vt:lpstr>
      <vt:lpstr>核物理委員会</vt:lpstr>
      <vt:lpstr>学術会議マスタープラン</vt:lpstr>
      <vt:lpstr>マスタープラン（J-PARC関連）</vt:lpstr>
      <vt:lpstr>マスタープランの現状と今後</vt:lpstr>
      <vt:lpstr>マスタープランを受けたKEKでの議論</vt:lpstr>
      <vt:lpstr>予算要求（ホール拡張計画との関係など）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核物理委員会での議論・J-PARC-HI推進に向けて</dc:title>
  <dc:creator>小沢恭一郎</dc:creator>
  <cp:lastModifiedBy>小沢恭一郎</cp:lastModifiedBy>
  <cp:revision>26</cp:revision>
  <dcterms:created xsi:type="dcterms:W3CDTF">2016-08-09T14:00:14Z</dcterms:created>
  <dcterms:modified xsi:type="dcterms:W3CDTF">2016-08-10T07:04:49Z</dcterms:modified>
</cp:coreProperties>
</file>