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381" r:id="rId3"/>
    <p:sldId id="675" r:id="rId4"/>
    <p:sldId id="716" r:id="rId5"/>
    <p:sldId id="658" r:id="rId6"/>
    <p:sldId id="655" r:id="rId7"/>
    <p:sldId id="657" r:id="rId8"/>
    <p:sldId id="652" r:id="rId9"/>
    <p:sldId id="656" r:id="rId10"/>
    <p:sldId id="664" r:id="rId11"/>
    <p:sldId id="685" r:id="rId12"/>
    <p:sldId id="686" r:id="rId13"/>
    <p:sldId id="702" r:id="rId14"/>
    <p:sldId id="688" r:id="rId15"/>
    <p:sldId id="703" r:id="rId16"/>
    <p:sldId id="709" r:id="rId17"/>
    <p:sldId id="677" r:id="rId18"/>
    <p:sldId id="684" r:id="rId19"/>
    <p:sldId id="695" r:id="rId20"/>
    <p:sldId id="701" r:id="rId21"/>
    <p:sldId id="683" r:id="rId22"/>
    <p:sldId id="690" r:id="rId23"/>
    <p:sldId id="705" r:id="rId24"/>
    <p:sldId id="704" r:id="rId25"/>
    <p:sldId id="706" r:id="rId26"/>
    <p:sldId id="667" r:id="rId27"/>
    <p:sldId id="697" r:id="rId28"/>
    <p:sldId id="532" r:id="rId29"/>
    <p:sldId id="533" r:id="rId30"/>
    <p:sldId id="717" r:id="rId31"/>
    <p:sldId id="715" r:id="rId32"/>
    <p:sldId id="542" r:id="rId33"/>
    <p:sldId id="402" r:id="rId34"/>
    <p:sldId id="679" r:id="rId35"/>
    <p:sldId id="660" r:id="rId36"/>
    <p:sldId id="661" r:id="rId37"/>
    <p:sldId id="659" r:id="rId38"/>
    <p:sldId id="696" r:id="rId39"/>
    <p:sldId id="680" r:id="rId40"/>
    <p:sldId id="543" r:id="rId41"/>
    <p:sldId id="662" r:id="rId42"/>
    <p:sldId id="681" r:id="rId43"/>
    <p:sldId id="666" r:id="rId44"/>
    <p:sldId id="692" r:id="rId45"/>
    <p:sldId id="693" r:id="rId46"/>
    <p:sldId id="694" r:id="rId47"/>
    <p:sldId id="670" r:id="rId48"/>
    <p:sldId id="444" r:id="rId49"/>
    <p:sldId id="689" r:id="rId50"/>
    <p:sldId id="668" r:id="rId51"/>
    <p:sldId id="669" r:id="rId52"/>
    <p:sldId id="700" r:id="rId53"/>
    <p:sldId id="671" r:id="rId5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0" autoAdjust="0"/>
    <p:restoredTop sz="98799" autoAdjust="0"/>
  </p:normalViewPr>
  <p:slideViewPr>
    <p:cSldViewPr snapToGrid="0" snapToObjects="1">
      <p:cViewPr varScale="1">
        <p:scale>
          <a:sx n="59" d="100"/>
          <a:sy n="59" d="100"/>
        </p:scale>
        <p:origin x="-7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8D955-0B91-4E4C-9BE5-89B0FF08019B}" type="datetimeFigureOut">
              <a:rPr lang="ja-JP" altLang="en-US" smtClean="0"/>
              <a:t>16/08/08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13E04-04B4-3E4D-BDB6-795C3C6AC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41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26A90-21F3-C446-AFD6-40DF7B220C11}" type="datetimeFigureOut">
              <a:rPr kumimoji="1" lang="ja-JP" altLang="en-US" smtClean="0"/>
              <a:t>16/08/08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E6107-C231-B944-9804-194CC87E51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3341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8741E-C637-3A4B-A42A-160E81D43E0F}" type="slidenum">
              <a:rPr lang="ja-JP" altLang="en-US">
                <a:latin typeface="Times New Roman" pitchFamily="-29" charset="0"/>
                <a:ea typeface="ＭＳ Ｐゴシック" pitchFamily="-29" charset="-128"/>
                <a:cs typeface="ＭＳ Ｐゴシック" pitchFamily="-29" charset="-128"/>
              </a:rPr>
              <a:pPr/>
              <a:t>33</a:t>
            </a:fld>
            <a:endParaRPr lang="en-US" altLang="ja-JP">
              <a:latin typeface="Times New Roman" pitchFamily="-29" charset="0"/>
              <a:ea typeface="ＭＳ Ｐゴシック" pitchFamily="-29" charset="-128"/>
              <a:cs typeface="ＭＳ Ｐゴシック" pitchFamily="-29" charset="-128"/>
            </a:endParaRPr>
          </a:p>
        </p:txBody>
      </p:sp>
      <p:sp>
        <p:nvSpPr>
          <p:cNvPr id="2150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21508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684681" y="4343436"/>
            <a:ext cx="5488640" cy="4114143"/>
          </a:xfrm>
          <a:noFill/>
          <a:ln/>
        </p:spPr>
        <p:txBody>
          <a:bodyPr lIns="88325" tIns="44163" rIns="88325" bIns="44163"/>
          <a:lstStyle/>
          <a:p>
            <a:endParaRPr lang="ja-JP" altLang="en-US">
              <a:latin typeface="Arial" pitchFamily="-29" charset="0"/>
              <a:ea typeface="ＭＳ Ｐゴシック" pitchFamily="-29" charset="-128"/>
              <a:cs typeface="ＭＳ Ｐゴシック" pitchFamily="-29" charset="-128"/>
            </a:endParaRPr>
          </a:p>
        </p:txBody>
      </p:sp>
      <p:sp>
        <p:nvSpPr>
          <p:cNvPr id="21509" name="スライド番号プレースホルダ 3"/>
          <p:cNvSpPr txBox="1">
            <a:spLocks noGrp="1"/>
          </p:cNvSpPr>
          <p:nvPr/>
        </p:nvSpPr>
        <p:spPr bwMode="auto">
          <a:xfrm>
            <a:off x="3884120" y="8686873"/>
            <a:ext cx="2972280" cy="45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325" tIns="44163" rIns="88325" bIns="44163" anchor="b">
            <a:prstTxWarp prst="textNoShape">
              <a:avLst/>
            </a:prstTxWarp>
          </a:bodyPr>
          <a:lstStyle/>
          <a:p>
            <a:pPr algn="r" defTabSz="922338"/>
            <a:fld id="{1F504B34-CB1E-F042-B0F2-1794592001D3}" type="slidenum">
              <a:rPr lang="en-US" altLang="ja-JP" sz="1100">
                <a:latin typeface="Arial" pitchFamily="-29" charset="0"/>
              </a:rPr>
              <a:pPr algn="r" defTabSz="922338"/>
              <a:t>33</a:t>
            </a:fld>
            <a:endParaRPr lang="en-US" altLang="ja-JP" sz="1100">
              <a:latin typeface="Arial" pitchFamily="-29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3321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448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14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581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584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750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80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2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94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47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824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47838"/>
            <a:ext cx="8229600" cy="921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58549"/>
            <a:ext cx="8229600" cy="529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128340" y="6458410"/>
            <a:ext cx="1028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altLang="ja-JP" smtClean="0"/>
              <a:t>2016/08/08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1292719" y="6458410"/>
            <a:ext cx="66336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altLang="ja-JP" smtClean="0"/>
              <a:t>"Recalling AGS -- Heavy Ion Programs"@34th Reimei Workshop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440305" y="36498"/>
            <a:ext cx="703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fld id="{B0BA112E-A298-5342-A835-372502B9042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40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000" kern="1200">
          <a:solidFill>
            <a:schemeClr val="tx1"/>
          </a:solidFill>
          <a:latin typeface="Helvetica Neu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Helvetica Neue"/>
          <a:ea typeface="+mn-ea"/>
          <a:cs typeface="+mn-cs"/>
        </a:defRPr>
      </a:lvl1pPr>
      <a:lvl2pPr marL="623888" indent="-2603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rgbClr val="000090"/>
          </a:solidFill>
          <a:latin typeface="Helvetica Neue"/>
          <a:ea typeface="+mn-ea"/>
          <a:cs typeface="+mn-cs"/>
        </a:defRPr>
      </a:lvl2pPr>
      <a:lvl3pPr marL="895350" indent="-271463" algn="l" defTabSz="457200" rtl="0" eaLnBrk="1" latinLnBrk="0" hangingPunct="1">
        <a:spcBef>
          <a:spcPct val="20000"/>
        </a:spcBef>
        <a:buFont typeface="Arial"/>
        <a:buChar char="•"/>
        <a:defRPr kumimoji="1" sz="1800" kern="1200">
          <a:solidFill>
            <a:srgbClr val="008000"/>
          </a:solidFill>
          <a:latin typeface="Helvetica Neue"/>
          <a:ea typeface="+mn-ea"/>
          <a:cs typeface="+mn-cs"/>
        </a:defRPr>
      </a:lvl3pPr>
      <a:lvl4pPr marL="1081088" indent="-185738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rgbClr val="800000"/>
          </a:solidFill>
          <a:latin typeface="Helvetica Neue"/>
          <a:ea typeface="+mn-ea"/>
          <a:cs typeface="+mn-cs"/>
        </a:defRPr>
      </a:lvl4pPr>
      <a:lvl5pPr marL="1258888" indent="-187325" algn="l" defTabSz="457200" rtl="0" eaLnBrk="1" latinLnBrk="0" hangingPunct="1">
        <a:spcBef>
          <a:spcPct val="20000"/>
        </a:spcBef>
        <a:buFont typeface="Arial"/>
        <a:buChar char="»"/>
        <a:defRPr kumimoji="1" sz="1600" kern="1200">
          <a:solidFill>
            <a:schemeClr val="tx1"/>
          </a:solidFill>
          <a:latin typeface="Helvetica Neue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1" Type="http://schemas.microsoft.com/office/2007/relationships/media" Target="file://localhost/Users/hamakaki/Dropbox/MyMovies/My%20Videos/collision_movie-sm.mpeg.mpg" TargetMode="External"/><Relationship Id="rId2" Type="http://schemas.openxmlformats.org/officeDocument/2006/relationships/video" Target="file://localhost/Users/hamakaki/Dropbox/MyMovies/My%20Videos/collision_movie-sm.mpeg.m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4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6.wmf"/><Relationship Id="rId5" Type="http://schemas.openxmlformats.org/officeDocument/2006/relationships/image" Target="../media/image47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8.wmf"/><Relationship Id="rId5" Type="http://schemas.openxmlformats.org/officeDocument/2006/relationships/image" Target="../media/image50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4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5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428405"/>
            <a:ext cx="7772400" cy="2038366"/>
          </a:xfrm>
        </p:spPr>
        <p:txBody>
          <a:bodyPr>
            <a:normAutofit/>
          </a:bodyPr>
          <a:lstStyle/>
          <a:p>
            <a:r>
              <a:rPr kumimoji="1" lang="en-US" altLang="ja-JP" sz="4400" dirty="0" smtClean="0">
                <a:cs typeface="Helvetica Neue"/>
              </a:rPr>
              <a:t>Recalling</a:t>
            </a:r>
            <a:r>
              <a:rPr kumimoji="1" lang="ja-JP" altLang="en-US" sz="4400" dirty="0" smtClean="0">
                <a:cs typeface="Helvetica Neue"/>
              </a:rPr>
              <a:t> </a:t>
            </a:r>
            <a:r>
              <a:rPr kumimoji="1" lang="en-US" altLang="ja-JP" sz="4400" dirty="0" smtClean="0">
                <a:cs typeface="Helvetica Neue"/>
              </a:rPr>
              <a:t>AGS</a:t>
            </a:r>
            <a:r>
              <a:rPr lang="en-US" altLang="ja-JP" dirty="0">
                <a:cs typeface="Helvetica Neue"/>
              </a:rPr>
              <a:t> </a:t>
            </a:r>
            <a:r>
              <a:rPr lang="en-US" altLang="ja-JP" dirty="0" smtClean="0">
                <a:cs typeface="Helvetica Neue"/>
              </a:rPr>
              <a:t>-- </a:t>
            </a:r>
            <a:r>
              <a:rPr kumimoji="1" lang="en-US" altLang="ja-JP" sz="4400" dirty="0" smtClean="0">
                <a:cs typeface="Helvetica Neue"/>
              </a:rPr>
              <a:t>Heavy </a:t>
            </a:r>
            <a:r>
              <a:rPr kumimoji="1" lang="en-US" altLang="ja-JP" sz="4400" dirty="0" smtClean="0">
                <a:cs typeface="Helvetica Neue"/>
              </a:rPr>
              <a:t>Ion </a:t>
            </a:r>
            <a:r>
              <a:rPr lang="en-US" altLang="ja-JP" sz="4400" dirty="0" smtClean="0">
                <a:cs typeface="Helvetica Neue"/>
              </a:rPr>
              <a:t>P</a:t>
            </a:r>
            <a:r>
              <a:rPr lang="en-US" altLang="ja-JP" sz="4400" dirty="0" smtClean="0">
                <a:cs typeface="Helvetica Neue"/>
              </a:rPr>
              <a:t>rograms</a:t>
            </a:r>
            <a:endParaRPr kumimoji="1" lang="ja-JP" altLang="en-US" sz="4400" dirty="0">
              <a:cs typeface="Helvetica Neue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79333" y="3754147"/>
            <a:ext cx="8066105" cy="2573318"/>
          </a:xfrm>
        </p:spPr>
        <p:txBody>
          <a:bodyPr>
            <a:noAutofit/>
          </a:bodyPr>
          <a:lstStyle/>
          <a:p>
            <a:r>
              <a:rPr kumimoji="1" lang="en-US" altLang="ja-JP" sz="2800" i="1" dirty="0" smtClean="0"/>
              <a:t>Hideki Hamagaki</a:t>
            </a:r>
          </a:p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hamagaki_hideki@pilot.nias.ac.jp</a:t>
            </a:r>
            <a:r>
              <a:rPr kumimoji="1" lang="en-US" altLang="ja-JP" dirty="0" smtClean="0"/>
              <a:t>)</a:t>
            </a:r>
            <a:endParaRPr kumimoji="1" lang="en-US" altLang="ja-JP" sz="1400" dirty="0" smtClean="0"/>
          </a:p>
          <a:p>
            <a:endParaRPr kumimoji="1" lang="en-US" altLang="ja-JP" sz="1400" dirty="0" smtClean="0"/>
          </a:p>
          <a:p>
            <a:r>
              <a:rPr lang="en-US" altLang="ja-JP" i="1" dirty="0" smtClean="0"/>
              <a:t>Institute for Innovative Science and Technology</a:t>
            </a:r>
          </a:p>
          <a:p>
            <a:r>
              <a:rPr lang="en-US" altLang="ja-JP" i="1" dirty="0" smtClean="0"/>
              <a:t>Nagasaki Institute of Applied Science</a:t>
            </a:r>
          </a:p>
        </p:txBody>
      </p:sp>
    </p:spTree>
    <p:extLst>
      <p:ext uri="{BB962C8B-B14F-4D97-AF65-F5344CB8AC3E}">
        <p14:creationId xmlns:p14="http://schemas.microsoft.com/office/powerpoint/2010/main" val="296131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AGS E896 Experiment</a:t>
            </a:r>
            <a:endParaRPr 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57200" y="3642747"/>
            <a:ext cx="8229600" cy="2815663"/>
          </a:xfrm>
        </p:spPr>
        <p:txBody>
          <a:bodyPr>
            <a:normAutofit/>
          </a:bodyPr>
          <a:lstStyle/>
          <a:p>
            <a:r>
              <a:rPr lang="en-US" dirty="0" smtClean="0"/>
              <a:t>Primary objective = H dibaryon search</a:t>
            </a:r>
            <a:endParaRPr lang="en-US" sz="1000" dirty="0" smtClean="0"/>
          </a:p>
          <a:p>
            <a:r>
              <a:rPr lang="en-US" dirty="0" smtClean="0"/>
              <a:t>Open forward spectrometer</a:t>
            </a:r>
          </a:p>
          <a:p>
            <a:pPr lvl="1"/>
            <a:r>
              <a:rPr lang="en-US" dirty="0" smtClean="0"/>
              <a:t>Two magnets: Sweeper (75 </a:t>
            </a:r>
            <a:r>
              <a:rPr lang="en-US" dirty="0" err="1" smtClean="0"/>
              <a:t>kG</a:t>
            </a:r>
            <a:r>
              <a:rPr lang="en-US" dirty="0" smtClean="0"/>
              <a:t>) + Analyzer (18 </a:t>
            </a:r>
            <a:r>
              <a:rPr lang="en-US" dirty="0" err="1" smtClean="0"/>
              <a:t>kG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DDC (distributed drift chamber): 24 set x 6 plains = 144 </a:t>
            </a:r>
          </a:p>
          <a:p>
            <a:pPr lvl="1"/>
            <a:r>
              <a:rPr lang="en-US" dirty="0" smtClean="0"/>
              <a:t>TOF system</a:t>
            </a:r>
          </a:p>
          <a:p>
            <a:pPr lvl="1"/>
            <a:r>
              <a:rPr lang="en-US" dirty="0" smtClean="0"/>
              <a:t>Muffins: neutron detector</a:t>
            </a:r>
          </a:p>
          <a:p>
            <a:pPr lvl="1"/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62" y="878164"/>
            <a:ext cx="5906425" cy="26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0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Strangeness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Production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890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Strangeness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Production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4017" y="1158550"/>
            <a:ext cx="6507281" cy="3074960"/>
          </a:xfrm>
        </p:spPr>
        <p:txBody>
          <a:bodyPr/>
          <a:lstStyle/>
          <a:p>
            <a:r>
              <a:rPr lang="en-US" dirty="0" smtClean="0"/>
              <a:t>Enhancement of </a:t>
            </a:r>
            <a:r>
              <a:rPr lang="en-US" altLang="ja-JP" dirty="0" smtClean="0"/>
              <a:t>s</a:t>
            </a:r>
            <a:r>
              <a:rPr lang="en-US" dirty="0" smtClean="0"/>
              <a:t>trangeness production </a:t>
            </a:r>
            <a:r>
              <a:rPr lang="en-US" altLang="ja-JP" dirty="0" smtClean="0"/>
              <a:t>has</a:t>
            </a:r>
            <a:r>
              <a:rPr lang="ja-JP" altLang="en-US" dirty="0" smtClean="0"/>
              <a:t> </a:t>
            </a:r>
            <a:r>
              <a:rPr lang="en-US" altLang="ja-JP" dirty="0" smtClean="0"/>
              <a:t>been</a:t>
            </a:r>
            <a:r>
              <a:rPr lang="en-US" dirty="0" smtClean="0"/>
              <a:t> considered </a:t>
            </a:r>
            <a:r>
              <a:rPr lang="en-US" altLang="ja-JP" dirty="0" smtClean="0"/>
              <a:t>as</a:t>
            </a:r>
            <a:r>
              <a:rPr lang="ja-JP" altLang="en-US" dirty="0" smtClean="0"/>
              <a:t> </a:t>
            </a:r>
            <a:r>
              <a:rPr lang="en-US" dirty="0" smtClean="0"/>
              <a:t>a good probe of QGP </a:t>
            </a:r>
            <a:r>
              <a:rPr lang="en-US" dirty="0" smtClean="0"/>
              <a:t>formation</a:t>
            </a:r>
            <a:endParaRPr lang="en-US" dirty="0" smtClean="0"/>
          </a:p>
          <a:p>
            <a:r>
              <a:rPr lang="en-US" dirty="0" smtClean="0"/>
              <a:t>Major topic of the AGS experiments </a:t>
            </a:r>
          </a:p>
          <a:p>
            <a:pPr lvl="1"/>
            <a:r>
              <a:rPr lang="en-US" dirty="0" smtClean="0"/>
              <a:t>E802/E895/E866</a:t>
            </a:r>
            <a:r>
              <a:rPr lang="en-US" altLang="ja-JP" dirty="0" smtClean="0"/>
              <a:t>;</a:t>
            </a:r>
            <a:r>
              <a:rPr lang="ja-JP" altLang="en-US" dirty="0" smtClean="0"/>
              <a:t> </a:t>
            </a:r>
            <a:r>
              <a:rPr lang="en-US" altLang="ja-JP" dirty="0" smtClean="0"/>
              <a:t>K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E810, E895; </a:t>
            </a:r>
            <a:r>
              <a:rPr lang="en-US" altLang="ja-JP" dirty="0" smtClean="0">
                <a:cs typeface="Helvetica Neue"/>
              </a:rPr>
              <a:t>K</a:t>
            </a:r>
            <a:r>
              <a:rPr lang="en-US" altLang="ja-JP" baseline="30000" dirty="0" smtClean="0">
                <a:cs typeface="Helvetica Neue"/>
              </a:rPr>
              <a:t>0</a:t>
            </a:r>
            <a:r>
              <a:rPr lang="en-US" altLang="ja-JP" dirty="0" smtClean="0">
                <a:cs typeface="Helvetica Neue"/>
              </a:rPr>
              <a:t>, </a:t>
            </a:r>
            <a:r>
              <a:rPr lang="en-US" dirty="0" smtClean="0">
                <a:latin typeface="Symbol" charset="2"/>
                <a:cs typeface="Symbol" charset="2"/>
              </a:rPr>
              <a:t>L, </a:t>
            </a:r>
            <a:r>
              <a:rPr lang="is-IS" dirty="0" smtClean="0">
                <a:latin typeface="Symbol" charset="2"/>
                <a:cs typeface="Symbol" charset="2"/>
              </a:rPr>
              <a:t>…</a:t>
            </a:r>
            <a:r>
              <a:rPr lang="en-US" dirty="0" smtClean="0">
                <a:cs typeface="Helvetica Neue"/>
              </a:rPr>
              <a:t> (V</a:t>
            </a:r>
            <a:r>
              <a:rPr lang="en-US" baseline="30000" dirty="0" smtClean="0">
                <a:cs typeface="Helvetica Neue"/>
              </a:rPr>
              <a:t>0</a:t>
            </a:r>
            <a:r>
              <a:rPr lang="en-US" dirty="0" smtClean="0">
                <a:cs typeface="Helvetica Neue"/>
              </a:rPr>
              <a:t>)</a:t>
            </a:r>
            <a:endParaRPr lang="en-US" baseline="30000" dirty="0" smtClean="0">
              <a:cs typeface="Helvetica Neue"/>
            </a:endParaRPr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3149" y="1106496"/>
            <a:ext cx="2625616" cy="261608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72621" y="3769071"/>
            <a:ext cx="2523456" cy="258998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484" y="3488211"/>
            <a:ext cx="3226425" cy="30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Strangeness Enhancement at AGS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58550"/>
            <a:ext cx="8229600" cy="2296910"/>
          </a:xfrm>
        </p:spPr>
        <p:txBody>
          <a:bodyPr/>
          <a:lstStyle/>
          <a:p>
            <a:r>
              <a:rPr lang="en-US" altLang="ja-JP" dirty="0" smtClean="0"/>
              <a:t>Clear increase of 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 yield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K</a:t>
            </a:r>
            <a:r>
              <a:rPr lang="en-US" altLang="ja-JP" baseline="30000" dirty="0" smtClean="0"/>
              <a:t>+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N</a:t>
            </a:r>
            <a:r>
              <a:rPr lang="en-US" altLang="ja-JP" baseline="-25000" dirty="0" err="1" smtClean="0"/>
              <a:t>pp</a:t>
            </a:r>
            <a:r>
              <a:rPr lang="en-US" altLang="ja-JP" dirty="0" smtClean="0"/>
              <a:t> with increase of </a:t>
            </a:r>
            <a:r>
              <a:rPr lang="en-US" altLang="ja-JP" i="1" dirty="0" err="1" smtClean="0"/>
              <a:t>N</a:t>
            </a:r>
            <a:r>
              <a:rPr lang="en-US" altLang="ja-JP" baseline="-25000" dirty="0" err="1" smtClean="0"/>
              <a:t>pp</a:t>
            </a:r>
            <a:r>
              <a:rPr lang="en-US" altLang="ja-JP" dirty="0" smtClean="0"/>
              <a:t> (number of projectile participant), in 11.6 A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collisions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7" y="2353704"/>
            <a:ext cx="6146586" cy="444279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387191" y="2777198"/>
            <a:ext cx="252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[Y(K</a:t>
            </a:r>
            <a:r>
              <a:rPr lang="en-US" baseline="30000" dirty="0" smtClean="0"/>
              <a:t>+</a:t>
            </a:r>
            <a:r>
              <a:rPr lang="en-US" dirty="0" smtClean="0"/>
              <a:t>)/</a:t>
            </a:r>
            <a:r>
              <a:rPr lang="en-US" dirty="0" err="1" smtClean="0"/>
              <a:t>N</a:t>
            </a:r>
            <a:r>
              <a:rPr lang="en-US" baseline="-25000" dirty="0" err="1" smtClean="0"/>
              <a:t>pp</a:t>
            </a:r>
            <a:r>
              <a:rPr lang="en-US" dirty="0"/>
              <a:t>(</a:t>
            </a:r>
            <a:r>
              <a:rPr lang="en-US" dirty="0" smtClean="0"/>
              <a:t>max)]/Y(K+)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</a:p>
          <a:p>
            <a:r>
              <a:rPr lang="en-US" dirty="0" smtClean="0"/>
              <a:t>~ 0.135/0.037 = 3.6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39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Energy Dependence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0603" y="4416581"/>
            <a:ext cx="8294526" cy="202404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K/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 increases with increase of </a:t>
            </a:r>
            <a:r>
              <a:rPr lang="en-US" altLang="ja-JP" dirty="0"/>
              <a:t>s</a:t>
            </a:r>
            <a:r>
              <a:rPr lang="en-US" altLang="ja-JP" baseline="30000" dirty="0"/>
              <a:t>1/</a:t>
            </a:r>
            <a:r>
              <a:rPr lang="en-US" altLang="ja-JP" baseline="30000" dirty="0" smtClean="0"/>
              <a:t>2 </a:t>
            </a:r>
            <a:r>
              <a:rPr lang="en-US" altLang="ja-JP" dirty="0" smtClean="0"/>
              <a:t>of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collisions</a:t>
            </a:r>
          </a:p>
          <a:p>
            <a:r>
              <a:rPr lang="en-US" altLang="ja-JP" dirty="0" smtClean="0"/>
              <a:t>Double ratio (K</a:t>
            </a:r>
            <a:r>
              <a:rPr lang="en-US" altLang="ja-JP" dirty="0"/>
              <a:t>/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)</a:t>
            </a:r>
            <a:r>
              <a:rPr lang="en-US" altLang="ja-JP" baseline="-25000" dirty="0" err="1" smtClean="0"/>
              <a:t>AuAu</a:t>
            </a:r>
            <a:r>
              <a:rPr lang="en-US" altLang="ja-JP" dirty="0" smtClean="0"/>
              <a:t>/(K/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)</a:t>
            </a:r>
            <a:r>
              <a:rPr lang="en-US" altLang="ja-JP" baseline="-25000" dirty="0" err="1" smtClean="0"/>
              <a:t>pp</a:t>
            </a:r>
            <a:r>
              <a:rPr lang="en-US" altLang="ja-JP" dirty="0" smtClean="0"/>
              <a:t> decreases with increase of s</a:t>
            </a:r>
            <a:r>
              <a:rPr lang="en-US" altLang="ja-JP" baseline="30000" dirty="0" smtClean="0"/>
              <a:t>1/2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This is due</a:t>
            </a:r>
            <a:r>
              <a:rPr lang="ja-JP" altLang="en-US" dirty="0" smtClean="0"/>
              <a:t> </a:t>
            </a:r>
            <a:r>
              <a:rPr lang="en-US" altLang="ja-JP" dirty="0" smtClean="0"/>
              <a:t>to</a:t>
            </a:r>
            <a:r>
              <a:rPr lang="ja-JP" altLang="en-US" dirty="0" smtClean="0"/>
              <a:t> </a:t>
            </a:r>
            <a:r>
              <a:rPr lang="en-US" altLang="ja-JP" dirty="0" smtClean="0"/>
              <a:t>that secondary production is more important at small s</a:t>
            </a:r>
            <a:r>
              <a:rPr lang="en-US" altLang="ja-JP" baseline="30000" dirty="0" smtClean="0"/>
              <a:t>1</a:t>
            </a:r>
            <a:r>
              <a:rPr lang="en-US" altLang="ja-JP" baseline="30000" dirty="0"/>
              <a:t>/</a:t>
            </a:r>
            <a:r>
              <a:rPr lang="en-US" altLang="ja-JP" baseline="30000" dirty="0" smtClean="0"/>
              <a:t>2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6" y="979031"/>
            <a:ext cx="4053070" cy="355196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526" y="1152242"/>
            <a:ext cx="4064427" cy="32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Hyperon Production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6852" y="1158549"/>
            <a:ext cx="4684229" cy="5299861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I</a:t>
            </a:r>
            <a:r>
              <a:rPr lang="en-US" altLang="ja-JP" dirty="0" smtClean="0"/>
              <a:t>ncrease </a:t>
            </a:r>
            <a:r>
              <a:rPr lang="en-US" altLang="ja-JP" dirty="0" smtClean="0"/>
              <a:t>in hyperon yield with increase of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number </a:t>
            </a:r>
            <a:r>
              <a:rPr lang="en-US" altLang="ja-JP" dirty="0" smtClean="0"/>
              <a:t>of </a:t>
            </a:r>
            <a:r>
              <a:rPr lang="en-US" altLang="ja-JP" dirty="0" smtClean="0"/>
              <a:t>participant</a:t>
            </a:r>
            <a:endParaRPr lang="en-US" altLang="ja-JP" dirty="0" smtClean="0"/>
          </a:p>
          <a:p>
            <a:r>
              <a:rPr lang="en-US" altLang="ja-JP" dirty="0" smtClean="0"/>
              <a:t>Yield enhancement of multi-strange</a:t>
            </a:r>
            <a:r>
              <a:rPr lang="ja-JP" altLang="en-US" dirty="0" smtClean="0"/>
              <a:t> </a:t>
            </a:r>
            <a:r>
              <a:rPr lang="en-US" altLang="ja-JP" dirty="0" smtClean="0"/>
              <a:t>hyperon</a:t>
            </a:r>
            <a:r>
              <a:rPr lang="ja-JP" altLang="en-US" dirty="0" smtClean="0"/>
              <a:t> </a:t>
            </a:r>
            <a:r>
              <a:rPr lang="en-US" altLang="ja-JP" dirty="0" smtClean="0">
                <a:latin typeface="Symbol" charset="2"/>
                <a:cs typeface="Symbol" charset="2"/>
              </a:rPr>
              <a:t>X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 is larger than that of single-strange hyperons </a:t>
            </a:r>
            <a:r>
              <a:rPr lang="en-US" altLang="ja-JP" dirty="0" smtClean="0">
                <a:latin typeface="Symbol" charset="2"/>
                <a:cs typeface="Symbol" charset="2"/>
              </a:rPr>
              <a:t>L</a:t>
            </a:r>
            <a:r>
              <a:rPr lang="en-US" altLang="ja-JP" dirty="0" smtClean="0"/>
              <a:t> and 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baseline="30000" dirty="0" smtClean="0">
                <a:cs typeface="Helvetica Neue"/>
              </a:rPr>
              <a:t>0</a:t>
            </a:r>
          </a:p>
          <a:p>
            <a:endParaRPr lang="en-US" altLang="ja-JP" sz="1000" dirty="0" smtClean="0"/>
          </a:p>
          <a:p>
            <a:r>
              <a:rPr lang="en-US" altLang="ja-JP" dirty="0" smtClean="0"/>
              <a:t>All strangeness data at AGS are in accord with the predictions by the RQMD calculation</a:t>
            </a:r>
          </a:p>
          <a:p>
            <a:endParaRPr lang="en-US" sz="1200" dirty="0"/>
          </a:p>
          <a:p>
            <a:pPr marL="0" indent="0">
              <a:buNone/>
            </a:pPr>
            <a:r>
              <a:rPr lang="en-US" sz="1800" dirty="0" smtClean="0"/>
              <a:t>* RQMD = one of the popular hadron-based transport models</a:t>
            </a:r>
            <a:endParaRPr lang="en-US" sz="1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081" y="1026381"/>
            <a:ext cx="4322919" cy="462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8340" y="47839"/>
            <a:ext cx="8558460" cy="1032732"/>
          </a:xfrm>
        </p:spPr>
        <p:txBody>
          <a:bodyPr>
            <a:normAutofit/>
          </a:bodyPr>
          <a:lstStyle/>
          <a:p>
            <a:r>
              <a:rPr lang="en-US" altLang="ja-JP" dirty="0"/>
              <a:t>S</a:t>
            </a:r>
            <a:r>
              <a:rPr lang="en-US" altLang="ja-JP" dirty="0" smtClean="0"/>
              <a:t>trangeness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Production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vs.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)</a:t>
            </a:r>
            <a:r>
              <a:rPr lang="en-US" altLang="ja-JP" baseline="30000" dirty="0" smtClean="0"/>
              <a:t>1/2</a:t>
            </a:r>
            <a:endParaRPr lang="en-US" baseline="30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0" y="1250601"/>
            <a:ext cx="3558594" cy="4731524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Peak</a:t>
            </a:r>
            <a:r>
              <a:rPr lang="en-US" altLang="ja-JP" dirty="0"/>
              <a:t>-like </a:t>
            </a:r>
            <a:r>
              <a:rPr lang="en-US" altLang="ja-JP" dirty="0" smtClean="0"/>
              <a:t>structure </a:t>
            </a:r>
            <a:r>
              <a:rPr lang="en-US" altLang="ja-JP" dirty="0"/>
              <a:t>in the K</a:t>
            </a:r>
            <a:r>
              <a:rPr lang="en-US" altLang="ja-JP" baseline="30000" dirty="0"/>
              <a:t>+</a:t>
            </a:r>
            <a:r>
              <a:rPr lang="en-US" altLang="ja-JP" dirty="0"/>
              <a:t>/π</a:t>
            </a:r>
            <a:r>
              <a:rPr lang="en-US" altLang="ja-JP" baseline="30000" dirty="0"/>
              <a:t>+</a:t>
            </a:r>
            <a:r>
              <a:rPr lang="en-US" altLang="ja-JP" dirty="0"/>
              <a:t> ratio at beam energies of 20-30A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will</a:t>
            </a:r>
            <a:r>
              <a:rPr lang="ja-JP" altLang="en-US" dirty="0" smtClean="0"/>
              <a:t> </a:t>
            </a:r>
            <a:r>
              <a:rPr lang="en-US" altLang="ja-JP" dirty="0" smtClean="0"/>
              <a:t>need confirmation by </a:t>
            </a:r>
            <a:r>
              <a:rPr lang="en-US" altLang="ja-JP" dirty="0"/>
              <a:t>an independent </a:t>
            </a:r>
            <a:r>
              <a:rPr lang="en-US" altLang="ja-JP" dirty="0" smtClean="0"/>
              <a:t>experiment</a:t>
            </a:r>
          </a:p>
          <a:p>
            <a:r>
              <a:rPr lang="en-US" altLang="ja-JP" dirty="0" smtClean="0"/>
              <a:t>Excitation </a:t>
            </a:r>
            <a:r>
              <a:rPr lang="en-US" altLang="ja-JP" dirty="0"/>
              <a:t>function of multi-strange hyperon production has to be measured with better </a:t>
            </a:r>
            <a:r>
              <a:rPr lang="en-US" altLang="ja-JP" dirty="0" smtClean="0"/>
              <a:t>accuracy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34" y="1083500"/>
            <a:ext cx="5413715" cy="507686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48240" y="6115805"/>
            <a:ext cx="7781898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 Neue"/>
                <a:cs typeface="Helvetica Neue"/>
              </a:rPr>
              <a:t>J-PARC energy may not be enough to be competitive in this study</a:t>
            </a:r>
            <a:endParaRPr lang="en-US" sz="2000" i="1" dirty="0">
              <a:solidFill>
                <a:srgbClr val="8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5172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</a:t>
            </a:r>
            <a:r>
              <a:rPr lang="ja-JP" altLang="en-US" dirty="0" smtClean="0"/>
              <a:t> </a:t>
            </a:r>
            <a:r>
              <a:rPr lang="en-US" altLang="ja-JP" dirty="0" smtClean="0"/>
              <a:t>Stopping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18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Baryon</a:t>
            </a:r>
            <a:r>
              <a:rPr lang="ja-JP" altLang="en-US" dirty="0" smtClean="0"/>
              <a:t> </a:t>
            </a:r>
            <a:r>
              <a:rPr lang="en-US" altLang="ja-JP" dirty="0" smtClean="0"/>
              <a:t>Stopping</a:t>
            </a:r>
            <a:endParaRPr 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ea typeface="ＭＳ Ｐゴシック" charset="0"/>
                <a:cs typeface="Helvetica Neue"/>
              </a:rPr>
              <a:t>Baryon stopping in general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reflects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w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hat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fraction of colliding energy is spent for particle production</a:t>
            </a:r>
          </a:p>
          <a:p>
            <a:pPr lvl="1"/>
            <a:r>
              <a:rPr lang="en-US" altLang="ja-JP" dirty="0" smtClean="0">
                <a:ea typeface="ＭＳ Ｐゴシック" charset="0"/>
                <a:cs typeface="Helvetica Neue"/>
              </a:rPr>
              <a:t>Rapidity shift 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d</a:t>
            </a:r>
            <a:r>
              <a:rPr lang="en-US" altLang="ja-JP" dirty="0" err="1" smtClean="0">
                <a:ea typeface="ＭＳ Ｐゴシック" charset="0"/>
                <a:cs typeface="Helvetica Neue"/>
              </a:rPr>
              <a:t>y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 of baryons has been used to quantify the baryon stopping</a:t>
            </a:r>
            <a:endParaRPr lang="en-US" altLang="ja-JP" dirty="0">
              <a:ea typeface="ＭＳ Ｐゴシック" charset="0"/>
              <a:cs typeface="Helvetica Neue"/>
            </a:endParaRPr>
          </a:p>
          <a:p>
            <a:pPr lvl="1"/>
            <a:r>
              <a:rPr lang="en-US" altLang="ja-JP" dirty="0" smtClean="0">
                <a:ea typeface="ＭＳ Ｐゴシック" charset="0"/>
                <a:cs typeface="Helvetica Neue"/>
              </a:rPr>
              <a:t>In p-p collisions, rapidity shift </a:t>
            </a:r>
            <a:r>
              <a:rPr lang="en-US" altLang="ja-JP" dirty="0" err="1" smtClean="0">
                <a:latin typeface="Symbol" charset="2"/>
                <a:ea typeface="ＭＳ Ｐゴシック" charset="0"/>
                <a:cs typeface="Symbol" charset="2"/>
              </a:rPr>
              <a:t>d</a:t>
            </a:r>
            <a:r>
              <a:rPr lang="en-US" altLang="ja-JP" dirty="0" err="1" smtClean="0">
                <a:ea typeface="ＭＳ Ｐゴシック" charset="0"/>
                <a:cs typeface="Helvetica Neue"/>
              </a:rPr>
              <a:t>y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 ~ 1 is a ballpark number</a:t>
            </a:r>
          </a:p>
          <a:p>
            <a:pPr marL="0" indent="0">
              <a:buNone/>
            </a:pPr>
            <a:endParaRPr lang="en-US" altLang="ja-JP" dirty="0" smtClean="0">
              <a:ea typeface="ＭＳ Ｐゴシック" charset="0"/>
              <a:cs typeface="Helvetica Neue"/>
            </a:endParaRPr>
          </a:p>
          <a:p>
            <a:r>
              <a:rPr lang="en-US" altLang="ja-JP" dirty="0" smtClean="0"/>
              <a:t>A</a:t>
            </a:r>
            <a:r>
              <a:rPr lang="en-US" altLang="ja-JP" dirty="0" smtClean="0"/>
              <a:t>t </a:t>
            </a:r>
            <a:r>
              <a:rPr lang="en-US" altLang="ja-JP" dirty="0"/>
              <a:t>the AGS </a:t>
            </a:r>
            <a:r>
              <a:rPr lang="en-US" altLang="ja-JP" dirty="0" smtClean="0"/>
              <a:t>energies</a:t>
            </a:r>
            <a:r>
              <a:rPr lang="en-US" altLang="ja-JP" dirty="0" smtClean="0"/>
              <a:t>, it has a particular importance, since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a</a:t>
            </a:r>
            <a:r>
              <a:rPr lang="en-US" altLang="ja-JP" dirty="0" smtClean="0"/>
              <a:t> </a:t>
            </a:r>
            <a:r>
              <a:rPr lang="en-US" altLang="ja-JP" dirty="0"/>
              <a:t>state with maximum baryon density is expected to be </a:t>
            </a:r>
            <a:r>
              <a:rPr lang="en-US" altLang="ja-JP" dirty="0" smtClean="0"/>
              <a:t>achieved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659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910138" y="1524000"/>
            <a:ext cx="387191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charset="0"/>
                <a:cs typeface="Helvetica Neue"/>
              </a:rPr>
              <a:t>Stopping at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the</a:t>
            </a:r>
            <a:r>
              <a:rPr lang="ja-JP" altLang="en-US" dirty="0" smtClean="0">
                <a:ea typeface="ＭＳ Ｐゴシック" charset="0"/>
                <a:cs typeface="Helvetica Neue"/>
              </a:rPr>
              <a:t>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AGS</a:t>
            </a:r>
            <a:endParaRPr lang="en-US" altLang="ja-JP" dirty="0">
              <a:ea typeface="ＭＳ Ｐゴシック" charset="0"/>
              <a:cs typeface="Helvetica Neue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195888" y="989331"/>
            <a:ext cx="3871912" cy="4991100"/>
            <a:chOff x="5195888" y="1562100"/>
            <a:chExt cx="3871912" cy="4991100"/>
          </a:xfrm>
        </p:grpSpPr>
        <p:pic>
          <p:nvPicPr>
            <p:cNvPr id="5017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888" y="1562100"/>
              <a:ext cx="3871912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Line 6"/>
            <p:cNvSpPr>
              <a:spLocks noChangeShapeType="1"/>
            </p:cNvSpPr>
            <p:nvPr/>
          </p:nvSpPr>
          <p:spPr bwMode="auto">
            <a:xfrm flipH="1">
              <a:off x="7150100" y="4927600"/>
              <a:ext cx="1828800" cy="114300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3" name="Line 7"/>
            <p:cNvSpPr>
              <a:spLocks noChangeShapeType="1"/>
            </p:cNvSpPr>
            <p:nvPr/>
          </p:nvSpPr>
          <p:spPr bwMode="auto">
            <a:xfrm flipH="1">
              <a:off x="7150100" y="4178300"/>
              <a:ext cx="1828800" cy="114300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25848" y="1219200"/>
            <a:ext cx="5462152" cy="5239210"/>
          </a:xfrm>
        </p:spPr>
        <p:txBody>
          <a:bodyPr>
            <a:normAutofit/>
          </a:bodyPr>
          <a:lstStyle/>
          <a:p>
            <a:r>
              <a:rPr lang="en-US" altLang="ja-JP" sz="2400" dirty="0" smtClean="0">
                <a:ea typeface="ＭＳ Ｐゴシック" charset="0"/>
                <a:cs typeface="Helvetica Neue"/>
              </a:rPr>
              <a:t>(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dN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/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dy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)</a:t>
            </a:r>
            <a:r>
              <a:rPr lang="en-US" altLang="ja-JP" sz="2400" baseline="-25000" dirty="0" smtClean="0">
                <a:ea typeface="ＭＳ Ｐゴシック" charset="0"/>
                <a:cs typeface="Helvetica Neue"/>
              </a:rPr>
              <a:t>p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 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were measured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in the E802</a:t>
            </a:r>
            <a:r>
              <a:rPr lang="en-US" altLang="ja-JP" dirty="0">
                <a:ea typeface="ＭＳ Ｐゴシック" charset="0"/>
                <a:cs typeface="Helvetica Neue"/>
              </a:rPr>
              <a:t>/E859/E866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experiments</a:t>
            </a:r>
            <a:endParaRPr lang="en-US" altLang="ja-JP" sz="2000" dirty="0">
              <a:ea typeface="ＭＳ Ｐゴシック" charset="0"/>
              <a:cs typeface="Helvetica Neue"/>
            </a:endParaRPr>
          </a:p>
          <a:p>
            <a:r>
              <a:rPr lang="en-US" altLang="ja-JP" sz="2400" dirty="0" err="1" smtClean="0">
                <a:ea typeface="ＭＳ Ｐゴシック" charset="0"/>
                <a:cs typeface="Helvetica Neue"/>
              </a:rPr>
              <a:t>y</a:t>
            </a:r>
            <a:r>
              <a:rPr lang="en-US" altLang="ja-JP" sz="2400" baseline="-25000" dirty="0" err="1" smtClean="0">
                <a:ea typeface="ＭＳ Ｐゴシック" charset="0"/>
                <a:cs typeface="Helvetica Neue"/>
              </a:rPr>
              <a:t>BT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 (= 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y</a:t>
            </a:r>
            <a:r>
              <a:rPr lang="en-US" altLang="ja-JP" sz="2400" baseline="-14000" dirty="0" err="1" smtClean="0">
                <a:ea typeface="ＭＳ Ｐゴシック" charset="0"/>
                <a:cs typeface="Helvetica Neue"/>
              </a:rPr>
              <a:t>beam</a:t>
            </a:r>
            <a:r>
              <a:rPr lang="en-US" altLang="ja-JP" sz="2400" baseline="-14000" dirty="0" smtClean="0">
                <a:ea typeface="ＭＳ Ｐゴシック" charset="0"/>
                <a:cs typeface="Helvetica Neue"/>
              </a:rPr>
              <a:t> 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– 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y</a:t>
            </a:r>
            <a:r>
              <a:rPr lang="en-US" altLang="ja-JP" sz="2400" baseline="-18000" dirty="0" err="1" smtClean="0">
                <a:ea typeface="ＭＳ Ｐゴシック" charset="0"/>
                <a:cs typeface="Helvetica Neue"/>
              </a:rPr>
              <a:t>target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)</a:t>
            </a:r>
            <a:endParaRPr lang="en-US" altLang="ja-JP" sz="2400" dirty="0">
              <a:ea typeface="ＭＳ Ｐゴシック" charset="0"/>
              <a:cs typeface="Helvetica Neue"/>
            </a:endParaRPr>
          </a:p>
          <a:p>
            <a:pPr lvl="1">
              <a:buFontTx/>
              <a:buNone/>
            </a:pPr>
            <a:r>
              <a:rPr lang="en-US" altLang="ja-JP" sz="2400" dirty="0" smtClean="0">
                <a:ea typeface="ＭＳ Ｐゴシック" charset="0"/>
                <a:cs typeface="Helvetica Neue"/>
              </a:rPr>
              <a:t>  3.43    </a:t>
            </a:r>
            <a:r>
              <a:rPr lang="en-US" altLang="ja-JP" sz="2400" dirty="0">
                <a:ea typeface="ＭＳ Ｐゴシック" charset="0"/>
                <a:cs typeface="Helvetica Neue"/>
              </a:rPr>
              <a:t>-- 14.6 AGeV/c p &amp; Si </a:t>
            </a:r>
          </a:p>
          <a:p>
            <a:pPr lvl="1">
              <a:buFontTx/>
              <a:buNone/>
            </a:pPr>
            <a:r>
              <a:rPr lang="en-US" altLang="ja-JP" sz="2400" dirty="0" smtClean="0">
                <a:ea typeface="ＭＳ Ｐゴシック" charset="0"/>
                <a:cs typeface="Helvetica Neue"/>
              </a:rPr>
              <a:t>  3.2      </a:t>
            </a:r>
            <a:r>
              <a:rPr lang="en-US" altLang="ja-JP" sz="2400" dirty="0">
                <a:ea typeface="ＭＳ Ｐゴシック" charset="0"/>
                <a:cs typeface="Helvetica Neue"/>
              </a:rPr>
              <a:t>-- 11.6 AGeV/c Au</a:t>
            </a:r>
          </a:p>
          <a:p>
            <a:pPr lvl="1">
              <a:buFontTx/>
              <a:buNone/>
            </a:pPr>
            <a:endParaRPr lang="en-US" altLang="ja-JP" sz="1100" dirty="0">
              <a:ea typeface="ＭＳ Ｐゴシック" charset="0"/>
              <a:cs typeface="Helvetica Neue"/>
            </a:endParaRPr>
          </a:p>
          <a:p>
            <a:r>
              <a:rPr lang="en-US" altLang="ja-JP" sz="2400" dirty="0" smtClean="0">
                <a:ea typeface="ＭＳ Ｐゴシック" charset="0"/>
                <a:cs typeface="Helvetica Neue"/>
              </a:rPr>
              <a:t>(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dN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/</a:t>
            </a:r>
            <a:r>
              <a:rPr lang="en-US" altLang="ja-JP" sz="2400" dirty="0" err="1" smtClean="0">
                <a:ea typeface="ＭＳ Ｐゴシック" charset="0"/>
                <a:cs typeface="Helvetica Neue"/>
              </a:rPr>
              <a:t>dy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)</a:t>
            </a:r>
            <a:r>
              <a:rPr lang="en-US" altLang="ja-JP" baseline="-25000" dirty="0" smtClean="0">
                <a:ea typeface="ＭＳ Ｐゴシック" charset="0"/>
                <a:cs typeface="Helvetica Neue"/>
              </a:rPr>
              <a:t>p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[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Si</a:t>
            </a:r>
            <a:r>
              <a:rPr lang="en-US" altLang="ja-JP" sz="2400" dirty="0">
                <a:ea typeface="ＭＳ Ｐゴシック" charset="0"/>
                <a:cs typeface="Helvetica Neue"/>
              </a:rPr>
              <a:t>-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Al peripheral]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is very similar in shape with (</a:t>
            </a:r>
            <a:r>
              <a:rPr lang="en-US" altLang="ja-JP" dirty="0" err="1">
                <a:ea typeface="ＭＳ Ｐゴシック" charset="0"/>
                <a:cs typeface="Helvetica Neue"/>
              </a:rPr>
              <a:t>dN</a:t>
            </a:r>
            <a:r>
              <a:rPr lang="en-US" altLang="ja-JP" dirty="0">
                <a:ea typeface="ＭＳ Ｐゴシック" charset="0"/>
                <a:cs typeface="Helvetica Neue"/>
              </a:rPr>
              <a:t>/</a:t>
            </a:r>
            <a:r>
              <a:rPr lang="en-US" altLang="ja-JP" dirty="0" err="1">
                <a:ea typeface="ＭＳ Ｐゴシック" charset="0"/>
                <a:cs typeface="Helvetica Neue"/>
              </a:rPr>
              <a:t>dy</a:t>
            </a:r>
            <a:r>
              <a:rPr lang="en-US" altLang="ja-JP" dirty="0">
                <a:ea typeface="ＭＳ Ｐゴシック" charset="0"/>
                <a:cs typeface="Helvetica Neue"/>
              </a:rPr>
              <a:t>)</a:t>
            </a:r>
            <a:r>
              <a:rPr lang="en-US" altLang="ja-JP" baseline="-25000" dirty="0" smtClean="0">
                <a:ea typeface="ＭＳ Ｐゴシック" charset="0"/>
                <a:cs typeface="Helvetica Neue"/>
              </a:rPr>
              <a:t>p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[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p</a:t>
            </a:r>
            <a:r>
              <a:rPr lang="en-US" altLang="ja-JP" sz="2400" dirty="0">
                <a:ea typeface="ＭＳ Ｐゴシック" charset="0"/>
                <a:cs typeface="Helvetica Neue"/>
              </a:rPr>
              <a:t>-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Be] (</a:t>
            </a:r>
            <a:r>
              <a:rPr lang="en-US" altLang="ja-JP" dirty="0">
                <a:ea typeface="ＭＳ Ｐゴシック" charset="0"/>
                <a:cs typeface="Helvetica Neue"/>
              </a:rPr>
              <a:t>~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 </a:t>
            </a:r>
            <a:r>
              <a:rPr lang="en-US" altLang="ja-JP" dirty="0">
                <a:ea typeface="ＭＳ Ｐゴシック" charset="0"/>
                <a:cs typeface="Helvetica Neue"/>
              </a:rPr>
              <a:t>(</a:t>
            </a:r>
            <a:r>
              <a:rPr lang="en-US" altLang="ja-JP" dirty="0" err="1">
                <a:ea typeface="ＭＳ Ｐゴシック" charset="0"/>
                <a:cs typeface="Helvetica Neue"/>
              </a:rPr>
              <a:t>dN</a:t>
            </a:r>
            <a:r>
              <a:rPr lang="en-US" altLang="ja-JP" dirty="0">
                <a:ea typeface="ＭＳ Ｐゴシック" charset="0"/>
                <a:cs typeface="Helvetica Neue"/>
              </a:rPr>
              <a:t>/</a:t>
            </a:r>
            <a:r>
              <a:rPr lang="en-US" altLang="ja-JP" dirty="0" err="1">
                <a:ea typeface="ＭＳ Ｐゴシック" charset="0"/>
                <a:cs typeface="Helvetica Neue"/>
              </a:rPr>
              <a:t>dy</a:t>
            </a:r>
            <a:r>
              <a:rPr lang="en-US" altLang="ja-JP" dirty="0">
                <a:ea typeface="ＭＳ Ｐゴシック" charset="0"/>
                <a:cs typeface="Helvetica Neue"/>
              </a:rPr>
              <a:t>)</a:t>
            </a:r>
            <a:r>
              <a:rPr lang="en-US" altLang="ja-JP" baseline="-25000" dirty="0" smtClean="0">
                <a:ea typeface="ＭＳ Ｐゴシック" charset="0"/>
                <a:cs typeface="Helvetica Neue"/>
              </a:rPr>
              <a:t>proton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[</a:t>
            </a:r>
            <a:r>
              <a:rPr lang="en-US" altLang="ja-JP" dirty="0">
                <a:ea typeface="ＭＳ Ｐゴシック" charset="0"/>
                <a:cs typeface="Helvetica Neue"/>
              </a:rPr>
              <a:t>p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-p])</a:t>
            </a:r>
            <a:endParaRPr lang="en-US" altLang="ja-JP" sz="1000" dirty="0" smtClean="0">
              <a:ea typeface="ＭＳ Ｐゴシック" charset="0"/>
              <a:cs typeface="Helvetica Neue"/>
            </a:endParaRPr>
          </a:p>
          <a:p>
            <a:r>
              <a:rPr lang="en-US" altLang="ja-JP" dirty="0" smtClean="0">
                <a:ea typeface="ＭＳ Ｐゴシック" charset="0"/>
                <a:cs typeface="Helvetica Neue"/>
              </a:rPr>
              <a:t>Two bumps in (</a:t>
            </a:r>
            <a:r>
              <a:rPr lang="en-US" altLang="ja-JP" dirty="0" err="1">
                <a:ea typeface="ＭＳ Ｐゴシック" charset="0"/>
                <a:cs typeface="Helvetica Neue"/>
              </a:rPr>
              <a:t>dN</a:t>
            </a:r>
            <a:r>
              <a:rPr lang="en-US" altLang="ja-JP" dirty="0">
                <a:ea typeface="ＭＳ Ｐゴシック" charset="0"/>
                <a:cs typeface="Helvetica Neue"/>
              </a:rPr>
              <a:t>/</a:t>
            </a:r>
            <a:r>
              <a:rPr lang="en-US" altLang="ja-JP" dirty="0" err="1">
                <a:ea typeface="ＭＳ Ｐゴシック" charset="0"/>
                <a:cs typeface="Helvetica Neue"/>
              </a:rPr>
              <a:t>dy</a:t>
            </a:r>
            <a:r>
              <a:rPr lang="en-US" altLang="ja-JP" dirty="0">
                <a:ea typeface="ＭＳ Ｐゴシック" charset="0"/>
                <a:cs typeface="Helvetica Neue"/>
              </a:rPr>
              <a:t>)</a:t>
            </a:r>
            <a:r>
              <a:rPr lang="en-US" altLang="ja-JP" baseline="-25000" dirty="0" smtClean="0">
                <a:ea typeface="ＭＳ Ｐゴシック" charset="0"/>
                <a:cs typeface="Helvetica Neue"/>
              </a:rPr>
              <a:t>p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in Si + Al central </a:t>
            </a:r>
            <a:r>
              <a:rPr lang="en-US" altLang="ja-JP" dirty="0">
                <a:ea typeface="ＭＳ Ｐゴシック" charset="0"/>
                <a:cs typeface="Helvetica Neue"/>
              </a:rPr>
              <a:t>collisions</a:t>
            </a:r>
          </a:p>
          <a:p>
            <a:r>
              <a:rPr lang="en-US" altLang="ja-JP" sz="2400" dirty="0" smtClean="0">
                <a:ea typeface="ＭＳ Ｐゴシック" charset="0"/>
                <a:cs typeface="Helvetica Neue"/>
              </a:rPr>
              <a:t>Single bump at mid-rapidity in </a:t>
            </a:r>
            <a:r>
              <a:rPr lang="en-US" altLang="ja-JP" sz="2400" dirty="0">
                <a:ea typeface="ＭＳ Ｐゴシック" charset="0"/>
                <a:cs typeface="Helvetica Neue"/>
              </a:rPr>
              <a:t>Au + Au central collisions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10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800" dirty="0" smtClean="0"/>
              <a:t>Introduction</a:t>
            </a:r>
          </a:p>
          <a:p>
            <a:r>
              <a:rPr lang="en-US" altLang="ja-JP" sz="2800" dirty="0" smtClean="0"/>
              <a:t>Strangeness</a:t>
            </a:r>
            <a:r>
              <a:rPr lang="ja-JP" altLang="en-US" sz="2800" dirty="0" smtClean="0"/>
              <a:t> </a:t>
            </a:r>
            <a:r>
              <a:rPr lang="en-US" altLang="ja-JP" sz="2800" dirty="0"/>
              <a:t>Production</a:t>
            </a:r>
          </a:p>
          <a:p>
            <a:r>
              <a:rPr lang="en-US" altLang="ja-JP" sz="2800" dirty="0" smtClean="0"/>
              <a:t>Baryon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Stopping</a:t>
            </a:r>
          </a:p>
          <a:p>
            <a:r>
              <a:rPr lang="en-US" altLang="ja-JP" sz="2800" dirty="0" smtClean="0"/>
              <a:t>Collective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Behavior</a:t>
            </a:r>
          </a:p>
          <a:p>
            <a:r>
              <a:rPr lang="en-US" altLang="ja-JP" sz="2800" dirty="0" smtClean="0"/>
              <a:t>Summary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&amp;</a:t>
            </a:r>
            <a:r>
              <a:rPr lang="ja-JP" altLang="en-US" sz="2800" dirty="0" smtClean="0"/>
              <a:t> </a:t>
            </a:r>
            <a:r>
              <a:rPr lang="en-US" altLang="ja-JP" sz="2800" dirty="0" smtClean="0"/>
              <a:t>some comments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638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459" y="47838"/>
            <a:ext cx="8389341" cy="92133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How Complete is the Stopping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4555872"/>
            <a:ext cx="8229600" cy="1968015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dy</a:t>
            </a:r>
            <a:r>
              <a:rPr lang="en-US" altLang="ja-JP" dirty="0" smtClean="0"/>
              <a:t>)</a:t>
            </a:r>
            <a:r>
              <a:rPr lang="en-US" altLang="ja-JP" baseline="-25000" dirty="0" smtClean="0"/>
              <a:t>p</a:t>
            </a:r>
            <a:r>
              <a:rPr lang="en-US" altLang="ja-JP" dirty="0" smtClean="0"/>
              <a:t> and inverse slope </a:t>
            </a:r>
            <a:r>
              <a:rPr lang="en-US" altLang="ja-JP" i="1" dirty="0" smtClean="0"/>
              <a:t>T</a:t>
            </a:r>
            <a:r>
              <a:rPr lang="en-US" altLang="ja-JP" dirty="0" smtClean="0"/>
              <a:t> are compared with (1) thermal model (</a:t>
            </a:r>
            <a:r>
              <a:rPr lang="en-US" altLang="ja-JP" dirty="0" err="1" smtClean="0"/>
              <a:t>Boltzman</a:t>
            </a:r>
            <a:r>
              <a:rPr lang="en-US" altLang="ja-JP" dirty="0" smtClean="0"/>
              <a:t> distribution), and (2) RQMD</a:t>
            </a:r>
          </a:p>
          <a:p>
            <a:r>
              <a:rPr lang="en-US" altLang="ja-JP" dirty="0" smtClean="0"/>
              <a:t>Wide</a:t>
            </a:r>
            <a:r>
              <a:rPr lang="ja-JP" altLang="en-US" dirty="0" smtClean="0"/>
              <a:t>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dy</a:t>
            </a:r>
            <a:r>
              <a:rPr lang="en-US" altLang="ja-JP" dirty="0" smtClean="0"/>
              <a:t>)</a:t>
            </a:r>
            <a:r>
              <a:rPr lang="en-US" altLang="ja-JP" baseline="-25000" dirty="0" smtClean="0"/>
              <a:t>p</a:t>
            </a:r>
            <a:r>
              <a:rPr lang="en-US" altLang="ja-JP" dirty="0" smtClean="0"/>
              <a:t> distribution </a:t>
            </a:r>
            <a:r>
              <a:rPr lang="ja-JP" altLang="ja-JP" dirty="0" smtClean="0"/>
              <a:t>m</a:t>
            </a:r>
            <a:r>
              <a:rPr lang="en-US" altLang="ja-JP" dirty="0" smtClean="0"/>
              <a:t>ay</a:t>
            </a:r>
            <a:r>
              <a:rPr lang="ja-JP" altLang="en-US" dirty="0" smtClean="0"/>
              <a:t> </a:t>
            </a:r>
            <a:r>
              <a:rPr lang="en-US" altLang="ja-JP" dirty="0" smtClean="0"/>
              <a:t>be interpreted as </a:t>
            </a:r>
            <a:r>
              <a:rPr lang="en-US" altLang="ja-JP" dirty="0"/>
              <a:t>a manifestation of </a:t>
            </a:r>
            <a:r>
              <a:rPr lang="en-US" altLang="ja-JP" dirty="0" smtClean="0"/>
              <a:t>incomplete </a:t>
            </a:r>
            <a:r>
              <a:rPr lang="en-US" altLang="ja-JP" dirty="0"/>
              <a:t>stopping or </a:t>
            </a:r>
            <a:r>
              <a:rPr lang="en-US" altLang="ja-JP" dirty="0" smtClean="0"/>
              <a:t>strong longitudinal (collective) expansion </a:t>
            </a:r>
            <a:endParaRPr lang="en-US" altLang="ja-JP" dirty="0"/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4" y="969171"/>
            <a:ext cx="4834958" cy="3641917"/>
          </a:xfrm>
          <a:prstGeom prst="rect">
            <a:avLst/>
          </a:prstGeom>
        </p:spPr>
      </p:pic>
      <p:grpSp>
        <p:nvGrpSpPr>
          <p:cNvPr id="10" name="図形グループ 9"/>
          <p:cNvGrpSpPr>
            <a:grpSpLocks noChangeAspect="1"/>
          </p:cNvGrpSpPr>
          <p:nvPr/>
        </p:nvGrpSpPr>
        <p:grpSpPr>
          <a:xfrm>
            <a:off x="4620413" y="1175114"/>
            <a:ext cx="4561632" cy="3081280"/>
            <a:chOff x="5715075" y="2456618"/>
            <a:chExt cx="3409764" cy="2303219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/>
            <a:srcRect t="89864"/>
            <a:stretch/>
          </p:blipFill>
          <p:spPr>
            <a:xfrm>
              <a:off x="5715075" y="4336486"/>
              <a:ext cx="3386882" cy="423351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3"/>
            <a:srcRect b="53895"/>
            <a:stretch/>
          </p:blipFill>
          <p:spPr>
            <a:xfrm>
              <a:off x="5737957" y="2456618"/>
              <a:ext cx="3386882" cy="1925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449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t="7587"/>
          <a:stretch/>
        </p:blipFill>
        <p:spPr>
          <a:xfrm>
            <a:off x="4340512" y="1064097"/>
            <a:ext cx="4763710" cy="442466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Baryon Stopping vs. </a:t>
            </a:r>
            <a:r>
              <a:rPr lang="en-US" altLang="ja-JP" i="1" dirty="0" err="1" smtClean="0"/>
              <a:t>y</a:t>
            </a:r>
            <a:r>
              <a:rPr lang="en-US" altLang="ja-JP" baseline="-25000" dirty="0" err="1" smtClean="0"/>
              <a:t>beam</a:t>
            </a:r>
            <a:endParaRPr lang="en-US" baseline="-25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2703" y="5263283"/>
            <a:ext cx="7353894" cy="1281500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Rapidity shift of baryons </a:t>
            </a:r>
            <a:r>
              <a:rPr lang="en-US" altLang="ja-JP" sz="24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400" i="1" dirty="0" err="1" smtClean="0"/>
              <a:t>y</a:t>
            </a:r>
            <a:r>
              <a:rPr lang="en-US" altLang="ja-JP" sz="2400" i="1" dirty="0" smtClean="0"/>
              <a:t> </a:t>
            </a:r>
            <a:r>
              <a:rPr lang="en-US" altLang="ja-JP" sz="2400" dirty="0" smtClean="0"/>
              <a:t>increases linearly with </a:t>
            </a:r>
            <a:r>
              <a:rPr lang="en-US" altLang="ja-JP" sz="2400" dirty="0" err="1" smtClean="0"/>
              <a:t>y</a:t>
            </a:r>
            <a:r>
              <a:rPr lang="en-US" altLang="ja-JP" sz="2400" baseline="-25000" dirty="0" err="1" smtClean="0"/>
              <a:t>beam</a:t>
            </a:r>
            <a:r>
              <a:rPr lang="en-US" altLang="ja-JP" sz="2400" dirty="0" smtClean="0"/>
              <a:t> at low energy, but the trend is different </a:t>
            </a:r>
            <a:r>
              <a:rPr lang="en-US" altLang="ja-JP" sz="2400" dirty="0" smtClean="0">
                <a:ea typeface="ＭＳ Ｐゴシック" charset="0"/>
                <a:cs typeface="Helvetica Neue"/>
              </a:rPr>
              <a:t>at RHIC &amp; LHC (scaling regime)</a:t>
            </a:r>
            <a:endParaRPr lang="en-US" sz="2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" y="1101395"/>
            <a:ext cx="4256745" cy="312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51697" y="4279277"/>
            <a:ext cx="451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Helvetica Neue"/>
                <a:cs typeface="Helvetica Neue"/>
              </a:rPr>
              <a:t>Large net-baryon density at mid-rapidity at AGS </a:t>
            </a:r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644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Behavior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99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7838"/>
            <a:ext cx="8229600" cy="1467192"/>
          </a:xfrm>
        </p:spPr>
        <p:txBody>
          <a:bodyPr>
            <a:noAutofit/>
          </a:bodyPr>
          <a:lstStyle/>
          <a:p>
            <a:r>
              <a:rPr lang="en-US" dirty="0" smtClean="0"/>
              <a:t>Directed Flow = </a:t>
            </a:r>
            <a:r>
              <a:rPr lang="en-US" altLang="ja-JP" dirty="0" smtClean="0"/>
              <a:t>Possible</a:t>
            </a:r>
            <a:r>
              <a:rPr lang="ja-JP" altLang="en-US" dirty="0" smtClean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dirty="0" smtClean="0"/>
              <a:t>Signature of QGP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5520" y="1515030"/>
            <a:ext cx="5386931" cy="4895816"/>
          </a:xfrm>
        </p:spPr>
        <p:txBody>
          <a:bodyPr>
            <a:normAutofit/>
          </a:bodyPr>
          <a:lstStyle/>
          <a:p>
            <a:r>
              <a:rPr lang="en-US" altLang="ja-JP" dirty="0"/>
              <a:t>Ideal hydro calculations predict the appearance of </a:t>
            </a:r>
            <a:r>
              <a:rPr lang="en-US" altLang="ja-JP" dirty="0" smtClean="0"/>
              <a:t>anti-flow in </a:t>
            </a:r>
            <a:r>
              <a:rPr lang="en-US" altLang="ja-JP" dirty="0"/>
              <a:t>central collisions </a:t>
            </a:r>
            <a:r>
              <a:rPr lang="en-US" altLang="ja-JP" dirty="0" smtClean="0"/>
              <a:t>around the first </a:t>
            </a:r>
            <a:r>
              <a:rPr lang="en-US" altLang="ja-JP" dirty="0"/>
              <a:t>order phase </a:t>
            </a:r>
            <a:r>
              <a:rPr lang="en-US" altLang="ja-JP" dirty="0" smtClean="0"/>
              <a:t>transition, due to softening of </a:t>
            </a:r>
            <a:r>
              <a:rPr lang="en-US" altLang="ja-JP" dirty="0" smtClean="0"/>
              <a:t>EOS</a:t>
            </a:r>
            <a:r>
              <a:rPr lang="ja-JP" altLang="en-US" dirty="0" smtClean="0"/>
              <a:t> </a:t>
            </a:r>
            <a:r>
              <a:rPr lang="en-US" altLang="ja-JP" dirty="0" smtClean="0"/>
              <a:t>(in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vicinity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1st</a:t>
            </a:r>
            <a:r>
              <a:rPr lang="ja-JP" altLang="en-US" dirty="0" smtClean="0"/>
              <a:t> </a:t>
            </a:r>
            <a:r>
              <a:rPr lang="en-US" altLang="ja-JP" dirty="0" smtClean="0"/>
              <a:t>order</a:t>
            </a:r>
            <a:r>
              <a:rPr lang="ja-JP" altLang="en-US" dirty="0" smtClean="0"/>
              <a:t> </a:t>
            </a:r>
            <a:r>
              <a:rPr lang="en-US" altLang="ja-JP" dirty="0" smtClean="0"/>
              <a:t>phase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transition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region)</a:t>
            </a:r>
            <a:endParaRPr lang="en-US" altLang="ja-JP" dirty="0" smtClean="0"/>
          </a:p>
          <a:p>
            <a:r>
              <a:rPr lang="en-US" altLang="ja-JP" dirty="0" smtClean="0"/>
              <a:t>Directed flow </a:t>
            </a:r>
            <a:r>
              <a:rPr lang="en-US" altLang="ja-JP" dirty="0"/>
              <a:t>of protons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x</a:t>
            </a:r>
            <a:r>
              <a:rPr lang="en-US" altLang="ja-JP" dirty="0"/>
              <a:t>(y) develops a negative slope around </a:t>
            </a:r>
            <a:r>
              <a:rPr lang="en-US" altLang="ja-JP" dirty="0" smtClean="0"/>
              <a:t>mid-rapidity</a:t>
            </a:r>
            <a:endParaRPr lang="en-US" altLang="ja-JP" dirty="0"/>
          </a:p>
          <a:p>
            <a:r>
              <a:rPr lang="en-US" altLang="ja-JP" dirty="0" smtClean="0"/>
              <a:t>Possible</a:t>
            </a:r>
            <a:r>
              <a:rPr lang="en-US" altLang="ja-JP" dirty="0" smtClean="0"/>
              <a:t> </a:t>
            </a:r>
            <a:r>
              <a:rPr lang="en-US" altLang="ja-JP" dirty="0"/>
              <a:t>collapse of </a:t>
            </a:r>
            <a:r>
              <a:rPr lang="en-US" altLang="ja-JP" dirty="0" smtClean="0"/>
              <a:t>flow at </a:t>
            </a:r>
            <a:r>
              <a:rPr lang="en-US" altLang="ja-JP" dirty="0"/>
              <a:t>beam energies of 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Lab</a:t>
            </a:r>
            <a:r>
              <a:rPr lang="en-US" altLang="ja-JP" dirty="0"/>
              <a:t> ≈ 8 </a:t>
            </a:r>
            <a:r>
              <a:rPr lang="en-US" altLang="ja-JP" dirty="0" err="1" smtClean="0"/>
              <a:t>A·GeV</a:t>
            </a:r>
            <a:endParaRPr lang="en-US" altLang="ja-JP" dirty="0" smtClean="0"/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144" y="1606905"/>
            <a:ext cx="33020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93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Energy Dependence of Directed Flow</a:t>
            </a:r>
            <a:endParaRPr 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6939" y="1158549"/>
            <a:ext cx="5143870" cy="529986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Experimental</a:t>
            </a:r>
            <a:r>
              <a:rPr lang="ja-JP" altLang="en-US" dirty="0" smtClean="0"/>
              <a:t> </a:t>
            </a:r>
            <a:r>
              <a:rPr lang="en-US" altLang="ja-JP" dirty="0" smtClean="0"/>
              <a:t>v</a:t>
            </a:r>
            <a:r>
              <a:rPr lang="en-US" altLang="ja-JP" baseline="-25000" dirty="0" smtClean="0"/>
              <a:t>1</a:t>
            </a:r>
            <a:r>
              <a:rPr lang="en-US" altLang="ja-JP" dirty="0" smtClean="0"/>
              <a:t> </a:t>
            </a:r>
            <a:r>
              <a:rPr lang="en-US" altLang="ja-JP" dirty="0"/>
              <a:t>data </a:t>
            </a:r>
            <a:r>
              <a:rPr lang="en-US" altLang="ja-JP" dirty="0" smtClean="0"/>
              <a:t>did </a:t>
            </a:r>
            <a:r>
              <a:rPr lang="en-US" altLang="ja-JP" dirty="0"/>
              <a:t>not </a:t>
            </a:r>
            <a:r>
              <a:rPr lang="en-US" altLang="ja-JP" dirty="0" smtClean="0"/>
              <a:t>show an expected sudden change </a:t>
            </a:r>
          </a:p>
          <a:p>
            <a:r>
              <a:rPr lang="en-US" altLang="ja-JP" dirty="0" smtClean="0"/>
              <a:t>Comparison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transport</a:t>
            </a:r>
            <a:r>
              <a:rPr lang="ja-JP" altLang="en-US" dirty="0" smtClean="0"/>
              <a:t> </a:t>
            </a:r>
            <a:r>
              <a:rPr lang="en-US" altLang="ja-JP" dirty="0" smtClean="0"/>
              <a:t>models</a:t>
            </a:r>
            <a:r>
              <a:rPr lang="ja-JP" altLang="en-US" dirty="0" smtClean="0"/>
              <a:t> </a:t>
            </a:r>
            <a:r>
              <a:rPr lang="en-US" altLang="ja-JP" dirty="0" smtClean="0"/>
              <a:t>–</a:t>
            </a:r>
            <a:r>
              <a:rPr lang="ja-JP" altLang="en-US" dirty="0" smtClean="0"/>
              <a:t> </a:t>
            </a:r>
            <a:r>
              <a:rPr lang="en-US" altLang="ja-JP" dirty="0" smtClean="0"/>
              <a:t>not good agreement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 </a:t>
            </a:r>
            <a:r>
              <a:rPr lang="en-US" altLang="ja-JP" dirty="0"/>
              <a:t>linear extrapolation of the AGS data suggest that a collapse of the directed proton </a:t>
            </a:r>
            <a:r>
              <a:rPr lang="en-US" altLang="ja-JP" dirty="0" smtClean="0"/>
              <a:t>flow </a:t>
            </a:r>
            <a:r>
              <a:rPr lang="en-US" altLang="ja-JP" dirty="0"/>
              <a:t>might occur at </a:t>
            </a:r>
            <a:r>
              <a:rPr lang="en-US" altLang="ja-JP" dirty="0" err="1"/>
              <a:t>E</a:t>
            </a:r>
            <a:r>
              <a:rPr lang="en-US" altLang="ja-JP" baseline="-25000" dirty="0" err="1"/>
              <a:t>Lab</a:t>
            </a:r>
            <a:r>
              <a:rPr lang="en-US" altLang="ja-JP" dirty="0"/>
              <a:t> ≈ 30 </a:t>
            </a:r>
            <a:r>
              <a:rPr lang="en-US" altLang="ja-JP" dirty="0" err="1" smtClean="0"/>
              <a:t>A·GeV</a:t>
            </a:r>
            <a:endParaRPr lang="en-US" altLang="ja-JP" dirty="0" smtClean="0"/>
          </a:p>
          <a:p>
            <a:endParaRPr lang="en-US" altLang="ja-JP" dirty="0"/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777" y="4626831"/>
            <a:ext cx="3125066" cy="22416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774" y="799174"/>
            <a:ext cx="3502226" cy="41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3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Direct</a:t>
            </a:r>
            <a:r>
              <a:rPr lang="ja-JP" altLang="en-US" dirty="0" smtClean="0"/>
              <a:t> </a:t>
            </a:r>
            <a:r>
              <a:rPr lang="en-US" altLang="ja-JP" dirty="0" smtClean="0"/>
              <a:t>Flow</a:t>
            </a:r>
            <a:r>
              <a:rPr lang="ja-JP" altLang="en-US" dirty="0" smtClean="0"/>
              <a:t> </a:t>
            </a: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PS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1" y="1158549"/>
            <a:ext cx="4447950" cy="5431996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Directed flow </a:t>
            </a:r>
            <a:r>
              <a:rPr lang="en-US" altLang="ja-JP" dirty="0"/>
              <a:t>v</a:t>
            </a:r>
            <a:r>
              <a:rPr lang="en-US" altLang="ja-JP" baseline="-25000" dirty="0"/>
              <a:t>1</a:t>
            </a:r>
            <a:r>
              <a:rPr lang="en-US" altLang="ja-JP" dirty="0"/>
              <a:t> </a:t>
            </a:r>
            <a:r>
              <a:rPr lang="en-US" altLang="ja-JP" dirty="0" smtClean="0"/>
              <a:t>and </a:t>
            </a:r>
            <a:r>
              <a:rPr lang="en-US" altLang="ja-JP" dirty="0"/>
              <a:t>elliptic </a:t>
            </a:r>
            <a:r>
              <a:rPr lang="en-US" altLang="ja-JP" dirty="0" smtClean="0"/>
              <a:t>flow </a:t>
            </a:r>
            <a:r>
              <a:rPr lang="en-US" altLang="ja-JP" dirty="0"/>
              <a:t>v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en-US" altLang="ja-JP" dirty="0" smtClean="0"/>
              <a:t>of </a:t>
            </a:r>
            <a:r>
              <a:rPr lang="en-US" altLang="ja-JP" dirty="0"/>
              <a:t>protons </a:t>
            </a:r>
            <a:r>
              <a:rPr lang="en-US" altLang="ja-JP" dirty="0" smtClean="0"/>
              <a:t>in 40 </a:t>
            </a:r>
            <a:r>
              <a:rPr lang="en-US" altLang="ja-JP" dirty="0" smtClean="0"/>
              <a:t>AGeV</a:t>
            </a:r>
            <a:r>
              <a:rPr lang="en-US" altLang="ja-JP" dirty="0"/>
              <a:t> </a:t>
            </a:r>
            <a:r>
              <a:rPr lang="en-US" altLang="ja-JP" dirty="0" smtClean="0"/>
              <a:t>Pb</a:t>
            </a:r>
            <a:r>
              <a:rPr lang="en-US" altLang="ja-JP" dirty="0" smtClean="0"/>
              <a:t> </a:t>
            </a:r>
            <a:r>
              <a:rPr lang="en-US" altLang="ja-JP" dirty="0" smtClean="0"/>
              <a:t>+</a:t>
            </a:r>
            <a:r>
              <a:rPr lang="en-US" altLang="ja-JP" dirty="0" smtClean="0"/>
              <a:t> </a:t>
            </a:r>
            <a:r>
              <a:rPr lang="en-US" altLang="ja-JP" dirty="0" smtClean="0"/>
              <a:t>Pb </a:t>
            </a:r>
            <a:r>
              <a:rPr lang="en-US" altLang="ja-JP" dirty="0" smtClean="0"/>
              <a:t>collisions (NA49),</a:t>
            </a:r>
            <a:r>
              <a:rPr lang="ja-JP" altLang="en-US" dirty="0" smtClean="0"/>
              <a:t> </a:t>
            </a:r>
            <a:r>
              <a:rPr lang="en-US" altLang="ja-JP" dirty="0" smtClean="0"/>
              <a:t>are</a:t>
            </a:r>
            <a:r>
              <a:rPr lang="ja-JP" altLang="en-US" dirty="0" smtClean="0"/>
              <a:t> </a:t>
            </a:r>
            <a:r>
              <a:rPr lang="en-US" altLang="ja-JP" dirty="0" smtClean="0"/>
              <a:t>indicating </a:t>
            </a:r>
            <a:r>
              <a:rPr lang="en-US" altLang="ja-JP" dirty="0" smtClean="0"/>
              <a:t>the </a:t>
            </a:r>
            <a:r>
              <a:rPr lang="en-US" altLang="ja-JP" dirty="0"/>
              <a:t>collapse of proton </a:t>
            </a:r>
            <a:r>
              <a:rPr lang="en-US" altLang="ja-JP" dirty="0" smtClean="0"/>
              <a:t>flow</a:t>
            </a:r>
          </a:p>
          <a:p>
            <a:pPr lvl="1"/>
            <a:r>
              <a:rPr lang="en-US" altLang="ja-JP" dirty="0" smtClean="0"/>
              <a:t>The results are </a:t>
            </a:r>
            <a:r>
              <a:rPr lang="en-US" altLang="ja-JP" dirty="0" smtClean="0"/>
              <a:t>compar</a:t>
            </a:r>
            <a:r>
              <a:rPr lang="en-US" altLang="ja-JP" dirty="0" smtClean="0"/>
              <a:t>ed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 </a:t>
            </a:r>
            <a:r>
              <a:rPr lang="en-US" altLang="ja-JP" dirty="0" smtClean="0"/>
              <a:t>the </a:t>
            </a:r>
            <a:r>
              <a:rPr lang="en-US" altLang="ja-JP" dirty="0" smtClean="0"/>
              <a:t>transport </a:t>
            </a:r>
            <a:r>
              <a:rPr lang="en-US" altLang="ja-JP" dirty="0" smtClean="0"/>
              <a:t>models, </a:t>
            </a:r>
            <a:endParaRPr lang="en-US" altLang="ja-JP" dirty="0"/>
          </a:p>
          <a:p>
            <a:pPr lvl="1"/>
            <a:r>
              <a:rPr lang="en-US" altLang="ja-JP" dirty="0" smtClean="0"/>
              <a:t>3</a:t>
            </a:r>
            <a:r>
              <a:rPr lang="en-US" altLang="ja-JP" dirty="0" smtClean="0"/>
              <a:t>-fluid hydro model </a:t>
            </a:r>
            <a:r>
              <a:rPr lang="en-US" altLang="ja-JP" dirty="0"/>
              <a:t>with a hadronic </a:t>
            </a:r>
            <a:r>
              <a:rPr lang="en-US" altLang="ja-JP" dirty="0" err="1"/>
              <a:t>EoS</a:t>
            </a:r>
            <a:r>
              <a:rPr lang="en-US" altLang="ja-JP" dirty="0"/>
              <a:t> (solid </a:t>
            </a:r>
            <a:r>
              <a:rPr lang="en-US" altLang="ja-JP" dirty="0" smtClean="0"/>
              <a:t>line) overestimates </a:t>
            </a:r>
            <a:r>
              <a:rPr lang="en-US" altLang="ja-JP" dirty="0"/>
              <a:t>both the slope of v1 and the strength of v2 for </a:t>
            </a:r>
            <a:r>
              <a:rPr lang="en-US" altLang="ja-JP" dirty="0" smtClean="0"/>
              <a:t>non-central </a:t>
            </a:r>
            <a:r>
              <a:rPr lang="en-US" altLang="ja-JP" dirty="0"/>
              <a:t>collisions. </a:t>
            </a:r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061" y="1224282"/>
            <a:ext cx="4820205" cy="493663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77624" y="6138281"/>
            <a:ext cx="7781898" cy="4001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  <a:latin typeface="Helvetica Neue"/>
                <a:cs typeface="Helvetica Neue"/>
              </a:rPr>
              <a:t>J-PARC energy may not be enough to be competitive in this study</a:t>
            </a:r>
            <a:endParaRPr lang="en-US" sz="2000" i="1" dirty="0">
              <a:solidFill>
                <a:srgbClr val="80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7694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 </a:t>
            </a:r>
            <a:r>
              <a:rPr lang="en-US" altLang="ja-JP" dirty="0" smtClean="0"/>
              <a:t>Flow</a:t>
            </a:r>
            <a:r>
              <a:rPr lang="en-US" dirty="0" smtClean="0"/>
              <a:t> versus.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lab</a:t>
            </a:r>
            <a:endParaRPr lang="en-US" baseline="-250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560596" y="4207562"/>
            <a:ext cx="8109475" cy="2456581"/>
          </a:xfrm>
        </p:spPr>
        <p:txBody>
          <a:bodyPr>
            <a:noAutofit/>
          </a:bodyPr>
          <a:lstStyle/>
          <a:p>
            <a:r>
              <a:rPr lang="en-US" dirty="0" smtClean="0"/>
              <a:t>Crossover </a:t>
            </a:r>
            <a:r>
              <a:rPr lang="en-US" dirty="0" smtClean="0"/>
              <a:t>from squeeze-out to in-plane at ~4 AGeV</a:t>
            </a:r>
            <a:endParaRPr lang="en-US" dirty="0"/>
          </a:p>
          <a:p>
            <a:pPr lvl="1"/>
            <a:r>
              <a:rPr lang="en-US" dirty="0" smtClean="0"/>
              <a:t>Relevance to the </a:t>
            </a:r>
            <a:r>
              <a:rPr lang="en-US" dirty="0" smtClean="0"/>
              <a:t>change of </a:t>
            </a:r>
            <a:r>
              <a:rPr lang="en-US" dirty="0" smtClean="0"/>
              <a:t>stiffness </a:t>
            </a:r>
            <a:r>
              <a:rPr lang="en-US" dirty="0" smtClean="0"/>
              <a:t>of </a:t>
            </a:r>
            <a:r>
              <a:rPr lang="en-US" dirty="0" err="1" smtClean="0"/>
              <a:t>E</a:t>
            </a:r>
            <a:r>
              <a:rPr lang="en-US" dirty="0" err="1" smtClean="0"/>
              <a:t>o</a:t>
            </a:r>
            <a:r>
              <a:rPr lang="en-US" dirty="0" err="1" smtClean="0"/>
              <a:t>S</a:t>
            </a:r>
            <a:r>
              <a:rPr lang="en-US" dirty="0" smtClean="0"/>
              <a:t>?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r>
              <a:rPr lang="en-US" altLang="ja-JP" u="sng" dirty="0" smtClean="0"/>
              <a:t>CAVEAT</a:t>
            </a:r>
            <a:r>
              <a:rPr lang="en-US" altLang="ja-JP" u="sng" dirty="0"/>
              <a:t>:</a:t>
            </a:r>
            <a:r>
              <a:rPr lang="en-US" altLang="ja-JP" dirty="0"/>
              <a:t> Strength of the collective flow </a:t>
            </a:r>
            <a:r>
              <a:rPr lang="en-US" altLang="ja-JP" dirty="0" smtClean="0"/>
              <a:t>depends </a:t>
            </a:r>
            <a:r>
              <a:rPr lang="en-US" altLang="ja-JP" dirty="0"/>
              <a:t>not only on the nuclear EOS, but also on the in-medium nucleon-nucleon cross sections, and on momentum-dependent </a:t>
            </a:r>
            <a:r>
              <a:rPr lang="en-US" altLang="ja-JP" dirty="0" smtClean="0"/>
              <a:t>interactions</a:t>
            </a:r>
            <a:endParaRPr lang="en-US" altLang="ja-JP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r="1674"/>
          <a:stretch/>
        </p:blipFill>
        <p:spPr>
          <a:xfrm>
            <a:off x="640683" y="1071770"/>
            <a:ext cx="3615271" cy="29574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754" y="969170"/>
            <a:ext cx="3402130" cy="3246069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09659" y="3823290"/>
            <a:ext cx="27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Boltzmann-equation model</a:t>
            </a:r>
            <a:endParaRPr 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476111" y="3853054"/>
            <a:ext cx="1253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B</a:t>
            </a:r>
            <a:r>
              <a:rPr lang="en-US" altLang="ja-JP" dirty="0" smtClean="0"/>
              <a:t>UU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6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88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943194"/>
            <a:ext cx="8377583" cy="5634135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Several topics at AGS are visited</a:t>
            </a:r>
          </a:p>
          <a:p>
            <a:pPr lvl="1"/>
            <a:r>
              <a:rPr lang="en-US" altLang="ja-JP" dirty="0" smtClean="0"/>
              <a:t>Strangeness </a:t>
            </a:r>
            <a:r>
              <a:rPr lang="en-US" altLang="ja-JP" dirty="0"/>
              <a:t>production</a:t>
            </a:r>
          </a:p>
          <a:p>
            <a:pPr lvl="1"/>
            <a:r>
              <a:rPr lang="en-US" altLang="ja-JP" sz="2000" dirty="0" smtClean="0"/>
              <a:t>Baryon stopping</a:t>
            </a:r>
          </a:p>
          <a:p>
            <a:pPr lvl="1"/>
            <a:r>
              <a:rPr lang="en-US" altLang="ja-JP" dirty="0" smtClean="0"/>
              <a:t>Collective behavior</a:t>
            </a:r>
            <a:endParaRPr lang="en-US" altLang="ja-JP" dirty="0"/>
          </a:p>
          <a:p>
            <a:pPr lvl="1"/>
            <a:r>
              <a:rPr lang="en-US" altLang="ja-JP" dirty="0" smtClean="0"/>
              <a:t>Several important topics, such as </a:t>
            </a:r>
            <a:r>
              <a:rPr lang="en-US" altLang="ja-JP" dirty="0" smtClean="0"/>
              <a:t>HBT, </a:t>
            </a:r>
            <a:r>
              <a:rPr lang="en-US" altLang="ja-JP" dirty="0" smtClean="0"/>
              <a:t>are omitted</a:t>
            </a:r>
          </a:p>
          <a:p>
            <a:r>
              <a:rPr lang="en-US" altLang="ja-JP" dirty="0" smtClean="0"/>
              <a:t>Lesson: Comparison</a:t>
            </a:r>
            <a:r>
              <a:rPr lang="ja-JP" altLang="en-US" dirty="0" smtClean="0"/>
              <a:t> </a:t>
            </a:r>
            <a:r>
              <a:rPr lang="en-US" altLang="ja-JP" dirty="0" smtClean="0"/>
              <a:t>with </a:t>
            </a:r>
            <a:r>
              <a:rPr lang="en-US" altLang="ja-JP" dirty="0" smtClean="0"/>
              <a:t>the hadron transport </a:t>
            </a:r>
            <a:r>
              <a:rPr lang="en-US" altLang="ja-JP" dirty="0" smtClean="0"/>
              <a:t>calculations</a:t>
            </a:r>
            <a:r>
              <a:rPr lang="ja-JP" altLang="en-US" dirty="0" smtClean="0"/>
              <a:t> </a:t>
            </a:r>
            <a:r>
              <a:rPr lang="en-US" altLang="ja-JP" dirty="0" smtClean="0"/>
              <a:t>is a method to be taken</a:t>
            </a:r>
            <a:r>
              <a:rPr lang="ja-JP" altLang="en-US" dirty="0" smtClean="0"/>
              <a:t> </a:t>
            </a:r>
            <a:r>
              <a:rPr lang="ja-JP" altLang="ja-JP" dirty="0" smtClean="0"/>
              <a:t>t</a:t>
            </a:r>
            <a:r>
              <a:rPr lang="en-US" altLang="ja-JP" dirty="0" smtClean="0"/>
              <a:t>o</a:t>
            </a:r>
            <a:r>
              <a:rPr lang="ja-JP" altLang="en-US" dirty="0" smtClean="0"/>
              <a:t> </a:t>
            </a:r>
            <a:r>
              <a:rPr lang="en-US" altLang="ja-JP" dirty="0" smtClean="0"/>
              <a:t>describe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space-time</a:t>
            </a:r>
            <a:r>
              <a:rPr lang="ja-JP" altLang="en-US" dirty="0" smtClean="0"/>
              <a:t> </a:t>
            </a:r>
            <a:r>
              <a:rPr lang="en-US" altLang="ja-JP" dirty="0" smtClean="0"/>
              <a:t>evolution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colliding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system at this energy region</a:t>
            </a:r>
            <a:endParaRPr lang="en-US" altLang="ja-JP" dirty="0" smtClean="0"/>
          </a:p>
          <a:p>
            <a:r>
              <a:rPr lang="en-US" altLang="ja-JP" dirty="0" smtClean="0"/>
              <a:t>I</a:t>
            </a:r>
            <a:r>
              <a:rPr lang="en-US" altLang="ja-JP" dirty="0" smtClean="0"/>
              <a:t>n </a:t>
            </a:r>
            <a:r>
              <a:rPr lang="en-US" altLang="ja-JP" dirty="0" smtClean="0"/>
              <a:t>the following </a:t>
            </a:r>
            <a:r>
              <a:rPr lang="en-US" altLang="ja-JP" dirty="0" smtClean="0"/>
              <a:t>is</a:t>
            </a:r>
            <a:r>
              <a:rPr lang="en-US" altLang="ja-JP" dirty="0" smtClean="0"/>
              <a:t> </a:t>
            </a:r>
            <a:r>
              <a:rPr lang="en-US" altLang="ja-JP" dirty="0" smtClean="0"/>
              <a:t>my</a:t>
            </a:r>
            <a:r>
              <a:rPr lang="ja-JP" altLang="en-US" dirty="0" smtClean="0"/>
              <a:t> </a:t>
            </a:r>
            <a:r>
              <a:rPr lang="en-US" altLang="ja-JP" dirty="0" smtClean="0"/>
              <a:t>wishing</a:t>
            </a:r>
            <a:r>
              <a:rPr lang="en-US" altLang="ja-JP" dirty="0" smtClean="0"/>
              <a:t> </a:t>
            </a:r>
            <a:r>
              <a:rPr lang="en-US" altLang="ja-JP" dirty="0" smtClean="0"/>
              <a:t>list </a:t>
            </a:r>
            <a:r>
              <a:rPr lang="en-US" altLang="ja-JP" dirty="0" smtClean="0"/>
              <a:t>at </a:t>
            </a:r>
            <a:r>
              <a:rPr lang="en-US" altLang="ja-JP" dirty="0" smtClean="0"/>
              <a:t>J-PARC</a:t>
            </a:r>
          </a:p>
          <a:p>
            <a:pPr lvl="1"/>
            <a:r>
              <a:rPr lang="en-US" altLang="ja-JP" dirty="0" err="1" smtClean="0"/>
              <a:t>EoS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Multi-hyperon correlation &amp; resonance</a:t>
            </a:r>
          </a:p>
          <a:p>
            <a:pPr lvl="1"/>
            <a:r>
              <a:rPr lang="en-US" altLang="ja-JP" dirty="0" smtClean="0"/>
              <a:t>Low mass lepton pair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11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err="1" smtClean="0"/>
              <a:t>EoS</a:t>
            </a:r>
            <a:r>
              <a:rPr lang="en-US" altLang="ja-JP" dirty="0" smtClean="0"/>
              <a:t> </a:t>
            </a:r>
            <a:r>
              <a:rPr lang="en-US" altLang="ja-JP" dirty="0"/>
              <a:t>at finite baryon density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HI collisions </a:t>
            </a:r>
            <a:r>
              <a:rPr lang="en-US" altLang="ja-JP" dirty="0" smtClean="0"/>
              <a:t>at J-PARC might provide </a:t>
            </a:r>
            <a:r>
              <a:rPr lang="en-US" altLang="ja-JP" dirty="0"/>
              <a:t>unique opportunity to study </a:t>
            </a:r>
            <a:r>
              <a:rPr lang="en-US" altLang="ja-JP" dirty="0" err="1" smtClean="0"/>
              <a:t>EoS</a:t>
            </a:r>
            <a:r>
              <a:rPr lang="en-US" altLang="ja-JP" dirty="0" smtClean="0"/>
              <a:t> </a:t>
            </a:r>
            <a:r>
              <a:rPr lang="en-US" altLang="ja-JP" dirty="0"/>
              <a:t>at finite baryon density</a:t>
            </a:r>
          </a:p>
          <a:p>
            <a:r>
              <a:rPr lang="en-US" altLang="ja-JP" u="sng" dirty="0" smtClean="0"/>
              <a:t>CAVEAT:</a:t>
            </a:r>
            <a:r>
              <a:rPr lang="en-US" altLang="ja-JP" dirty="0" smtClean="0"/>
              <a:t> Strength </a:t>
            </a:r>
            <a:r>
              <a:rPr lang="en-US" altLang="ja-JP" dirty="0"/>
              <a:t>of the collective flow of protons depends not only on the nuclear EOS, but also on the in-medium nucleon-nucleon cross sections, and on momentum-dependent interactions --&gt;  </a:t>
            </a:r>
            <a:r>
              <a:rPr lang="en-US" altLang="ja-JP" dirty="0" smtClean="0"/>
              <a:t>interpretation </a:t>
            </a:r>
            <a:r>
              <a:rPr lang="en-US" altLang="ja-JP" dirty="0"/>
              <a:t>is </a:t>
            </a:r>
            <a:r>
              <a:rPr lang="en-US" altLang="ja-JP" dirty="0" smtClean="0"/>
              <a:t>ambiguous</a:t>
            </a:r>
            <a:r>
              <a:rPr lang="en-US" altLang="ja-JP" dirty="0" smtClean="0"/>
              <a:t> without proper implementation</a:t>
            </a:r>
            <a:endParaRPr lang="en-US" altLang="ja-JP" dirty="0"/>
          </a:p>
          <a:p>
            <a:r>
              <a:rPr lang="en-US" altLang="ja-JP" dirty="0"/>
              <a:t>Multi-strange hyperon </a:t>
            </a:r>
            <a:r>
              <a:rPr lang="en-US" altLang="ja-JP" dirty="0" smtClean="0"/>
              <a:t>will </a:t>
            </a:r>
            <a:r>
              <a:rPr lang="en-US" altLang="ja-JP" dirty="0" smtClean="0"/>
              <a:t>add</a:t>
            </a:r>
            <a:r>
              <a:rPr lang="en-US" altLang="ja-JP" dirty="0" smtClean="0"/>
              <a:t> </a:t>
            </a:r>
            <a:r>
              <a:rPr lang="en-US" altLang="ja-JP" dirty="0" smtClean="0"/>
              <a:t>new information on </a:t>
            </a:r>
            <a:r>
              <a:rPr lang="en-US" altLang="ja-JP" dirty="0" err="1" smtClean="0"/>
              <a:t>EoS</a:t>
            </a:r>
            <a:r>
              <a:rPr lang="en-US" altLang="ja-JP" dirty="0" smtClean="0"/>
              <a:t> at </a:t>
            </a:r>
            <a:r>
              <a:rPr lang="en-US" altLang="ja-JP" dirty="0"/>
              <a:t>finite densities</a:t>
            </a:r>
          </a:p>
          <a:p>
            <a:pPr lvl="1"/>
            <a:r>
              <a:rPr lang="en-US" altLang="ja-JP" dirty="0" smtClean="0"/>
              <a:t>Yield </a:t>
            </a:r>
            <a:r>
              <a:rPr lang="en-US" altLang="ja-JP" dirty="0"/>
              <a:t>of multi-strange hyperons is sensitive to the density, and, hence on the compressibility of baryonic matter</a:t>
            </a:r>
          </a:p>
          <a:p>
            <a:pPr lvl="1"/>
            <a:r>
              <a:rPr lang="en-US" altLang="ja-JP" dirty="0" smtClean="0"/>
              <a:t>E</a:t>
            </a:r>
            <a:r>
              <a:rPr lang="en-US" altLang="ja-JP" dirty="0" smtClean="0"/>
              <a:t>xcitation </a:t>
            </a:r>
            <a:r>
              <a:rPr lang="en-US" altLang="ja-JP" dirty="0"/>
              <a:t>function of the yield and the collective </a:t>
            </a:r>
            <a:r>
              <a:rPr lang="en-US" altLang="ja-JP" dirty="0" smtClean="0"/>
              <a:t>flow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047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Introduction</a:t>
            </a:r>
            <a:endParaRPr 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60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Multi</a:t>
            </a:r>
            <a:r>
              <a:rPr lang="en-US" altLang="ja-JP" dirty="0"/>
              <a:t>-hyperon correlation &amp; resonances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J</a:t>
            </a:r>
            <a:r>
              <a:rPr lang="en-US" sz="2400" dirty="0" smtClean="0"/>
              <a:t>-PARC might provide good opportunity of studying </a:t>
            </a:r>
            <a:r>
              <a:rPr lang="en-US" altLang="ja-JP" dirty="0"/>
              <a:t>multi-hyperon </a:t>
            </a:r>
            <a:r>
              <a:rPr lang="en-US" altLang="ja-JP" dirty="0" smtClean="0"/>
              <a:t>correlation, and </a:t>
            </a:r>
            <a:r>
              <a:rPr lang="en-US" sz="2400" dirty="0" smtClean="0"/>
              <a:t>searching </a:t>
            </a:r>
            <a:r>
              <a:rPr lang="en-US" sz="2400" dirty="0" smtClean="0"/>
              <a:t>new </a:t>
            </a:r>
            <a:r>
              <a:rPr lang="en-US" sz="2400" dirty="0" smtClean="0"/>
              <a:t>resonances</a:t>
            </a:r>
            <a:endParaRPr lang="en-US" dirty="0"/>
          </a:p>
          <a:p>
            <a:r>
              <a:rPr lang="en-US" sz="2400" dirty="0" smtClean="0"/>
              <a:t>Its expected high intensity make this study very unique and interesting</a:t>
            </a:r>
            <a:endParaRPr lang="en-US" sz="2400" dirty="0" smtClean="0"/>
          </a:p>
          <a:p>
            <a:r>
              <a:rPr lang="en-US" altLang="ja-JP" dirty="0" smtClean="0"/>
              <a:t>Extension </a:t>
            </a:r>
            <a:r>
              <a:rPr lang="en-US" altLang="ja-JP" dirty="0" smtClean="0"/>
              <a:t>of di-baryon search </a:t>
            </a:r>
            <a:r>
              <a:rPr lang="en-US" altLang="ja-JP" dirty="0" smtClean="0"/>
              <a:t>at </a:t>
            </a:r>
            <a:r>
              <a:rPr lang="en-US" altLang="ja-JP" dirty="0" smtClean="0"/>
              <a:t>AGS</a:t>
            </a:r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Valuable </a:t>
            </a:r>
            <a:r>
              <a:rPr lang="en-US" altLang="ja-JP" dirty="0" smtClean="0"/>
              <a:t>information on possible strange matter (strangelet)</a:t>
            </a:r>
          </a:p>
          <a:p>
            <a:r>
              <a:rPr lang="en-US" sz="2400" dirty="0" smtClean="0"/>
              <a:t>May have r</a:t>
            </a:r>
            <a:r>
              <a:rPr lang="en-US" sz="2400" dirty="0" smtClean="0"/>
              <a:t>elevance </a:t>
            </a:r>
            <a:r>
              <a:rPr lang="en-US" sz="2400" dirty="0" smtClean="0"/>
              <a:t>to </a:t>
            </a:r>
            <a:r>
              <a:rPr lang="en-US" sz="2400" dirty="0" smtClean="0"/>
              <a:t>"</a:t>
            </a:r>
            <a:r>
              <a:rPr lang="en-US" dirty="0" smtClean="0"/>
              <a:t>multi</a:t>
            </a:r>
            <a:r>
              <a:rPr lang="en-US" dirty="0" smtClean="0"/>
              <a:t>-</a:t>
            </a:r>
            <a:r>
              <a:rPr lang="en-US" sz="2400" dirty="0" err="1" smtClean="0"/>
              <a:t>Kaonic</a:t>
            </a:r>
            <a:r>
              <a:rPr lang="en-US" sz="2400" dirty="0" smtClean="0"/>
              <a:t> </a:t>
            </a:r>
            <a:r>
              <a:rPr lang="en-US" sz="2400" dirty="0" smtClean="0"/>
              <a:t>nuclei</a:t>
            </a:r>
            <a:r>
              <a:rPr lang="en-US" sz="2400" dirty="0" smtClean="0"/>
              <a:t>" </a:t>
            </a:r>
            <a:endParaRPr lang="en-US" sz="24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87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1469" y="70723"/>
            <a:ext cx="8661429" cy="86698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Low</a:t>
            </a:r>
            <a:r>
              <a:rPr lang="en-US" altLang="ja-JP" dirty="0"/>
              <a:t>-mass</a:t>
            </a:r>
            <a:r>
              <a:rPr lang="ja-JP" altLang="en-US" dirty="0"/>
              <a:t> </a:t>
            </a:r>
            <a:r>
              <a:rPr lang="en-US" altLang="ja-JP" dirty="0" smtClean="0"/>
              <a:t>pair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4405" y="4012244"/>
            <a:ext cx="8229600" cy="2584472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Physics</a:t>
            </a:r>
            <a:r>
              <a:rPr lang="ja-JP" altLang="en-US" dirty="0" smtClean="0"/>
              <a:t> </a:t>
            </a:r>
            <a:r>
              <a:rPr lang="en-US" altLang="ja-JP" dirty="0" smtClean="0"/>
              <a:t>emphasis </a:t>
            </a:r>
            <a:r>
              <a:rPr lang="en-US" altLang="ja-JP" dirty="0" smtClean="0"/>
              <a:t>is on </a:t>
            </a:r>
            <a:r>
              <a:rPr lang="en-US" altLang="ja-JP" dirty="0"/>
              <a:t>the Chiral symmetry </a:t>
            </a:r>
            <a:r>
              <a:rPr lang="en-US" altLang="ja-JP" dirty="0" smtClean="0"/>
              <a:t>restoration</a:t>
            </a:r>
          </a:p>
          <a:p>
            <a:r>
              <a:rPr lang="en-US" altLang="ja-JP" dirty="0"/>
              <a:t>Extremely precise measurement </a:t>
            </a:r>
            <a:r>
              <a:rPr lang="en-US" altLang="ja-JP" dirty="0" smtClean="0"/>
              <a:t>is needed </a:t>
            </a:r>
            <a:r>
              <a:rPr lang="en-US" altLang="ja-JP" dirty="0"/>
              <a:t>in order to address comfortably the mixing of chiral </a:t>
            </a:r>
            <a:r>
              <a:rPr lang="en-US" altLang="ja-JP" dirty="0" smtClean="0"/>
              <a:t>partners; </a:t>
            </a:r>
            <a:r>
              <a:rPr lang="en-US" altLang="ja-JP" dirty="0">
                <a:latin typeface="Symbol" charset="2"/>
                <a:cs typeface="Symbol" charset="2"/>
              </a:rPr>
              <a:t>r</a:t>
            </a:r>
            <a:r>
              <a:rPr lang="en-US" altLang="ja-JP" dirty="0"/>
              <a:t> and a</a:t>
            </a:r>
            <a:r>
              <a:rPr lang="en-US" altLang="ja-JP" baseline="-25000" dirty="0"/>
              <a:t>1</a:t>
            </a:r>
            <a:r>
              <a:rPr lang="en-US" altLang="ja-JP" dirty="0"/>
              <a:t> </a:t>
            </a:r>
            <a:r>
              <a:rPr lang="en-US" altLang="ja-JP" dirty="0" smtClean="0"/>
              <a:t>–</a:t>
            </a:r>
            <a:r>
              <a:rPr lang="ja-JP" altLang="en-US" dirty="0" smtClean="0"/>
              <a:t> </a:t>
            </a:r>
            <a:r>
              <a:rPr lang="en-US" altLang="ja-JP" dirty="0" smtClean="0"/>
              <a:t>Just</a:t>
            </a:r>
            <a:r>
              <a:rPr lang="ja-JP" altLang="en-US" dirty="0" smtClean="0"/>
              <a:t> </a:t>
            </a:r>
            <a:r>
              <a:rPr lang="en-US" altLang="ja-JP" dirty="0" smtClean="0"/>
              <a:t>another</a:t>
            </a:r>
            <a:r>
              <a:rPr lang="ja-JP" altLang="en-US" dirty="0" smtClean="0"/>
              <a:t> </a:t>
            </a:r>
            <a:r>
              <a:rPr lang="en-US" altLang="ja-JP" dirty="0" smtClean="0"/>
              <a:t>measurement</a:t>
            </a:r>
            <a:r>
              <a:rPr lang="ja-JP" altLang="en-US" dirty="0" smtClean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hall</a:t>
            </a:r>
            <a:r>
              <a:rPr lang="ja-JP" altLang="en-US" dirty="0" smtClean="0"/>
              <a:t> </a:t>
            </a:r>
            <a:r>
              <a:rPr lang="en-US" altLang="ja-JP" dirty="0" smtClean="0"/>
              <a:t>be</a:t>
            </a:r>
            <a:r>
              <a:rPr lang="ja-JP" altLang="en-US" dirty="0" smtClean="0"/>
              <a:t> </a:t>
            </a:r>
            <a:r>
              <a:rPr lang="en-US" altLang="ja-JP" dirty="0" smtClean="0"/>
              <a:t>avoided</a:t>
            </a:r>
            <a:endParaRPr lang="en-US" altLang="ja-JP" dirty="0"/>
          </a:p>
          <a:p>
            <a:r>
              <a:rPr lang="en-US" altLang="ja-JP" dirty="0"/>
              <a:t>Close collaboration with </a:t>
            </a:r>
            <a:r>
              <a:rPr lang="en-US" altLang="ja-JP" dirty="0" smtClean="0"/>
              <a:t>theorists will be demanding </a:t>
            </a:r>
            <a:endParaRPr lang="en-US" altLang="ja-JP" dirty="0"/>
          </a:p>
          <a:p>
            <a:r>
              <a:rPr lang="en-US" altLang="ja-JP" dirty="0"/>
              <a:t>Will J-PARC </a:t>
            </a:r>
            <a:r>
              <a:rPr lang="en-US" altLang="ja-JP" dirty="0" smtClean="0"/>
              <a:t>beam energy be </a:t>
            </a:r>
            <a:r>
              <a:rPr lang="en-US" altLang="ja-JP" dirty="0"/>
              <a:t>optimum </a:t>
            </a:r>
            <a:r>
              <a:rPr lang="en-US" altLang="ja-JP" dirty="0" smtClean="0"/>
              <a:t>for </a:t>
            </a:r>
            <a:r>
              <a:rPr lang="en-US" altLang="ja-JP" dirty="0"/>
              <a:t>this study</a:t>
            </a:r>
            <a:r>
              <a:rPr lang="en-US" altLang="ja-JP" dirty="0" smtClean="0"/>
              <a:t>?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7672" y="1258056"/>
            <a:ext cx="3384376" cy="274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3789" y="1289026"/>
            <a:ext cx="3312368" cy="2598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3469" y="941064"/>
            <a:ext cx="1656184" cy="39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1901" y="937708"/>
            <a:ext cx="1872208" cy="3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0006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752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タイトル 115"/>
          <p:cNvSpPr>
            <a:spLocks noGrp="1"/>
          </p:cNvSpPr>
          <p:nvPr>
            <p:ph type="title"/>
          </p:nvPr>
        </p:nvSpPr>
        <p:spPr>
          <a:xfrm>
            <a:off x="685800" y="76200"/>
            <a:ext cx="7620000" cy="792162"/>
          </a:xfrm>
        </p:spPr>
        <p:txBody>
          <a:bodyPr/>
          <a:lstStyle/>
          <a:p>
            <a:r>
              <a:rPr lang="en-US" altLang="ja-JP" sz="4000" dirty="0" smtClean="0"/>
              <a:t>QCD Matter</a:t>
            </a:r>
            <a:endParaRPr lang="ja-JP" altLang="en-US" sz="4000" dirty="0"/>
          </a:p>
        </p:txBody>
      </p:sp>
      <p:sp>
        <p:nvSpPr>
          <p:cNvPr id="121" name="コンテンツ プレースホルダ 120"/>
          <p:cNvSpPr>
            <a:spLocks noGrp="1"/>
          </p:cNvSpPr>
          <p:nvPr>
            <p:ph idx="1"/>
          </p:nvPr>
        </p:nvSpPr>
        <p:spPr>
          <a:xfrm>
            <a:off x="2423341" y="972386"/>
            <a:ext cx="6538913" cy="89597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b="1" i="1" dirty="0" smtClean="0">
                <a:solidFill>
                  <a:srgbClr val="FF0000"/>
                </a:solidFill>
              </a:rPr>
              <a:t>Realization of hot matter in early universe, by smashing heavy nuclei together</a:t>
            </a:r>
            <a:endParaRPr lang="ja-JP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15" name="日付プレースホルダ 1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2016/08/08</a:t>
            </a:r>
            <a:endParaRPr lang="en-US" altLang="ja-JP" dirty="0"/>
          </a:p>
        </p:txBody>
      </p:sp>
      <p:sp>
        <p:nvSpPr>
          <p:cNvPr id="20482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1C0D-9413-EC49-BFDD-9F2C4482D37A}" type="slidenum">
              <a:rPr lang="ja-JP" altLang="en-US" smtClean="0"/>
              <a:pPr/>
              <a:t>33</a:t>
            </a:fld>
            <a:endParaRPr lang="en-US" altLang="ja-JP" dirty="0" smtClean="0"/>
          </a:p>
        </p:txBody>
      </p:sp>
      <p:pic>
        <p:nvPicPr>
          <p:cNvPr id="20484" name="Picture 105" descr="bigba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650" y="981075"/>
            <a:ext cx="14414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Rectangle 5"/>
          <p:cNvSpPr>
            <a:spLocks noChangeArrowheads="1"/>
          </p:cNvSpPr>
          <p:nvPr/>
        </p:nvSpPr>
        <p:spPr bwMode="auto">
          <a:xfrm>
            <a:off x="3392488" y="5999163"/>
            <a:ext cx="204543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latin typeface="Arial" pitchFamily="-29" charset="0"/>
              </a:rPr>
              <a:t>Baryon density</a:t>
            </a:r>
            <a:endParaRPr lang="en-US" altLang="ja-JP" sz="2000" b="1" dirty="0">
              <a:latin typeface="Arial" pitchFamily="-29" charset="0"/>
            </a:endParaRPr>
          </a:p>
        </p:txBody>
      </p:sp>
      <p:grpSp>
        <p:nvGrpSpPr>
          <p:cNvPr id="20490" name="Group 6"/>
          <p:cNvGrpSpPr>
            <a:grpSpLocks/>
          </p:cNvGrpSpPr>
          <p:nvPr/>
        </p:nvGrpSpPr>
        <p:grpSpPr bwMode="auto">
          <a:xfrm>
            <a:off x="1427163" y="3789363"/>
            <a:ext cx="2568575" cy="2179637"/>
            <a:chOff x="1670" y="2160"/>
            <a:chExt cx="1618" cy="1373"/>
          </a:xfrm>
        </p:grpSpPr>
        <p:sp>
          <p:nvSpPr>
            <p:cNvPr id="20593" name="Arc 7" descr="50%"/>
            <p:cNvSpPr>
              <a:spLocks/>
            </p:cNvSpPr>
            <p:nvPr/>
          </p:nvSpPr>
          <p:spPr bwMode="auto">
            <a:xfrm>
              <a:off x="1927" y="2160"/>
              <a:ext cx="1361" cy="1373"/>
            </a:xfrm>
            <a:custGeom>
              <a:avLst/>
              <a:gdLst>
                <a:gd name="T0" fmla="*/ 0 w 21608"/>
                <a:gd name="T1" fmla="*/ 0 h 21600"/>
                <a:gd name="T2" fmla="*/ 0 w 21608"/>
                <a:gd name="T3" fmla="*/ 0 h 21600"/>
                <a:gd name="T4" fmla="*/ 0 w 21608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8"/>
                <a:gd name="T10" fmla="*/ 0 h 21600"/>
                <a:gd name="T11" fmla="*/ 21608 w 2160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8" h="21600" fill="none" extrusionOk="0">
                  <a:moveTo>
                    <a:pt x="0" y="0"/>
                  </a:moveTo>
                  <a:cubicBezTo>
                    <a:pt x="2" y="0"/>
                    <a:pt x="5" y="-1"/>
                    <a:pt x="8" y="0"/>
                  </a:cubicBezTo>
                  <a:cubicBezTo>
                    <a:pt x="11937" y="0"/>
                    <a:pt x="21608" y="9670"/>
                    <a:pt x="21608" y="21600"/>
                  </a:cubicBezTo>
                </a:path>
                <a:path w="21608" h="21600" stroke="0" extrusionOk="0">
                  <a:moveTo>
                    <a:pt x="0" y="0"/>
                  </a:moveTo>
                  <a:cubicBezTo>
                    <a:pt x="2" y="0"/>
                    <a:pt x="5" y="-1"/>
                    <a:pt x="8" y="0"/>
                  </a:cubicBezTo>
                  <a:cubicBezTo>
                    <a:pt x="11937" y="0"/>
                    <a:pt x="21608" y="9670"/>
                    <a:pt x="21608" y="21600"/>
                  </a:cubicBezTo>
                  <a:lnTo>
                    <a:pt x="8" y="21600"/>
                  </a:lnTo>
                  <a:close/>
                </a:path>
              </a:pathLst>
            </a:custGeom>
            <a:pattFill prst="pct50">
              <a:fgClr>
                <a:srgbClr val="FF0000"/>
              </a:fgClr>
              <a:bgClr>
                <a:schemeClr val="bg1"/>
              </a:bgClr>
            </a:pattFill>
            <a:ln w="9525" cap="rnd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94" name="Arc 8"/>
            <p:cNvSpPr>
              <a:spLocks/>
            </p:cNvSpPr>
            <p:nvPr/>
          </p:nvSpPr>
          <p:spPr bwMode="auto">
            <a:xfrm>
              <a:off x="1670" y="2160"/>
              <a:ext cx="1210" cy="13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86" y="0"/>
                  </a:moveTo>
                  <a:cubicBezTo>
                    <a:pt x="11982" y="48"/>
                    <a:pt x="21600" y="9704"/>
                    <a:pt x="21600" y="21600"/>
                  </a:cubicBezTo>
                </a:path>
                <a:path w="21600" h="21600" stroke="0" extrusionOk="0">
                  <a:moveTo>
                    <a:pt x="86" y="0"/>
                  </a:moveTo>
                  <a:cubicBezTo>
                    <a:pt x="11982" y="48"/>
                    <a:pt x="21600" y="9704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9525" cap="rnd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</p:grpSp>
      <p:sp>
        <p:nvSpPr>
          <p:cNvPr id="20491" name="Line 9"/>
          <p:cNvSpPr>
            <a:spLocks noChangeShapeType="1"/>
          </p:cNvSpPr>
          <p:nvPr/>
        </p:nvSpPr>
        <p:spPr bwMode="auto">
          <a:xfrm flipV="1">
            <a:off x="1187450" y="2349500"/>
            <a:ext cx="0" cy="360045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492" name="Line 10"/>
          <p:cNvSpPr>
            <a:spLocks noChangeShapeType="1"/>
          </p:cNvSpPr>
          <p:nvPr/>
        </p:nvSpPr>
        <p:spPr bwMode="auto">
          <a:xfrm>
            <a:off x="1187450" y="5949950"/>
            <a:ext cx="5040313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493" name="AutoShape 11" descr="50%"/>
          <p:cNvSpPr>
            <a:spLocks noChangeArrowheads="1"/>
          </p:cNvSpPr>
          <p:nvPr/>
        </p:nvSpPr>
        <p:spPr bwMode="auto">
          <a:xfrm rot="-1070413">
            <a:off x="3536950" y="4414838"/>
            <a:ext cx="2663825" cy="288925"/>
          </a:xfrm>
          <a:prstGeom prst="flowChartProcess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800">
              <a:latin typeface="Arial" pitchFamily="-29" charset="0"/>
            </a:endParaRPr>
          </a:p>
        </p:txBody>
      </p:sp>
      <p:sp>
        <p:nvSpPr>
          <p:cNvPr id="20494" name="Text Box 12"/>
          <p:cNvSpPr txBox="1">
            <a:spLocks noChangeArrowheads="1"/>
          </p:cNvSpPr>
          <p:nvPr/>
        </p:nvSpPr>
        <p:spPr bwMode="auto">
          <a:xfrm>
            <a:off x="5240207" y="5009185"/>
            <a:ext cx="204660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 smtClean="0">
                <a:solidFill>
                  <a:srgbClr val="0033CC"/>
                </a:solidFill>
                <a:latin typeface="Arial Narrow" pitchFamily="-29" charset="0"/>
              </a:rPr>
              <a:t>Color </a:t>
            </a:r>
          </a:p>
          <a:p>
            <a:r>
              <a:rPr lang="en-US" altLang="ja-JP" sz="2000" b="1" i="1" dirty="0" smtClean="0">
                <a:solidFill>
                  <a:srgbClr val="0033CC"/>
                </a:solidFill>
                <a:latin typeface="Arial Narrow" pitchFamily="-29" charset="0"/>
              </a:rPr>
              <a:t>superconductivity</a:t>
            </a:r>
            <a:endParaRPr lang="en-US" altLang="ja-JP" sz="2000" b="1" i="1" dirty="0">
              <a:solidFill>
                <a:srgbClr val="0033CC"/>
              </a:solidFill>
              <a:latin typeface="Arial Narrow" pitchFamily="-29" charset="0"/>
            </a:endParaRPr>
          </a:p>
        </p:txBody>
      </p:sp>
      <p:grpSp>
        <p:nvGrpSpPr>
          <p:cNvPr id="20495" name="Group 13"/>
          <p:cNvGrpSpPr>
            <a:grpSpLocks/>
          </p:cNvGrpSpPr>
          <p:nvPr/>
        </p:nvGrpSpPr>
        <p:grpSpPr bwMode="auto">
          <a:xfrm>
            <a:off x="2959100" y="2781300"/>
            <a:ext cx="1652588" cy="1482725"/>
            <a:chOff x="1488" y="576"/>
            <a:chExt cx="1488" cy="1440"/>
          </a:xfrm>
        </p:grpSpPr>
        <p:sp>
          <p:nvSpPr>
            <p:cNvPr id="20542" name="Rectangle 14"/>
            <p:cNvSpPr>
              <a:spLocks noChangeArrowheads="1"/>
            </p:cNvSpPr>
            <p:nvPr/>
          </p:nvSpPr>
          <p:spPr bwMode="auto">
            <a:xfrm>
              <a:off x="1602" y="1237"/>
              <a:ext cx="630" cy="3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3" name="Oval 15"/>
            <p:cNvSpPr>
              <a:spLocks noChangeArrowheads="1"/>
            </p:cNvSpPr>
            <p:nvPr/>
          </p:nvSpPr>
          <p:spPr bwMode="auto">
            <a:xfrm>
              <a:off x="1488" y="576"/>
              <a:ext cx="1488" cy="144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4" name="Oval 16"/>
            <p:cNvSpPr>
              <a:spLocks noChangeArrowheads="1"/>
            </p:cNvSpPr>
            <p:nvPr/>
          </p:nvSpPr>
          <p:spPr bwMode="auto">
            <a:xfrm>
              <a:off x="1876" y="1219"/>
              <a:ext cx="67" cy="71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5" name="Oval 17"/>
            <p:cNvSpPr>
              <a:spLocks noChangeArrowheads="1"/>
            </p:cNvSpPr>
            <p:nvPr/>
          </p:nvSpPr>
          <p:spPr bwMode="auto">
            <a:xfrm>
              <a:off x="1976" y="1183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6" name="Oval 18"/>
            <p:cNvSpPr>
              <a:spLocks noChangeArrowheads="1"/>
            </p:cNvSpPr>
            <p:nvPr/>
          </p:nvSpPr>
          <p:spPr bwMode="auto">
            <a:xfrm>
              <a:off x="1910" y="1112"/>
              <a:ext cx="66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7" name="Oval 19"/>
            <p:cNvSpPr>
              <a:spLocks noChangeArrowheads="1"/>
            </p:cNvSpPr>
            <p:nvPr/>
          </p:nvSpPr>
          <p:spPr bwMode="auto">
            <a:xfrm>
              <a:off x="2210" y="1041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8" name="Oval 20"/>
            <p:cNvSpPr>
              <a:spLocks noChangeArrowheads="1"/>
            </p:cNvSpPr>
            <p:nvPr/>
          </p:nvSpPr>
          <p:spPr bwMode="auto">
            <a:xfrm>
              <a:off x="2110" y="1112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49" name="Oval 21"/>
            <p:cNvSpPr>
              <a:spLocks noChangeArrowheads="1"/>
            </p:cNvSpPr>
            <p:nvPr/>
          </p:nvSpPr>
          <p:spPr bwMode="auto">
            <a:xfrm>
              <a:off x="2143" y="1006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0" name="Oval 22"/>
            <p:cNvSpPr>
              <a:spLocks noChangeArrowheads="1"/>
            </p:cNvSpPr>
            <p:nvPr/>
          </p:nvSpPr>
          <p:spPr bwMode="auto">
            <a:xfrm>
              <a:off x="2143" y="1254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1" name="Oval 23"/>
            <p:cNvSpPr>
              <a:spLocks noChangeArrowheads="1"/>
            </p:cNvSpPr>
            <p:nvPr/>
          </p:nvSpPr>
          <p:spPr bwMode="auto">
            <a:xfrm>
              <a:off x="2043" y="1290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2" name="Oval 24"/>
            <p:cNvSpPr>
              <a:spLocks noChangeArrowheads="1"/>
            </p:cNvSpPr>
            <p:nvPr/>
          </p:nvSpPr>
          <p:spPr bwMode="auto">
            <a:xfrm>
              <a:off x="2077" y="1183"/>
              <a:ext cx="66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3" name="Oval 25"/>
            <p:cNvSpPr>
              <a:spLocks noChangeArrowheads="1"/>
            </p:cNvSpPr>
            <p:nvPr/>
          </p:nvSpPr>
          <p:spPr bwMode="auto">
            <a:xfrm>
              <a:off x="2277" y="1219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4" name="Oval 26"/>
            <p:cNvSpPr>
              <a:spLocks noChangeArrowheads="1"/>
            </p:cNvSpPr>
            <p:nvPr/>
          </p:nvSpPr>
          <p:spPr bwMode="auto">
            <a:xfrm>
              <a:off x="2210" y="1290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5" name="Oval 27"/>
            <p:cNvSpPr>
              <a:spLocks noChangeArrowheads="1"/>
            </p:cNvSpPr>
            <p:nvPr/>
          </p:nvSpPr>
          <p:spPr bwMode="auto">
            <a:xfrm>
              <a:off x="2243" y="1183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6" name="Oval 28"/>
            <p:cNvSpPr>
              <a:spLocks noChangeArrowheads="1"/>
            </p:cNvSpPr>
            <p:nvPr/>
          </p:nvSpPr>
          <p:spPr bwMode="auto">
            <a:xfrm>
              <a:off x="2110" y="1467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7" name="Oval 29"/>
            <p:cNvSpPr>
              <a:spLocks noChangeArrowheads="1"/>
            </p:cNvSpPr>
            <p:nvPr/>
          </p:nvSpPr>
          <p:spPr bwMode="auto">
            <a:xfrm>
              <a:off x="2043" y="1396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8" name="Oval 30"/>
            <p:cNvSpPr>
              <a:spLocks noChangeArrowheads="1"/>
            </p:cNvSpPr>
            <p:nvPr/>
          </p:nvSpPr>
          <p:spPr bwMode="auto">
            <a:xfrm>
              <a:off x="2210" y="1432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59" name="Oval 31"/>
            <p:cNvSpPr>
              <a:spLocks noChangeArrowheads="1"/>
            </p:cNvSpPr>
            <p:nvPr/>
          </p:nvSpPr>
          <p:spPr bwMode="auto">
            <a:xfrm>
              <a:off x="2310" y="1396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0" name="Oval 32"/>
            <p:cNvSpPr>
              <a:spLocks noChangeArrowheads="1"/>
            </p:cNvSpPr>
            <p:nvPr/>
          </p:nvSpPr>
          <p:spPr bwMode="auto">
            <a:xfrm>
              <a:off x="2243" y="1325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1" name="Oval 33"/>
            <p:cNvSpPr>
              <a:spLocks noChangeArrowheads="1"/>
            </p:cNvSpPr>
            <p:nvPr/>
          </p:nvSpPr>
          <p:spPr bwMode="auto">
            <a:xfrm>
              <a:off x="2277" y="1361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2" name="Oval 34"/>
            <p:cNvSpPr>
              <a:spLocks noChangeArrowheads="1"/>
            </p:cNvSpPr>
            <p:nvPr/>
          </p:nvSpPr>
          <p:spPr bwMode="auto">
            <a:xfrm>
              <a:off x="2277" y="1503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3" name="Oval 35"/>
            <p:cNvSpPr>
              <a:spLocks noChangeArrowheads="1"/>
            </p:cNvSpPr>
            <p:nvPr/>
          </p:nvSpPr>
          <p:spPr bwMode="auto">
            <a:xfrm>
              <a:off x="2377" y="1467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4" name="Oval 36"/>
            <p:cNvSpPr>
              <a:spLocks noChangeArrowheads="1"/>
            </p:cNvSpPr>
            <p:nvPr/>
          </p:nvSpPr>
          <p:spPr bwMode="auto">
            <a:xfrm>
              <a:off x="2310" y="1396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5" name="Oval 37"/>
            <p:cNvSpPr>
              <a:spLocks noChangeArrowheads="1"/>
            </p:cNvSpPr>
            <p:nvPr/>
          </p:nvSpPr>
          <p:spPr bwMode="auto">
            <a:xfrm>
              <a:off x="2310" y="1077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6" name="Oval 38"/>
            <p:cNvSpPr>
              <a:spLocks noChangeArrowheads="1"/>
            </p:cNvSpPr>
            <p:nvPr/>
          </p:nvSpPr>
          <p:spPr bwMode="auto">
            <a:xfrm>
              <a:off x="2277" y="1183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7" name="Oval 39"/>
            <p:cNvSpPr>
              <a:spLocks noChangeArrowheads="1"/>
            </p:cNvSpPr>
            <p:nvPr/>
          </p:nvSpPr>
          <p:spPr bwMode="auto">
            <a:xfrm>
              <a:off x="2377" y="1148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8" name="Oval 40"/>
            <p:cNvSpPr>
              <a:spLocks noChangeArrowheads="1"/>
            </p:cNvSpPr>
            <p:nvPr/>
          </p:nvSpPr>
          <p:spPr bwMode="auto">
            <a:xfrm>
              <a:off x="2310" y="1077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69" name="Oval 41"/>
            <p:cNvSpPr>
              <a:spLocks noChangeArrowheads="1"/>
            </p:cNvSpPr>
            <p:nvPr/>
          </p:nvSpPr>
          <p:spPr bwMode="auto">
            <a:xfrm>
              <a:off x="2009" y="1059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0" name="Oval 42"/>
            <p:cNvSpPr>
              <a:spLocks noChangeArrowheads="1"/>
            </p:cNvSpPr>
            <p:nvPr/>
          </p:nvSpPr>
          <p:spPr bwMode="auto">
            <a:xfrm>
              <a:off x="2013" y="959"/>
              <a:ext cx="55" cy="60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1" name="Oval 43"/>
            <p:cNvSpPr>
              <a:spLocks noChangeArrowheads="1"/>
            </p:cNvSpPr>
            <p:nvPr/>
          </p:nvSpPr>
          <p:spPr bwMode="auto">
            <a:xfrm>
              <a:off x="2010" y="1503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2" name="Oval 44"/>
            <p:cNvSpPr>
              <a:spLocks noChangeArrowheads="1"/>
            </p:cNvSpPr>
            <p:nvPr/>
          </p:nvSpPr>
          <p:spPr bwMode="auto">
            <a:xfrm>
              <a:off x="1949" y="1381"/>
              <a:ext cx="55" cy="6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3" name="Oval 45"/>
            <p:cNvSpPr>
              <a:spLocks noChangeArrowheads="1"/>
            </p:cNvSpPr>
            <p:nvPr/>
          </p:nvSpPr>
          <p:spPr bwMode="auto">
            <a:xfrm>
              <a:off x="1941" y="1270"/>
              <a:ext cx="67" cy="71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4" name="Oval 46"/>
            <p:cNvSpPr>
              <a:spLocks noChangeArrowheads="1"/>
            </p:cNvSpPr>
            <p:nvPr/>
          </p:nvSpPr>
          <p:spPr bwMode="auto">
            <a:xfrm>
              <a:off x="2379" y="1340"/>
              <a:ext cx="56" cy="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5" name="Oval 47"/>
            <p:cNvSpPr>
              <a:spLocks noChangeArrowheads="1"/>
            </p:cNvSpPr>
            <p:nvPr/>
          </p:nvSpPr>
          <p:spPr bwMode="auto">
            <a:xfrm>
              <a:off x="2377" y="1234"/>
              <a:ext cx="56" cy="59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6" name="Oval 48"/>
            <p:cNvSpPr>
              <a:spLocks noChangeArrowheads="1"/>
            </p:cNvSpPr>
            <p:nvPr/>
          </p:nvSpPr>
          <p:spPr bwMode="auto">
            <a:xfrm>
              <a:off x="2239" y="1350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7" name="Oval 49"/>
            <p:cNvSpPr>
              <a:spLocks noChangeArrowheads="1"/>
            </p:cNvSpPr>
            <p:nvPr/>
          </p:nvSpPr>
          <p:spPr bwMode="auto">
            <a:xfrm>
              <a:off x="2335" y="1446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8" name="Oval 50"/>
            <p:cNvSpPr>
              <a:spLocks noChangeArrowheads="1"/>
            </p:cNvSpPr>
            <p:nvPr/>
          </p:nvSpPr>
          <p:spPr bwMode="auto">
            <a:xfrm>
              <a:off x="2064" y="960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79" name="Oval 51"/>
            <p:cNvSpPr>
              <a:spLocks noChangeArrowheads="1"/>
            </p:cNvSpPr>
            <p:nvPr/>
          </p:nvSpPr>
          <p:spPr bwMode="auto">
            <a:xfrm>
              <a:off x="2400" y="1056"/>
              <a:ext cx="67" cy="7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0" name="Oval 52"/>
            <p:cNvSpPr>
              <a:spLocks noChangeArrowheads="1"/>
            </p:cNvSpPr>
            <p:nvPr/>
          </p:nvSpPr>
          <p:spPr bwMode="auto">
            <a:xfrm>
              <a:off x="2139" y="1386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1" name="Oval 53"/>
            <p:cNvSpPr>
              <a:spLocks noChangeArrowheads="1"/>
            </p:cNvSpPr>
            <p:nvPr/>
          </p:nvSpPr>
          <p:spPr bwMode="auto">
            <a:xfrm>
              <a:off x="2235" y="1482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2" name="Oval 54"/>
            <p:cNvSpPr>
              <a:spLocks noChangeArrowheads="1"/>
            </p:cNvSpPr>
            <p:nvPr/>
          </p:nvSpPr>
          <p:spPr bwMode="auto">
            <a:xfrm>
              <a:off x="2208" y="1008"/>
              <a:ext cx="67" cy="71"/>
            </a:xfrm>
            <a:prstGeom prst="ellipse">
              <a:avLst/>
            </a:prstGeom>
            <a:solidFill>
              <a:srgbClr val="00FD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3" name="Oval 55"/>
            <p:cNvSpPr>
              <a:spLocks noChangeArrowheads="1"/>
            </p:cNvSpPr>
            <p:nvPr/>
          </p:nvSpPr>
          <p:spPr bwMode="auto">
            <a:xfrm>
              <a:off x="2045" y="1477"/>
              <a:ext cx="55" cy="6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4" name="Oval 56"/>
            <p:cNvSpPr>
              <a:spLocks noChangeArrowheads="1"/>
            </p:cNvSpPr>
            <p:nvPr/>
          </p:nvSpPr>
          <p:spPr bwMode="auto">
            <a:xfrm>
              <a:off x="2141" y="1573"/>
              <a:ext cx="55" cy="6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5" name="Oval 57"/>
            <p:cNvSpPr>
              <a:spLocks noChangeArrowheads="1"/>
            </p:cNvSpPr>
            <p:nvPr/>
          </p:nvSpPr>
          <p:spPr bwMode="auto">
            <a:xfrm>
              <a:off x="2160" y="1488"/>
              <a:ext cx="55" cy="6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6" name="Oval 58"/>
            <p:cNvSpPr>
              <a:spLocks noChangeArrowheads="1"/>
            </p:cNvSpPr>
            <p:nvPr/>
          </p:nvSpPr>
          <p:spPr bwMode="auto">
            <a:xfrm>
              <a:off x="2304" y="960"/>
              <a:ext cx="55" cy="6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7" name="Oval 59"/>
            <p:cNvSpPr>
              <a:spLocks noChangeArrowheads="1"/>
            </p:cNvSpPr>
            <p:nvPr/>
          </p:nvSpPr>
          <p:spPr bwMode="auto">
            <a:xfrm>
              <a:off x="2109" y="1055"/>
              <a:ext cx="55" cy="60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8" name="Oval 60"/>
            <p:cNvSpPr>
              <a:spLocks noChangeArrowheads="1"/>
            </p:cNvSpPr>
            <p:nvPr/>
          </p:nvSpPr>
          <p:spPr bwMode="auto">
            <a:xfrm>
              <a:off x="2205" y="1151"/>
              <a:ext cx="55" cy="60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89" name="Oval 61"/>
            <p:cNvSpPr>
              <a:spLocks noChangeArrowheads="1"/>
            </p:cNvSpPr>
            <p:nvPr/>
          </p:nvSpPr>
          <p:spPr bwMode="auto">
            <a:xfrm>
              <a:off x="2301" y="1247"/>
              <a:ext cx="55" cy="60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90" name="Oval 62"/>
            <p:cNvSpPr>
              <a:spLocks noChangeArrowheads="1"/>
            </p:cNvSpPr>
            <p:nvPr/>
          </p:nvSpPr>
          <p:spPr bwMode="auto">
            <a:xfrm>
              <a:off x="2400" y="1200"/>
              <a:ext cx="56" cy="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91" name="Oval 63"/>
            <p:cNvSpPr>
              <a:spLocks noChangeArrowheads="1"/>
            </p:cNvSpPr>
            <p:nvPr/>
          </p:nvSpPr>
          <p:spPr bwMode="auto">
            <a:xfrm>
              <a:off x="2112" y="1296"/>
              <a:ext cx="56" cy="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sp>
          <p:nvSpPr>
            <p:cNvPr id="20592" name="Oval 64"/>
            <p:cNvSpPr>
              <a:spLocks noChangeArrowheads="1"/>
            </p:cNvSpPr>
            <p:nvPr/>
          </p:nvSpPr>
          <p:spPr bwMode="auto">
            <a:xfrm>
              <a:off x="2448" y="1296"/>
              <a:ext cx="56" cy="5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</p:grpSp>
      <p:sp>
        <p:nvSpPr>
          <p:cNvPr id="20496" name="AutoShape 65"/>
          <p:cNvSpPr>
            <a:spLocks noChangeArrowheads="1"/>
          </p:cNvSpPr>
          <p:nvPr/>
        </p:nvSpPr>
        <p:spPr bwMode="auto">
          <a:xfrm rot="5400000">
            <a:off x="384176" y="3249612"/>
            <a:ext cx="2089150" cy="720725"/>
          </a:xfrm>
          <a:custGeom>
            <a:avLst/>
            <a:gdLst>
              <a:gd name="T0" fmla="*/ 350157305 w 21600"/>
              <a:gd name="T1" fmla="*/ 0 h 21600"/>
              <a:gd name="T2" fmla="*/ 0 w 21600"/>
              <a:gd name="T3" fmla="*/ 0 h 21600"/>
              <a:gd name="T4" fmla="*/ 350157305 w 21600"/>
              <a:gd name="T5" fmla="*/ 0 h 21600"/>
              <a:gd name="T6" fmla="*/ 437914082 w 21600"/>
              <a:gd name="T7" fmla="*/ 0 h 21600"/>
              <a:gd name="T8" fmla="*/ 3 60000 65536"/>
              <a:gd name="T9" fmla="*/ 2 60000 65536"/>
              <a:gd name="T10" fmla="*/ 1 60000 65536"/>
              <a:gd name="T11" fmla="*/ 0 60000 65536"/>
              <a:gd name="T12" fmla="*/ 3381 w 21600"/>
              <a:gd name="T13" fmla="*/ 5424 h 21600"/>
              <a:gd name="T14" fmla="*/ 18892 w 21600"/>
              <a:gd name="T15" fmla="*/ 1622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800">
              <a:latin typeface="Arial" pitchFamily="-29" charset="0"/>
            </a:endParaRPr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1304925" y="2830513"/>
            <a:ext cx="1857375" cy="2936875"/>
            <a:chOff x="2456" y="1497"/>
            <a:chExt cx="1170" cy="1850"/>
          </a:xfrm>
        </p:grpSpPr>
        <p:sp>
          <p:nvSpPr>
            <p:cNvPr id="249923" name="AutoShape 67"/>
            <p:cNvSpPr>
              <a:spLocks noChangeArrowheads="1"/>
            </p:cNvSpPr>
            <p:nvPr/>
          </p:nvSpPr>
          <p:spPr bwMode="auto">
            <a:xfrm rot="10800000">
              <a:off x="2456" y="1497"/>
              <a:ext cx="1152" cy="1008"/>
            </a:xfrm>
            <a:prstGeom prst="curvedUpArrow">
              <a:avLst>
                <a:gd name="adj1" fmla="val 22857"/>
                <a:gd name="adj2" fmla="val 45714"/>
                <a:gd name="adj3" fmla="val 33333"/>
              </a:avLst>
            </a:prstGeom>
            <a:gradFill rotWithShape="0">
              <a:gsLst>
                <a:gs pos="0">
                  <a:schemeClr val="accent1"/>
                </a:gs>
                <a:gs pos="50000">
                  <a:srgbClr val="E0E0FF"/>
                </a:gs>
                <a:gs pos="100000">
                  <a:schemeClr val="accent1"/>
                </a:gs>
              </a:gsLst>
              <a:lin ang="18900000" scaled="1"/>
            </a:gradFill>
            <a:ln w="317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sz="18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20541" name="Rectangle 68"/>
            <p:cNvSpPr>
              <a:spLocks noChangeArrowheads="1"/>
            </p:cNvSpPr>
            <p:nvPr/>
          </p:nvSpPr>
          <p:spPr bwMode="auto">
            <a:xfrm rot="-137101">
              <a:off x="3395" y="2496"/>
              <a:ext cx="231" cy="851"/>
            </a:xfrm>
            <a:prstGeom prst="rect">
              <a:avLst/>
            </a:prstGeom>
            <a:solidFill>
              <a:srgbClr val="7B7BC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</p:grpSp>
      <p:grpSp>
        <p:nvGrpSpPr>
          <p:cNvPr id="20498" name="Group 69"/>
          <p:cNvGrpSpPr>
            <a:grpSpLocks/>
          </p:cNvGrpSpPr>
          <p:nvPr/>
        </p:nvGrpSpPr>
        <p:grpSpPr bwMode="auto">
          <a:xfrm>
            <a:off x="2586038" y="5589588"/>
            <a:ext cx="762000" cy="661987"/>
            <a:chOff x="1442" y="2163"/>
            <a:chExt cx="480" cy="417"/>
          </a:xfrm>
        </p:grpSpPr>
        <p:sp>
          <p:nvSpPr>
            <p:cNvPr id="20510" name="Oval 70"/>
            <p:cNvSpPr>
              <a:spLocks noChangeArrowheads="1"/>
            </p:cNvSpPr>
            <p:nvPr/>
          </p:nvSpPr>
          <p:spPr bwMode="auto">
            <a:xfrm>
              <a:off x="1442" y="2163"/>
              <a:ext cx="480" cy="41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FFE5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 sz="1800">
                <a:latin typeface="Arial" pitchFamily="-29" charset="0"/>
              </a:endParaRPr>
            </a:p>
          </p:txBody>
        </p:sp>
        <p:grpSp>
          <p:nvGrpSpPr>
            <p:cNvPr id="20511" name="Group 71"/>
            <p:cNvGrpSpPr>
              <a:grpSpLocks/>
            </p:cNvGrpSpPr>
            <p:nvPr/>
          </p:nvGrpSpPr>
          <p:grpSpPr bwMode="auto">
            <a:xfrm>
              <a:off x="1653" y="2219"/>
              <a:ext cx="142" cy="124"/>
              <a:chOff x="1156" y="2020"/>
              <a:chExt cx="328" cy="328"/>
            </a:xfrm>
          </p:grpSpPr>
          <p:sp>
            <p:nvSpPr>
              <p:cNvPr id="249928" name="Oval 72"/>
              <p:cNvSpPr>
                <a:spLocks noChangeArrowheads="1"/>
              </p:cNvSpPr>
              <p:nvPr/>
            </p:nvSpPr>
            <p:spPr bwMode="auto">
              <a:xfrm>
                <a:off x="1156" y="2020"/>
                <a:ext cx="328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37" name="Oval 73"/>
              <p:cNvSpPr>
                <a:spLocks noChangeArrowheads="1"/>
              </p:cNvSpPr>
              <p:nvPr/>
            </p:nvSpPr>
            <p:spPr bwMode="auto">
              <a:xfrm>
                <a:off x="1344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8" name="Oval 74"/>
              <p:cNvSpPr>
                <a:spLocks noChangeArrowheads="1"/>
              </p:cNvSpPr>
              <p:nvPr/>
            </p:nvSpPr>
            <p:spPr bwMode="auto">
              <a:xfrm>
                <a:off x="1200" y="2208"/>
                <a:ext cx="96" cy="96"/>
              </a:xfrm>
              <a:prstGeom prst="ellipse">
                <a:avLst/>
              </a:prstGeom>
              <a:solidFill>
                <a:srgbClr val="00FD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9" name="Oval 75"/>
              <p:cNvSpPr>
                <a:spLocks noChangeArrowheads="1"/>
              </p:cNvSpPr>
              <p:nvPr/>
            </p:nvSpPr>
            <p:spPr bwMode="auto">
              <a:xfrm>
                <a:off x="1248" y="206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  <p:grpSp>
          <p:nvGrpSpPr>
            <p:cNvPr id="20512" name="Group 76"/>
            <p:cNvGrpSpPr>
              <a:grpSpLocks/>
            </p:cNvGrpSpPr>
            <p:nvPr/>
          </p:nvGrpSpPr>
          <p:grpSpPr bwMode="auto">
            <a:xfrm>
              <a:off x="1715" y="2309"/>
              <a:ext cx="143" cy="124"/>
              <a:chOff x="1300" y="2260"/>
              <a:chExt cx="328" cy="328"/>
            </a:xfrm>
          </p:grpSpPr>
          <p:sp>
            <p:nvSpPr>
              <p:cNvPr id="249933" name="Oval 77"/>
              <p:cNvSpPr>
                <a:spLocks noChangeArrowheads="1"/>
              </p:cNvSpPr>
              <p:nvPr/>
            </p:nvSpPr>
            <p:spPr bwMode="auto">
              <a:xfrm>
                <a:off x="1300" y="2260"/>
                <a:ext cx="328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33" name="Oval 78"/>
              <p:cNvSpPr>
                <a:spLocks noChangeArrowheads="1"/>
              </p:cNvSpPr>
              <p:nvPr/>
            </p:nvSpPr>
            <p:spPr bwMode="auto">
              <a:xfrm>
                <a:off x="1440" y="235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4" name="Oval 79"/>
              <p:cNvSpPr>
                <a:spLocks noChangeArrowheads="1"/>
              </p:cNvSpPr>
              <p:nvPr/>
            </p:nvSpPr>
            <p:spPr bwMode="auto">
              <a:xfrm>
                <a:off x="1344" y="2448"/>
                <a:ext cx="96" cy="96"/>
              </a:xfrm>
              <a:prstGeom prst="ellipse">
                <a:avLst/>
              </a:prstGeom>
              <a:solidFill>
                <a:srgbClr val="00FD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5" name="Oval 80"/>
              <p:cNvSpPr>
                <a:spLocks noChangeArrowheads="1"/>
              </p:cNvSpPr>
              <p:nvPr/>
            </p:nvSpPr>
            <p:spPr bwMode="auto">
              <a:xfrm>
                <a:off x="1392" y="230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  <p:grpSp>
          <p:nvGrpSpPr>
            <p:cNvPr id="20513" name="Group 81"/>
            <p:cNvGrpSpPr>
              <a:grpSpLocks/>
            </p:cNvGrpSpPr>
            <p:nvPr/>
          </p:nvGrpSpPr>
          <p:grpSpPr bwMode="auto">
            <a:xfrm>
              <a:off x="1590" y="2418"/>
              <a:ext cx="143" cy="124"/>
              <a:chOff x="1012" y="2548"/>
              <a:chExt cx="328" cy="328"/>
            </a:xfrm>
          </p:grpSpPr>
          <p:sp>
            <p:nvSpPr>
              <p:cNvPr id="249938" name="Oval 82"/>
              <p:cNvSpPr>
                <a:spLocks noChangeArrowheads="1"/>
              </p:cNvSpPr>
              <p:nvPr/>
            </p:nvSpPr>
            <p:spPr bwMode="auto">
              <a:xfrm>
                <a:off x="1012" y="2548"/>
                <a:ext cx="328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29" name="Oval 83"/>
              <p:cNvSpPr>
                <a:spLocks noChangeArrowheads="1"/>
              </p:cNvSpPr>
              <p:nvPr/>
            </p:nvSpPr>
            <p:spPr bwMode="auto">
              <a:xfrm>
                <a:off x="1056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0" name="Oval 84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rgbClr val="00FD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31" name="Oval 85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  <p:grpSp>
          <p:nvGrpSpPr>
            <p:cNvPr id="20514" name="Group 86"/>
            <p:cNvGrpSpPr>
              <a:grpSpLocks/>
            </p:cNvGrpSpPr>
            <p:nvPr/>
          </p:nvGrpSpPr>
          <p:grpSpPr bwMode="auto">
            <a:xfrm>
              <a:off x="1578" y="2172"/>
              <a:ext cx="79" cy="123"/>
              <a:chOff x="985" y="1894"/>
              <a:chExt cx="181" cy="328"/>
            </a:xfrm>
          </p:grpSpPr>
          <p:sp>
            <p:nvSpPr>
              <p:cNvPr id="249943" name="Oval 87"/>
              <p:cNvSpPr>
                <a:spLocks noChangeArrowheads="1"/>
              </p:cNvSpPr>
              <p:nvPr/>
            </p:nvSpPr>
            <p:spPr bwMode="auto">
              <a:xfrm rot="1800000">
                <a:off x="987" y="1894"/>
                <a:ext cx="179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26" name="Oval 88"/>
              <p:cNvSpPr>
                <a:spLocks noChangeArrowheads="1"/>
              </p:cNvSpPr>
              <p:nvPr/>
            </p:nvSpPr>
            <p:spPr bwMode="auto">
              <a:xfrm rot="1800000">
                <a:off x="1065" y="1940"/>
                <a:ext cx="97" cy="97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27" name="Oval 89"/>
              <p:cNvSpPr>
                <a:spLocks noChangeArrowheads="1"/>
              </p:cNvSpPr>
              <p:nvPr/>
            </p:nvSpPr>
            <p:spPr bwMode="auto">
              <a:xfrm rot="1800000">
                <a:off x="985" y="2091"/>
                <a:ext cx="80" cy="80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  <p:grpSp>
          <p:nvGrpSpPr>
            <p:cNvPr id="20515" name="Group 90"/>
            <p:cNvGrpSpPr>
              <a:grpSpLocks/>
            </p:cNvGrpSpPr>
            <p:nvPr/>
          </p:nvGrpSpPr>
          <p:grpSpPr bwMode="auto">
            <a:xfrm>
              <a:off x="1506" y="2273"/>
              <a:ext cx="143" cy="124"/>
              <a:chOff x="820" y="2164"/>
              <a:chExt cx="328" cy="328"/>
            </a:xfrm>
          </p:grpSpPr>
          <p:sp>
            <p:nvSpPr>
              <p:cNvPr id="249947" name="Oval 91"/>
              <p:cNvSpPr>
                <a:spLocks noChangeArrowheads="1"/>
              </p:cNvSpPr>
              <p:nvPr/>
            </p:nvSpPr>
            <p:spPr bwMode="auto">
              <a:xfrm>
                <a:off x="820" y="2164"/>
                <a:ext cx="328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22" name="Oval 92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23" name="Oval 93"/>
              <p:cNvSpPr>
                <a:spLocks noChangeArrowheads="1"/>
              </p:cNvSpPr>
              <p:nvPr/>
            </p:nvSpPr>
            <p:spPr bwMode="auto">
              <a:xfrm>
                <a:off x="1008" y="23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24" name="Oval 94"/>
              <p:cNvSpPr>
                <a:spLocks noChangeArrowheads="1"/>
              </p:cNvSpPr>
              <p:nvPr/>
            </p:nvSpPr>
            <p:spPr bwMode="auto">
              <a:xfrm>
                <a:off x="912" y="2208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  <p:grpSp>
          <p:nvGrpSpPr>
            <p:cNvPr id="20516" name="Group 95"/>
            <p:cNvGrpSpPr>
              <a:grpSpLocks/>
            </p:cNvGrpSpPr>
            <p:nvPr/>
          </p:nvGrpSpPr>
          <p:grpSpPr bwMode="auto">
            <a:xfrm>
              <a:off x="1611" y="2309"/>
              <a:ext cx="143" cy="124"/>
              <a:chOff x="1060" y="2260"/>
              <a:chExt cx="328" cy="328"/>
            </a:xfrm>
          </p:grpSpPr>
          <p:sp>
            <p:nvSpPr>
              <p:cNvPr id="249952" name="Oval 96"/>
              <p:cNvSpPr>
                <a:spLocks noChangeArrowheads="1"/>
              </p:cNvSpPr>
              <p:nvPr/>
            </p:nvSpPr>
            <p:spPr bwMode="auto">
              <a:xfrm>
                <a:off x="1060" y="2260"/>
                <a:ext cx="328" cy="328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tint val="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sz="1800"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20518" name="Oval 97"/>
              <p:cNvSpPr>
                <a:spLocks noChangeArrowheads="1"/>
              </p:cNvSpPr>
              <p:nvPr/>
            </p:nvSpPr>
            <p:spPr bwMode="auto">
              <a:xfrm>
                <a:off x="1248" y="240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19" name="Oval 98"/>
              <p:cNvSpPr>
                <a:spLocks noChangeArrowheads="1"/>
              </p:cNvSpPr>
              <p:nvPr/>
            </p:nvSpPr>
            <p:spPr bwMode="auto">
              <a:xfrm>
                <a:off x="1104" y="2448"/>
                <a:ext cx="96" cy="96"/>
              </a:xfrm>
              <a:prstGeom prst="ellipse">
                <a:avLst/>
              </a:prstGeom>
              <a:solidFill>
                <a:srgbClr val="00FD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  <p:sp>
            <p:nvSpPr>
              <p:cNvPr id="20520" name="Oval 99"/>
              <p:cNvSpPr>
                <a:spLocks noChangeArrowheads="1"/>
              </p:cNvSpPr>
              <p:nvPr/>
            </p:nvSpPr>
            <p:spPr bwMode="auto">
              <a:xfrm>
                <a:off x="1152" y="2304"/>
                <a:ext cx="96" cy="9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 sz="1800">
                  <a:latin typeface="Arial" pitchFamily="-29" charset="0"/>
                </a:endParaRPr>
              </a:p>
            </p:txBody>
          </p:sp>
        </p:grpSp>
      </p:grpSp>
      <p:sp>
        <p:nvSpPr>
          <p:cNvPr id="20500" name="Text Box 101"/>
          <p:cNvSpPr txBox="1">
            <a:spLocks noChangeArrowheads="1"/>
          </p:cNvSpPr>
          <p:nvPr/>
        </p:nvSpPr>
        <p:spPr bwMode="auto">
          <a:xfrm>
            <a:off x="1836871" y="2420938"/>
            <a:ext cx="2928684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tx2"/>
                </a:solidFill>
                <a:latin typeface="Arial Narrow" pitchFamily="-29" charset="0"/>
              </a:rPr>
              <a:t>Quark Gluon Plasma </a:t>
            </a:r>
            <a:r>
              <a:rPr lang="en-US" altLang="ja-JP" sz="2000" b="1" dirty="0" smtClean="0">
                <a:solidFill>
                  <a:schemeClr val="tx2"/>
                </a:solidFill>
                <a:latin typeface="Arial Narrow" pitchFamily="-29" charset="0"/>
              </a:rPr>
              <a:t>(QGP)</a:t>
            </a:r>
            <a:endParaRPr lang="ja-JP" altLang="en-US" sz="2000" b="1" dirty="0">
              <a:solidFill>
                <a:schemeClr val="tx2"/>
              </a:solidFill>
              <a:latin typeface="Arial Narrow" pitchFamily="-29" charset="0"/>
            </a:endParaRPr>
          </a:p>
        </p:txBody>
      </p:sp>
      <p:sp>
        <p:nvSpPr>
          <p:cNvPr id="20501" name="Text Box 104"/>
          <p:cNvSpPr txBox="1">
            <a:spLocks noChangeArrowheads="1"/>
          </p:cNvSpPr>
          <p:nvPr/>
        </p:nvSpPr>
        <p:spPr bwMode="auto">
          <a:xfrm>
            <a:off x="2748180" y="4343400"/>
            <a:ext cx="3149482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1" i="1" dirty="0" smtClean="0">
                <a:latin typeface="Arial Black" pitchFamily="-29" charset="0"/>
              </a:rPr>
              <a:t>Confinement of quarks</a:t>
            </a:r>
          </a:p>
          <a:p>
            <a:r>
              <a:rPr lang="en-US" altLang="ja-JP" b="1" i="1" dirty="0" smtClean="0">
                <a:latin typeface="Arial Black" pitchFamily="-29" charset="0"/>
              </a:rPr>
              <a:t>Chiral symmetry</a:t>
            </a:r>
          </a:p>
        </p:txBody>
      </p:sp>
      <p:sp>
        <p:nvSpPr>
          <p:cNvPr id="20502" name="Text Box 149"/>
          <p:cNvSpPr txBox="1">
            <a:spLocks noChangeArrowheads="1"/>
          </p:cNvSpPr>
          <p:nvPr/>
        </p:nvSpPr>
        <p:spPr bwMode="auto">
          <a:xfrm>
            <a:off x="1021621" y="5516563"/>
            <a:ext cx="1847731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tx2"/>
                </a:solidFill>
                <a:latin typeface="Arial Narrow" pitchFamily="-29" charset="0"/>
              </a:rPr>
              <a:t>Hadronic matter</a:t>
            </a:r>
            <a:endParaRPr lang="en-US" altLang="ja-JP" sz="2000" b="1" i="1" dirty="0">
              <a:solidFill>
                <a:schemeClr val="tx2"/>
              </a:solidFill>
              <a:latin typeface="Arial Narrow" pitchFamily="-29" charset="0"/>
            </a:endParaRPr>
          </a:p>
        </p:txBody>
      </p:sp>
      <p:sp>
        <p:nvSpPr>
          <p:cNvPr id="20503" name="Text Box 100"/>
          <p:cNvSpPr txBox="1">
            <a:spLocks noChangeArrowheads="1"/>
          </p:cNvSpPr>
          <p:nvPr/>
        </p:nvSpPr>
        <p:spPr bwMode="auto">
          <a:xfrm>
            <a:off x="4183063" y="3644900"/>
            <a:ext cx="1512887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800" b="1" i="1" dirty="0">
                <a:solidFill>
                  <a:srgbClr val="0033CC"/>
                </a:solidFill>
                <a:latin typeface="Arial Narrow" pitchFamily="-29" charset="0"/>
              </a:rPr>
              <a:t>partonic </a:t>
            </a:r>
            <a:r>
              <a:rPr lang="en-US" altLang="ja-JP" sz="1800" b="1" i="1" dirty="0" err="1">
                <a:solidFill>
                  <a:srgbClr val="0033CC"/>
                </a:solidFill>
                <a:latin typeface="Arial Narrow" pitchFamily="-29" charset="0"/>
              </a:rPr>
              <a:t>d.o.f</a:t>
            </a:r>
            <a:endParaRPr lang="en-US" altLang="ja-JP" sz="1800" b="1" i="1">
              <a:solidFill>
                <a:srgbClr val="0033CC"/>
              </a:solidFill>
              <a:latin typeface="Arial Narrow" pitchFamily="-29" charset="0"/>
            </a:endParaRPr>
          </a:p>
        </p:txBody>
      </p:sp>
      <p:sp>
        <p:nvSpPr>
          <p:cNvPr id="20504" name="Text Box 101"/>
          <p:cNvSpPr txBox="1">
            <a:spLocks noChangeArrowheads="1"/>
          </p:cNvSpPr>
          <p:nvPr/>
        </p:nvSpPr>
        <p:spPr bwMode="auto">
          <a:xfrm>
            <a:off x="3652845" y="5110473"/>
            <a:ext cx="148530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chemeClr val="tx2"/>
                </a:solidFill>
                <a:latin typeface="Arial Narrow" pitchFamily="-29" charset="0"/>
              </a:rPr>
              <a:t>Neutron star</a:t>
            </a:r>
          </a:p>
          <a:p>
            <a:pPr algn="ctr"/>
            <a:r>
              <a:rPr lang="en-US" altLang="ja-JP" sz="2000" b="1" i="1" dirty="0" smtClean="0">
                <a:solidFill>
                  <a:schemeClr val="tx2"/>
                </a:solidFill>
                <a:latin typeface="Arial Narrow" pitchFamily="-29" charset="0"/>
              </a:rPr>
              <a:t>Quark star</a:t>
            </a:r>
            <a:endParaRPr lang="en-US" altLang="ja-JP" sz="2000" b="1" i="1" dirty="0">
              <a:solidFill>
                <a:schemeClr val="tx2"/>
              </a:solidFill>
              <a:latin typeface="Arial Narrow" pitchFamily="-29" charset="0"/>
            </a:endParaRPr>
          </a:p>
        </p:txBody>
      </p:sp>
      <p:sp>
        <p:nvSpPr>
          <p:cNvPr id="20506" name="Rectangle 5"/>
          <p:cNvSpPr>
            <a:spLocks noChangeArrowheads="1"/>
          </p:cNvSpPr>
          <p:nvPr/>
        </p:nvSpPr>
        <p:spPr bwMode="auto">
          <a:xfrm rot="16200000">
            <a:off x="-35746" y="3074136"/>
            <a:ext cx="1720573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latin typeface="Arial" pitchFamily="-29" charset="0"/>
              </a:rPr>
              <a:t>Temperature</a:t>
            </a:r>
            <a:endParaRPr lang="en-US" altLang="ja-JP" sz="2000" b="1" dirty="0">
              <a:latin typeface="Arial" pitchFamily="-29" charset="0"/>
            </a:endParaRPr>
          </a:p>
        </p:txBody>
      </p:sp>
      <p:sp>
        <p:nvSpPr>
          <p:cNvPr id="20507" name="Text Box 101"/>
          <p:cNvSpPr txBox="1">
            <a:spLocks noChangeArrowheads="1"/>
          </p:cNvSpPr>
          <p:nvPr/>
        </p:nvSpPr>
        <p:spPr bwMode="auto">
          <a:xfrm>
            <a:off x="818657" y="1879600"/>
            <a:ext cx="11773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b="1" i="1" dirty="0" smtClean="0">
                <a:solidFill>
                  <a:srgbClr val="FFCCCC"/>
                </a:solidFill>
                <a:latin typeface="Arial Narrow" pitchFamily="-29" charset="0"/>
              </a:rPr>
              <a:t>Big Bang</a:t>
            </a:r>
            <a:endParaRPr lang="ja-JP" altLang="en-US" sz="2000" b="1" i="1" dirty="0">
              <a:solidFill>
                <a:srgbClr val="FFCCCC"/>
              </a:solidFill>
              <a:latin typeface="Arial Narrow" pitchFamily="-29" charset="0"/>
            </a:endParaRPr>
          </a:p>
        </p:txBody>
      </p:sp>
      <p:pic>
        <p:nvPicPr>
          <p:cNvPr id="20509" name="Picture 29" descr="/Users/hamagaki/Movies/My Videos/collision_movie-sm.mpeg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096443" y="1933789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519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4" fill="hold"/>
                                        <p:tgtEl>
                                          <p:spTgt spid="20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1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50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charset="0"/>
                <a:cs typeface="Helvetica Neue"/>
              </a:rPr>
              <a:t>Participant-Spectator Picture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58550"/>
            <a:ext cx="8229600" cy="1933000"/>
          </a:xfrm>
        </p:spPr>
        <p:txBody>
          <a:bodyPr/>
          <a:lstStyle/>
          <a:p>
            <a:r>
              <a:rPr lang="en-US" altLang="ja-JP" dirty="0" smtClean="0">
                <a:ea typeface="ＭＳ Ｐゴシック" charset="0"/>
                <a:cs typeface="Helvetica Neue"/>
              </a:rPr>
              <a:t>Classical </a:t>
            </a:r>
            <a:r>
              <a:rPr lang="en-US" altLang="ja-JP" dirty="0">
                <a:ea typeface="ＭＳ Ｐゴシック" charset="0"/>
                <a:cs typeface="Helvetica Neue"/>
              </a:rPr>
              <a:t>description with impact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parameter</a:t>
            </a:r>
            <a:endParaRPr lang="en-US" altLang="ja-JP" sz="2400" dirty="0" smtClean="0">
              <a:ea typeface="ＭＳ Ｐゴシック" charset="0"/>
              <a:cs typeface="Helvetica Neue"/>
            </a:endParaRPr>
          </a:p>
          <a:p>
            <a:pPr lvl="1"/>
            <a:r>
              <a:rPr lang="en-US" altLang="ja-JP" sz="2000" dirty="0" smtClean="0">
                <a:ea typeface="ＭＳ Ｐゴシック" charset="0"/>
                <a:cs typeface="Helvetica Neue"/>
              </a:rPr>
              <a:t>Small de Broglie wave length  </a:t>
            </a:r>
            <a:r>
              <a:rPr lang="en-US" altLang="ja-JP" sz="2000" dirty="0" smtClean="0">
                <a:ea typeface="ＭＳ Ｐゴシック" charset="0"/>
                <a:cs typeface="Helvetica Neue"/>
                <a:sym typeface="Wingdings"/>
              </a:rPr>
              <a:t> classical trajectory</a:t>
            </a:r>
          </a:p>
          <a:p>
            <a:pPr lvl="1"/>
            <a:r>
              <a:rPr lang="en-US" altLang="ja-JP" dirty="0" smtClean="0">
                <a:ea typeface="ＭＳ Ｐゴシック" charset="0"/>
                <a:cs typeface="Helvetica Neue"/>
                <a:sym typeface="Wingdings"/>
              </a:rPr>
              <a:t>Large longitudinal</a:t>
            </a:r>
            <a:r>
              <a:rPr lang="ja-JP" altLang="en-US" dirty="0" smtClean="0">
                <a:ea typeface="ＭＳ Ｐゴシック" charset="0"/>
                <a:cs typeface="Helvetica Neue"/>
                <a:sym typeface="Wingdings"/>
              </a:rPr>
              <a:t> </a:t>
            </a:r>
            <a:r>
              <a:rPr lang="en-US" altLang="ja-JP" dirty="0" smtClean="0">
                <a:ea typeface="ＭＳ Ｐゴシック" charset="0"/>
                <a:cs typeface="Helvetica Neue"/>
                <a:sym typeface="Wingdings"/>
              </a:rPr>
              <a:t>momentum  trajectory is straight</a:t>
            </a:r>
          </a:p>
          <a:p>
            <a:pPr lvl="0"/>
            <a:r>
              <a:rPr lang="en-US" altLang="ja-JP" dirty="0">
                <a:solidFill>
                  <a:prstClr val="black"/>
                </a:solidFill>
                <a:ea typeface="ＭＳ Ｐゴシック" charset="0"/>
                <a:cs typeface="Helvetica Neue"/>
              </a:rPr>
              <a:t>Clear separation of participant and spectator </a:t>
            </a:r>
            <a:r>
              <a:rPr lang="en-US" altLang="ja-JP" dirty="0" smtClean="0">
                <a:solidFill>
                  <a:prstClr val="black"/>
                </a:solidFill>
                <a:ea typeface="ＭＳ Ｐゴシック" charset="0"/>
                <a:cs typeface="Helvetica Neue"/>
              </a:rPr>
              <a:t>region</a:t>
            </a:r>
            <a:endParaRPr lang="en-US" altLang="ja-JP" dirty="0">
              <a:solidFill>
                <a:prstClr val="black"/>
              </a:solidFill>
              <a:ea typeface="ＭＳ Ｐゴシック" charset="0"/>
              <a:cs typeface="Helvetica Neue"/>
            </a:endParaRPr>
          </a:p>
        </p:txBody>
      </p:sp>
      <p:sp>
        <p:nvSpPr>
          <p:cNvPr id="35846" name="日付プレースホルダ 19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2016/08/08</a:t>
            </a:r>
            <a:endParaRPr kumimoji="0" lang="en-US" altLang="ja-JP" dirty="0"/>
          </a:p>
        </p:txBody>
      </p:sp>
      <p:sp>
        <p:nvSpPr>
          <p:cNvPr id="35847" name="フッター プレースホルダ 2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"Recalling AGS -- Heavy Ion Programs"@34th Reimei Workshop</a:t>
            </a:r>
            <a:endParaRPr kumimoji="0" lang="en-US" altLang="ja-JP"/>
          </a:p>
        </p:txBody>
      </p:sp>
      <p:sp>
        <p:nvSpPr>
          <p:cNvPr id="3584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AC4D6F-56DB-704F-A8BB-12EED8E38107}" type="slidenum">
              <a:rPr kumimoji="0" lang="en-US" altLang="ja-JP" sz="2000"/>
              <a:pPr/>
              <a:t>34</a:t>
            </a:fld>
            <a:endParaRPr kumimoji="0" lang="en-US" altLang="ja-JP" sz="2000"/>
          </a:p>
        </p:txBody>
      </p:sp>
      <p:grpSp>
        <p:nvGrpSpPr>
          <p:cNvPr id="35845" name="Group 4"/>
          <p:cNvGrpSpPr>
            <a:grpSpLocks noChangeAspect="1"/>
          </p:cNvGrpSpPr>
          <p:nvPr/>
        </p:nvGrpSpPr>
        <p:grpSpPr bwMode="auto">
          <a:xfrm>
            <a:off x="1374775" y="2895065"/>
            <a:ext cx="7031116" cy="3536717"/>
            <a:chOff x="1200" y="2002"/>
            <a:chExt cx="3936" cy="1980"/>
          </a:xfrm>
        </p:grpSpPr>
        <p:grpSp>
          <p:nvGrpSpPr>
            <p:cNvPr id="35848" name="Group 5"/>
            <p:cNvGrpSpPr>
              <a:grpSpLocks noChangeAspect="1"/>
            </p:cNvGrpSpPr>
            <p:nvPr/>
          </p:nvGrpSpPr>
          <p:grpSpPr bwMode="auto">
            <a:xfrm>
              <a:off x="1200" y="2112"/>
              <a:ext cx="1008" cy="1632"/>
              <a:chOff x="912" y="2160"/>
              <a:chExt cx="1008" cy="1632"/>
            </a:xfrm>
          </p:grpSpPr>
          <p:sp>
            <p:nvSpPr>
              <p:cNvPr id="35858" name="Oval 6"/>
              <p:cNvSpPr>
                <a:spLocks noChangeAspect="1" noChangeArrowheads="1"/>
              </p:cNvSpPr>
              <p:nvPr/>
            </p:nvSpPr>
            <p:spPr bwMode="auto">
              <a:xfrm>
                <a:off x="912" y="2160"/>
                <a:ext cx="288" cy="110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59" name="Oval 7"/>
              <p:cNvSpPr>
                <a:spLocks noChangeAspect="1" noChangeArrowheads="1"/>
              </p:cNvSpPr>
              <p:nvPr/>
            </p:nvSpPr>
            <p:spPr bwMode="auto">
              <a:xfrm>
                <a:off x="1632" y="2688"/>
                <a:ext cx="288" cy="110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60" name="Line 8"/>
              <p:cNvSpPr>
                <a:spLocks noChangeAspect="1" noChangeShapeType="1"/>
              </p:cNvSpPr>
              <p:nvPr/>
            </p:nvSpPr>
            <p:spPr bwMode="auto">
              <a:xfrm>
                <a:off x="1056" y="2736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61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1440" y="3264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5849" name="Group 10"/>
            <p:cNvGrpSpPr>
              <a:grpSpLocks noChangeAspect="1"/>
            </p:cNvGrpSpPr>
            <p:nvPr/>
          </p:nvGrpSpPr>
          <p:grpSpPr bwMode="auto">
            <a:xfrm>
              <a:off x="2496" y="2002"/>
              <a:ext cx="2640" cy="1980"/>
              <a:chOff x="2496" y="2002"/>
              <a:chExt cx="2640" cy="1980"/>
            </a:xfrm>
          </p:grpSpPr>
          <p:sp>
            <p:nvSpPr>
              <p:cNvPr id="35850" name="Arc 11"/>
              <p:cNvSpPr>
                <a:spLocks noChangeAspect="1"/>
              </p:cNvSpPr>
              <p:nvPr/>
            </p:nvSpPr>
            <p:spPr bwMode="auto">
              <a:xfrm flipH="1">
                <a:off x="4273" y="2208"/>
                <a:ext cx="239" cy="431"/>
              </a:xfrm>
              <a:custGeom>
                <a:avLst/>
                <a:gdLst>
                  <a:gd name="T0" fmla="*/ 0 w 43197"/>
                  <a:gd name="T1" fmla="*/ 0 h 21774"/>
                  <a:gd name="T2" fmla="*/ 0 w 43197"/>
                  <a:gd name="T3" fmla="*/ 0 h 21774"/>
                  <a:gd name="T4" fmla="*/ 0 w 43197"/>
                  <a:gd name="T5" fmla="*/ 0 h 21774"/>
                  <a:gd name="T6" fmla="*/ 0 60000 65536"/>
                  <a:gd name="T7" fmla="*/ 0 60000 65536"/>
                  <a:gd name="T8" fmla="*/ 0 60000 65536"/>
                  <a:gd name="T9" fmla="*/ 0 w 43197"/>
                  <a:gd name="T10" fmla="*/ 0 h 21774"/>
                  <a:gd name="T11" fmla="*/ 43197 w 43197"/>
                  <a:gd name="T12" fmla="*/ 21774 h 217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7" h="21774" fill="none" extrusionOk="0">
                    <a:moveTo>
                      <a:pt x="0" y="21774"/>
                    </a:moveTo>
                    <a:cubicBezTo>
                      <a:pt x="0" y="21716"/>
                      <a:pt x="0" y="2165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381" y="0"/>
                      <a:pt x="42990" y="9441"/>
                      <a:pt x="43196" y="21222"/>
                    </a:cubicBezTo>
                  </a:path>
                  <a:path w="43197" h="21774" stroke="0" extrusionOk="0">
                    <a:moveTo>
                      <a:pt x="0" y="21774"/>
                    </a:moveTo>
                    <a:cubicBezTo>
                      <a:pt x="0" y="21716"/>
                      <a:pt x="0" y="2165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381" y="0"/>
                      <a:pt x="42990" y="9441"/>
                      <a:pt x="43196" y="212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51" name="Arc 12"/>
              <p:cNvSpPr>
                <a:spLocks noChangeAspect="1"/>
              </p:cNvSpPr>
              <p:nvPr/>
            </p:nvSpPr>
            <p:spPr bwMode="auto">
              <a:xfrm flipH="1" flipV="1">
                <a:off x="3168" y="3312"/>
                <a:ext cx="239" cy="431"/>
              </a:xfrm>
              <a:custGeom>
                <a:avLst/>
                <a:gdLst>
                  <a:gd name="T0" fmla="*/ 0 w 43197"/>
                  <a:gd name="T1" fmla="*/ 0 h 21774"/>
                  <a:gd name="T2" fmla="*/ 0 w 43197"/>
                  <a:gd name="T3" fmla="*/ 0 h 21774"/>
                  <a:gd name="T4" fmla="*/ 0 w 43197"/>
                  <a:gd name="T5" fmla="*/ 0 h 21774"/>
                  <a:gd name="T6" fmla="*/ 0 60000 65536"/>
                  <a:gd name="T7" fmla="*/ 0 60000 65536"/>
                  <a:gd name="T8" fmla="*/ 0 60000 65536"/>
                  <a:gd name="T9" fmla="*/ 0 w 43197"/>
                  <a:gd name="T10" fmla="*/ 0 h 21774"/>
                  <a:gd name="T11" fmla="*/ 43197 w 43197"/>
                  <a:gd name="T12" fmla="*/ 21774 h 217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7" h="21774" fill="none" extrusionOk="0">
                    <a:moveTo>
                      <a:pt x="0" y="21774"/>
                    </a:moveTo>
                    <a:cubicBezTo>
                      <a:pt x="0" y="21716"/>
                      <a:pt x="0" y="2165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381" y="0"/>
                      <a:pt x="42990" y="9441"/>
                      <a:pt x="43196" y="21222"/>
                    </a:cubicBezTo>
                  </a:path>
                  <a:path w="43197" h="21774" stroke="0" extrusionOk="0">
                    <a:moveTo>
                      <a:pt x="0" y="21774"/>
                    </a:moveTo>
                    <a:cubicBezTo>
                      <a:pt x="0" y="21716"/>
                      <a:pt x="0" y="21658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381" y="0"/>
                      <a:pt x="42990" y="9441"/>
                      <a:pt x="43196" y="21222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52" name="Freeform 13"/>
              <p:cNvSpPr>
                <a:spLocks noChangeAspect="1"/>
              </p:cNvSpPr>
              <p:nvPr/>
            </p:nvSpPr>
            <p:spPr bwMode="auto">
              <a:xfrm>
                <a:off x="3272" y="2640"/>
                <a:ext cx="1096" cy="672"/>
              </a:xfrm>
              <a:custGeom>
                <a:avLst/>
                <a:gdLst>
                  <a:gd name="T0" fmla="*/ 236 w 1160"/>
                  <a:gd name="T1" fmla="*/ 513 h 744"/>
                  <a:gd name="T2" fmla="*/ 34 w 1160"/>
                  <a:gd name="T3" fmla="*/ 407 h 744"/>
                  <a:gd name="T4" fmla="*/ 34 w 1160"/>
                  <a:gd name="T5" fmla="*/ 159 h 744"/>
                  <a:gd name="T6" fmla="*/ 236 w 1160"/>
                  <a:gd name="T7" fmla="*/ 53 h 744"/>
                  <a:gd name="T8" fmla="*/ 601 w 1160"/>
                  <a:gd name="T9" fmla="*/ 18 h 744"/>
                  <a:gd name="T10" fmla="*/ 883 w 1160"/>
                  <a:gd name="T11" fmla="*/ 53 h 744"/>
                  <a:gd name="T12" fmla="*/ 965 w 1160"/>
                  <a:gd name="T13" fmla="*/ 336 h 744"/>
                  <a:gd name="T14" fmla="*/ 802 w 1160"/>
                  <a:gd name="T15" fmla="*/ 513 h 744"/>
                  <a:gd name="T16" fmla="*/ 601 w 1160"/>
                  <a:gd name="T17" fmla="*/ 548 h 744"/>
                  <a:gd name="T18" fmla="*/ 236 w 1160"/>
                  <a:gd name="T19" fmla="*/ 513 h 7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60"/>
                  <a:gd name="T31" fmla="*/ 0 h 744"/>
                  <a:gd name="T32" fmla="*/ 1160 w 1160"/>
                  <a:gd name="T33" fmla="*/ 744 h 7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60" h="744">
                    <a:moveTo>
                      <a:pt x="280" y="696"/>
                    </a:moveTo>
                    <a:cubicBezTo>
                      <a:pt x="168" y="664"/>
                      <a:pt x="80" y="632"/>
                      <a:pt x="40" y="552"/>
                    </a:cubicBezTo>
                    <a:cubicBezTo>
                      <a:pt x="0" y="472"/>
                      <a:pt x="0" y="296"/>
                      <a:pt x="40" y="216"/>
                    </a:cubicBezTo>
                    <a:cubicBezTo>
                      <a:pt x="80" y="136"/>
                      <a:pt x="168" y="104"/>
                      <a:pt x="280" y="72"/>
                    </a:cubicBezTo>
                    <a:cubicBezTo>
                      <a:pt x="392" y="40"/>
                      <a:pt x="584" y="24"/>
                      <a:pt x="712" y="24"/>
                    </a:cubicBezTo>
                    <a:cubicBezTo>
                      <a:pt x="840" y="24"/>
                      <a:pt x="976" y="0"/>
                      <a:pt x="1048" y="72"/>
                    </a:cubicBezTo>
                    <a:cubicBezTo>
                      <a:pt x="1120" y="144"/>
                      <a:pt x="1160" y="352"/>
                      <a:pt x="1144" y="456"/>
                    </a:cubicBezTo>
                    <a:cubicBezTo>
                      <a:pt x="1128" y="560"/>
                      <a:pt x="1024" y="648"/>
                      <a:pt x="952" y="696"/>
                    </a:cubicBezTo>
                    <a:cubicBezTo>
                      <a:pt x="880" y="744"/>
                      <a:pt x="824" y="744"/>
                      <a:pt x="712" y="744"/>
                    </a:cubicBezTo>
                    <a:cubicBezTo>
                      <a:pt x="600" y="744"/>
                      <a:pt x="392" y="728"/>
                      <a:pt x="280" y="696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66"/>
                  </a:gs>
                  <a:gs pos="100000">
                    <a:srgbClr val="FF0000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5853" name="Line 14"/>
              <p:cNvSpPr>
                <a:spLocks noChangeAspect="1" noChangeShapeType="1"/>
              </p:cNvSpPr>
              <p:nvPr/>
            </p:nvSpPr>
            <p:spPr bwMode="auto">
              <a:xfrm>
                <a:off x="4416" y="2400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4" name="Line 15"/>
              <p:cNvSpPr>
                <a:spLocks noChangeAspect="1" noChangeShapeType="1"/>
              </p:cNvSpPr>
              <p:nvPr/>
            </p:nvSpPr>
            <p:spPr bwMode="auto">
              <a:xfrm flipH="1">
                <a:off x="2976" y="3504"/>
                <a:ext cx="336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855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3456" y="2002"/>
                <a:ext cx="1680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600" dirty="0">
                    <a:solidFill>
                      <a:srgbClr val="000099"/>
                    </a:solidFill>
                    <a:latin typeface="Helvetica" charset="0"/>
                  </a:rPr>
                  <a:t>Spectator -- </a:t>
                </a:r>
                <a:r>
                  <a:rPr lang="en-US" altLang="ja-JP" sz="1600" dirty="0" smtClean="0">
                    <a:solidFill>
                      <a:srgbClr val="000099"/>
                    </a:solidFill>
                    <a:latin typeface="Helvetica" charset="0"/>
                  </a:rPr>
                  <a:t>projectile </a:t>
                </a:r>
                <a:r>
                  <a:rPr lang="en-US" altLang="ja-JP" sz="1600" dirty="0">
                    <a:solidFill>
                      <a:srgbClr val="000099"/>
                    </a:solidFill>
                    <a:latin typeface="Helvetica" charset="0"/>
                  </a:rPr>
                  <a:t>fragment</a:t>
                </a:r>
                <a:endParaRPr lang="en-US" altLang="ja-JP" sz="2000" dirty="0">
                  <a:latin typeface="Helvetica" charset="0"/>
                </a:endParaRPr>
              </a:p>
            </p:txBody>
          </p:sp>
          <p:sp>
            <p:nvSpPr>
              <p:cNvPr id="35856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2496" y="3792"/>
                <a:ext cx="166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600" dirty="0">
                    <a:solidFill>
                      <a:srgbClr val="000099"/>
                    </a:solidFill>
                    <a:latin typeface="Helvetica" charset="0"/>
                  </a:rPr>
                  <a:t>Spectator </a:t>
                </a:r>
                <a:r>
                  <a:rPr lang="en-US" altLang="ja-JP" sz="1600" dirty="0" smtClean="0">
                    <a:solidFill>
                      <a:srgbClr val="000099"/>
                    </a:solidFill>
                    <a:latin typeface="Helvetica" charset="0"/>
                  </a:rPr>
                  <a:t>– projectile fragment</a:t>
                </a:r>
                <a:endParaRPr lang="en-US" altLang="ja-JP" sz="2000" dirty="0">
                  <a:latin typeface="Helvetica" charset="0"/>
                </a:endParaRPr>
              </a:p>
            </p:txBody>
          </p:sp>
          <p:sp>
            <p:nvSpPr>
              <p:cNvPr id="35857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3504" y="2880"/>
                <a:ext cx="639" cy="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600">
                    <a:solidFill>
                      <a:schemeClr val="accent2"/>
                    </a:solidFill>
                    <a:latin typeface="Helvetica" charset="0"/>
                  </a:rPr>
                  <a:t>Participant</a:t>
                </a:r>
                <a:endParaRPr lang="en-US" altLang="ja-JP" sz="2000">
                  <a:latin typeface="Helvetic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43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Gradient Synchrotron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0705" y="1067013"/>
            <a:ext cx="8229600" cy="5454880"/>
          </a:xfrm>
        </p:spPr>
        <p:txBody>
          <a:bodyPr>
            <a:noAutofit/>
          </a:bodyPr>
          <a:lstStyle/>
          <a:p>
            <a:r>
              <a:rPr lang="en-US" dirty="0" smtClean="0"/>
              <a:t>The first accelerator based on strong</a:t>
            </a:r>
            <a:r>
              <a:rPr lang="en-US" dirty="0"/>
              <a:t>-focusing </a:t>
            </a:r>
            <a:r>
              <a:rPr lang="en-US" dirty="0" smtClean="0"/>
              <a:t>principle </a:t>
            </a:r>
          </a:p>
          <a:p>
            <a:r>
              <a:rPr lang="en-US" altLang="ja-JP" dirty="0"/>
              <a:t>July 29, </a:t>
            </a:r>
            <a:r>
              <a:rPr lang="en-US" altLang="ja-JP" dirty="0" smtClean="0"/>
              <a:t>1960: </a:t>
            </a:r>
            <a:r>
              <a:rPr lang="en-US" dirty="0" smtClean="0"/>
              <a:t>Design </a:t>
            </a:r>
            <a:r>
              <a:rPr lang="en-US" dirty="0"/>
              <a:t>energy of 33 </a:t>
            </a:r>
            <a:r>
              <a:rPr lang="en-US" dirty="0" smtClean="0"/>
              <a:t>GeV achieved</a:t>
            </a:r>
          </a:p>
          <a:p>
            <a:r>
              <a:rPr lang="en-US" dirty="0" smtClean="0"/>
              <a:t>Three Nobel Prizes:</a:t>
            </a:r>
          </a:p>
          <a:p>
            <a:pPr lvl="1"/>
            <a:r>
              <a:rPr lang="en-US" dirty="0"/>
              <a:t>1962: </a:t>
            </a:r>
            <a:r>
              <a:rPr lang="en-US" dirty="0" smtClean="0"/>
              <a:t>L</a:t>
            </a:r>
            <a:r>
              <a:rPr lang="en-US" altLang="ja-JP" dirty="0" smtClean="0"/>
              <a:t>.</a:t>
            </a:r>
            <a:r>
              <a:rPr lang="en-US" dirty="0" smtClean="0"/>
              <a:t> </a:t>
            </a:r>
            <a:r>
              <a:rPr lang="en-US" dirty="0"/>
              <a:t>Lederman, </a:t>
            </a:r>
            <a:r>
              <a:rPr lang="en-US" dirty="0" smtClean="0"/>
              <a:t>M</a:t>
            </a:r>
            <a:r>
              <a:rPr lang="en-US" altLang="ja-JP" dirty="0" smtClean="0"/>
              <a:t>.</a:t>
            </a:r>
            <a:r>
              <a:rPr lang="en-US" dirty="0" smtClean="0"/>
              <a:t> </a:t>
            </a:r>
            <a:r>
              <a:rPr lang="en-US" dirty="0"/>
              <a:t>Schwartz and </a:t>
            </a:r>
            <a:r>
              <a:rPr lang="en-US" dirty="0" smtClean="0"/>
              <a:t>J</a:t>
            </a:r>
            <a:r>
              <a:rPr lang="en-US" altLang="ja-JP" dirty="0" smtClean="0"/>
              <a:t>.</a:t>
            </a:r>
            <a:r>
              <a:rPr lang="en-US" dirty="0" smtClean="0"/>
              <a:t> Steinberger; discovery of </a:t>
            </a:r>
            <a:r>
              <a:rPr lang="en-US" dirty="0"/>
              <a:t>the muon </a:t>
            </a:r>
            <a:r>
              <a:rPr lang="en-US" dirty="0" smtClean="0"/>
              <a:t>neutrino --&gt; 1988 Nobel Prize</a:t>
            </a:r>
            <a:endParaRPr lang="en-US" dirty="0"/>
          </a:p>
          <a:p>
            <a:pPr lvl="1"/>
            <a:r>
              <a:rPr lang="en-US" altLang="ja-JP" dirty="0"/>
              <a:t>1964: </a:t>
            </a:r>
            <a:r>
              <a:rPr lang="en-US" altLang="ja-JP" dirty="0" smtClean="0"/>
              <a:t>J. </a:t>
            </a:r>
            <a:r>
              <a:rPr lang="en-US" altLang="ja-JP" dirty="0"/>
              <a:t>Cronin and </a:t>
            </a:r>
            <a:r>
              <a:rPr lang="en-US" altLang="ja-JP" dirty="0" smtClean="0"/>
              <a:t>V. </a:t>
            </a:r>
            <a:r>
              <a:rPr lang="en-US" altLang="ja-JP" dirty="0"/>
              <a:t>Fitch; discovery of CP violation by experimenting with Kaons --&gt; 1980 Nobel Prize</a:t>
            </a:r>
          </a:p>
          <a:p>
            <a:pPr lvl="1"/>
            <a:r>
              <a:rPr lang="en-US" dirty="0" smtClean="0"/>
              <a:t>1974: S. C.C. Ting; discovery of J/</a:t>
            </a:r>
            <a:r>
              <a:rPr lang="en-US" dirty="0" err="1" smtClean="0"/>
              <a:t>ψ</a:t>
            </a:r>
            <a:r>
              <a:rPr lang="en-US" dirty="0" smtClean="0"/>
              <a:t> --&gt; 1976 Nobel Prize</a:t>
            </a:r>
          </a:p>
          <a:p>
            <a:r>
              <a:rPr lang="en-US" dirty="0" smtClean="0"/>
              <a:t>1986: AGS Complex was completed</a:t>
            </a:r>
          </a:p>
          <a:p>
            <a:pPr lvl="1"/>
            <a:r>
              <a:rPr lang="en-US" dirty="0" smtClean="0"/>
              <a:t>Beam transfer line from </a:t>
            </a:r>
            <a:r>
              <a:rPr lang="en-US" altLang="ja-JP" dirty="0" smtClean="0"/>
              <a:t>Tandem Van de Graaff to AGS</a:t>
            </a:r>
            <a:endParaRPr lang="en-US" dirty="0" smtClean="0"/>
          </a:p>
          <a:p>
            <a:r>
              <a:rPr lang="en-US" dirty="0" smtClean="0"/>
              <a:t>1991: AGS Booster, to have more intense proton beams and heavy 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2000~: Injector for RHIC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647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0"/>
            <a:ext cx="6478915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AGS Heavy Ion Complex</a:t>
            </a:r>
            <a:r>
              <a:rPr lang="ja-JP" alt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884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705" y="1104002"/>
            <a:ext cx="7226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45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A6DC337-A419-B246-87CB-F75BEC2B5128}" type="slidenum">
              <a:rPr kumimoji="0" lang="en-US" altLang="ja-JP" sz="2000"/>
              <a:pPr/>
              <a:t>38</a:t>
            </a:fld>
            <a:endParaRPr kumimoji="0" lang="en-US" altLang="ja-JP" sz="2000"/>
          </a:p>
        </p:txBody>
      </p:sp>
      <p:pic>
        <p:nvPicPr>
          <p:cNvPr id="51203" name="Picture 2" descr="na49-PbPb-baryon-dn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0"/>
          <a:stretch>
            <a:fillRect/>
          </a:stretch>
        </p:blipFill>
        <p:spPr bwMode="auto">
          <a:xfrm>
            <a:off x="729265" y="2613684"/>
            <a:ext cx="34909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3" descr="na49-baryon-dndy-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7"/>
          <a:stretch>
            <a:fillRect/>
          </a:stretch>
        </p:blipFill>
        <p:spPr bwMode="auto">
          <a:xfrm>
            <a:off x="5029200" y="2527300"/>
            <a:ext cx="3724275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charset="0"/>
                <a:cs typeface="Helvetica Neue"/>
              </a:rPr>
              <a:t>Stopping at CERN-SPS</a:t>
            </a:r>
          </a:p>
        </p:txBody>
      </p:sp>
      <p:sp>
        <p:nvSpPr>
          <p:cNvPr id="5120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155700"/>
            <a:ext cx="4495800" cy="15240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ja-JP" sz="2800" dirty="0" err="1">
                <a:ea typeface="ＭＳ Ｐゴシック" charset="0"/>
                <a:cs typeface="Helvetica Neue"/>
              </a:rPr>
              <a:t>y</a:t>
            </a:r>
            <a:r>
              <a:rPr lang="en-US" altLang="ja-JP" sz="2800" baseline="-14000" dirty="0" err="1">
                <a:ea typeface="ＭＳ Ｐゴシック" charset="0"/>
                <a:cs typeface="Helvetica Neue"/>
              </a:rPr>
              <a:t>B</a:t>
            </a:r>
            <a:r>
              <a:rPr lang="en-US" altLang="ja-JP" sz="2800" dirty="0">
                <a:ea typeface="ＭＳ Ｐゴシック" charset="0"/>
                <a:cs typeface="Helvetica Neue"/>
              </a:rPr>
              <a:t> – </a:t>
            </a:r>
            <a:r>
              <a:rPr lang="en-US" altLang="ja-JP" sz="2800" dirty="0" err="1">
                <a:ea typeface="ＭＳ Ｐゴシック" charset="0"/>
                <a:cs typeface="Helvetica Neue"/>
              </a:rPr>
              <a:t>y</a:t>
            </a:r>
            <a:r>
              <a:rPr lang="en-US" altLang="ja-JP" sz="2800" baseline="-14000" dirty="0" err="1">
                <a:ea typeface="ＭＳ Ｐゴシック" charset="0"/>
                <a:cs typeface="Helvetica Neue"/>
              </a:rPr>
              <a:t>T</a:t>
            </a:r>
            <a:r>
              <a:rPr lang="en-US" altLang="ja-JP" sz="2800" dirty="0">
                <a:ea typeface="ＭＳ Ｐゴシック" charset="0"/>
                <a:cs typeface="Helvetica Neue"/>
              </a:rPr>
              <a:t> ~ 6</a:t>
            </a:r>
          </a:p>
          <a:p>
            <a:r>
              <a:rPr lang="en-US" altLang="ja-JP" sz="2800" dirty="0">
                <a:ea typeface="ＭＳ Ｐゴシック" charset="0"/>
                <a:cs typeface="Helvetica Neue"/>
              </a:rPr>
              <a:t>Large rapidity loss, ~2 was observed</a:t>
            </a:r>
          </a:p>
        </p:txBody>
      </p:sp>
      <p:sp>
        <p:nvSpPr>
          <p:cNvPr id="51207" name="Rectangle 6"/>
          <p:cNvSpPr>
            <a:spLocks noChangeArrowheads="1"/>
          </p:cNvSpPr>
          <p:nvPr/>
        </p:nvSpPr>
        <p:spPr bwMode="auto">
          <a:xfrm>
            <a:off x="4953000" y="1206500"/>
            <a:ext cx="381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ja-JP" sz="2800" dirty="0">
                <a:latin typeface="Helvetica Neue"/>
                <a:cs typeface="Helvetica Neue"/>
              </a:rPr>
              <a:t>Pb + Pb and S + 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ja-JP" sz="2800" dirty="0">
                <a:latin typeface="Helvetica Neue"/>
                <a:cs typeface="Helvetica Neue"/>
              </a:rPr>
              <a:t>Smaller width in Pb+ Pb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459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ea typeface="ＭＳ Ｐゴシック" charset="0"/>
                <a:cs typeface="Helvetica Neue"/>
              </a:rPr>
              <a:t>Net </a:t>
            </a:r>
            <a:r>
              <a:rPr lang="en-US" altLang="ja-JP" dirty="0">
                <a:ea typeface="ＭＳ Ｐゴシック" charset="0"/>
                <a:cs typeface="Helvetica Neue"/>
              </a:rPr>
              <a:t>Baryon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Density </a:t>
            </a:r>
            <a:r>
              <a:rPr lang="en-US" altLang="ja-JP" dirty="0" err="1" smtClean="0">
                <a:ea typeface="ＭＳ Ｐゴシック" charset="0"/>
                <a:cs typeface="Helvetica Neue"/>
              </a:rPr>
              <a:t>vs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 Colliding Energy</a:t>
            </a:r>
            <a:endParaRPr lang="en-US" altLang="ja-JP" dirty="0">
              <a:ea typeface="ＭＳ Ｐゴシック" charset="0"/>
              <a:cs typeface="Helvetica Neue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27654" y="5492123"/>
            <a:ext cx="8207148" cy="943403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AGS, SPS &amp; RHIC: </a:t>
            </a:r>
            <a:r>
              <a:rPr lang="en-US" altLang="ja-JP" dirty="0" err="1" smtClean="0"/>
              <a:t>dN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dy</a:t>
            </a:r>
            <a:r>
              <a:rPr lang="en-US" altLang="ja-JP" dirty="0" smtClean="0"/>
              <a:t> of net-proton was measured</a:t>
            </a:r>
          </a:p>
          <a:p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/>
              <a:t>LHC,</a:t>
            </a:r>
            <a:r>
              <a:rPr lang="ja-JP" altLang="en-US" dirty="0"/>
              <a:t> </a:t>
            </a:r>
            <a:r>
              <a:rPr lang="en-US" altLang="ja-JP" dirty="0"/>
              <a:t>calorimetric energy measurement was</a:t>
            </a:r>
            <a:r>
              <a:rPr lang="ja-JP" altLang="en-US" dirty="0"/>
              <a:t> </a:t>
            </a:r>
            <a:r>
              <a:rPr lang="en-US" altLang="ja-JP" dirty="0"/>
              <a:t>used</a:t>
            </a:r>
            <a:endParaRPr lang="en-US" altLang="ja-JP" sz="1000" dirty="0"/>
          </a:p>
          <a:p>
            <a:endParaRPr lang="en-US" dirty="0"/>
          </a:p>
        </p:txBody>
      </p:sp>
      <p:sp>
        <p:nvSpPr>
          <p:cNvPr id="43016" name="日付プレースホルダ 7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2016/08/08</a:t>
            </a:r>
            <a:endParaRPr kumimoji="0" lang="en-US" altLang="ja-JP"/>
          </a:p>
        </p:txBody>
      </p:sp>
      <p:sp>
        <p:nvSpPr>
          <p:cNvPr id="43017" name="フッター プレースホルダ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"Recalling AGS -- Heavy Ion Programs"@34th Reimei Workshop</a:t>
            </a:r>
            <a:endParaRPr kumimoji="0" lang="en-US" altLang="ja-JP"/>
          </a:p>
        </p:txBody>
      </p:sp>
      <p:sp>
        <p:nvSpPr>
          <p:cNvPr id="43011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DF3577-C176-D64F-8176-A49737EA5358}" type="slidenum">
              <a:rPr kumimoji="0" lang="en-US" altLang="ja-JP" sz="2000"/>
              <a:pPr/>
              <a:t>39</a:t>
            </a:fld>
            <a:endParaRPr kumimoji="0" lang="en-US" altLang="ja-JP" sz="2000"/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7" y="1330234"/>
            <a:ext cx="4953000" cy="36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814" y="1087180"/>
            <a:ext cx="3234971" cy="338661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272" y="4470840"/>
            <a:ext cx="3919190" cy="95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7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Gradient Synchrotron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051" y="1170625"/>
            <a:ext cx="4548824" cy="4814978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7146" y="1166400"/>
            <a:ext cx="4880332" cy="5391397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first accelerator </a:t>
            </a:r>
            <a:r>
              <a:rPr lang="en-US" altLang="ja-JP" sz="2000" dirty="0" smtClean="0"/>
              <a:t>utilizing</a:t>
            </a:r>
            <a:r>
              <a:rPr lang="ja-JP" altLang="en-US" sz="2000" dirty="0" smtClean="0"/>
              <a:t> </a:t>
            </a:r>
            <a:r>
              <a:rPr lang="en-US" sz="2000" dirty="0" smtClean="0"/>
              <a:t>strong</a:t>
            </a:r>
            <a:r>
              <a:rPr lang="en-US" sz="2000" dirty="0"/>
              <a:t>-focusing </a:t>
            </a:r>
            <a:r>
              <a:rPr lang="en-US" sz="2000" dirty="0" smtClean="0"/>
              <a:t>principle </a:t>
            </a:r>
          </a:p>
          <a:p>
            <a:r>
              <a:rPr lang="en-US" altLang="ja-JP" sz="2000" dirty="0"/>
              <a:t>July 29, </a:t>
            </a:r>
            <a:r>
              <a:rPr lang="en-US" altLang="ja-JP" sz="2000" dirty="0" smtClean="0"/>
              <a:t>1960: </a:t>
            </a:r>
            <a:r>
              <a:rPr lang="en-US" sz="2000" dirty="0" smtClean="0"/>
              <a:t>33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altLang="ja-JP" sz="2000" dirty="0" smtClean="0"/>
              <a:t>was</a:t>
            </a:r>
            <a:r>
              <a:rPr lang="ja-JP" altLang="en-US" sz="2000" dirty="0" smtClean="0"/>
              <a:t> </a:t>
            </a:r>
            <a:r>
              <a:rPr lang="en-US" sz="2000" dirty="0" smtClean="0"/>
              <a:t>achieved</a:t>
            </a:r>
          </a:p>
          <a:p>
            <a:r>
              <a:rPr lang="en-US" sz="2000" dirty="0" smtClean="0"/>
              <a:t>Three Nobel Prizes:</a:t>
            </a:r>
          </a:p>
          <a:p>
            <a:pPr lvl="1"/>
            <a:r>
              <a:rPr lang="en-US" sz="1800" dirty="0"/>
              <a:t>1962: </a:t>
            </a:r>
            <a:r>
              <a:rPr lang="en-US" sz="1800" dirty="0" smtClean="0"/>
              <a:t>L</a:t>
            </a:r>
            <a:r>
              <a:rPr lang="en-US" altLang="ja-JP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Lederman, </a:t>
            </a:r>
            <a:r>
              <a:rPr lang="en-US" sz="1800" dirty="0" smtClean="0"/>
              <a:t>M</a:t>
            </a:r>
            <a:r>
              <a:rPr lang="en-US" altLang="ja-JP" sz="1800" dirty="0" smtClean="0"/>
              <a:t>.</a:t>
            </a:r>
            <a:r>
              <a:rPr lang="en-US" sz="1800" dirty="0" smtClean="0"/>
              <a:t> </a:t>
            </a:r>
            <a:r>
              <a:rPr lang="en-US" sz="1800" dirty="0"/>
              <a:t>Schwartz and </a:t>
            </a:r>
            <a:r>
              <a:rPr lang="en-US" sz="1800" dirty="0" smtClean="0"/>
              <a:t>J</a:t>
            </a:r>
            <a:r>
              <a:rPr lang="en-US" altLang="ja-JP" sz="1800" dirty="0" smtClean="0"/>
              <a:t>.</a:t>
            </a:r>
            <a:r>
              <a:rPr lang="en-US" sz="1800" dirty="0" smtClean="0"/>
              <a:t> Steinberger; discovery of </a:t>
            </a:r>
            <a:r>
              <a:rPr lang="en-US" sz="1800" dirty="0"/>
              <a:t>the muon </a:t>
            </a:r>
            <a:r>
              <a:rPr lang="en-US" sz="1800" dirty="0" smtClean="0"/>
              <a:t>neutrino --&gt; 1988 Nobel Prize</a:t>
            </a:r>
            <a:endParaRPr lang="en-US" sz="1800" dirty="0"/>
          </a:p>
          <a:p>
            <a:pPr lvl="1"/>
            <a:r>
              <a:rPr lang="en-US" altLang="ja-JP" sz="1800" dirty="0"/>
              <a:t>1964: </a:t>
            </a:r>
            <a:r>
              <a:rPr lang="en-US" altLang="ja-JP" sz="1800" dirty="0" smtClean="0"/>
              <a:t>J. </a:t>
            </a:r>
            <a:r>
              <a:rPr lang="en-US" altLang="ja-JP" sz="1800" dirty="0"/>
              <a:t>Cronin and </a:t>
            </a:r>
            <a:r>
              <a:rPr lang="en-US" altLang="ja-JP" sz="1800" dirty="0" smtClean="0"/>
              <a:t>V. </a:t>
            </a:r>
            <a:r>
              <a:rPr lang="en-US" altLang="ja-JP" sz="1800" dirty="0"/>
              <a:t>Fitch; discovery of CP violation </a:t>
            </a:r>
            <a:r>
              <a:rPr lang="en-US" altLang="ja-JP" sz="1800" dirty="0" smtClean="0"/>
              <a:t>in </a:t>
            </a:r>
            <a:r>
              <a:rPr lang="en-US" altLang="ja-JP" sz="1800" dirty="0" err="1" smtClean="0"/>
              <a:t>Kaon</a:t>
            </a:r>
            <a:r>
              <a:rPr lang="en-US" altLang="ja-JP" sz="1800" dirty="0" smtClean="0"/>
              <a:t> decay                   -</a:t>
            </a:r>
            <a:r>
              <a:rPr lang="en-US" altLang="ja-JP" sz="1800" dirty="0"/>
              <a:t>-&gt; 1980 Nobel Prize</a:t>
            </a:r>
          </a:p>
          <a:p>
            <a:pPr lvl="1"/>
            <a:r>
              <a:rPr lang="en-US" sz="1800" dirty="0" smtClean="0"/>
              <a:t>1974: S. C.C. Ting; discovery of J/</a:t>
            </a:r>
            <a:r>
              <a:rPr lang="en-US" sz="1800" dirty="0" err="1" smtClean="0"/>
              <a:t>ψ</a:t>
            </a:r>
            <a:r>
              <a:rPr lang="en-US" sz="1800" dirty="0" smtClean="0"/>
              <a:t>   --&gt; 1976 Nobel Prize</a:t>
            </a:r>
          </a:p>
          <a:p>
            <a:r>
              <a:rPr lang="en-US" sz="2000" dirty="0" smtClean="0"/>
              <a:t>1986: AGS Complex was completed</a:t>
            </a:r>
          </a:p>
          <a:p>
            <a:r>
              <a:rPr lang="en-US" sz="2000" dirty="0" smtClean="0"/>
              <a:t>1991: AGS Booster</a:t>
            </a:r>
            <a:r>
              <a:rPr lang="en-US" sz="2000" dirty="0"/>
              <a:t>;</a:t>
            </a:r>
            <a:r>
              <a:rPr lang="en-US" sz="2000" dirty="0" smtClean="0"/>
              <a:t> more intense proton beams and heavy ions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2000~: Injector for RHIC</a:t>
            </a:r>
          </a:p>
        </p:txBody>
      </p:sp>
    </p:spTree>
    <p:extLst>
      <p:ext uri="{BB962C8B-B14F-4D97-AF65-F5344CB8AC3E}">
        <p14:creationId xmlns:p14="http://schemas.microsoft.com/office/powerpoint/2010/main" val="36197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19EA8C-9215-A046-8684-F6336B057C0B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40</a:t>
            </a:fld>
            <a:endParaRPr lang="en-US" altLang="ja-JP" smtClean="0">
              <a:solidFill>
                <a:prstClr val="black">
                  <a:tint val="75000"/>
                </a:prstClr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96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05788" cy="571500"/>
          </a:xfrm>
        </p:spPr>
        <p:txBody>
          <a:bodyPr>
            <a:normAutofit fontScale="90000"/>
          </a:bodyPr>
          <a:lstStyle/>
          <a:p>
            <a:r>
              <a:rPr lang="en-US" altLang="ja-JP">
                <a:solidFill>
                  <a:schemeClr val="bg1"/>
                </a:solidFill>
              </a:rPr>
              <a:t>Space-time Evolution of Collisions</a:t>
            </a:r>
            <a:endParaRPr lang="en-US" altLang="zh-CN">
              <a:solidFill>
                <a:schemeClr val="bg1"/>
              </a:solidFill>
              <a:ea typeface="SimSun" pitchFamily="2" charset="-122"/>
              <a:cs typeface="SimSun" pitchFamily="2" charset="-122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1588" y="914400"/>
            <a:ext cx="9210675" cy="5437188"/>
            <a:chOff x="1588" y="914400"/>
            <a:chExt cx="9210675" cy="5437188"/>
          </a:xfrm>
        </p:grpSpPr>
        <p:pic>
          <p:nvPicPr>
            <p:cNvPr id="40964" name="Picture 3" descr="Image4"/>
            <p:cNvPicPr>
              <a:picLocks noChangeAspect="1" noChangeArrowheads="1"/>
            </p:cNvPicPr>
            <p:nvPr/>
          </p:nvPicPr>
          <p:blipFill>
            <a:blip r:embed="rId2"/>
            <a:srcRect t="10030" b="6686"/>
            <a:stretch>
              <a:fillRect/>
            </a:stretch>
          </p:blipFill>
          <p:spPr bwMode="auto">
            <a:xfrm>
              <a:off x="1143000" y="917575"/>
              <a:ext cx="6697663" cy="526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Line 8"/>
            <p:cNvSpPr>
              <a:spLocks noChangeShapeType="1"/>
            </p:cNvSpPr>
            <p:nvPr/>
          </p:nvSpPr>
          <p:spPr bwMode="auto">
            <a:xfrm>
              <a:off x="1668463" y="5129213"/>
              <a:ext cx="521176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0967" name="Line 9"/>
            <p:cNvSpPr>
              <a:spLocks noChangeShapeType="1"/>
            </p:cNvSpPr>
            <p:nvPr/>
          </p:nvSpPr>
          <p:spPr bwMode="auto">
            <a:xfrm flipV="1">
              <a:off x="4532313" y="1044575"/>
              <a:ext cx="0" cy="51276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0968" name="Text Box 10"/>
            <p:cNvSpPr txBox="1">
              <a:spLocks noChangeArrowheads="1"/>
            </p:cNvSpPr>
            <p:nvPr/>
          </p:nvSpPr>
          <p:spPr bwMode="auto">
            <a:xfrm>
              <a:off x="6211888" y="5048250"/>
              <a:ext cx="10493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>
                  <a:solidFill>
                    <a:prstClr val="white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space</a:t>
              </a:r>
            </a:p>
          </p:txBody>
        </p:sp>
        <p:sp>
          <p:nvSpPr>
            <p:cNvPr id="40969" name="Text Box 11"/>
            <p:cNvSpPr txBox="1">
              <a:spLocks noChangeArrowheads="1"/>
            </p:cNvSpPr>
            <p:nvPr/>
          </p:nvSpPr>
          <p:spPr bwMode="auto">
            <a:xfrm>
              <a:off x="4684713" y="914400"/>
              <a:ext cx="8112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>
                  <a:solidFill>
                    <a:prstClr val="white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time</a:t>
              </a:r>
            </a:p>
          </p:txBody>
        </p:sp>
        <p:sp>
          <p:nvSpPr>
            <p:cNvPr id="115730" name="Text Box 18"/>
            <p:cNvSpPr txBox="1">
              <a:spLocks noChangeArrowheads="1"/>
            </p:cNvSpPr>
            <p:nvPr/>
          </p:nvSpPr>
          <p:spPr bwMode="auto">
            <a:xfrm rot="-3020144">
              <a:off x="4860925" y="3074988"/>
              <a:ext cx="2740025" cy="4572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>
                  <a:solidFill>
                    <a:srgbClr val="06A7F8"/>
                  </a:solidFill>
                  <a:latin typeface="Calibri"/>
                  <a:ea typeface="Times New Roman" pitchFamily="-108" charset="0"/>
                  <a:cs typeface="Times New Roman" pitchFamily="-108" charset="0"/>
                  <a:sym typeface="Symbol" pitchFamily="-108" charset="2"/>
                </a:rPr>
                <a:t>  </a:t>
              </a:r>
              <a:r>
                <a:rPr kumimoji="0" lang="en-US" altLang="ja-JP" sz="2400" b="1">
                  <a:solidFill>
                    <a:srgbClr val="06A7F8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Expansion  </a:t>
              </a:r>
              <a:r>
                <a:rPr kumimoji="0" lang="en-US" altLang="ja-JP" sz="2400" b="1">
                  <a:solidFill>
                    <a:srgbClr val="06A7F8"/>
                  </a:solidFill>
                  <a:latin typeface="Calibri"/>
                  <a:ea typeface="Times New Roman" pitchFamily="-108" charset="0"/>
                  <a:cs typeface="Times New Roman" pitchFamily="-108" charset="0"/>
                  <a:sym typeface="Symbol" pitchFamily="-108" charset="2"/>
                </a:rPr>
                <a:t></a:t>
              </a:r>
              <a:r>
                <a:rPr kumimoji="0" lang="en-US" altLang="ja-JP" sz="2400">
                  <a:solidFill>
                    <a:prstClr val="white"/>
                  </a:solidFill>
                  <a:latin typeface="Times New Roman" pitchFamily="-108" charset="0"/>
                  <a:ea typeface="Times New Roman" pitchFamily="-108" charset="0"/>
                  <a:cs typeface="Times New Roman" pitchFamily="-108" charset="0"/>
                </a:rPr>
                <a:t> </a:t>
              </a:r>
            </a:p>
          </p:txBody>
        </p:sp>
        <p:sp>
          <p:nvSpPr>
            <p:cNvPr id="40971" name="Line 40"/>
            <p:cNvSpPr>
              <a:spLocks noChangeShapeType="1"/>
            </p:cNvSpPr>
            <p:nvPr/>
          </p:nvSpPr>
          <p:spPr bwMode="auto">
            <a:xfrm>
              <a:off x="1360488" y="1465263"/>
              <a:ext cx="3959225" cy="46815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0972" name="Line 41"/>
            <p:cNvSpPr>
              <a:spLocks noChangeShapeType="1"/>
            </p:cNvSpPr>
            <p:nvPr/>
          </p:nvSpPr>
          <p:spPr bwMode="auto">
            <a:xfrm flipH="1">
              <a:off x="3663950" y="1349375"/>
              <a:ext cx="4032250" cy="482441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2" name="Group 15"/>
            <p:cNvGrpSpPr>
              <a:grpSpLocks/>
            </p:cNvGrpSpPr>
            <p:nvPr/>
          </p:nvGrpSpPr>
          <p:grpSpPr bwMode="auto">
            <a:xfrm>
              <a:off x="690563" y="4683125"/>
              <a:ext cx="6472237" cy="760413"/>
              <a:chOff x="433" y="2899"/>
              <a:chExt cx="4077" cy="479"/>
            </a:xfrm>
          </p:grpSpPr>
          <p:pic>
            <p:nvPicPr>
              <p:cNvPr id="40986" name="Picture 16"/>
              <p:cNvPicPr>
                <a:picLocks noChangeAspect="1" noChangeArrowheads="1"/>
              </p:cNvPicPr>
              <p:nvPr/>
            </p:nvPicPr>
            <p:blipFill>
              <a:blip r:embed="rId3"/>
              <a:srcRect l="15141"/>
              <a:stretch>
                <a:fillRect/>
              </a:stretch>
            </p:blipFill>
            <p:spPr bwMode="auto">
              <a:xfrm>
                <a:off x="433" y="2899"/>
                <a:ext cx="302" cy="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87" name="Text Box 17"/>
              <p:cNvSpPr txBox="1">
                <a:spLocks noChangeArrowheads="1"/>
              </p:cNvSpPr>
              <p:nvPr/>
            </p:nvSpPr>
            <p:spPr bwMode="auto">
              <a:xfrm>
                <a:off x="3203" y="2922"/>
                <a:ext cx="1307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000" b="1">
                    <a:solidFill>
                      <a:srgbClr val="00FF00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Hard Scattering</a:t>
                </a:r>
              </a:p>
            </p:txBody>
          </p:sp>
        </p:grpSp>
        <p:pic>
          <p:nvPicPr>
            <p:cNvPr id="40974" name="Picture 20"/>
            <p:cNvPicPr>
              <a:picLocks noChangeAspect="1" noChangeArrowheads="1"/>
            </p:cNvPicPr>
            <p:nvPr/>
          </p:nvPicPr>
          <p:blipFill>
            <a:blip r:embed="rId4"/>
            <a:srcRect l="16827"/>
            <a:stretch>
              <a:fillRect/>
            </a:stretch>
          </p:blipFill>
          <p:spPr bwMode="auto">
            <a:xfrm>
              <a:off x="596900" y="3024188"/>
              <a:ext cx="774700" cy="116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75" name="Text Box 21"/>
            <p:cNvSpPr txBox="1">
              <a:spLocks noChangeArrowheads="1"/>
            </p:cNvSpPr>
            <p:nvPr/>
          </p:nvSpPr>
          <p:spPr bwMode="auto">
            <a:xfrm>
              <a:off x="6819900" y="3249613"/>
              <a:ext cx="2279650" cy="45720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>
                  <a:solidFill>
                    <a:srgbClr val="06A7F8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Hadronization</a:t>
              </a:r>
              <a:r>
                <a:rPr kumimoji="0" lang="en-US" altLang="ja-JP" b="1">
                  <a:solidFill>
                    <a:prstClr val="white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 </a:t>
              </a:r>
              <a:endParaRPr kumimoji="0" lang="en-US" altLang="ja-JP" sz="2000">
                <a:solidFill>
                  <a:prstClr val="white"/>
                </a:solidFill>
                <a:latin typeface="Times New Roman" pitchFamily="-108" charset="0"/>
                <a:ea typeface="Times New Roman" pitchFamily="-108" charset="0"/>
                <a:cs typeface="Times New Roman" pitchFamily="-108" charset="0"/>
              </a:endParaRPr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1588" y="1447800"/>
              <a:ext cx="9210675" cy="1352550"/>
              <a:chOff x="-7" y="717"/>
              <a:chExt cx="5802" cy="852"/>
            </a:xfrm>
          </p:grpSpPr>
          <p:pic>
            <p:nvPicPr>
              <p:cNvPr id="40984" name="Picture 23"/>
              <p:cNvPicPr>
                <a:picLocks noChangeAspect="1" noChangeArrowheads="1"/>
              </p:cNvPicPr>
              <p:nvPr/>
            </p:nvPicPr>
            <p:blipFill>
              <a:blip r:embed="rId5"/>
              <a:srcRect r="19447"/>
              <a:stretch>
                <a:fillRect/>
              </a:stretch>
            </p:blipFill>
            <p:spPr bwMode="auto">
              <a:xfrm>
                <a:off x="-7" y="717"/>
                <a:ext cx="915" cy="8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85" name="Text Box 24"/>
              <p:cNvSpPr txBox="1">
                <a:spLocks noChangeArrowheads="1"/>
              </p:cNvSpPr>
              <p:nvPr/>
            </p:nvSpPr>
            <p:spPr bwMode="auto">
              <a:xfrm>
                <a:off x="4708" y="984"/>
                <a:ext cx="1087" cy="288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400" b="1">
                    <a:solidFill>
                      <a:srgbClr val="4F81BD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Freeze-out</a:t>
                </a:r>
                <a:endParaRPr kumimoji="0" lang="en-US" altLang="ja-JP" sz="2400">
                  <a:solidFill>
                    <a:srgbClr val="4F81BD"/>
                  </a:solidFill>
                  <a:latin typeface="Times New Roman" pitchFamily="-108" charset="0"/>
                  <a:ea typeface="Times New Roman" pitchFamily="-108" charset="0"/>
                  <a:cs typeface="Times New Roman" pitchFamily="-108" charset="0"/>
                </a:endParaRPr>
              </a:p>
            </p:txBody>
          </p:sp>
        </p:grpSp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690563" y="3962400"/>
              <a:ext cx="6751637" cy="868363"/>
              <a:chOff x="427" y="2353"/>
              <a:chExt cx="4253" cy="547"/>
            </a:xfrm>
          </p:grpSpPr>
          <p:pic>
            <p:nvPicPr>
              <p:cNvPr id="40982" name="Picture 29"/>
              <p:cNvPicPr>
                <a:picLocks noChangeAspect="1" noChangeArrowheads="1"/>
              </p:cNvPicPr>
              <p:nvPr/>
            </p:nvPicPr>
            <p:blipFill>
              <a:blip r:embed="rId6"/>
              <a:srcRect t="14815" r="54047" b="18518"/>
              <a:stretch>
                <a:fillRect/>
              </a:stretch>
            </p:blipFill>
            <p:spPr bwMode="auto">
              <a:xfrm>
                <a:off x="427" y="2353"/>
                <a:ext cx="276" cy="4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83" name="Text Box 30"/>
              <p:cNvSpPr txBox="1">
                <a:spLocks noChangeArrowheads="1"/>
              </p:cNvSpPr>
              <p:nvPr/>
            </p:nvSpPr>
            <p:spPr bwMode="auto">
              <a:xfrm>
                <a:off x="3525" y="2420"/>
                <a:ext cx="1155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400" b="1">
                    <a:solidFill>
                      <a:srgbClr val="FF3399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          QGP</a:t>
                </a:r>
              </a:p>
              <a:p>
                <a:r>
                  <a:rPr kumimoji="0" lang="en-US" altLang="ja-JP" sz="2000" b="1">
                    <a:solidFill>
                      <a:srgbClr val="FF3399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Thermaliztion</a:t>
                </a:r>
              </a:p>
            </p:txBody>
          </p:sp>
        </p:grpSp>
        <p:grpSp>
          <p:nvGrpSpPr>
            <p:cNvPr id="5" name="Group 48"/>
            <p:cNvGrpSpPr>
              <a:grpSpLocks/>
            </p:cNvGrpSpPr>
            <p:nvPr/>
          </p:nvGrpSpPr>
          <p:grpSpPr bwMode="auto">
            <a:xfrm>
              <a:off x="738188" y="5565775"/>
              <a:ext cx="5357812" cy="785813"/>
              <a:chOff x="462" y="3455"/>
              <a:chExt cx="3375" cy="495"/>
            </a:xfrm>
          </p:grpSpPr>
          <p:pic>
            <p:nvPicPr>
              <p:cNvPr id="40979" name="Picture 49"/>
              <p:cNvPicPr>
                <a:picLocks noChangeAspect="1" noChangeArrowheads="1"/>
              </p:cNvPicPr>
              <p:nvPr/>
            </p:nvPicPr>
            <p:blipFill>
              <a:blip r:embed="rId7"/>
              <a:srcRect r="51515"/>
              <a:stretch>
                <a:fillRect/>
              </a:stretch>
            </p:blipFill>
            <p:spPr bwMode="auto">
              <a:xfrm>
                <a:off x="462" y="3455"/>
                <a:ext cx="199" cy="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80" name="Text Box 50"/>
              <p:cNvSpPr txBox="1">
                <a:spLocks noChangeArrowheads="1"/>
              </p:cNvSpPr>
              <p:nvPr/>
            </p:nvSpPr>
            <p:spPr bwMode="auto">
              <a:xfrm>
                <a:off x="3465" y="3655"/>
                <a:ext cx="3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400" b="1" dirty="0">
                    <a:solidFill>
                      <a:srgbClr val="FFFF00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Au</a:t>
                </a:r>
              </a:p>
            </p:txBody>
          </p:sp>
          <p:sp>
            <p:nvSpPr>
              <p:cNvPr id="40981" name="Text Box 51"/>
              <p:cNvSpPr txBox="1">
                <a:spLocks noChangeArrowheads="1"/>
              </p:cNvSpPr>
              <p:nvPr/>
            </p:nvSpPr>
            <p:spPr bwMode="auto">
              <a:xfrm>
                <a:off x="1823" y="3662"/>
                <a:ext cx="46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kumimoji="0" lang="en-US" altLang="ja-JP" sz="2400" b="1" dirty="0">
                    <a:solidFill>
                      <a:srgbClr val="FFFF00"/>
                    </a:solidFill>
                    <a:latin typeface="Calibri"/>
                    <a:ea typeface="Times New Roman" pitchFamily="-108" charset="0"/>
                    <a:cs typeface="Times New Roman" pitchFamily="-108" charset="0"/>
                  </a:rPr>
                  <a:t>Au</a:t>
                </a:r>
              </a:p>
            </p:txBody>
          </p:sp>
        </p:grpSp>
      </p:grp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2016/08/08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"Recalling AGS -- Heavy Ion Programs"@34th Reimei Workshop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2886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Space-Time</a:t>
            </a:r>
            <a:r>
              <a:rPr lang="ja-JP" altLang="en-US" dirty="0" smtClean="0"/>
              <a:t> </a:t>
            </a:r>
            <a:r>
              <a:rPr lang="en-US" altLang="ja-JP" dirty="0" smtClean="0"/>
              <a:t>Evolution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AGS</a:t>
            </a:r>
            <a:r>
              <a:rPr lang="ja-JP" altLang="en-US" dirty="0" smtClean="0"/>
              <a:t> </a:t>
            </a:r>
            <a:r>
              <a:rPr lang="en-US" altLang="ja-JP" dirty="0" smtClean="0"/>
              <a:t>Energy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9734" y="1158549"/>
            <a:ext cx="4519516" cy="5299861"/>
          </a:xfrm>
        </p:spPr>
        <p:txBody>
          <a:bodyPr>
            <a:normAutofit/>
          </a:bodyPr>
          <a:lstStyle/>
          <a:p>
            <a:pPr marL="263525" indent="-263525"/>
            <a:r>
              <a:rPr lang="en-US" altLang="ja-JP" dirty="0" smtClean="0"/>
              <a:t>A picture </a:t>
            </a:r>
            <a:r>
              <a:rPr lang="en-US" altLang="ja-JP" dirty="0"/>
              <a:t>in the </a:t>
            </a:r>
            <a:r>
              <a:rPr lang="en-US" altLang="ja-JP" dirty="0" smtClean="0"/>
              <a:t>right, good for RHIC/LHC, is not applicable at AGS energies</a:t>
            </a:r>
          </a:p>
          <a:p>
            <a:pPr marL="538163" lvl="1" indent="-274638"/>
            <a:r>
              <a:rPr lang="en-US" altLang="ja-JP" dirty="0" smtClean="0">
                <a:solidFill>
                  <a:schemeClr val="tx1"/>
                </a:solidFill>
              </a:rPr>
              <a:t>At RHIC/LHC (</a:t>
            </a:r>
            <a:r>
              <a:rPr lang="en-US" altLang="ja-JP" dirty="0">
                <a:solidFill>
                  <a:schemeClr val="tx1"/>
                </a:solidFill>
              </a:rPr>
              <a:t>scaling regime), </a:t>
            </a:r>
            <a:r>
              <a:rPr lang="en-US" altLang="ja-JP" dirty="0" smtClean="0">
                <a:solidFill>
                  <a:schemeClr val="tx1"/>
                </a:solidFill>
              </a:rPr>
              <a:t>differentiation </a:t>
            </a:r>
            <a:r>
              <a:rPr lang="en-US" altLang="ja-JP" dirty="0">
                <a:solidFill>
                  <a:schemeClr val="tx1"/>
                </a:solidFill>
              </a:rPr>
              <a:t>between initial collisions and later hydro-dynamical space-time </a:t>
            </a:r>
            <a:r>
              <a:rPr lang="en-US" altLang="ja-JP" dirty="0" smtClean="0">
                <a:solidFill>
                  <a:schemeClr val="tx1"/>
                </a:solidFill>
              </a:rPr>
              <a:t>evolution holds well</a:t>
            </a:r>
            <a:endParaRPr lang="en-US" altLang="ja-JP" dirty="0" smtClean="0"/>
          </a:p>
          <a:p>
            <a:r>
              <a:rPr lang="en-US" altLang="ja-JP" dirty="0" smtClean="0"/>
              <a:t>At AGS (stopping regime)</a:t>
            </a:r>
          </a:p>
          <a:p>
            <a:pPr lvl="1"/>
            <a:r>
              <a:rPr lang="en-US" dirty="0" smtClean="0"/>
              <a:t>No sharp cut between initial collisions and </a:t>
            </a:r>
            <a:r>
              <a:rPr lang="en-US" smtClean="0"/>
              <a:t>successive occurrences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41</a:t>
            </a:fld>
            <a:endParaRPr kumimoji="1" lang="ja-JP" altLang="en-US"/>
          </a:p>
        </p:txBody>
      </p:sp>
      <p:grpSp>
        <p:nvGrpSpPr>
          <p:cNvPr id="32" name="図形グループ 31"/>
          <p:cNvGrpSpPr/>
          <p:nvPr/>
        </p:nvGrpSpPr>
        <p:grpSpPr>
          <a:xfrm>
            <a:off x="4717264" y="968114"/>
            <a:ext cx="4395146" cy="3420860"/>
            <a:chOff x="1143000" y="914400"/>
            <a:chExt cx="6697663" cy="5270500"/>
          </a:xfrm>
        </p:grpSpPr>
        <p:pic>
          <p:nvPicPr>
            <p:cNvPr id="9" name="Picture 3" descr="Image4"/>
            <p:cNvPicPr>
              <a:picLocks noChangeAspect="1" noChangeArrowheads="1"/>
            </p:cNvPicPr>
            <p:nvPr/>
          </p:nvPicPr>
          <p:blipFill>
            <a:blip r:embed="rId2"/>
            <a:srcRect t="10030" b="6686"/>
            <a:stretch>
              <a:fillRect/>
            </a:stretch>
          </p:blipFill>
          <p:spPr bwMode="auto">
            <a:xfrm>
              <a:off x="1143000" y="917575"/>
              <a:ext cx="6697663" cy="526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668463" y="5129213"/>
              <a:ext cx="5211762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4532313" y="1044575"/>
              <a:ext cx="0" cy="51276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211888" y="5048250"/>
              <a:ext cx="104933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>
                  <a:solidFill>
                    <a:prstClr val="white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space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4684713" y="914400"/>
              <a:ext cx="81121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kumimoji="0" lang="en-US" altLang="ja-JP" sz="2400" b="1" dirty="0">
                  <a:solidFill>
                    <a:prstClr val="white"/>
                  </a:solidFill>
                  <a:latin typeface="Calibri"/>
                  <a:ea typeface="Times New Roman" pitchFamily="-108" charset="0"/>
                  <a:cs typeface="Times New Roman" pitchFamily="-108" charset="0"/>
                </a:rPr>
                <a:t>time</a:t>
              </a:r>
            </a:p>
          </p:txBody>
        </p:sp>
        <p:sp>
          <p:nvSpPr>
            <p:cNvPr id="15" name="Line 40"/>
            <p:cNvSpPr>
              <a:spLocks noChangeShapeType="1"/>
            </p:cNvSpPr>
            <p:nvPr/>
          </p:nvSpPr>
          <p:spPr bwMode="auto">
            <a:xfrm>
              <a:off x="1360488" y="1465263"/>
              <a:ext cx="3959225" cy="468153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6" name="Line 41"/>
            <p:cNvSpPr>
              <a:spLocks noChangeShapeType="1"/>
            </p:cNvSpPr>
            <p:nvPr/>
          </p:nvSpPr>
          <p:spPr bwMode="auto">
            <a:xfrm flipH="1">
              <a:off x="3663950" y="1349375"/>
              <a:ext cx="4032250" cy="482441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285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2FA566-6599-E843-9F77-D7A03588BC48}" type="slidenum">
              <a:rPr kumimoji="0" lang="en-US" altLang="ja-JP" sz="2000"/>
              <a:pPr/>
              <a:t>42</a:t>
            </a:fld>
            <a:endParaRPr kumimoji="0" lang="en-US" altLang="ja-JP" sz="2000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016779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ea typeface="ＭＳ Ｐゴシック" charset="0"/>
                <a:cs typeface="Helvetica Neue"/>
              </a:rPr>
              <a:t>Stopping </a:t>
            </a:r>
            <a:r>
              <a:rPr lang="en-US" altLang="ja-JP" dirty="0">
                <a:ea typeface="ＭＳ Ｐゴシック" charset="0"/>
                <a:cs typeface="Helvetica Neue"/>
              </a:rPr>
              <a:t>Regime</a:t>
            </a:r>
          </a:p>
        </p:txBody>
      </p:sp>
      <p:sp>
        <p:nvSpPr>
          <p:cNvPr id="460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340" y="1161541"/>
            <a:ext cx="7296440" cy="3734313"/>
          </a:xfrm>
        </p:spPr>
        <p:txBody>
          <a:bodyPr/>
          <a:lstStyle/>
          <a:p>
            <a:r>
              <a:rPr lang="en-US" altLang="ja-JP" dirty="0" err="1">
                <a:ea typeface="ＭＳ Ｐゴシック" charset="0"/>
                <a:cs typeface="Helvetica Neue"/>
              </a:rPr>
              <a:t>E</a:t>
            </a:r>
            <a:r>
              <a:rPr lang="en-US" altLang="ja-JP" baseline="-16000" dirty="0" err="1">
                <a:ea typeface="ＭＳ Ｐゴシック" charset="0"/>
                <a:cs typeface="Helvetica Neue"/>
              </a:rPr>
              <a:t>Lab</a:t>
            </a:r>
            <a:r>
              <a:rPr lang="en-US" altLang="ja-JP" dirty="0">
                <a:ea typeface="ＭＳ Ｐゴシック" charset="0"/>
                <a:cs typeface="Helvetica Neue"/>
              </a:rPr>
              <a:t> &lt; several x 10 AGeV</a:t>
            </a:r>
          </a:p>
          <a:p>
            <a:r>
              <a:rPr lang="en-US" altLang="ja-JP" dirty="0">
                <a:ea typeface="ＭＳ Ｐゴシック" charset="0"/>
                <a:cs typeface="Helvetica Neue"/>
              </a:rPr>
              <a:t>High net baryon density in the mid-rapidity region</a:t>
            </a:r>
          </a:p>
          <a:p>
            <a:pPr eaLnBrk="0" hangingPunct="0">
              <a:lnSpc>
                <a:spcPct val="120000"/>
              </a:lnSpc>
              <a:spcBef>
                <a:spcPct val="0"/>
              </a:spcBef>
            </a:pPr>
            <a:r>
              <a:rPr lang="en-US" altLang="ja-JP" sz="2400" dirty="0" smtClean="0">
                <a:ea typeface="ＭＳ Ｐゴシック" charset="0"/>
                <a:cs typeface="Helvetica Neue"/>
              </a:rPr>
              <a:t>Rough estimation of </a:t>
            </a:r>
            <a:r>
              <a:rPr lang="en-US" altLang="ja-JP" dirty="0">
                <a:ea typeface="ＭＳ Ｐゴシック" charset="0"/>
                <a:cs typeface="Helvetica Neue"/>
              </a:rPr>
              <a:t>Initial Baryon Density</a:t>
            </a:r>
            <a:r>
              <a:rPr lang="ja-JP" altLang="en-US" dirty="0">
                <a:ea typeface="ＭＳ Ｐゴシック" charset="0"/>
                <a:cs typeface="Helvetica Neue"/>
              </a:rPr>
              <a:t> </a:t>
            </a:r>
            <a:r>
              <a:rPr lang="en-US" altLang="ja-JP" dirty="0">
                <a:ea typeface="ＭＳ Ｐゴシック" charset="0"/>
                <a:cs typeface="Helvetica Neue"/>
              </a:rPr>
              <a:t>&amp; Energy </a:t>
            </a:r>
            <a:r>
              <a:rPr lang="en-US" altLang="ja-JP" dirty="0" smtClean="0">
                <a:ea typeface="ＭＳ Ｐゴシック" charset="0"/>
                <a:cs typeface="Helvetica Neue"/>
              </a:rPr>
              <a:t>Density</a:t>
            </a:r>
            <a:endParaRPr lang="en-US" altLang="ja-JP" sz="2400" dirty="0">
              <a:ea typeface="ＭＳ Ｐゴシック" charset="0"/>
              <a:cs typeface="Helvetica Neue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753264"/>
              </p:ext>
            </p:extLst>
          </p:nvPr>
        </p:nvGraphicFramePr>
        <p:xfrm>
          <a:off x="598530" y="3067424"/>
          <a:ext cx="6826250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" name="数式" r:id="rId3" imgW="3416300" imgH="723900" progId="Equation.3">
                  <p:embed/>
                </p:oleObj>
              </mc:Choice>
              <mc:Fallback>
                <p:oleObj name="数式" r:id="rId3" imgW="3416300" imgH="723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30" y="3067424"/>
                        <a:ext cx="6826250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691722"/>
              </p:ext>
            </p:extLst>
          </p:nvPr>
        </p:nvGraphicFramePr>
        <p:xfrm>
          <a:off x="990600" y="4732552"/>
          <a:ext cx="370363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name="数式" r:id="rId5" imgW="2120900" imgH="508000" progId="Equation.3">
                  <p:embed/>
                </p:oleObj>
              </mc:Choice>
              <mc:Fallback>
                <p:oleObj name="数式" r:id="rId5" imgW="2120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32552"/>
                        <a:ext cx="3703638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8" name="Rectangle 14"/>
          <p:cNvSpPr>
            <a:spLocks noChangeArrowheads="1"/>
          </p:cNvSpPr>
          <p:nvPr/>
        </p:nvSpPr>
        <p:spPr bwMode="auto">
          <a:xfrm>
            <a:off x="5171390" y="4756136"/>
            <a:ext cx="3865161" cy="113877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tabLst>
                <a:tab pos="381000" algn="l"/>
              </a:tabLst>
            </a:pP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At BNL-AGS</a:t>
            </a:r>
          </a:p>
          <a:p>
            <a:pPr>
              <a:spcBef>
                <a:spcPct val="20000"/>
              </a:spcBef>
              <a:tabLst>
                <a:tab pos="381000" algn="l"/>
              </a:tabLst>
            </a:pP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  </a:t>
            </a:r>
            <a:r>
              <a:rPr lang="en-US" altLang="ja-JP" sz="2000" i="1" dirty="0" err="1">
                <a:latin typeface="Helvetica Neue"/>
                <a:ea typeface="HG丸ｺﾞｼｯｸM-PRO" charset="0"/>
                <a:cs typeface="Helvetica Neue"/>
              </a:rPr>
              <a:t>E</a:t>
            </a:r>
            <a:r>
              <a:rPr lang="en-US" altLang="ja-JP" sz="2000" baseline="-25000" dirty="0" err="1">
                <a:latin typeface="Helvetica Neue"/>
                <a:ea typeface="HG丸ｺﾞｼｯｸM-PRO" charset="0"/>
                <a:cs typeface="Helvetica Neue"/>
              </a:rPr>
              <a:t>lab</a:t>
            </a: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 = 14.5 GeV/c   </a:t>
            </a:r>
            <a:r>
              <a:rPr lang="en-US" altLang="ja-JP" sz="2000" dirty="0" err="1">
                <a:latin typeface="Symbol" charset="2"/>
                <a:ea typeface="HG丸ｺﾞｼｯｸM-PRO" charset="0"/>
                <a:cs typeface="Symbol" charset="2"/>
              </a:rPr>
              <a:t>g</a:t>
            </a:r>
            <a:r>
              <a:rPr lang="en-US" altLang="ja-JP" sz="2000" baseline="-25000" dirty="0" err="1">
                <a:latin typeface="Helvetica Neue"/>
                <a:ea typeface="HG丸ｺﾞｼｯｸM-PRO" charset="0"/>
                <a:cs typeface="Helvetica Neue"/>
              </a:rPr>
              <a:t>CM</a:t>
            </a: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 = 2.87</a:t>
            </a:r>
          </a:p>
          <a:p>
            <a:pPr>
              <a:spcBef>
                <a:spcPct val="20000"/>
              </a:spcBef>
              <a:tabLst>
                <a:tab pos="381000" algn="l"/>
              </a:tabLst>
            </a:pP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	</a:t>
            </a:r>
            <a:r>
              <a:rPr lang="en-US" altLang="ja-JP" sz="2000" dirty="0" err="1">
                <a:latin typeface="Symbol" charset="2"/>
                <a:ea typeface="HG丸ｺﾞｼｯｸM-PRO" charset="0"/>
                <a:cs typeface="Symbol" charset="2"/>
              </a:rPr>
              <a:t>r</a:t>
            </a:r>
            <a:r>
              <a:rPr lang="en-US" altLang="ja-JP" sz="2000" baseline="-25000" dirty="0" err="1">
                <a:latin typeface="Helvetica Neue"/>
                <a:ea typeface="HG丸ｺﾞｼｯｸM-PRO" charset="0"/>
                <a:cs typeface="Helvetica Neue"/>
              </a:rPr>
              <a:t>B</a:t>
            </a: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 = 5.7 </a:t>
            </a:r>
            <a:r>
              <a:rPr lang="en-US" altLang="ja-JP" sz="2000" dirty="0">
                <a:latin typeface="Symbol" charset="2"/>
                <a:ea typeface="HG丸ｺﾞｼｯｸM-PRO" charset="0"/>
                <a:cs typeface="Symbol" charset="2"/>
              </a:rPr>
              <a:t>r</a:t>
            </a:r>
            <a:r>
              <a:rPr lang="en-US" altLang="ja-JP" sz="2000" baseline="-25000" dirty="0" smtClean="0">
                <a:latin typeface="Helvetica Neue"/>
                <a:ea typeface="HG丸ｺﾞｼｯｸM-PRO" charset="0"/>
                <a:cs typeface="Helvetica Neue"/>
              </a:rPr>
              <a:t>0     </a:t>
            </a:r>
            <a:r>
              <a:rPr lang="en-US" altLang="ja-JP" sz="2000" dirty="0">
                <a:latin typeface="Symbol" charset="2"/>
                <a:ea typeface="HG丸ｺﾞｼｯｸM-PRO" charset="0"/>
                <a:cs typeface="Symbol" charset="2"/>
              </a:rPr>
              <a:t>e</a:t>
            </a:r>
            <a:r>
              <a:rPr lang="en-US" altLang="ja-JP" sz="2000" dirty="0">
                <a:latin typeface="Helvetica Neue"/>
                <a:ea typeface="HG丸ｺﾞｼｯｸM-PRO" charset="0"/>
                <a:cs typeface="Helvetica Neue"/>
              </a:rPr>
              <a:t> = 2.1 GeV/fm</a:t>
            </a:r>
            <a:r>
              <a:rPr lang="en-US" altLang="ja-JP" sz="2000" baseline="30000" dirty="0">
                <a:latin typeface="Helvetica Neue"/>
                <a:ea typeface="HG丸ｺﾞｼｯｸM-PRO" charset="0"/>
                <a:cs typeface="Helvetica Neue"/>
              </a:rPr>
              <a:t>3</a:t>
            </a:r>
            <a:endParaRPr lang="en-US" altLang="ja-JP" sz="2000" dirty="0">
              <a:latin typeface="Helvetica Neue"/>
              <a:ea typeface="HG丸ｺﾞｼｯｸM-PRO" charset="0"/>
              <a:cs typeface="Helvetica Neue"/>
            </a:endParaRPr>
          </a:p>
        </p:txBody>
      </p:sp>
      <p:sp>
        <p:nvSpPr>
          <p:cNvPr id="46089" name="Rectangle 15"/>
          <p:cNvSpPr>
            <a:spLocks noChangeArrowheads="1"/>
          </p:cNvSpPr>
          <p:nvPr/>
        </p:nvSpPr>
        <p:spPr bwMode="auto">
          <a:xfrm>
            <a:off x="609600" y="6062600"/>
            <a:ext cx="8263801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336600"/>
                </a:solidFill>
                <a:latin typeface="Helvetica Neue"/>
                <a:cs typeface="Helvetica Neue"/>
              </a:rPr>
              <a:t>Monte Carlo simulation </a:t>
            </a:r>
            <a:r>
              <a:rPr lang="en-US" altLang="ja-JP" sz="2000" dirty="0" smtClean="0">
                <a:solidFill>
                  <a:srgbClr val="336600"/>
                </a:solidFill>
                <a:latin typeface="Helvetica Neue"/>
                <a:cs typeface="Helvetica Neue"/>
              </a:rPr>
              <a:t>provides </a:t>
            </a:r>
            <a:r>
              <a:rPr lang="en-US" altLang="ja-JP" sz="2000" dirty="0">
                <a:solidFill>
                  <a:srgbClr val="336600"/>
                </a:solidFill>
                <a:latin typeface="Helvetica Neue"/>
                <a:cs typeface="Helvetica Neue"/>
              </a:rPr>
              <a:t>1.5 ~ 2 times higher baryon density</a:t>
            </a:r>
          </a:p>
        </p:txBody>
      </p:sp>
      <p:sp>
        <p:nvSpPr>
          <p:cNvPr id="46090" name="日付プレースホルダ 1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2016/08/08</a:t>
            </a:r>
            <a:endParaRPr kumimoji="0" lang="en-US" altLang="ja-JP"/>
          </a:p>
        </p:txBody>
      </p:sp>
      <p:sp>
        <p:nvSpPr>
          <p:cNvPr id="46091" name="フッター プレースホルダ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mtClean="0"/>
              <a:t>"Recalling AGS -- Heavy Ion Programs"@34th Reimei Workshop</a:t>
            </a:r>
            <a:endParaRPr kumimoji="0" lang="en-US" altLang="ja-JP" dirty="0"/>
          </a:p>
        </p:txBody>
      </p:sp>
      <p:grpSp>
        <p:nvGrpSpPr>
          <p:cNvPr id="19" name="Group 5"/>
          <p:cNvGrpSpPr>
            <a:grpSpLocks noChangeAspect="1"/>
          </p:cNvGrpSpPr>
          <p:nvPr/>
        </p:nvGrpSpPr>
        <p:grpSpPr bwMode="auto">
          <a:xfrm>
            <a:off x="7531870" y="1428584"/>
            <a:ext cx="1474788" cy="2422525"/>
            <a:chOff x="1020" y="1142"/>
            <a:chExt cx="1163" cy="1910"/>
          </a:xfrm>
        </p:grpSpPr>
        <p:sp>
          <p:nvSpPr>
            <p:cNvPr id="20" name="Oval 6"/>
            <p:cNvSpPr>
              <a:spLocks noChangeAspect="1" noChangeArrowheads="1"/>
            </p:cNvSpPr>
            <p:nvPr/>
          </p:nvSpPr>
          <p:spPr bwMode="auto">
            <a:xfrm>
              <a:off x="1020" y="1142"/>
              <a:ext cx="289" cy="866"/>
            </a:xfrm>
            <a:prstGeom prst="ellipse">
              <a:avLst/>
            </a:prstGeom>
            <a:solidFill>
              <a:srgbClr val="99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Oval 7"/>
            <p:cNvSpPr>
              <a:spLocks noChangeAspect="1" noChangeArrowheads="1"/>
            </p:cNvSpPr>
            <p:nvPr/>
          </p:nvSpPr>
          <p:spPr bwMode="auto">
            <a:xfrm>
              <a:off x="1894" y="1150"/>
              <a:ext cx="289" cy="866"/>
            </a:xfrm>
            <a:prstGeom prst="ellipse">
              <a:avLst/>
            </a:prstGeom>
            <a:solidFill>
              <a:srgbClr val="99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Arc 8"/>
            <p:cNvSpPr>
              <a:spLocks noChangeAspect="1"/>
            </p:cNvSpPr>
            <p:nvPr/>
          </p:nvSpPr>
          <p:spPr bwMode="auto">
            <a:xfrm>
              <a:off x="1345" y="1521"/>
              <a:ext cx="157" cy="101"/>
            </a:xfrm>
            <a:custGeom>
              <a:avLst/>
              <a:gdLst>
                <a:gd name="T0" fmla="*/ 0 w 21600"/>
                <a:gd name="T1" fmla="*/ 0 h 13948"/>
                <a:gd name="T2" fmla="*/ 0 w 21600"/>
                <a:gd name="T3" fmla="*/ 0 h 13948"/>
                <a:gd name="T4" fmla="*/ 0 w 21600"/>
                <a:gd name="T5" fmla="*/ 0 h 13948"/>
                <a:gd name="T6" fmla="*/ 0 60000 65536"/>
                <a:gd name="T7" fmla="*/ 0 60000 65536"/>
                <a:gd name="T8" fmla="*/ 0 60000 65536"/>
                <a:gd name="T9" fmla="*/ 0 w 21600"/>
                <a:gd name="T10" fmla="*/ 0 h 13948"/>
                <a:gd name="T11" fmla="*/ 21600 w 21600"/>
                <a:gd name="T12" fmla="*/ 13948 h 139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3948" fill="none" extrusionOk="0">
                  <a:moveTo>
                    <a:pt x="986" y="13948"/>
                  </a:moveTo>
                  <a:cubicBezTo>
                    <a:pt x="332" y="11859"/>
                    <a:pt x="0" y="9683"/>
                    <a:pt x="0" y="7495"/>
                  </a:cubicBezTo>
                  <a:cubicBezTo>
                    <a:pt x="0" y="4936"/>
                    <a:pt x="454" y="2399"/>
                    <a:pt x="1342" y="0"/>
                  </a:cubicBezTo>
                </a:path>
                <a:path w="21600" h="13948" stroke="0" extrusionOk="0">
                  <a:moveTo>
                    <a:pt x="986" y="13948"/>
                  </a:moveTo>
                  <a:cubicBezTo>
                    <a:pt x="332" y="11859"/>
                    <a:pt x="0" y="9683"/>
                    <a:pt x="0" y="7495"/>
                  </a:cubicBezTo>
                  <a:cubicBezTo>
                    <a:pt x="0" y="4936"/>
                    <a:pt x="454" y="2399"/>
                    <a:pt x="1342" y="0"/>
                  </a:cubicBezTo>
                  <a:lnTo>
                    <a:pt x="21600" y="7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9"/>
            <p:cNvSpPr>
              <a:spLocks noChangeAspect="1" noChangeShapeType="1"/>
            </p:cNvSpPr>
            <p:nvPr/>
          </p:nvSpPr>
          <p:spPr bwMode="auto">
            <a:xfrm>
              <a:off x="1192" y="1571"/>
              <a:ext cx="161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Arc 10"/>
            <p:cNvSpPr>
              <a:spLocks noChangeAspect="1"/>
            </p:cNvSpPr>
            <p:nvPr/>
          </p:nvSpPr>
          <p:spPr bwMode="auto">
            <a:xfrm>
              <a:off x="1710" y="1518"/>
              <a:ext cx="157" cy="107"/>
            </a:xfrm>
            <a:custGeom>
              <a:avLst/>
              <a:gdLst>
                <a:gd name="T0" fmla="*/ 0 w 21600"/>
                <a:gd name="T1" fmla="*/ 0 h 14789"/>
                <a:gd name="T2" fmla="*/ 0 w 21600"/>
                <a:gd name="T3" fmla="*/ 0 h 14789"/>
                <a:gd name="T4" fmla="*/ 0 w 21600"/>
                <a:gd name="T5" fmla="*/ 0 h 1478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4789"/>
                <a:gd name="T11" fmla="*/ 21600 w 21600"/>
                <a:gd name="T12" fmla="*/ 14789 h 147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4789" fill="none" extrusionOk="0">
                  <a:moveTo>
                    <a:pt x="20088" y="-1"/>
                  </a:moveTo>
                  <a:cubicBezTo>
                    <a:pt x="21087" y="2527"/>
                    <a:pt x="21600" y="5221"/>
                    <a:pt x="21600" y="7939"/>
                  </a:cubicBezTo>
                  <a:cubicBezTo>
                    <a:pt x="21600" y="10267"/>
                    <a:pt x="21223" y="12580"/>
                    <a:pt x="20485" y="14789"/>
                  </a:cubicBezTo>
                </a:path>
                <a:path w="21600" h="14789" stroke="0" extrusionOk="0">
                  <a:moveTo>
                    <a:pt x="20088" y="-1"/>
                  </a:moveTo>
                  <a:cubicBezTo>
                    <a:pt x="21087" y="2527"/>
                    <a:pt x="21600" y="5221"/>
                    <a:pt x="21600" y="7939"/>
                  </a:cubicBezTo>
                  <a:cubicBezTo>
                    <a:pt x="21600" y="10267"/>
                    <a:pt x="21223" y="12580"/>
                    <a:pt x="20485" y="14789"/>
                  </a:cubicBezTo>
                  <a:lnTo>
                    <a:pt x="0" y="7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11"/>
            <p:cNvSpPr>
              <a:spLocks noChangeAspect="1" noChangeShapeType="1"/>
            </p:cNvSpPr>
            <p:nvPr/>
          </p:nvSpPr>
          <p:spPr bwMode="auto">
            <a:xfrm>
              <a:off x="1850" y="1571"/>
              <a:ext cx="16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Oval 12"/>
            <p:cNvSpPr>
              <a:spLocks noChangeAspect="1" noChangeArrowheads="1"/>
            </p:cNvSpPr>
            <p:nvPr/>
          </p:nvSpPr>
          <p:spPr bwMode="auto">
            <a:xfrm>
              <a:off x="1425" y="2162"/>
              <a:ext cx="313" cy="89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Freeform 13"/>
            <p:cNvSpPr>
              <a:spLocks noChangeAspect="1"/>
            </p:cNvSpPr>
            <p:nvPr/>
          </p:nvSpPr>
          <p:spPr bwMode="auto">
            <a:xfrm>
              <a:off x="1433" y="2170"/>
              <a:ext cx="281" cy="858"/>
            </a:xfrm>
            <a:custGeom>
              <a:avLst/>
              <a:gdLst>
                <a:gd name="T0" fmla="*/ 136 w 281"/>
                <a:gd name="T1" fmla="*/ 858 h 858"/>
                <a:gd name="T2" fmla="*/ 112 w 281"/>
                <a:gd name="T3" fmla="*/ 850 h 858"/>
                <a:gd name="T4" fmla="*/ 88 w 281"/>
                <a:gd name="T5" fmla="*/ 826 h 858"/>
                <a:gd name="T6" fmla="*/ 64 w 281"/>
                <a:gd name="T7" fmla="*/ 786 h 858"/>
                <a:gd name="T8" fmla="*/ 40 w 281"/>
                <a:gd name="T9" fmla="*/ 730 h 858"/>
                <a:gd name="T10" fmla="*/ 24 w 281"/>
                <a:gd name="T11" fmla="*/ 674 h 858"/>
                <a:gd name="T12" fmla="*/ 8 w 281"/>
                <a:gd name="T13" fmla="*/ 602 h 858"/>
                <a:gd name="T14" fmla="*/ 0 w 281"/>
                <a:gd name="T15" fmla="*/ 521 h 858"/>
                <a:gd name="T16" fmla="*/ 0 w 281"/>
                <a:gd name="T17" fmla="*/ 433 h 858"/>
                <a:gd name="T18" fmla="*/ 0 w 281"/>
                <a:gd name="T19" fmla="*/ 345 h 858"/>
                <a:gd name="T20" fmla="*/ 8 w 281"/>
                <a:gd name="T21" fmla="*/ 265 h 858"/>
                <a:gd name="T22" fmla="*/ 24 w 281"/>
                <a:gd name="T23" fmla="*/ 193 h 858"/>
                <a:gd name="T24" fmla="*/ 40 w 281"/>
                <a:gd name="T25" fmla="*/ 129 h 858"/>
                <a:gd name="T26" fmla="*/ 64 w 281"/>
                <a:gd name="T27" fmla="*/ 72 h 858"/>
                <a:gd name="T28" fmla="*/ 88 w 281"/>
                <a:gd name="T29" fmla="*/ 32 h 858"/>
                <a:gd name="T30" fmla="*/ 112 w 281"/>
                <a:gd name="T31" fmla="*/ 8 h 858"/>
                <a:gd name="T32" fmla="*/ 136 w 281"/>
                <a:gd name="T33" fmla="*/ 0 h 858"/>
                <a:gd name="T34" fmla="*/ 168 w 281"/>
                <a:gd name="T35" fmla="*/ 0 h 858"/>
                <a:gd name="T36" fmla="*/ 193 w 281"/>
                <a:gd name="T37" fmla="*/ 32 h 858"/>
                <a:gd name="T38" fmla="*/ 217 w 281"/>
                <a:gd name="T39" fmla="*/ 72 h 858"/>
                <a:gd name="T40" fmla="*/ 241 w 281"/>
                <a:gd name="T41" fmla="*/ 129 h 858"/>
                <a:gd name="T42" fmla="*/ 257 w 281"/>
                <a:gd name="T43" fmla="*/ 193 h 858"/>
                <a:gd name="T44" fmla="*/ 273 w 281"/>
                <a:gd name="T45" fmla="*/ 265 h 858"/>
                <a:gd name="T46" fmla="*/ 281 w 281"/>
                <a:gd name="T47" fmla="*/ 345 h 858"/>
                <a:gd name="T48" fmla="*/ 281 w 281"/>
                <a:gd name="T49" fmla="*/ 433 h 858"/>
                <a:gd name="T50" fmla="*/ 281 w 281"/>
                <a:gd name="T51" fmla="*/ 521 h 858"/>
                <a:gd name="T52" fmla="*/ 273 w 281"/>
                <a:gd name="T53" fmla="*/ 602 h 858"/>
                <a:gd name="T54" fmla="*/ 257 w 281"/>
                <a:gd name="T55" fmla="*/ 674 h 858"/>
                <a:gd name="T56" fmla="*/ 241 w 281"/>
                <a:gd name="T57" fmla="*/ 730 h 858"/>
                <a:gd name="T58" fmla="*/ 217 w 281"/>
                <a:gd name="T59" fmla="*/ 786 h 858"/>
                <a:gd name="T60" fmla="*/ 193 w 281"/>
                <a:gd name="T61" fmla="*/ 826 h 858"/>
                <a:gd name="T62" fmla="*/ 168 w 281"/>
                <a:gd name="T63" fmla="*/ 850 h 858"/>
                <a:gd name="T64" fmla="*/ 136 w 281"/>
                <a:gd name="T65" fmla="*/ 858 h 8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1"/>
                <a:gd name="T100" fmla="*/ 0 h 858"/>
                <a:gd name="T101" fmla="*/ 281 w 281"/>
                <a:gd name="T102" fmla="*/ 858 h 8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1" h="858">
                  <a:moveTo>
                    <a:pt x="136" y="858"/>
                  </a:moveTo>
                  <a:lnTo>
                    <a:pt x="112" y="850"/>
                  </a:lnTo>
                  <a:lnTo>
                    <a:pt x="88" y="826"/>
                  </a:lnTo>
                  <a:lnTo>
                    <a:pt x="64" y="786"/>
                  </a:lnTo>
                  <a:lnTo>
                    <a:pt x="40" y="730"/>
                  </a:lnTo>
                  <a:lnTo>
                    <a:pt x="24" y="674"/>
                  </a:lnTo>
                  <a:lnTo>
                    <a:pt x="8" y="602"/>
                  </a:lnTo>
                  <a:lnTo>
                    <a:pt x="0" y="521"/>
                  </a:lnTo>
                  <a:lnTo>
                    <a:pt x="0" y="433"/>
                  </a:lnTo>
                  <a:lnTo>
                    <a:pt x="0" y="345"/>
                  </a:lnTo>
                  <a:lnTo>
                    <a:pt x="8" y="265"/>
                  </a:lnTo>
                  <a:lnTo>
                    <a:pt x="24" y="193"/>
                  </a:lnTo>
                  <a:lnTo>
                    <a:pt x="40" y="129"/>
                  </a:lnTo>
                  <a:lnTo>
                    <a:pt x="64" y="72"/>
                  </a:lnTo>
                  <a:lnTo>
                    <a:pt x="88" y="32"/>
                  </a:lnTo>
                  <a:lnTo>
                    <a:pt x="112" y="8"/>
                  </a:lnTo>
                  <a:lnTo>
                    <a:pt x="136" y="0"/>
                  </a:lnTo>
                  <a:lnTo>
                    <a:pt x="168" y="0"/>
                  </a:lnTo>
                  <a:lnTo>
                    <a:pt x="193" y="32"/>
                  </a:lnTo>
                  <a:lnTo>
                    <a:pt x="217" y="72"/>
                  </a:lnTo>
                  <a:lnTo>
                    <a:pt x="241" y="129"/>
                  </a:lnTo>
                  <a:lnTo>
                    <a:pt x="257" y="193"/>
                  </a:lnTo>
                  <a:lnTo>
                    <a:pt x="273" y="265"/>
                  </a:lnTo>
                  <a:lnTo>
                    <a:pt x="281" y="345"/>
                  </a:lnTo>
                  <a:lnTo>
                    <a:pt x="281" y="433"/>
                  </a:lnTo>
                  <a:lnTo>
                    <a:pt x="281" y="521"/>
                  </a:lnTo>
                  <a:lnTo>
                    <a:pt x="273" y="602"/>
                  </a:lnTo>
                  <a:lnTo>
                    <a:pt x="257" y="674"/>
                  </a:lnTo>
                  <a:lnTo>
                    <a:pt x="241" y="730"/>
                  </a:lnTo>
                  <a:lnTo>
                    <a:pt x="217" y="786"/>
                  </a:lnTo>
                  <a:lnTo>
                    <a:pt x="193" y="826"/>
                  </a:lnTo>
                  <a:lnTo>
                    <a:pt x="168" y="850"/>
                  </a:lnTo>
                  <a:lnTo>
                    <a:pt x="136" y="858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8" name="Freeform 14"/>
            <p:cNvSpPr>
              <a:spLocks noChangeAspect="1"/>
            </p:cNvSpPr>
            <p:nvPr/>
          </p:nvSpPr>
          <p:spPr bwMode="auto">
            <a:xfrm>
              <a:off x="1433" y="2170"/>
              <a:ext cx="281" cy="858"/>
            </a:xfrm>
            <a:custGeom>
              <a:avLst/>
              <a:gdLst>
                <a:gd name="T0" fmla="*/ 281 w 281"/>
                <a:gd name="T1" fmla="*/ 425 h 858"/>
                <a:gd name="T2" fmla="*/ 281 w 281"/>
                <a:gd name="T3" fmla="*/ 513 h 858"/>
                <a:gd name="T4" fmla="*/ 273 w 281"/>
                <a:gd name="T5" fmla="*/ 594 h 858"/>
                <a:gd name="T6" fmla="*/ 257 w 281"/>
                <a:gd name="T7" fmla="*/ 666 h 858"/>
                <a:gd name="T8" fmla="*/ 241 w 281"/>
                <a:gd name="T9" fmla="*/ 730 h 858"/>
                <a:gd name="T10" fmla="*/ 217 w 281"/>
                <a:gd name="T11" fmla="*/ 786 h 858"/>
                <a:gd name="T12" fmla="*/ 193 w 281"/>
                <a:gd name="T13" fmla="*/ 826 h 858"/>
                <a:gd name="T14" fmla="*/ 168 w 281"/>
                <a:gd name="T15" fmla="*/ 850 h 858"/>
                <a:gd name="T16" fmla="*/ 136 w 281"/>
                <a:gd name="T17" fmla="*/ 858 h 858"/>
                <a:gd name="T18" fmla="*/ 112 w 281"/>
                <a:gd name="T19" fmla="*/ 850 h 858"/>
                <a:gd name="T20" fmla="*/ 88 w 281"/>
                <a:gd name="T21" fmla="*/ 826 h 858"/>
                <a:gd name="T22" fmla="*/ 64 w 281"/>
                <a:gd name="T23" fmla="*/ 786 h 858"/>
                <a:gd name="T24" fmla="*/ 40 w 281"/>
                <a:gd name="T25" fmla="*/ 730 h 858"/>
                <a:gd name="T26" fmla="*/ 24 w 281"/>
                <a:gd name="T27" fmla="*/ 666 h 858"/>
                <a:gd name="T28" fmla="*/ 8 w 281"/>
                <a:gd name="T29" fmla="*/ 594 h 858"/>
                <a:gd name="T30" fmla="*/ 0 w 281"/>
                <a:gd name="T31" fmla="*/ 513 h 858"/>
                <a:gd name="T32" fmla="*/ 0 w 281"/>
                <a:gd name="T33" fmla="*/ 425 h 858"/>
                <a:gd name="T34" fmla="*/ 0 w 281"/>
                <a:gd name="T35" fmla="*/ 337 h 858"/>
                <a:gd name="T36" fmla="*/ 8 w 281"/>
                <a:gd name="T37" fmla="*/ 257 h 858"/>
                <a:gd name="T38" fmla="*/ 24 w 281"/>
                <a:gd name="T39" fmla="*/ 185 h 858"/>
                <a:gd name="T40" fmla="*/ 40 w 281"/>
                <a:gd name="T41" fmla="*/ 129 h 858"/>
                <a:gd name="T42" fmla="*/ 64 w 281"/>
                <a:gd name="T43" fmla="*/ 72 h 858"/>
                <a:gd name="T44" fmla="*/ 88 w 281"/>
                <a:gd name="T45" fmla="*/ 32 h 858"/>
                <a:gd name="T46" fmla="*/ 112 w 281"/>
                <a:gd name="T47" fmla="*/ 8 h 858"/>
                <a:gd name="T48" fmla="*/ 136 w 281"/>
                <a:gd name="T49" fmla="*/ 0 h 858"/>
                <a:gd name="T50" fmla="*/ 168 w 281"/>
                <a:gd name="T51" fmla="*/ 8 h 858"/>
                <a:gd name="T52" fmla="*/ 193 w 281"/>
                <a:gd name="T53" fmla="*/ 32 h 858"/>
                <a:gd name="T54" fmla="*/ 217 w 281"/>
                <a:gd name="T55" fmla="*/ 72 h 858"/>
                <a:gd name="T56" fmla="*/ 241 w 281"/>
                <a:gd name="T57" fmla="*/ 129 h 858"/>
                <a:gd name="T58" fmla="*/ 257 w 281"/>
                <a:gd name="T59" fmla="*/ 185 h 858"/>
                <a:gd name="T60" fmla="*/ 273 w 281"/>
                <a:gd name="T61" fmla="*/ 257 h 858"/>
                <a:gd name="T62" fmla="*/ 281 w 281"/>
                <a:gd name="T63" fmla="*/ 337 h 858"/>
                <a:gd name="T64" fmla="*/ 281 w 281"/>
                <a:gd name="T65" fmla="*/ 425 h 85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1"/>
                <a:gd name="T100" fmla="*/ 0 h 858"/>
                <a:gd name="T101" fmla="*/ 281 w 281"/>
                <a:gd name="T102" fmla="*/ 858 h 85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1" h="858">
                  <a:moveTo>
                    <a:pt x="281" y="425"/>
                  </a:moveTo>
                  <a:lnTo>
                    <a:pt x="281" y="513"/>
                  </a:lnTo>
                  <a:lnTo>
                    <a:pt x="273" y="594"/>
                  </a:lnTo>
                  <a:lnTo>
                    <a:pt x="257" y="666"/>
                  </a:lnTo>
                  <a:lnTo>
                    <a:pt x="241" y="730"/>
                  </a:lnTo>
                  <a:lnTo>
                    <a:pt x="217" y="786"/>
                  </a:lnTo>
                  <a:lnTo>
                    <a:pt x="193" y="826"/>
                  </a:lnTo>
                  <a:lnTo>
                    <a:pt x="168" y="850"/>
                  </a:lnTo>
                  <a:lnTo>
                    <a:pt x="136" y="858"/>
                  </a:lnTo>
                  <a:lnTo>
                    <a:pt x="112" y="850"/>
                  </a:lnTo>
                  <a:lnTo>
                    <a:pt x="88" y="826"/>
                  </a:lnTo>
                  <a:lnTo>
                    <a:pt x="64" y="786"/>
                  </a:lnTo>
                  <a:lnTo>
                    <a:pt x="40" y="730"/>
                  </a:lnTo>
                  <a:lnTo>
                    <a:pt x="24" y="666"/>
                  </a:lnTo>
                  <a:lnTo>
                    <a:pt x="8" y="594"/>
                  </a:lnTo>
                  <a:lnTo>
                    <a:pt x="0" y="513"/>
                  </a:lnTo>
                  <a:lnTo>
                    <a:pt x="0" y="425"/>
                  </a:lnTo>
                  <a:lnTo>
                    <a:pt x="0" y="337"/>
                  </a:lnTo>
                  <a:lnTo>
                    <a:pt x="8" y="257"/>
                  </a:lnTo>
                  <a:lnTo>
                    <a:pt x="24" y="185"/>
                  </a:lnTo>
                  <a:lnTo>
                    <a:pt x="40" y="129"/>
                  </a:lnTo>
                  <a:lnTo>
                    <a:pt x="64" y="72"/>
                  </a:lnTo>
                  <a:lnTo>
                    <a:pt x="88" y="32"/>
                  </a:lnTo>
                  <a:lnTo>
                    <a:pt x="112" y="8"/>
                  </a:lnTo>
                  <a:lnTo>
                    <a:pt x="136" y="0"/>
                  </a:lnTo>
                  <a:lnTo>
                    <a:pt x="168" y="8"/>
                  </a:lnTo>
                  <a:lnTo>
                    <a:pt x="193" y="32"/>
                  </a:lnTo>
                  <a:lnTo>
                    <a:pt x="217" y="72"/>
                  </a:lnTo>
                  <a:lnTo>
                    <a:pt x="241" y="129"/>
                  </a:lnTo>
                  <a:lnTo>
                    <a:pt x="257" y="185"/>
                  </a:lnTo>
                  <a:lnTo>
                    <a:pt x="273" y="257"/>
                  </a:lnTo>
                  <a:lnTo>
                    <a:pt x="281" y="337"/>
                  </a:lnTo>
                  <a:lnTo>
                    <a:pt x="281" y="425"/>
                  </a:lnTo>
                  <a:close/>
                </a:path>
              </a:pathLst>
            </a:custGeom>
            <a:solidFill>
              <a:srgbClr val="FF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Freeform 15"/>
            <p:cNvSpPr>
              <a:spLocks noChangeAspect="1"/>
            </p:cNvSpPr>
            <p:nvPr/>
          </p:nvSpPr>
          <p:spPr bwMode="auto">
            <a:xfrm>
              <a:off x="1441" y="2178"/>
              <a:ext cx="265" cy="842"/>
            </a:xfrm>
            <a:custGeom>
              <a:avLst/>
              <a:gdLst>
                <a:gd name="T0" fmla="*/ 265 w 265"/>
                <a:gd name="T1" fmla="*/ 425 h 842"/>
                <a:gd name="T2" fmla="*/ 265 w 265"/>
                <a:gd name="T3" fmla="*/ 505 h 842"/>
                <a:gd name="T4" fmla="*/ 257 w 265"/>
                <a:gd name="T5" fmla="*/ 586 h 842"/>
                <a:gd name="T6" fmla="*/ 241 w 265"/>
                <a:gd name="T7" fmla="*/ 658 h 842"/>
                <a:gd name="T8" fmla="*/ 225 w 265"/>
                <a:gd name="T9" fmla="*/ 722 h 842"/>
                <a:gd name="T10" fmla="*/ 209 w 265"/>
                <a:gd name="T11" fmla="*/ 770 h 842"/>
                <a:gd name="T12" fmla="*/ 185 w 265"/>
                <a:gd name="T13" fmla="*/ 810 h 842"/>
                <a:gd name="T14" fmla="*/ 160 w 265"/>
                <a:gd name="T15" fmla="*/ 834 h 842"/>
                <a:gd name="T16" fmla="*/ 136 w 265"/>
                <a:gd name="T17" fmla="*/ 842 h 842"/>
                <a:gd name="T18" fmla="*/ 104 w 265"/>
                <a:gd name="T19" fmla="*/ 834 h 842"/>
                <a:gd name="T20" fmla="*/ 80 w 265"/>
                <a:gd name="T21" fmla="*/ 810 h 842"/>
                <a:gd name="T22" fmla="*/ 56 w 265"/>
                <a:gd name="T23" fmla="*/ 770 h 842"/>
                <a:gd name="T24" fmla="*/ 40 w 265"/>
                <a:gd name="T25" fmla="*/ 722 h 842"/>
                <a:gd name="T26" fmla="*/ 24 w 265"/>
                <a:gd name="T27" fmla="*/ 658 h 842"/>
                <a:gd name="T28" fmla="*/ 8 w 265"/>
                <a:gd name="T29" fmla="*/ 586 h 842"/>
                <a:gd name="T30" fmla="*/ 0 w 265"/>
                <a:gd name="T31" fmla="*/ 505 h 842"/>
                <a:gd name="T32" fmla="*/ 0 w 265"/>
                <a:gd name="T33" fmla="*/ 425 h 842"/>
                <a:gd name="T34" fmla="*/ 0 w 265"/>
                <a:gd name="T35" fmla="*/ 337 h 842"/>
                <a:gd name="T36" fmla="*/ 8 w 265"/>
                <a:gd name="T37" fmla="*/ 257 h 842"/>
                <a:gd name="T38" fmla="*/ 24 w 265"/>
                <a:gd name="T39" fmla="*/ 185 h 842"/>
                <a:gd name="T40" fmla="*/ 40 w 265"/>
                <a:gd name="T41" fmla="*/ 129 h 842"/>
                <a:gd name="T42" fmla="*/ 56 w 265"/>
                <a:gd name="T43" fmla="*/ 72 h 842"/>
                <a:gd name="T44" fmla="*/ 80 w 265"/>
                <a:gd name="T45" fmla="*/ 32 h 842"/>
                <a:gd name="T46" fmla="*/ 104 w 265"/>
                <a:gd name="T47" fmla="*/ 8 h 842"/>
                <a:gd name="T48" fmla="*/ 136 w 265"/>
                <a:gd name="T49" fmla="*/ 0 h 842"/>
                <a:gd name="T50" fmla="*/ 160 w 265"/>
                <a:gd name="T51" fmla="*/ 8 h 842"/>
                <a:gd name="T52" fmla="*/ 185 w 265"/>
                <a:gd name="T53" fmla="*/ 32 h 842"/>
                <a:gd name="T54" fmla="*/ 209 w 265"/>
                <a:gd name="T55" fmla="*/ 72 h 842"/>
                <a:gd name="T56" fmla="*/ 225 w 265"/>
                <a:gd name="T57" fmla="*/ 129 h 842"/>
                <a:gd name="T58" fmla="*/ 241 w 265"/>
                <a:gd name="T59" fmla="*/ 185 h 842"/>
                <a:gd name="T60" fmla="*/ 257 w 265"/>
                <a:gd name="T61" fmla="*/ 257 h 842"/>
                <a:gd name="T62" fmla="*/ 265 w 265"/>
                <a:gd name="T63" fmla="*/ 337 h 842"/>
                <a:gd name="T64" fmla="*/ 265 w 265"/>
                <a:gd name="T65" fmla="*/ 425 h 8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5"/>
                <a:gd name="T100" fmla="*/ 0 h 842"/>
                <a:gd name="T101" fmla="*/ 265 w 265"/>
                <a:gd name="T102" fmla="*/ 842 h 8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5" h="842">
                  <a:moveTo>
                    <a:pt x="265" y="425"/>
                  </a:moveTo>
                  <a:lnTo>
                    <a:pt x="265" y="505"/>
                  </a:lnTo>
                  <a:lnTo>
                    <a:pt x="257" y="586"/>
                  </a:lnTo>
                  <a:lnTo>
                    <a:pt x="241" y="658"/>
                  </a:lnTo>
                  <a:lnTo>
                    <a:pt x="225" y="722"/>
                  </a:lnTo>
                  <a:lnTo>
                    <a:pt x="209" y="770"/>
                  </a:lnTo>
                  <a:lnTo>
                    <a:pt x="185" y="810"/>
                  </a:lnTo>
                  <a:lnTo>
                    <a:pt x="160" y="834"/>
                  </a:lnTo>
                  <a:lnTo>
                    <a:pt x="136" y="842"/>
                  </a:lnTo>
                  <a:lnTo>
                    <a:pt x="104" y="834"/>
                  </a:lnTo>
                  <a:lnTo>
                    <a:pt x="80" y="810"/>
                  </a:lnTo>
                  <a:lnTo>
                    <a:pt x="56" y="770"/>
                  </a:lnTo>
                  <a:lnTo>
                    <a:pt x="40" y="722"/>
                  </a:lnTo>
                  <a:lnTo>
                    <a:pt x="24" y="658"/>
                  </a:lnTo>
                  <a:lnTo>
                    <a:pt x="8" y="586"/>
                  </a:lnTo>
                  <a:lnTo>
                    <a:pt x="0" y="505"/>
                  </a:lnTo>
                  <a:lnTo>
                    <a:pt x="0" y="425"/>
                  </a:lnTo>
                  <a:lnTo>
                    <a:pt x="0" y="337"/>
                  </a:lnTo>
                  <a:lnTo>
                    <a:pt x="8" y="257"/>
                  </a:lnTo>
                  <a:lnTo>
                    <a:pt x="24" y="185"/>
                  </a:lnTo>
                  <a:lnTo>
                    <a:pt x="40" y="129"/>
                  </a:lnTo>
                  <a:lnTo>
                    <a:pt x="56" y="72"/>
                  </a:lnTo>
                  <a:lnTo>
                    <a:pt x="80" y="32"/>
                  </a:lnTo>
                  <a:lnTo>
                    <a:pt x="104" y="8"/>
                  </a:lnTo>
                  <a:lnTo>
                    <a:pt x="136" y="0"/>
                  </a:lnTo>
                  <a:lnTo>
                    <a:pt x="160" y="8"/>
                  </a:lnTo>
                  <a:lnTo>
                    <a:pt x="185" y="32"/>
                  </a:lnTo>
                  <a:lnTo>
                    <a:pt x="209" y="72"/>
                  </a:lnTo>
                  <a:lnTo>
                    <a:pt x="225" y="129"/>
                  </a:lnTo>
                  <a:lnTo>
                    <a:pt x="241" y="185"/>
                  </a:lnTo>
                  <a:lnTo>
                    <a:pt x="257" y="257"/>
                  </a:lnTo>
                  <a:lnTo>
                    <a:pt x="265" y="337"/>
                  </a:lnTo>
                  <a:lnTo>
                    <a:pt x="265" y="425"/>
                  </a:lnTo>
                  <a:close/>
                </a:path>
              </a:pathLst>
            </a:custGeom>
            <a:solidFill>
              <a:srgbClr val="FF9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Freeform 16"/>
            <p:cNvSpPr>
              <a:spLocks noChangeAspect="1"/>
            </p:cNvSpPr>
            <p:nvPr/>
          </p:nvSpPr>
          <p:spPr bwMode="auto">
            <a:xfrm>
              <a:off x="1449" y="2186"/>
              <a:ext cx="249" cy="826"/>
            </a:xfrm>
            <a:custGeom>
              <a:avLst/>
              <a:gdLst>
                <a:gd name="T0" fmla="*/ 249 w 249"/>
                <a:gd name="T1" fmla="*/ 417 h 826"/>
                <a:gd name="T2" fmla="*/ 249 w 249"/>
                <a:gd name="T3" fmla="*/ 497 h 826"/>
                <a:gd name="T4" fmla="*/ 241 w 249"/>
                <a:gd name="T5" fmla="*/ 578 h 826"/>
                <a:gd name="T6" fmla="*/ 225 w 249"/>
                <a:gd name="T7" fmla="*/ 642 h 826"/>
                <a:gd name="T8" fmla="*/ 217 w 249"/>
                <a:gd name="T9" fmla="*/ 706 h 826"/>
                <a:gd name="T10" fmla="*/ 193 w 249"/>
                <a:gd name="T11" fmla="*/ 754 h 826"/>
                <a:gd name="T12" fmla="*/ 177 w 249"/>
                <a:gd name="T13" fmla="*/ 794 h 826"/>
                <a:gd name="T14" fmla="*/ 152 w 249"/>
                <a:gd name="T15" fmla="*/ 818 h 826"/>
                <a:gd name="T16" fmla="*/ 128 w 249"/>
                <a:gd name="T17" fmla="*/ 826 h 826"/>
                <a:gd name="T18" fmla="*/ 104 w 249"/>
                <a:gd name="T19" fmla="*/ 818 h 826"/>
                <a:gd name="T20" fmla="*/ 80 w 249"/>
                <a:gd name="T21" fmla="*/ 794 h 826"/>
                <a:gd name="T22" fmla="*/ 56 w 249"/>
                <a:gd name="T23" fmla="*/ 754 h 826"/>
                <a:gd name="T24" fmla="*/ 40 w 249"/>
                <a:gd name="T25" fmla="*/ 706 h 826"/>
                <a:gd name="T26" fmla="*/ 24 w 249"/>
                <a:gd name="T27" fmla="*/ 642 h 826"/>
                <a:gd name="T28" fmla="*/ 8 w 249"/>
                <a:gd name="T29" fmla="*/ 578 h 826"/>
                <a:gd name="T30" fmla="*/ 0 w 249"/>
                <a:gd name="T31" fmla="*/ 497 h 826"/>
                <a:gd name="T32" fmla="*/ 0 w 249"/>
                <a:gd name="T33" fmla="*/ 417 h 826"/>
                <a:gd name="T34" fmla="*/ 0 w 249"/>
                <a:gd name="T35" fmla="*/ 329 h 826"/>
                <a:gd name="T36" fmla="*/ 8 w 249"/>
                <a:gd name="T37" fmla="*/ 257 h 826"/>
                <a:gd name="T38" fmla="*/ 24 w 249"/>
                <a:gd name="T39" fmla="*/ 185 h 826"/>
                <a:gd name="T40" fmla="*/ 40 w 249"/>
                <a:gd name="T41" fmla="*/ 121 h 826"/>
                <a:gd name="T42" fmla="*/ 56 w 249"/>
                <a:gd name="T43" fmla="*/ 73 h 826"/>
                <a:gd name="T44" fmla="*/ 80 w 249"/>
                <a:gd name="T45" fmla="*/ 32 h 826"/>
                <a:gd name="T46" fmla="*/ 104 w 249"/>
                <a:gd name="T47" fmla="*/ 8 h 826"/>
                <a:gd name="T48" fmla="*/ 128 w 249"/>
                <a:gd name="T49" fmla="*/ 0 h 826"/>
                <a:gd name="T50" fmla="*/ 152 w 249"/>
                <a:gd name="T51" fmla="*/ 8 h 826"/>
                <a:gd name="T52" fmla="*/ 177 w 249"/>
                <a:gd name="T53" fmla="*/ 32 h 826"/>
                <a:gd name="T54" fmla="*/ 193 w 249"/>
                <a:gd name="T55" fmla="*/ 73 h 826"/>
                <a:gd name="T56" fmla="*/ 217 w 249"/>
                <a:gd name="T57" fmla="*/ 121 h 826"/>
                <a:gd name="T58" fmla="*/ 225 w 249"/>
                <a:gd name="T59" fmla="*/ 185 h 826"/>
                <a:gd name="T60" fmla="*/ 241 w 249"/>
                <a:gd name="T61" fmla="*/ 257 h 826"/>
                <a:gd name="T62" fmla="*/ 249 w 249"/>
                <a:gd name="T63" fmla="*/ 329 h 826"/>
                <a:gd name="T64" fmla="*/ 249 w 249"/>
                <a:gd name="T65" fmla="*/ 417 h 8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826"/>
                <a:gd name="T101" fmla="*/ 249 w 249"/>
                <a:gd name="T102" fmla="*/ 826 h 8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826">
                  <a:moveTo>
                    <a:pt x="249" y="417"/>
                  </a:moveTo>
                  <a:lnTo>
                    <a:pt x="249" y="497"/>
                  </a:lnTo>
                  <a:lnTo>
                    <a:pt x="241" y="578"/>
                  </a:lnTo>
                  <a:lnTo>
                    <a:pt x="225" y="642"/>
                  </a:lnTo>
                  <a:lnTo>
                    <a:pt x="217" y="706"/>
                  </a:lnTo>
                  <a:lnTo>
                    <a:pt x="193" y="754"/>
                  </a:lnTo>
                  <a:lnTo>
                    <a:pt x="177" y="794"/>
                  </a:lnTo>
                  <a:lnTo>
                    <a:pt x="152" y="818"/>
                  </a:lnTo>
                  <a:lnTo>
                    <a:pt x="128" y="826"/>
                  </a:lnTo>
                  <a:lnTo>
                    <a:pt x="104" y="818"/>
                  </a:lnTo>
                  <a:lnTo>
                    <a:pt x="80" y="794"/>
                  </a:lnTo>
                  <a:lnTo>
                    <a:pt x="56" y="754"/>
                  </a:lnTo>
                  <a:lnTo>
                    <a:pt x="40" y="706"/>
                  </a:lnTo>
                  <a:lnTo>
                    <a:pt x="24" y="642"/>
                  </a:lnTo>
                  <a:lnTo>
                    <a:pt x="8" y="578"/>
                  </a:lnTo>
                  <a:lnTo>
                    <a:pt x="0" y="497"/>
                  </a:lnTo>
                  <a:lnTo>
                    <a:pt x="0" y="417"/>
                  </a:lnTo>
                  <a:lnTo>
                    <a:pt x="0" y="329"/>
                  </a:lnTo>
                  <a:lnTo>
                    <a:pt x="8" y="257"/>
                  </a:lnTo>
                  <a:lnTo>
                    <a:pt x="24" y="185"/>
                  </a:lnTo>
                  <a:lnTo>
                    <a:pt x="40" y="121"/>
                  </a:lnTo>
                  <a:lnTo>
                    <a:pt x="56" y="73"/>
                  </a:lnTo>
                  <a:lnTo>
                    <a:pt x="80" y="32"/>
                  </a:lnTo>
                  <a:lnTo>
                    <a:pt x="104" y="8"/>
                  </a:lnTo>
                  <a:lnTo>
                    <a:pt x="128" y="0"/>
                  </a:lnTo>
                  <a:lnTo>
                    <a:pt x="152" y="8"/>
                  </a:lnTo>
                  <a:lnTo>
                    <a:pt x="177" y="32"/>
                  </a:lnTo>
                  <a:lnTo>
                    <a:pt x="193" y="73"/>
                  </a:lnTo>
                  <a:lnTo>
                    <a:pt x="217" y="121"/>
                  </a:lnTo>
                  <a:lnTo>
                    <a:pt x="225" y="185"/>
                  </a:lnTo>
                  <a:lnTo>
                    <a:pt x="241" y="257"/>
                  </a:lnTo>
                  <a:lnTo>
                    <a:pt x="249" y="329"/>
                  </a:lnTo>
                  <a:lnTo>
                    <a:pt x="249" y="417"/>
                  </a:lnTo>
                  <a:close/>
                </a:path>
              </a:pathLst>
            </a:custGeom>
            <a:solidFill>
              <a:srgbClr val="FFA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Freeform 17"/>
            <p:cNvSpPr>
              <a:spLocks noChangeAspect="1"/>
            </p:cNvSpPr>
            <p:nvPr/>
          </p:nvSpPr>
          <p:spPr bwMode="auto">
            <a:xfrm>
              <a:off x="1449" y="2186"/>
              <a:ext cx="249" cy="826"/>
            </a:xfrm>
            <a:custGeom>
              <a:avLst/>
              <a:gdLst>
                <a:gd name="T0" fmla="*/ 249 w 249"/>
                <a:gd name="T1" fmla="*/ 417 h 826"/>
                <a:gd name="T2" fmla="*/ 249 w 249"/>
                <a:gd name="T3" fmla="*/ 497 h 826"/>
                <a:gd name="T4" fmla="*/ 241 w 249"/>
                <a:gd name="T5" fmla="*/ 578 h 826"/>
                <a:gd name="T6" fmla="*/ 225 w 249"/>
                <a:gd name="T7" fmla="*/ 642 h 826"/>
                <a:gd name="T8" fmla="*/ 217 w 249"/>
                <a:gd name="T9" fmla="*/ 706 h 826"/>
                <a:gd name="T10" fmla="*/ 193 w 249"/>
                <a:gd name="T11" fmla="*/ 754 h 826"/>
                <a:gd name="T12" fmla="*/ 177 w 249"/>
                <a:gd name="T13" fmla="*/ 794 h 826"/>
                <a:gd name="T14" fmla="*/ 152 w 249"/>
                <a:gd name="T15" fmla="*/ 818 h 826"/>
                <a:gd name="T16" fmla="*/ 128 w 249"/>
                <a:gd name="T17" fmla="*/ 826 h 826"/>
                <a:gd name="T18" fmla="*/ 104 w 249"/>
                <a:gd name="T19" fmla="*/ 818 h 826"/>
                <a:gd name="T20" fmla="*/ 80 w 249"/>
                <a:gd name="T21" fmla="*/ 794 h 826"/>
                <a:gd name="T22" fmla="*/ 56 w 249"/>
                <a:gd name="T23" fmla="*/ 754 h 826"/>
                <a:gd name="T24" fmla="*/ 40 w 249"/>
                <a:gd name="T25" fmla="*/ 706 h 826"/>
                <a:gd name="T26" fmla="*/ 24 w 249"/>
                <a:gd name="T27" fmla="*/ 642 h 826"/>
                <a:gd name="T28" fmla="*/ 8 w 249"/>
                <a:gd name="T29" fmla="*/ 578 h 826"/>
                <a:gd name="T30" fmla="*/ 0 w 249"/>
                <a:gd name="T31" fmla="*/ 497 h 826"/>
                <a:gd name="T32" fmla="*/ 0 w 249"/>
                <a:gd name="T33" fmla="*/ 417 h 826"/>
                <a:gd name="T34" fmla="*/ 0 w 249"/>
                <a:gd name="T35" fmla="*/ 329 h 826"/>
                <a:gd name="T36" fmla="*/ 8 w 249"/>
                <a:gd name="T37" fmla="*/ 257 h 826"/>
                <a:gd name="T38" fmla="*/ 24 w 249"/>
                <a:gd name="T39" fmla="*/ 185 h 826"/>
                <a:gd name="T40" fmla="*/ 40 w 249"/>
                <a:gd name="T41" fmla="*/ 121 h 826"/>
                <a:gd name="T42" fmla="*/ 56 w 249"/>
                <a:gd name="T43" fmla="*/ 73 h 826"/>
                <a:gd name="T44" fmla="*/ 80 w 249"/>
                <a:gd name="T45" fmla="*/ 32 h 826"/>
                <a:gd name="T46" fmla="*/ 104 w 249"/>
                <a:gd name="T47" fmla="*/ 8 h 826"/>
                <a:gd name="T48" fmla="*/ 128 w 249"/>
                <a:gd name="T49" fmla="*/ 0 h 826"/>
                <a:gd name="T50" fmla="*/ 152 w 249"/>
                <a:gd name="T51" fmla="*/ 8 h 826"/>
                <a:gd name="T52" fmla="*/ 177 w 249"/>
                <a:gd name="T53" fmla="*/ 32 h 826"/>
                <a:gd name="T54" fmla="*/ 193 w 249"/>
                <a:gd name="T55" fmla="*/ 73 h 826"/>
                <a:gd name="T56" fmla="*/ 217 w 249"/>
                <a:gd name="T57" fmla="*/ 121 h 826"/>
                <a:gd name="T58" fmla="*/ 225 w 249"/>
                <a:gd name="T59" fmla="*/ 185 h 826"/>
                <a:gd name="T60" fmla="*/ 241 w 249"/>
                <a:gd name="T61" fmla="*/ 257 h 826"/>
                <a:gd name="T62" fmla="*/ 249 w 249"/>
                <a:gd name="T63" fmla="*/ 329 h 826"/>
                <a:gd name="T64" fmla="*/ 249 w 249"/>
                <a:gd name="T65" fmla="*/ 417 h 8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826"/>
                <a:gd name="T101" fmla="*/ 249 w 249"/>
                <a:gd name="T102" fmla="*/ 826 h 8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826">
                  <a:moveTo>
                    <a:pt x="249" y="417"/>
                  </a:moveTo>
                  <a:lnTo>
                    <a:pt x="249" y="497"/>
                  </a:lnTo>
                  <a:lnTo>
                    <a:pt x="241" y="578"/>
                  </a:lnTo>
                  <a:lnTo>
                    <a:pt x="225" y="642"/>
                  </a:lnTo>
                  <a:lnTo>
                    <a:pt x="217" y="706"/>
                  </a:lnTo>
                  <a:lnTo>
                    <a:pt x="193" y="754"/>
                  </a:lnTo>
                  <a:lnTo>
                    <a:pt x="177" y="794"/>
                  </a:lnTo>
                  <a:lnTo>
                    <a:pt x="152" y="818"/>
                  </a:lnTo>
                  <a:lnTo>
                    <a:pt x="128" y="826"/>
                  </a:lnTo>
                  <a:lnTo>
                    <a:pt x="104" y="818"/>
                  </a:lnTo>
                  <a:lnTo>
                    <a:pt x="80" y="794"/>
                  </a:lnTo>
                  <a:lnTo>
                    <a:pt x="56" y="754"/>
                  </a:lnTo>
                  <a:lnTo>
                    <a:pt x="40" y="706"/>
                  </a:lnTo>
                  <a:lnTo>
                    <a:pt x="24" y="642"/>
                  </a:lnTo>
                  <a:lnTo>
                    <a:pt x="8" y="578"/>
                  </a:lnTo>
                  <a:lnTo>
                    <a:pt x="0" y="497"/>
                  </a:lnTo>
                  <a:lnTo>
                    <a:pt x="0" y="417"/>
                  </a:lnTo>
                  <a:lnTo>
                    <a:pt x="0" y="329"/>
                  </a:lnTo>
                  <a:lnTo>
                    <a:pt x="8" y="257"/>
                  </a:lnTo>
                  <a:lnTo>
                    <a:pt x="24" y="185"/>
                  </a:lnTo>
                  <a:lnTo>
                    <a:pt x="40" y="121"/>
                  </a:lnTo>
                  <a:lnTo>
                    <a:pt x="56" y="73"/>
                  </a:lnTo>
                  <a:lnTo>
                    <a:pt x="80" y="32"/>
                  </a:lnTo>
                  <a:lnTo>
                    <a:pt x="104" y="8"/>
                  </a:lnTo>
                  <a:lnTo>
                    <a:pt x="128" y="0"/>
                  </a:lnTo>
                  <a:lnTo>
                    <a:pt x="152" y="8"/>
                  </a:lnTo>
                  <a:lnTo>
                    <a:pt x="177" y="32"/>
                  </a:lnTo>
                  <a:lnTo>
                    <a:pt x="193" y="73"/>
                  </a:lnTo>
                  <a:lnTo>
                    <a:pt x="217" y="121"/>
                  </a:lnTo>
                  <a:lnTo>
                    <a:pt x="225" y="185"/>
                  </a:lnTo>
                  <a:lnTo>
                    <a:pt x="241" y="257"/>
                  </a:lnTo>
                  <a:lnTo>
                    <a:pt x="249" y="329"/>
                  </a:lnTo>
                  <a:lnTo>
                    <a:pt x="249" y="417"/>
                  </a:lnTo>
                  <a:close/>
                </a:path>
              </a:pathLst>
            </a:custGeom>
            <a:solidFill>
              <a:srgbClr val="FFA4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Freeform 18"/>
            <p:cNvSpPr>
              <a:spLocks noChangeAspect="1"/>
            </p:cNvSpPr>
            <p:nvPr/>
          </p:nvSpPr>
          <p:spPr bwMode="auto">
            <a:xfrm>
              <a:off x="1457" y="2194"/>
              <a:ext cx="233" cy="810"/>
            </a:xfrm>
            <a:custGeom>
              <a:avLst/>
              <a:gdLst>
                <a:gd name="T0" fmla="*/ 233 w 233"/>
                <a:gd name="T1" fmla="*/ 409 h 810"/>
                <a:gd name="T2" fmla="*/ 233 w 233"/>
                <a:gd name="T3" fmla="*/ 489 h 810"/>
                <a:gd name="T4" fmla="*/ 225 w 233"/>
                <a:gd name="T5" fmla="*/ 562 h 810"/>
                <a:gd name="T6" fmla="*/ 209 w 233"/>
                <a:gd name="T7" fmla="*/ 634 h 810"/>
                <a:gd name="T8" fmla="*/ 201 w 233"/>
                <a:gd name="T9" fmla="*/ 690 h 810"/>
                <a:gd name="T10" fmla="*/ 185 w 233"/>
                <a:gd name="T11" fmla="*/ 738 h 810"/>
                <a:gd name="T12" fmla="*/ 161 w 233"/>
                <a:gd name="T13" fmla="*/ 778 h 810"/>
                <a:gd name="T14" fmla="*/ 144 w 233"/>
                <a:gd name="T15" fmla="*/ 802 h 810"/>
                <a:gd name="T16" fmla="*/ 120 w 233"/>
                <a:gd name="T17" fmla="*/ 810 h 810"/>
                <a:gd name="T18" fmla="*/ 96 w 233"/>
                <a:gd name="T19" fmla="*/ 802 h 810"/>
                <a:gd name="T20" fmla="*/ 72 w 233"/>
                <a:gd name="T21" fmla="*/ 778 h 810"/>
                <a:gd name="T22" fmla="*/ 56 w 233"/>
                <a:gd name="T23" fmla="*/ 738 h 810"/>
                <a:gd name="T24" fmla="*/ 40 w 233"/>
                <a:gd name="T25" fmla="*/ 690 h 810"/>
                <a:gd name="T26" fmla="*/ 24 w 233"/>
                <a:gd name="T27" fmla="*/ 634 h 810"/>
                <a:gd name="T28" fmla="*/ 8 w 233"/>
                <a:gd name="T29" fmla="*/ 562 h 810"/>
                <a:gd name="T30" fmla="*/ 0 w 233"/>
                <a:gd name="T31" fmla="*/ 489 h 810"/>
                <a:gd name="T32" fmla="*/ 0 w 233"/>
                <a:gd name="T33" fmla="*/ 409 h 810"/>
                <a:gd name="T34" fmla="*/ 0 w 233"/>
                <a:gd name="T35" fmla="*/ 329 h 810"/>
                <a:gd name="T36" fmla="*/ 8 w 233"/>
                <a:gd name="T37" fmla="*/ 249 h 810"/>
                <a:gd name="T38" fmla="*/ 24 w 233"/>
                <a:gd name="T39" fmla="*/ 185 h 810"/>
                <a:gd name="T40" fmla="*/ 40 w 233"/>
                <a:gd name="T41" fmla="*/ 121 h 810"/>
                <a:gd name="T42" fmla="*/ 56 w 233"/>
                <a:gd name="T43" fmla="*/ 73 h 810"/>
                <a:gd name="T44" fmla="*/ 72 w 233"/>
                <a:gd name="T45" fmla="*/ 32 h 810"/>
                <a:gd name="T46" fmla="*/ 96 w 233"/>
                <a:gd name="T47" fmla="*/ 8 h 810"/>
                <a:gd name="T48" fmla="*/ 120 w 233"/>
                <a:gd name="T49" fmla="*/ 0 h 810"/>
                <a:gd name="T50" fmla="*/ 144 w 233"/>
                <a:gd name="T51" fmla="*/ 8 h 810"/>
                <a:gd name="T52" fmla="*/ 161 w 233"/>
                <a:gd name="T53" fmla="*/ 32 h 810"/>
                <a:gd name="T54" fmla="*/ 185 w 233"/>
                <a:gd name="T55" fmla="*/ 73 h 810"/>
                <a:gd name="T56" fmla="*/ 201 w 233"/>
                <a:gd name="T57" fmla="*/ 121 h 810"/>
                <a:gd name="T58" fmla="*/ 209 w 233"/>
                <a:gd name="T59" fmla="*/ 185 h 810"/>
                <a:gd name="T60" fmla="*/ 225 w 233"/>
                <a:gd name="T61" fmla="*/ 249 h 810"/>
                <a:gd name="T62" fmla="*/ 233 w 233"/>
                <a:gd name="T63" fmla="*/ 329 h 810"/>
                <a:gd name="T64" fmla="*/ 233 w 233"/>
                <a:gd name="T65" fmla="*/ 409 h 8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"/>
                <a:gd name="T100" fmla="*/ 0 h 810"/>
                <a:gd name="T101" fmla="*/ 233 w 233"/>
                <a:gd name="T102" fmla="*/ 810 h 8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" h="810">
                  <a:moveTo>
                    <a:pt x="233" y="409"/>
                  </a:moveTo>
                  <a:lnTo>
                    <a:pt x="233" y="489"/>
                  </a:lnTo>
                  <a:lnTo>
                    <a:pt x="225" y="562"/>
                  </a:lnTo>
                  <a:lnTo>
                    <a:pt x="209" y="634"/>
                  </a:lnTo>
                  <a:lnTo>
                    <a:pt x="201" y="690"/>
                  </a:lnTo>
                  <a:lnTo>
                    <a:pt x="185" y="738"/>
                  </a:lnTo>
                  <a:lnTo>
                    <a:pt x="161" y="778"/>
                  </a:lnTo>
                  <a:lnTo>
                    <a:pt x="144" y="802"/>
                  </a:lnTo>
                  <a:lnTo>
                    <a:pt x="120" y="810"/>
                  </a:lnTo>
                  <a:lnTo>
                    <a:pt x="96" y="802"/>
                  </a:lnTo>
                  <a:lnTo>
                    <a:pt x="72" y="778"/>
                  </a:lnTo>
                  <a:lnTo>
                    <a:pt x="56" y="738"/>
                  </a:lnTo>
                  <a:lnTo>
                    <a:pt x="40" y="690"/>
                  </a:lnTo>
                  <a:lnTo>
                    <a:pt x="24" y="634"/>
                  </a:lnTo>
                  <a:lnTo>
                    <a:pt x="8" y="562"/>
                  </a:lnTo>
                  <a:lnTo>
                    <a:pt x="0" y="489"/>
                  </a:lnTo>
                  <a:lnTo>
                    <a:pt x="0" y="409"/>
                  </a:lnTo>
                  <a:lnTo>
                    <a:pt x="0" y="329"/>
                  </a:lnTo>
                  <a:lnTo>
                    <a:pt x="8" y="249"/>
                  </a:lnTo>
                  <a:lnTo>
                    <a:pt x="24" y="185"/>
                  </a:lnTo>
                  <a:lnTo>
                    <a:pt x="40" y="121"/>
                  </a:lnTo>
                  <a:lnTo>
                    <a:pt x="56" y="73"/>
                  </a:lnTo>
                  <a:lnTo>
                    <a:pt x="72" y="32"/>
                  </a:lnTo>
                  <a:lnTo>
                    <a:pt x="96" y="8"/>
                  </a:lnTo>
                  <a:lnTo>
                    <a:pt x="120" y="0"/>
                  </a:lnTo>
                  <a:lnTo>
                    <a:pt x="144" y="8"/>
                  </a:lnTo>
                  <a:lnTo>
                    <a:pt x="161" y="32"/>
                  </a:lnTo>
                  <a:lnTo>
                    <a:pt x="185" y="73"/>
                  </a:lnTo>
                  <a:lnTo>
                    <a:pt x="201" y="121"/>
                  </a:lnTo>
                  <a:lnTo>
                    <a:pt x="209" y="185"/>
                  </a:lnTo>
                  <a:lnTo>
                    <a:pt x="225" y="249"/>
                  </a:lnTo>
                  <a:lnTo>
                    <a:pt x="233" y="329"/>
                  </a:lnTo>
                  <a:lnTo>
                    <a:pt x="233" y="409"/>
                  </a:lnTo>
                  <a:close/>
                </a:path>
              </a:pathLst>
            </a:custGeom>
            <a:solidFill>
              <a:srgbClr val="FFAA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Freeform 19"/>
            <p:cNvSpPr>
              <a:spLocks noChangeAspect="1"/>
            </p:cNvSpPr>
            <p:nvPr/>
          </p:nvSpPr>
          <p:spPr bwMode="auto">
            <a:xfrm>
              <a:off x="1465" y="2202"/>
              <a:ext cx="217" cy="794"/>
            </a:xfrm>
            <a:custGeom>
              <a:avLst/>
              <a:gdLst>
                <a:gd name="T0" fmla="*/ 217 w 217"/>
                <a:gd name="T1" fmla="*/ 401 h 794"/>
                <a:gd name="T2" fmla="*/ 217 w 217"/>
                <a:gd name="T3" fmla="*/ 481 h 794"/>
                <a:gd name="T4" fmla="*/ 209 w 217"/>
                <a:gd name="T5" fmla="*/ 554 h 794"/>
                <a:gd name="T6" fmla="*/ 201 w 217"/>
                <a:gd name="T7" fmla="*/ 618 h 794"/>
                <a:gd name="T8" fmla="*/ 185 w 217"/>
                <a:gd name="T9" fmla="*/ 682 h 794"/>
                <a:gd name="T10" fmla="*/ 169 w 217"/>
                <a:gd name="T11" fmla="*/ 730 h 794"/>
                <a:gd name="T12" fmla="*/ 153 w 217"/>
                <a:gd name="T13" fmla="*/ 762 h 794"/>
                <a:gd name="T14" fmla="*/ 136 w 217"/>
                <a:gd name="T15" fmla="*/ 786 h 794"/>
                <a:gd name="T16" fmla="*/ 112 w 217"/>
                <a:gd name="T17" fmla="*/ 794 h 794"/>
                <a:gd name="T18" fmla="*/ 88 w 217"/>
                <a:gd name="T19" fmla="*/ 786 h 794"/>
                <a:gd name="T20" fmla="*/ 64 w 217"/>
                <a:gd name="T21" fmla="*/ 762 h 794"/>
                <a:gd name="T22" fmla="*/ 48 w 217"/>
                <a:gd name="T23" fmla="*/ 730 h 794"/>
                <a:gd name="T24" fmla="*/ 32 w 217"/>
                <a:gd name="T25" fmla="*/ 682 h 794"/>
                <a:gd name="T26" fmla="*/ 16 w 217"/>
                <a:gd name="T27" fmla="*/ 618 h 794"/>
                <a:gd name="T28" fmla="*/ 8 w 217"/>
                <a:gd name="T29" fmla="*/ 554 h 794"/>
                <a:gd name="T30" fmla="*/ 0 w 217"/>
                <a:gd name="T31" fmla="*/ 481 h 794"/>
                <a:gd name="T32" fmla="*/ 0 w 217"/>
                <a:gd name="T33" fmla="*/ 401 h 794"/>
                <a:gd name="T34" fmla="*/ 0 w 217"/>
                <a:gd name="T35" fmla="*/ 321 h 794"/>
                <a:gd name="T36" fmla="*/ 8 w 217"/>
                <a:gd name="T37" fmla="*/ 241 h 794"/>
                <a:gd name="T38" fmla="*/ 16 w 217"/>
                <a:gd name="T39" fmla="*/ 177 h 794"/>
                <a:gd name="T40" fmla="*/ 32 w 217"/>
                <a:gd name="T41" fmla="*/ 121 h 794"/>
                <a:gd name="T42" fmla="*/ 48 w 217"/>
                <a:gd name="T43" fmla="*/ 65 h 794"/>
                <a:gd name="T44" fmla="*/ 64 w 217"/>
                <a:gd name="T45" fmla="*/ 32 h 794"/>
                <a:gd name="T46" fmla="*/ 88 w 217"/>
                <a:gd name="T47" fmla="*/ 8 h 794"/>
                <a:gd name="T48" fmla="*/ 112 w 217"/>
                <a:gd name="T49" fmla="*/ 0 h 794"/>
                <a:gd name="T50" fmla="*/ 136 w 217"/>
                <a:gd name="T51" fmla="*/ 8 h 794"/>
                <a:gd name="T52" fmla="*/ 153 w 217"/>
                <a:gd name="T53" fmla="*/ 32 h 794"/>
                <a:gd name="T54" fmla="*/ 169 w 217"/>
                <a:gd name="T55" fmla="*/ 65 h 794"/>
                <a:gd name="T56" fmla="*/ 185 w 217"/>
                <a:gd name="T57" fmla="*/ 121 h 794"/>
                <a:gd name="T58" fmla="*/ 201 w 217"/>
                <a:gd name="T59" fmla="*/ 177 h 794"/>
                <a:gd name="T60" fmla="*/ 209 w 217"/>
                <a:gd name="T61" fmla="*/ 241 h 794"/>
                <a:gd name="T62" fmla="*/ 217 w 217"/>
                <a:gd name="T63" fmla="*/ 321 h 794"/>
                <a:gd name="T64" fmla="*/ 217 w 217"/>
                <a:gd name="T65" fmla="*/ 401 h 7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794"/>
                <a:gd name="T101" fmla="*/ 217 w 217"/>
                <a:gd name="T102" fmla="*/ 794 h 79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794">
                  <a:moveTo>
                    <a:pt x="217" y="401"/>
                  </a:moveTo>
                  <a:lnTo>
                    <a:pt x="217" y="481"/>
                  </a:lnTo>
                  <a:lnTo>
                    <a:pt x="209" y="554"/>
                  </a:lnTo>
                  <a:lnTo>
                    <a:pt x="201" y="618"/>
                  </a:lnTo>
                  <a:lnTo>
                    <a:pt x="185" y="682"/>
                  </a:lnTo>
                  <a:lnTo>
                    <a:pt x="169" y="730"/>
                  </a:lnTo>
                  <a:lnTo>
                    <a:pt x="153" y="762"/>
                  </a:lnTo>
                  <a:lnTo>
                    <a:pt x="136" y="786"/>
                  </a:lnTo>
                  <a:lnTo>
                    <a:pt x="112" y="794"/>
                  </a:lnTo>
                  <a:lnTo>
                    <a:pt x="88" y="786"/>
                  </a:lnTo>
                  <a:lnTo>
                    <a:pt x="64" y="762"/>
                  </a:lnTo>
                  <a:lnTo>
                    <a:pt x="48" y="730"/>
                  </a:lnTo>
                  <a:lnTo>
                    <a:pt x="32" y="682"/>
                  </a:lnTo>
                  <a:lnTo>
                    <a:pt x="16" y="618"/>
                  </a:lnTo>
                  <a:lnTo>
                    <a:pt x="8" y="554"/>
                  </a:lnTo>
                  <a:lnTo>
                    <a:pt x="0" y="481"/>
                  </a:lnTo>
                  <a:lnTo>
                    <a:pt x="0" y="401"/>
                  </a:lnTo>
                  <a:lnTo>
                    <a:pt x="0" y="321"/>
                  </a:lnTo>
                  <a:lnTo>
                    <a:pt x="8" y="241"/>
                  </a:lnTo>
                  <a:lnTo>
                    <a:pt x="16" y="177"/>
                  </a:lnTo>
                  <a:lnTo>
                    <a:pt x="32" y="121"/>
                  </a:lnTo>
                  <a:lnTo>
                    <a:pt x="48" y="65"/>
                  </a:lnTo>
                  <a:lnTo>
                    <a:pt x="64" y="32"/>
                  </a:lnTo>
                  <a:lnTo>
                    <a:pt x="88" y="8"/>
                  </a:lnTo>
                  <a:lnTo>
                    <a:pt x="112" y="0"/>
                  </a:lnTo>
                  <a:lnTo>
                    <a:pt x="136" y="8"/>
                  </a:lnTo>
                  <a:lnTo>
                    <a:pt x="153" y="32"/>
                  </a:lnTo>
                  <a:lnTo>
                    <a:pt x="169" y="65"/>
                  </a:lnTo>
                  <a:lnTo>
                    <a:pt x="185" y="121"/>
                  </a:lnTo>
                  <a:lnTo>
                    <a:pt x="201" y="177"/>
                  </a:lnTo>
                  <a:lnTo>
                    <a:pt x="209" y="241"/>
                  </a:lnTo>
                  <a:lnTo>
                    <a:pt x="217" y="321"/>
                  </a:lnTo>
                  <a:lnTo>
                    <a:pt x="217" y="401"/>
                  </a:lnTo>
                  <a:close/>
                </a:path>
              </a:pathLst>
            </a:custGeom>
            <a:solidFill>
              <a:srgbClr val="FFB0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Freeform 20"/>
            <p:cNvSpPr>
              <a:spLocks noChangeAspect="1"/>
            </p:cNvSpPr>
            <p:nvPr/>
          </p:nvSpPr>
          <p:spPr bwMode="auto">
            <a:xfrm>
              <a:off x="1473" y="2210"/>
              <a:ext cx="201" cy="778"/>
            </a:xfrm>
            <a:custGeom>
              <a:avLst/>
              <a:gdLst>
                <a:gd name="T0" fmla="*/ 201 w 201"/>
                <a:gd name="T1" fmla="*/ 393 h 778"/>
                <a:gd name="T2" fmla="*/ 201 w 201"/>
                <a:gd name="T3" fmla="*/ 473 h 778"/>
                <a:gd name="T4" fmla="*/ 193 w 201"/>
                <a:gd name="T5" fmla="*/ 537 h 778"/>
                <a:gd name="T6" fmla="*/ 185 w 201"/>
                <a:gd name="T7" fmla="*/ 610 h 778"/>
                <a:gd name="T8" fmla="*/ 177 w 201"/>
                <a:gd name="T9" fmla="*/ 666 h 778"/>
                <a:gd name="T10" fmla="*/ 161 w 201"/>
                <a:gd name="T11" fmla="*/ 714 h 778"/>
                <a:gd name="T12" fmla="*/ 145 w 201"/>
                <a:gd name="T13" fmla="*/ 746 h 778"/>
                <a:gd name="T14" fmla="*/ 128 w 201"/>
                <a:gd name="T15" fmla="*/ 770 h 778"/>
                <a:gd name="T16" fmla="*/ 104 w 201"/>
                <a:gd name="T17" fmla="*/ 778 h 778"/>
                <a:gd name="T18" fmla="*/ 80 w 201"/>
                <a:gd name="T19" fmla="*/ 770 h 778"/>
                <a:gd name="T20" fmla="*/ 64 w 201"/>
                <a:gd name="T21" fmla="*/ 746 h 778"/>
                <a:gd name="T22" fmla="*/ 40 w 201"/>
                <a:gd name="T23" fmla="*/ 714 h 778"/>
                <a:gd name="T24" fmla="*/ 32 w 201"/>
                <a:gd name="T25" fmla="*/ 666 h 778"/>
                <a:gd name="T26" fmla="*/ 16 w 201"/>
                <a:gd name="T27" fmla="*/ 610 h 778"/>
                <a:gd name="T28" fmla="*/ 8 w 201"/>
                <a:gd name="T29" fmla="*/ 537 h 778"/>
                <a:gd name="T30" fmla="*/ 0 w 201"/>
                <a:gd name="T31" fmla="*/ 473 h 778"/>
                <a:gd name="T32" fmla="*/ 0 w 201"/>
                <a:gd name="T33" fmla="*/ 393 h 778"/>
                <a:gd name="T34" fmla="*/ 0 w 201"/>
                <a:gd name="T35" fmla="*/ 313 h 778"/>
                <a:gd name="T36" fmla="*/ 8 w 201"/>
                <a:gd name="T37" fmla="*/ 241 h 778"/>
                <a:gd name="T38" fmla="*/ 16 w 201"/>
                <a:gd name="T39" fmla="*/ 177 h 778"/>
                <a:gd name="T40" fmla="*/ 32 w 201"/>
                <a:gd name="T41" fmla="*/ 113 h 778"/>
                <a:gd name="T42" fmla="*/ 40 w 201"/>
                <a:gd name="T43" fmla="*/ 65 h 778"/>
                <a:gd name="T44" fmla="*/ 64 w 201"/>
                <a:gd name="T45" fmla="*/ 32 h 778"/>
                <a:gd name="T46" fmla="*/ 80 w 201"/>
                <a:gd name="T47" fmla="*/ 8 h 778"/>
                <a:gd name="T48" fmla="*/ 104 w 201"/>
                <a:gd name="T49" fmla="*/ 0 h 778"/>
                <a:gd name="T50" fmla="*/ 128 w 201"/>
                <a:gd name="T51" fmla="*/ 8 h 778"/>
                <a:gd name="T52" fmla="*/ 145 w 201"/>
                <a:gd name="T53" fmla="*/ 32 h 778"/>
                <a:gd name="T54" fmla="*/ 161 w 201"/>
                <a:gd name="T55" fmla="*/ 65 h 778"/>
                <a:gd name="T56" fmla="*/ 177 w 201"/>
                <a:gd name="T57" fmla="*/ 113 h 778"/>
                <a:gd name="T58" fmla="*/ 185 w 201"/>
                <a:gd name="T59" fmla="*/ 177 h 778"/>
                <a:gd name="T60" fmla="*/ 193 w 201"/>
                <a:gd name="T61" fmla="*/ 241 h 778"/>
                <a:gd name="T62" fmla="*/ 201 w 201"/>
                <a:gd name="T63" fmla="*/ 313 h 778"/>
                <a:gd name="T64" fmla="*/ 201 w 201"/>
                <a:gd name="T65" fmla="*/ 393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778"/>
                <a:gd name="T101" fmla="*/ 201 w 201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778">
                  <a:moveTo>
                    <a:pt x="201" y="393"/>
                  </a:moveTo>
                  <a:lnTo>
                    <a:pt x="201" y="473"/>
                  </a:lnTo>
                  <a:lnTo>
                    <a:pt x="193" y="537"/>
                  </a:lnTo>
                  <a:lnTo>
                    <a:pt x="185" y="610"/>
                  </a:lnTo>
                  <a:lnTo>
                    <a:pt x="177" y="666"/>
                  </a:lnTo>
                  <a:lnTo>
                    <a:pt x="161" y="714"/>
                  </a:lnTo>
                  <a:lnTo>
                    <a:pt x="145" y="746"/>
                  </a:lnTo>
                  <a:lnTo>
                    <a:pt x="128" y="770"/>
                  </a:lnTo>
                  <a:lnTo>
                    <a:pt x="104" y="778"/>
                  </a:lnTo>
                  <a:lnTo>
                    <a:pt x="80" y="770"/>
                  </a:lnTo>
                  <a:lnTo>
                    <a:pt x="64" y="746"/>
                  </a:lnTo>
                  <a:lnTo>
                    <a:pt x="40" y="714"/>
                  </a:lnTo>
                  <a:lnTo>
                    <a:pt x="32" y="666"/>
                  </a:lnTo>
                  <a:lnTo>
                    <a:pt x="16" y="610"/>
                  </a:lnTo>
                  <a:lnTo>
                    <a:pt x="8" y="537"/>
                  </a:lnTo>
                  <a:lnTo>
                    <a:pt x="0" y="473"/>
                  </a:lnTo>
                  <a:lnTo>
                    <a:pt x="0" y="393"/>
                  </a:lnTo>
                  <a:lnTo>
                    <a:pt x="0" y="313"/>
                  </a:lnTo>
                  <a:lnTo>
                    <a:pt x="8" y="241"/>
                  </a:lnTo>
                  <a:lnTo>
                    <a:pt x="16" y="177"/>
                  </a:lnTo>
                  <a:lnTo>
                    <a:pt x="32" y="113"/>
                  </a:lnTo>
                  <a:lnTo>
                    <a:pt x="40" y="65"/>
                  </a:lnTo>
                  <a:lnTo>
                    <a:pt x="64" y="32"/>
                  </a:lnTo>
                  <a:lnTo>
                    <a:pt x="80" y="8"/>
                  </a:lnTo>
                  <a:lnTo>
                    <a:pt x="104" y="0"/>
                  </a:lnTo>
                  <a:lnTo>
                    <a:pt x="128" y="8"/>
                  </a:lnTo>
                  <a:lnTo>
                    <a:pt x="145" y="32"/>
                  </a:lnTo>
                  <a:lnTo>
                    <a:pt x="161" y="65"/>
                  </a:lnTo>
                  <a:lnTo>
                    <a:pt x="177" y="113"/>
                  </a:lnTo>
                  <a:lnTo>
                    <a:pt x="185" y="177"/>
                  </a:lnTo>
                  <a:lnTo>
                    <a:pt x="193" y="241"/>
                  </a:lnTo>
                  <a:lnTo>
                    <a:pt x="201" y="313"/>
                  </a:lnTo>
                  <a:lnTo>
                    <a:pt x="201" y="393"/>
                  </a:lnTo>
                  <a:close/>
                </a:path>
              </a:pathLst>
            </a:custGeom>
            <a:solidFill>
              <a:srgbClr val="FFB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Freeform 21"/>
            <p:cNvSpPr>
              <a:spLocks noChangeAspect="1"/>
            </p:cNvSpPr>
            <p:nvPr/>
          </p:nvSpPr>
          <p:spPr bwMode="auto">
            <a:xfrm>
              <a:off x="1479" y="2208"/>
              <a:ext cx="201" cy="778"/>
            </a:xfrm>
            <a:custGeom>
              <a:avLst/>
              <a:gdLst>
                <a:gd name="T0" fmla="*/ 201 w 201"/>
                <a:gd name="T1" fmla="*/ 393 h 778"/>
                <a:gd name="T2" fmla="*/ 201 w 201"/>
                <a:gd name="T3" fmla="*/ 473 h 778"/>
                <a:gd name="T4" fmla="*/ 193 w 201"/>
                <a:gd name="T5" fmla="*/ 537 h 778"/>
                <a:gd name="T6" fmla="*/ 185 w 201"/>
                <a:gd name="T7" fmla="*/ 610 h 778"/>
                <a:gd name="T8" fmla="*/ 169 w 201"/>
                <a:gd name="T9" fmla="*/ 666 h 778"/>
                <a:gd name="T10" fmla="*/ 153 w 201"/>
                <a:gd name="T11" fmla="*/ 714 h 778"/>
                <a:gd name="T12" fmla="*/ 136 w 201"/>
                <a:gd name="T13" fmla="*/ 746 h 778"/>
                <a:gd name="T14" fmla="*/ 120 w 201"/>
                <a:gd name="T15" fmla="*/ 770 h 778"/>
                <a:gd name="T16" fmla="*/ 104 w 201"/>
                <a:gd name="T17" fmla="*/ 778 h 778"/>
                <a:gd name="T18" fmla="*/ 80 w 201"/>
                <a:gd name="T19" fmla="*/ 770 h 778"/>
                <a:gd name="T20" fmla="*/ 64 w 201"/>
                <a:gd name="T21" fmla="*/ 746 h 778"/>
                <a:gd name="T22" fmla="*/ 48 w 201"/>
                <a:gd name="T23" fmla="*/ 714 h 778"/>
                <a:gd name="T24" fmla="*/ 32 w 201"/>
                <a:gd name="T25" fmla="*/ 666 h 778"/>
                <a:gd name="T26" fmla="*/ 16 w 201"/>
                <a:gd name="T27" fmla="*/ 610 h 778"/>
                <a:gd name="T28" fmla="*/ 8 w 201"/>
                <a:gd name="T29" fmla="*/ 537 h 778"/>
                <a:gd name="T30" fmla="*/ 0 w 201"/>
                <a:gd name="T31" fmla="*/ 473 h 778"/>
                <a:gd name="T32" fmla="*/ 0 w 201"/>
                <a:gd name="T33" fmla="*/ 393 h 778"/>
                <a:gd name="T34" fmla="*/ 0 w 201"/>
                <a:gd name="T35" fmla="*/ 313 h 778"/>
                <a:gd name="T36" fmla="*/ 8 w 201"/>
                <a:gd name="T37" fmla="*/ 241 h 778"/>
                <a:gd name="T38" fmla="*/ 16 w 201"/>
                <a:gd name="T39" fmla="*/ 177 h 778"/>
                <a:gd name="T40" fmla="*/ 32 w 201"/>
                <a:gd name="T41" fmla="*/ 113 h 778"/>
                <a:gd name="T42" fmla="*/ 48 w 201"/>
                <a:gd name="T43" fmla="*/ 65 h 778"/>
                <a:gd name="T44" fmla="*/ 64 w 201"/>
                <a:gd name="T45" fmla="*/ 32 h 778"/>
                <a:gd name="T46" fmla="*/ 80 w 201"/>
                <a:gd name="T47" fmla="*/ 8 h 778"/>
                <a:gd name="T48" fmla="*/ 104 w 201"/>
                <a:gd name="T49" fmla="*/ 0 h 778"/>
                <a:gd name="T50" fmla="*/ 120 w 201"/>
                <a:gd name="T51" fmla="*/ 8 h 778"/>
                <a:gd name="T52" fmla="*/ 136 w 201"/>
                <a:gd name="T53" fmla="*/ 32 h 778"/>
                <a:gd name="T54" fmla="*/ 153 w 201"/>
                <a:gd name="T55" fmla="*/ 65 h 778"/>
                <a:gd name="T56" fmla="*/ 169 w 201"/>
                <a:gd name="T57" fmla="*/ 113 h 778"/>
                <a:gd name="T58" fmla="*/ 185 w 201"/>
                <a:gd name="T59" fmla="*/ 177 h 778"/>
                <a:gd name="T60" fmla="*/ 193 w 201"/>
                <a:gd name="T61" fmla="*/ 241 h 778"/>
                <a:gd name="T62" fmla="*/ 201 w 201"/>
                <a:gd name="T63" fmla="*/ 313 h 778"/>
                <a:gd name="T64" fmla="*/ 201 w 201"/>
                <a:gd name="T65" fmla="*/ 393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1"/>
                <a:gd name="T100" fmla="*/ 0 h 778"/>
                <a:gd name="T101" fmla="*/ 201 w 201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1" h="778">
                  <a:moveTo>
                    <a:pt x="201" y="393"/>
                  </a:moveTo>
                  <a:lnTo>
                    <a:pt x="201" y="473"/>
                  </a:lnTo>
                  <a:lnTo>
                    <a:pt x="193" y="537"/>
                  </a:lnTo>
                  <a:lnTo>
                    <a:pt x="185" y="610"/>
                  </a:lnTo>
                  <a:lnTo>
                    <a:pt x="169" y="666"/>
                  </a:lnTo>
                  <a:lnTo>
                    <a:pt x="153" y="714"/>
                  </a:lnTo>
                  <a:lnTo>
                    <a:pt x="136" y="746"/>
                  </a:lnTo>
                  <a:lnTo>
                    <a:pt x="120" y="770"/>
                  </a:lnTo>
                  <a:lnTo>
                    <a:pt x="104" y="778"/>
                  </a:lnTo>
                  <a:lnTo>
                    <a:pt x="80" y="770"/>
                  </a:lnTo>
                  <a:lnTo>
                    <a:pt x="64" y="746"/>
                  </a:lnTo>
                  <a:lnTo>
                    <a:pt x="48" y="714"/>
                  </a:lnTo>
                  <a:lnTo>
                    <a:pt x="32" y="666"/>
                  </a:lnTo>
                  <a:lnTo>
                    <a:pt x="16" y="610"/>
                  </a:lnTo>
                  <a:lnTo>
                    <a:pt x="8" y="537"/>
                  </a:lnTo>
                  <a:lnTo>
                    <a:pt x="0" y="473"/>
                  </a:lnTo>
                  <a:lnTo>
                    <a:pt x="0" y="393"/>
                  </a:lnTo>
                  <a:lnTo>
                    <a:pt x="0" y="313"/>
                  </a:lnTo>
                  <a:lnTo>
                    <a:pt x="8" y="241"/>
                  </a:lnTo>
                  <a:lnTo>
                    <a:pt x="16" y="177"/>
                  </a:lnTo>
                  <a:lnTo>
                    <a:pt x="32" y="113"/>
                  </a:lnTo>
                  <a:lnTo>
                    <a:pt x="48" y="65"/>
                  </a:lnTo>
                  <a:lnTo>
                    <a:pt x="64" y="32"/>
                  </a:lnTo>
                  <a:lnTo>
                    <a:pt x="80" y="8"/>
                  </a:lnTo>
                  <a:lnTo>
                    <a:pt x="104" y="0"/>
                  </a:lnTo>
                  <a:lnTo>
                    <a:pt x="120" y="8"/>
                  </a:lnTo>
                  <a:lnTo>
                    <a:pt x="136" y="32"/>
                  </a:lnTo>
                  <a:lnTo>
                    <a:pt x="153" y="65"/>
                  </a:lnTo>
                  <a:lnTo>
                    <a:pt x="169" y="113"/>
                  </a:lnTo>
                  <a:lnTo>
                    <a:pt x="185" y="177"/>
                  </a:lnTo>
                  <a:lnTo>
                    <a:pt x="193" y="241"/>
                  </a:lnTo>
                  <a:lnTo>
                    <a:pt x="201" y="313"/>
                  </a:lnTo>
                  <a:lnTo>
                    <a:pt x="201" y="393"/>
                  </a:lnTo>
                  <a:close/>
                </a:path>
              </a:pathLst>
            </a:custGeom>
            <a:solidFill>
              <a:srgbClr val="FFB6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Freeform 22"/>
            <p:cNvSpPr>
              <a:spLocks noChangeAspect="1"/>
            </p:cNvSpPr>
            <p:nvPr/>
          </p:nvSpPr>
          <p:spPr bwMode="auto">
            <a:xfrm>
              <a:off x="1481" y="2218"/>
              <a:ext cx="185" cy="762"/>
            </a:xfrm>
            <a:custGeom>
              <a:avLst/>
              <a:gdLst>
                <a:gd name="T0" fmla="*/ 185 w 185"/>
                <a:gd name="T1" fmla="*/ 385 h 762"/>
                <a:gd name="T2" fmla="*/ 185 w 185"/>
                <a:gd name="T3" fmla="*/ 457 h 762"/>
                <a:gd name="T4" fmla="*/ 177 w 185"/>
                <a:gd name="T5" fmla="*/ 529 h 762"/>
                <a:gd name="T6" fmla="*/ 169 w 185"/>
                <a:gd name="T7" fmla="*/ 594 h 762"/>
                <a:gd name="T8" fmla="*/ 161 w 185"/>
                <a:gd name="T9" fmla="*/ 650 h 762"/>
                <a:gd name="T10" fmla="*/ 145 w 185"/>
                <a:gd name="T11" fmla="*/ 698 h 762"/>
                <a:gd name="T12" fmla="*/ 128 w 185"/>
                <a:gd name="T13" fmla="*/ 730 h 762"/>
                <a:gd name="T14" fmla="*/ 112 w 185"/>
                <a:gd name="T15" fmla="*/ 754 h 762"/>
                <a:gd name="T16" fmla="*/ 96 w 185"/>
                <a:gd name="T17" fmla="*/ 762 h 762"/>
                <a:gd name="T18" fmla="*/ 72 w 185"/>
                <a:gd name="T19" fmla="*/ 754 h 762"/>
                <a:gd name="T20" fmla="*/ 56 w 185"/>
                <a:gd name="T21" fmla="*/ 730 h 762"/>
                <a:gd name="T22" fmla="*/ 40 w 185"/>
                <a:gd name="T23" fmla="*/ 698 h 762"/>
                <a:gd name="T24" fmla="*/ 24 w 185"/>
                <a:gd name="T25" fmla="*/ 650 h 762"/>
                <a:gd name="T26" fmla="*/ 16 w 185"/>
                <a:gd name="T27" fmla="*/ 594 h 762"/>
                <a:gd name="T28" fmla="*/ 8 w 185"/>
                <a:gd name="T29" fmla="*/ 529 h 762"/>
                <a:gd name="T30" fmla="*/ 0 w 185"/>
                <a:gd name="T31" fmla="*/ 457 h 762"/>
                <a:gd name="T32" fmla="*/ 0 w 185"/>
                <a:gd name="T33" fmla="*/ 385 h 762"/>
                <a:gd name="T34" fmla="*/ 0 w 185"/>
                <a:gd name="T35" fmla="*/ 305 h 762"/>
                <a:gd name="T36" fmla="*/ 8 w 185"/>
                <a:gd name="T37" fmla="*/ 233 h 762"/>
                <a:gd name="T38" fmla="*/ 16 w 185"/>
                <a:gd name="T39" fmla="*/ 169 h 762"/>
                <a:gd name="T40" fmla="*/ 24 w 185"/>
                <a:gd name="T41" fmla="*/ 113 h 762"/>
                <a:gd name="T42" fmla="*/ 40 w 185"/>
                <a:gd name="T43" fmla="*/ 65 h 762"/>
                <a:gd name="T44" fmla="*/ 56 w 185"/>
                <a:gd name="T45" fmla="*/ 32 h 762"/>
                <a:gd name="T46" fmla="*/ 72 w 185"/>
                <a:gd name="T47" fmla="*/ 8 h 762"/>
                <a:gd name="T48" fmla="*/ 96 w 185"/>
                <a:gd name="T49" fmla="*/ 0 h 762"/>
                <a:gd name="T50" fmla="*/ 112 w 185"/>
                <a:gd name="T51" fmla="*/ 8 h 762"/>
                <a:gd name="T52" fmla="*/ 128 w 185"/>
                <a:gd name="T53" fmla="*/ 32 h 762"/>
                <a:gd name="T54" fmla="*/ 145 w 185"/>
                <a:gd name="T55" fmla="*/ 65 h 762"/>
                <a:gd name="T56" fmla="*/ 161 w 185"/>
                <a:gd name="T57" fmla="*/ 113 h 762"/>
                <a:gd name="T58" fmla="*/ 169 w 185"/>
                <a:gd name="T59" fmla="*/ 169 h 762"/>
                <a:gd name="T60" fmla="*/ 177 w 185"/>
                <a:gd name="T61" fmla="*/ 233 h 762"/>
                <a:gd name="T62" fmla="*/ 185 w 185"/>
                <a:gd name="T63" fmla="*/ 305 h 762"/>
                <a:gd name="T64" fmla="*/ 185 w 185"/>
                <a:gd name="T65" fmla="*/ 385 h 7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5"/>
                <a:gd name="T100" fmla="*/ 0 h 762"/>
                <a:gd name="T101" fmla="*/ 185 w 185"/>
                <a:gd name="T102" fmla="*/ 762 h 7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5" h="762">
                  <a:moveTo>
                    <a:pt x="185" y="385"/>
                  </a:moveTo>
                  <a:lnTo>
                    <a:pt x="185" y="457"/>
                  </a:lnTo>
                  <a:lnTo>
                    <a:pt x="177" y="529"/>
                  </a:lnTo>
                  <a:lnTo>
                    <a:pt x="169" y="594"/>
                  </a:lnTo>
                  <a:lnTo>
                    <a:pt x="161" y="650"/>
                  </a:lnTo>
                  <a:lnTo>
                    <a:pt x="145" y="698"/>
                  </a:lnTo>
                  <a:lnTo>
                    <a:pt x="128" y="730"/>
                  </a:lnTo>
                  <a:lnTo>
                    <a:pt x="112" y="754"/>
                  </a:lnTo>
                  <a:lnTo>
                    <a:pt x="96" y="762"/>
                  </a:lnTo>
                  <a:lnTo>
                    <a:pt x="72" y="754"/>
                  </a:lnTo>
                  <a:lnTo>
                    <a:pt x="56" y="730"/>
                  </a:lnTo>
                  <a:lnTo>
                    <a:pt x="40" y="698"/>
                  </a:lnTo>
                  <a:lnTo>
                    <a:pt x="24" y="650"/>
                  </a:lnTo>
                  <a:lnTo>
                    <a:pt x="16" y="594"/>
                  </a:lnTo>
                  <a:lnTo>
                    <a:pt x="8" y="529"/>
                  </a:lnTo>
                  <a:lnTo>
                    <a:pt x="0" y="457"/>
                  </a:lnTo>
                  <a:lnTo>
                    <a:pt x="0" y="385"/>
                  </a:lnTo>
                  <a:lnTo>
                    <a:pt x="0" y="305"/>
                  </a:lnTo>
                  <a:lnTo>
                    <a:pt x="8" y="233"/>
                  </a:lnTo>
                  <a:lnTo>
                    <a:pt x="16" y="169"/>
                  </a:lnTo>
                  <a:lnTo>
                    <a:pt x="24" y="113"/>
                  </a:lnTo>
                  <a:lnTo>
                    <a:pt x="40" y="65"/>
                  </a:lnTo>
                  <a:lnTo>
                    <a:pt x="56" y="32"/>
                  </a:lnTo>
                  <a:lnTo>
                    <a:pt x="72" y="8"/>
                  </a:lnTo>
                  <a:lnTo>
                    <a:pt x="96" y="0"/>
                  </a:lnTo>
                  <a:lnTo>
                    <a:pt x="112" y="8"/>
                  </a:lnTo>
                  <a:lnTo>
                    <a:pt x="128" y="32"/>
                  </a:lnTo>
                  <a:lnTo>
                    <a:pt x="145" y="65"/>
                  </a:lnTo>
                  <a:lnTo>
                    <a:pt x="161" y="113"/>
                  </a:lnTo>
                  <a:lnTo>
                    <a:pt x="169" y="169"/>
                  </a:lnTo>
                  <a:lnTo>
                    <a:pt x="177" y="233"/>
                  </a:lnTo>
                  <a:lnTo>
                    <a:pt x="185" y="305"/>
                  </a:lnTo>
                  <a:lnTo>
                    <a:pt x="185" y="385"/>
                  </a:lnTo>
                  <a:close/>
                </a:path>
              </a:pathLst>
            </a:custGeom>
            <a:solidFill>
              <a:srgbClr val="FFBB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Freeform 23"/>
            <p:cNvSpPr>
              <a:spLocks noChangeAspect="1"/>
            </p:cNvSpPr>
            <p:nvPr/>
          </p:nvSpPr>
          <p:spPr bwMode="auto">
            <a:xfrm>
              <a:off x="1489" y="2226"/>
              <a:ext cx="169" cy="746"/>
            </a:xfrm>
            <a:custGeom>
              <a:avLst/>
              <a:gdLst>
                <a:gd name="T0" fmla="*/ 169 w 169"/>
                <a:gd name="T1" fmla="*/ 377 h 746"/>
                <a:gd name="T2" fmla="*/ 169 w 169"/>
                <a:gd name="T3" fmla="*/ 449 h 746"/>
                <a:gd name="T4" fmla="*/ 161 w 169"/>
                <a:gd name="T5" fmla="*/ 521 h 746"/>
                <a:gd name="T6" fmla="*/ 153 w 169"/>
                <a:gd name="T7" fmla="*/ 586 h 746"/>
                <a:gd name="T8" fmla="*/ 145 w 169"/>
                <a:gd name="T9" fmla="*/ 634 h 746"/>
                <a:gd name="T10" fmla="*/ 129 w 169"/>
                <a:gd name="T11" fmla="*/ 682 h 746"/>
                <a:gd name="T12" fmla="*/ 120 w 169"/>
                <a:gd name="T13" fmla="*/ 714 h 746"/>
                <a:gd name="T14" fmla="*/ 104 w 169"/>
                <a:gd name="T15" fmla="*/ 738 h 746"/>
                <a:gd name="T16" fmla="*/ 88 w 169"/>
                <a:gd name="T17" fmla="*/ 746 h 746"/>
                <a:gd name="T18" fmla="*/ 72 w 169"/>
                <a:gd name="T19" fmla="*/ 738 h 746"/>
                <a:gd name="T20" fmla="*/ 56 w 169"/>
                <a:gd name="T21" fmla="*/ 714 h 746"/>
                <a:gd name="T22" fmla="*/ 40 w 169"/>
                <a:gd name="T23" fmla="*/ 682 h 746"/>
                <a:gd name="T24" fmla="*/ 24 w 169"/>
                <a:gd name="T25" fmla="*/ 634 h 746"/>
                <a:gd name="T26" fmla="*/ 16 w 169"/>
                <a:gd name="T27" fmla="*/ 586 h 746"/>
                <a:gd name="T28" fmla="*/ 8 w 169"/>
                <a:gd name="T29" fmla="*/ 521 h 746"/>
                <a:gd name="T30" fmla="*/ 0 w 169"/>
                <a:gd name="T31" fmla="*/ 449 h 746"/>
                <a:gd name="T32" fmla="*/ 0 w 169"/>
                <a:gd name="T33" fmla="*/ 377 h 746"/>
                <a:gd name="T34" fmla="*/ 0 w 169"/>
                <a:gd name="T35" fmla="*/ 305 h 746"/>
                <a:gd name="T36" fmla="*/ 8 w 169"/>
                <a:gd name="T37" fmla="*/ 233 h 746"/>
                <a:gd name="T38" fmla="*/ 16 w 169"/>
                <a:gd name="T39" fmla="*/ 169 h 746"/>
                <a:gd name="T40" fmla="*/ 24 w 169"/>
                <a:gd name="T41" fmla="*/ 113 h 746"/>
                <a:gd name="T42" fmla="*/ 40 w 169"/>
                <a:gd name="T43" fmla="*/ 65 h 746"/>
                <a:gd name="T44" fmla="*/ 56 w 169"/>
                <a:gd name="T45" fmla="*/ 33 h 746"/>
                <a:gd name="T46" fmla="*/ 72 w 169"/>
                <a:gd name="T47" fmla="*/ 8 h 746"/>
                <a:gd name="T48" fmla="*/ 88 w 169"/>
                <a:gd name="T49" fmla="*/ 0 h 746"/>
                <a:gd name="T50" fmla="*/ 104 w 169"/>
                <a:gd name="T51" fmla="*/ 8 h 746"/>
                <a:gd name="T52" fmla="*/ 120 w 169"/>
                <a:gd name="T53" fmla="*/ 33 h 746"/>
                <a:gd name="T54" fmla="*/ 129 w 169"/>
                <a:gd name="T55" fmla="*/ 65 h 746"/>
                <a:gd name="T56" fmla="*/ 145 w 169"/>
                <a:gd name="T57" fmla="*/ 113 h 746"/>
                <a:gd name="T58" fmla="*/ 153 w 169"/>
                <a:gd name="T59" fmla="*/ 169 h 746"/>
                <a:gd name="T60" fmla="*/ 161 w 169"/>
                <a:gd name="T61" fmla="*/ 233 h 746"/>
                <a:gd name="T62" fmla="*/ 169 w 169"/>
                <a:gd name="T63" fmla="*/ 305 h 746"/>
                <a:gd name="T64" fmla="*/ 169 w 169"/>
                <a:gd name="T65" fmla="*/ 377 h 7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9"/>
                <a:gd name="T100" fmla="*/ 0 h 746"/>
                <a:gd name="T101" fmla="*/ 169 w 169"/>
                <a:gd name="T102" fmla="*/ 746 h 7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9" h="746">
                  <a:moveTo>
                    <a:pt x="169" y="377"/>
                  </a:moveTo>
                  <a:lnTo>
                    <a:pt x="169" y="449"/>
                  </a:lnTo>
                  <a:lnTo>
                    <a:pt x="161" y="521"/>
                  </a:lnTo>
                  <a:lnTo>
                    <a:pt x="153" y="586"/>
                  </a:lnTo>
                  <a:lnTo>
                    <a:pt x="145" y="634"/>
                  </a:lnTo>
                  <a:lnTo>
                    <a:pt x="129" y="682"/>
                  </a:lnTo>
                  <a:lnTo>
                    <a:pt x="120" y="714"/>
                  </a:lnTo>
                  <a:lnTo>
                    <a:pt x="104" y="738"/>
                  </a:lnTo>
                  <a:lnTo>
                    <a:pt x="88" y="746"/>
                  </a:lnTo>
                  <a:lnTo>
                    <a:pt x="72" y="738"/>
                  </a:lnTo>
                  <a:lnTo>
                    <a:pt x="56" y="714"/>
                  </a:lnTo>
                  <a:lnTo>
                    <a:pt x="40" y="682"/>
                  </a:lnTo>
                  <a:lnTo>
                    <a:pt x="24" y="634"/>
                  </a:lnTo>
                  <a:lnTo>
                    <a:pt x="16" y="586"/>
                  </a:lnTo>
                  <a:lnTo>
                    <a:pt x="8" y="521"/>
                  </a:lnTo>
                  <a:lnTo>
                    <a:pt x="0" y="449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8" y="233"/>
                  </a:lnTo>
                  <a:lnTo>
                    <a:pt x="16" y="169"/>
                  </a:lnTo>
                  <a:lnTo>
                    <a:pt x="24" y="113"/>
                  </a:lnTo>
                  <a:lnTo>
                    <a:pt x="40" y="65"/>
                  </a:lnTo>
                  <a:lnTo>
                    <a:pt x="56" y="33"/>
                  </a:lnTo>
                  <a:lnTo>
                    <a:pt x="72" y="8"/>
                  </a:lnTo>
                  <a:lnTo>
                    <a:pt x="88" y="0"/>
                  </a:lnTo>
                  <a:lnTo>
                    <a:pt x="104" y="8"/>
                  </a:lnTo>
                  <a:lnTo>
                    <a:pt x="120" y="33"/>
                  </a:lnTo>
                  <a:lnTo>
                    <a:pt x="129" y="65"/>
                  </a:lnTo>
                  <a:lnTo>
                    <a:pt x="145" y="113"/>
                  </a:lnTo>
                  <a:lnTo>
                    <a:pt x="153" y="169"/>
                  </a:lnTo>
                  <a:lnTo>
                    <a:pt x="161" y="233"/>
                  </a:lnTo>
                  <a:lnTo>
                    <a:pt x="169" y="305"/>
                  </a:lnTo>
                  <a:lnTo>
                    <a:pt x="169" y="377"/>
                  </a:lnTo>
                  <a:close/>
                </a:path>
              </a:pathLst>
            </a:custGeom>
            <a:solidFill>
              <a:srgbClr val="FFC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Freeform 24"/>
            <p:cNvSpPr>
              <a:spLocks noChangeAspect="1"/>
            </p:cNvSpPr>
            <p:nvPr/>
          </p:nvSpPr>
          <p:spPr bwMode="auto">
            <a:xfrm>
              <a:off x="1489" y="2226"/>
              <a:ext cx="169" cy="746"/>
            </a:xfrm>
            <a:custGeom>
              <a:avLst/>
              <a:gdLst>
                <a:gd name="T0" fmla="*/ 169 w 169"/>
                <a:gd name="T1" fmla="*/ 377 h 746"/>
                <a:gd name="T2" fmla="*/ 169 w 169"/>
                <a:gd name="T3" fmla="*/ 449 h 746"/>
                <a:gd name="T4" fmla="*/ 161 w 169"/>
                <a:gd name="T5" fmla="*/ 521 h 746"/>
                <a:gd name="T6" fmla="*/ 153 w 169"/>
                <a:gd name="T7" fmla="*/ 586 h 746"/>
                <a:gd name="T8" fmla="*/ 145 w 169"/>
                <a:gd name="T9" fmla="*/ 634 h 746"/>
                <a:gd name="T10" fmla="*/ 129 w 169"/>
                <a:gd name="T11" fmla="*/ 682 h 746"/>
                <a:gd name="T12" fmla="*/ 120 w 169"/>
                <a:gd name="T13" fmla="*/ 714 h 746"/>
                <a:gd name="T14" fmla="*/ 104 w 169"/>
                <a:gd name="T15" fmla="*/ 738 h 746"/>
                <a:gd name="T16" fmla="*/ 88 w 169"/>
                <a:gd name="T17" fmla="*/ 746 h 746"/>
                <a:gd name="T18" fmla="*/ 72 w 169"/>
                <a:gd name="T19" fmla="*/ 738 h 746"/>
                <a:gd name="T20" fmla="*/ 56 w 169"/>
                <a:gd name="T21" fmla="*/ 714 h 746"/>
                <a:gd name="T22" fmla="*/ 40 w 169"/>
                <a:gd name="T23" fmla="*/ 682 h 746"/>
                <a:gd name="T24" fmla="*/ 24 w 169"/>
                <a:gd name="T25" fmla="*/ 634 h 746"/>
                <a:gd name="T26" fmla="*/ 16 w 169"/>
                <a:gd name="T27" fmla="*/ 586 h 746"/>
                <a:gd name="T28" fmla="*/ 8 w 169"/>
                <a:gd name="T29" fmla="*/ 521 h 746"/>
                <a:gd name="T30" fmla="*/ 0 w 169"/>
                <a:gd name="T31" fmla="*/ 449 h 746"/>
                <a:gd name="T32" fmla="*/ 0 w 169"/>
                <a:gd name="T33" fmla="*/ 377 h 746"/>
                <a:gd name="T34" fmla="*/ 0 w 169"/>
                <a:gd name="T35" fmla="*/ 305 h 746"/>
                <a:gd name="T36" fmla="*/ 8 w 169"/>
                <a:gd name="T37" fmla="*/ 233 h 746"/>
                <a:gd name="T38" fmla="*/ 16 w 169"/>
                <a:gd name="T39" fmla="*/ 169 h 746"/>
                <a:gd name="T40" fmla="*/ 24 w 169"/>
                <a:gd name="T41" fmla="*/ 113 h 746"/>
                <a:gd name="T42" fmla="*/ 40 w 169"/>
                <a:gd name="T43" fmla="*/ 65 h 746"/>
                <a:gd name="T44" fmla="*/ 56 w 169"/>
                <a:gd name="T45" fmla="*/ 33 h 746"/>
                <a:gd name="T46" fmla="*/ 72 w 169"/>
                <a:gd name="T47" fmla="*/ 8 h 746"/>
                <a:gd name="T48" fmla="*/ 88 w 169"/>
                <a:gd name="T49" fmla="*/ 0 h 746"/>
                <a:gd name="T50" fmla="*/ 104 w 169"/>
                <a:gd name="T51" fmla="*/ 8 h 746"/>
                <a:gd name="T52" fmla="*/ 120 w 169"/>
                <a:gd name="T53" fmla="*/ 33 h 746"/>
                <a:gd name="T54" fmla="*/ 129 w 169"/>
                <a:gd name="T55" fmla="*/ 65 h 746"/>
                <a:gd name="T56" fmla="*/ 145 w 169"/>
                <a:gd name="T57" fmla="*/ 113 h 746"/>
                <a:gd name="T58" fmla="*/ 153 w 169"/>
                <a:gd name="T59" fmla="*/ 169 h 746"/>
                <a:gd name="T60" fmla="*/ 161 w 169"/>
                <a:gd name="T61" fmla="*/ 233 h 746"/>
                <a:gd name="T62" fmla="*/ 169 w 169"/>
                <a:gd name="T63" fmla="*/ 305 h 746"/>
                <a:gd name="T64" fmla="*/ 169 w 169"/>
                <a:gd name="T65" fmla="*/ 377 h 74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9"/>
                <a:gd name="T100" fmla="*/ 0 h 746"/>
                <a:gd name="T101" fmla="*/ 169 w 169"/>
                <a:gd name="T102" fmla="*/ 746 h 74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9" h="746">
                  <a:moveTo>
                    <a:pt x="169" y="377"/>
                  </a:moveTo>
                  <a:lnTo>
                    <a:pt x="169" y="449"/>
                  </a:lnTo>
                  <a:lnTo>
                    <a:pt x="161" y="521"/>
                  </a:lnTo>
                  <a:lnTo>
                    <a:pt x="153" y="586"/>
                  </a:lnTo>
                  <a:lnTo>
                    <a:pt x="145" y="634"/>
                  </a:lnTo>
                  <a:lnTo>
                    <a:pt x="129" y="682"/>
                  </a:lnTo>
                  <a:lnTo>
                    <a:pt x="120" y="714"/>
                  </a:lnTo>
                  <a:lnTo>
                    <a:pt x="104" y="738"/>
                  </a:lnTo>
                  <a:lnTo>
                    <a:pt x="88" y="746"/>
                  </a:lnTo>
                  <a:lnTo>
                    <a:pt x="72" y="738"/>
                  </a:lnTo>
                  <a:lnTo>
                    <a:pt x="56" y="714"/>
                  </a:lnTo>
                  <a:lnTo>
                    <a:pt x="40" y="682"/>
                  </a:lnTo>
                  <a:lnTo>
                    <a:pt x="24" y="634"/>
                  </a:lnTo>
                  <a:lnTo>
                    <a:pt x="16" y="586"/>
                  </a:lnTo>
                  <a:lnTo>
                    <a:pt x="8" y="521"/>
                  </a:lnTo>
                  <a:lnTo>
                    <a:pt x="0" y="449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8" y="233"/>
                  </a:lnTo>
                  <a:lnTo>
                    <a:pt x="16" y="169"/>
                  </a:lnTo>
                  <a:lnTo>
                    <a:pt x="24" y="113"/>
                  </a:lnTo>
                  <a:lnTo>
                    <a:pt x="40" y="65"/>
                  </a:lnTo>
                  <a:lnTo>
                    <a:pt x="56" y="33"/>
                  </a:lnTo>
                  <a:lnTo>
                    <a:pt x="72" y="8"/>
                  </a:lnTo>
                  <a:lnTo>
                    <a:pt x="88" y="0"/>
                  </a:lnTo>
                  <a:lnTo>
                    <a:pt x="104" y="8"/>
                  </a:lnTo>
                  <a:lnTo>
                    <a:pt x="120" y="33"/>
                  </a:lnTo>
                  <a:lnTo>
                    <a:pt x="129" y="65"/>
                  </a:lnTo>
                  <a:lnTo>
                    <a:pt x="145" y="113"/>
                  </a:lnTo>
                  <a:lnTo>
                    <a:pt x="153" y="169"/>
                  </a:lnTo>
                  <a:lnTo>
                    <a:pt x="161" y="233"/>
                  </a:lnTo>
                  <a:lnTo>
                    <a:pt x="169" y="305"/>
                  </a:lnTo>
                  <a:lnTo>
                    <a:pt x="169" y="377"/>
                  </a:lnTo>
                  <a:close/>
                </a:path>
              </a:pathLst>
            </a:custGeom>
            <a:solidFill>
              <a:srgbClr val="FFC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Freeform 25"/>
            <p:cNvSpPr>
              <a:spLocks noChangeAspect="1"/>
            </p:cNvSpPr>
            <p:nvPr/>
          </p:nvSpPr>
          <p:spPr bwMode="auto">
            <a:xfrm>
              <a:off x="1497" y="2234"/>
              <a:ext cx="153" cy="730"/>
            </a:xfrm>
            <a:custGeom>
              <a:avLst/>
              <a:gdLst>
                <a:gd name="T0" fmla="*/ 153 w 153"/>
                <a:gd name="T1" fmla="*/ 369 h 730"/>
                <a:gd name="T2" fmla="*/ 153 w 153"/>
                <a:gd name="T3" fmla="*/ 441 h 730"/>
                <a:gd name="T4" fmla="*/ 145 w 153"/>
                <a:gd name="T5" fmla="*/ 505 h 730"/>
                <a:gd name="T6" fmla="*/ 137 w 153"/>
                <a:gd name="T7" fmla="*/ 570 h 730"/>
                <a:gd name="T8" fmla="*/ 129 w 153"/>
                <a:gd name="T9" fmla="*/ 626 h 730"/>
                <a:gd name="T10" fmla="*/ 121 w 153"/>
                <a:gd name="T11" fmla="*/ 666 h 730"/>
                <a:gd name="T12" fmla="*/ 112 w 153"/>
                <a:gd name="T13" fmla="*/ 698 h 730"/>
                <a:gd name="T14" fmla="*/ 96 w 153"/>
                <a:gd name="T15" fmla="*/ 722 h 730"/>
                <a:gd name="T16" fmla="*/ 80 w 153"/>
                <a:gd name="T17" fmla="*/ 730 h 730"/>
                <a:gd name="T18" fmla="*/ 64 w 153"/>
                <a:gd name="T19" fmla="*/ 722 h 730"/>
                <a:gd name="T20" fmla="*/ 48 w 153"/>
                <a:gd name="T21" fmla="*/ 698 h 730"/>
                <a:gd name="T22" fmla="*/ 32 w 153"/>
                <a:gd name="T23" fmla="*/ 666 h 730"/>
                <a:gd name="T24" fmla="*/ 24 w 153"/>
                <a:gd name="T25" fmla="*/ 626 h 730"/>
                <a:gd name="T26" fmla="*/ 16 w 153"/>
                <a:gd name="T27" fmla="*/ 570 h 730"/>
                <a:gd name="T28" fmla="*/ 8 w 153"/>
                <a:gd name="T29" fmla="*/ 505 h 730"/>
                <a:gd name="T30" fmla="*/ 0 w 153"/>
                <a:gd name="T31" fmla="*/ 441 h 730"/>
                <a:gd name="T32" fmla="*/ 0 w 153"/>
                <a:gd name="T33" fmla="*/ 369 h 730"/>
                <a:gd name="T34" fmla="*/ 0 w 153"/>
                <a:gd name="T35" fmla="*/ 297 h 730"/>
                <a:gd name="T36" fmla="*/ 8 w 153"/>
                <a:gd name="T37" fmla="*/ 225 h 730"/>
                <a:gd name="T38" fmla="*/ 16 w 153"/>
                <a:gd name="T39" fmla="*/ 161 h 730"/>
                <a:gd name="T40" fmla="*/ 24 w 153"/>
                <a:gd name="T41" fmla="*/ 113 h 730"/>
                <a:gd name="T42" fmla="*/ 32 w 153"/>
                <a:gd name="T43" fmla="*/ 65 h 730"/>
                <a:gd name="T44" fmla="*/ 48 w 153"/>
                <a:gd name="T45" fmla="*/ 33 h 730"/>
                <a:gd name="T46" fmla="*/ 64 w 153"/>
                <a:gd name="T47" fmla="*/ 8 h 730"/>
                <a:gd name="T48" fmla="*/ 80 w 153"/>
                <a:gd name="T49" fmla="*/ 0 h 730"/>
                <a:gd name="T50" fmla="*/ 96 w 153"/>
                <a:gd name="T51" fmla="*/ 8 h 730"/>
                <a:gd name="T52" fmla="*/ 112 w 153"/>
                <a:gd name="T53" fmla="*/ 33 h 730"/>
                <a:gd name="T54" fmla="*/ 121 w 153"/>
                <a:gd name="T55" fmla="*/ 65 h 730"/>
                <a:gd name="T56" fmla="*/ 129 w 153"/>
                <a:gd name="T57" fmla="*/ 113 h 730"/>
                <a:gd name="T58" fmla="*/ 137 w 153"/>
                <a:gd name="T59" fmla="*/ 161 h 730"/>
                <a:gd name="T60" fmla="*/ 145 w 153"/>
                <a:gd name="T61" fmla="*/ 225 h 730"/>
                <a:gd name="T62" fmla="*/ 153 w 153"/>
                <a:gd name="T63" fmla="*/ 297 h 730"/>
                <a:gd name="T64" fmla="*/ 153 w 153"/>
                <a:gd name="T65" fmla="*/ 369 h 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3"/>
                <a:gd name="T100" fmla="*/ 0 h 730"/>
                <a:gd name="T101" fmla="*/ 153 w 153"/>
                <a:gd name="T102" fmla="*/ 730 h 7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3" h="730">
                  <a:moveTo>
                    <a:pt x="153" y="369"/>
                  </a:moveTo>
                  <a:lnTo>
                    <a:pt x="153" y="441"/>
                  </a:lnTo>
                  <a:lnTo>
                    <a:pt x="145" y="505"/>
                  </a:lnTo>
                  <a:lnTo>
                    <a:pt x="137" y="570"/>
                  </a:lnTo>
                  <a:lnTo>
                    <a:pt x="129" y="626"/>
                  </a:lnTo>
                  <a:lnTo>
                    <a:pt x="121" y="666"/>
                  </a:lnTo>
                  <a:lnTo>
                    <a:pt x="112" y="698"/>
                  </a:lnTo>
                  <a:lnTo>
                    <a:pt x="96" y="722"/>
                  </a:lnTo>
                  <a:lnTo>
                    <a:pt x="80" y="730"/>
                  </a:lnTo>
                  <a:lnTo>
                    <a:pt x="64" y="722"/>
                  </a:lnTo>
                  <a:lnTo>
                    <a:pt x="48" y="698"/>
                  </a:lnTo>
                  <a:lnTo>
                    <a:pt x="32" y="666"/>
                  </a:lnTo>
                  <a:lnTo>
                    <a:pt x="24" y="626"/>
                  </a:lnTo>
                  <a:lnTo>
                    <a:pt x="16" y="570"/>
                  </a:lnTo>
                  <a:lnTo>
                    <a:pt x="8" y="505"/>
                  </a:lnTo>
                  <a:lnTo>
                    <a:pt x="0" y="441"/>
                  </a:lnTo>
                  <a:lnTo>
                    <a:pt x="0" y="369"/>
                  </a:lnTo>
                  <a:lnTo>
                    <a:pt x="0" y="297"/>
                  </a:lnTo>
                  <a:lnTo>
                    <a:pt x="8" y="225"/>
                  </a:lnTo>
                  <a:lnTo>
                    <a:pt x="16" y="161"/>
                  </a:lnTo>
                  <a:lnTo>
                    <a:pt x="24" y="113"/>
                  </a:lnTo>
                  <a:lnTo>
                    <a:pt x="32" y="65"/>
                  </a:lnTo>
                  <a:lnTo>
                    <a:pt x="48" y="33"/>
                  </a:lnTo>
                  <a:lnTo>
                    <a:pt x="64" y="8"/>
                  </a:lnTo>
                  <a:lnTo>
                    <a:pt x="80" y="0"/>
                  </a:lnTo>
                  <a:lnTo>
                    <a:pt x="96" y="8"/>
                  </a:lnTo>
                  <a:lnTo>
                    <a:pt x="112" y="33"/>
                  </a:lnTo>
                  <a:lnTo>
                    <a:pt x="121" y="65"/>
                  </a:lnTo>
                  <a:lnTo>
                    <a:pt x="129" y="113"/>
                  </a:lnTo>
                  <a:lnTo>
                    <a:pt x="137" y="161"/>
                  </a:lnTo>
                  <a:lnTo>
                    <a:pt x="145" y="225"/>
                  </a:lnTo>
                  <a:lnTo>
                    <a:pt x="153" y="297"/>
                  </a:lnTo>
                  <a:lnTo>
                    <a:pt x="153" y="369"/>
                  </a:lnTo>
                  <a:close/>
                </a:path>
              </a:pathLst>
            </a:custGeom>
            <a:solidFill>
              <a:srgbClr val="FFC7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0" name="Freeform 26"/>
            <p:cNvSpPr>
              <a:spLocks noChangeAspect="1"/>
            </p:cNvSpPr>
            <p:nvPr/>
          </p:nvSpPr>
          <p:spPr bwMode="auto">
            <a:xfrm>
              <a:off x="1505" y="2242"/>
              <a:ext cx="137" cy="714"/>
            </a:xfrm>
            <a:custGeom>
              <a:avLst/>
              <a:gdLst>
                <a:gd name="T0" fmla="*/ 137 w 137"/>
                <a:gd name="T1" fmla="*/ 361 h 714"/>
                <a:gd name="T2" fmla="*/ 137 w 137"/>
                <a:gd name="T3" fmla="*/ 433 h 714"/>
                <a:gd name="T4" fmla="*/ 129 w 137"/>
                <a:gd name="T5" fmla="*/ 497 h 714"/>
                <a:gd name="T6" fmla="*/ 129 w 137"/>
                <a:gd name="T7" fmla="*/ 554 h 714"/>
                <a:gd name="T8" fmla="*/ 121 w 137"/>
                <a:gd name="T9" fmla="*/ 610 h 714"/>
                <a:gd name="T10" fmla="*/ 104 w 137"/>
                <a:gd name="T11" fmla="*/ 650 h 714"/>
                <a:gd name="T12" fmla="*/ 96 w 137"/>
                <a:gd name="T13" fmla="*/ 690 h 714"/>
                <a:gd name="T14" fmla="*/ 80 w 137"/>
                <a:gd name="T15" fmla="*/ 706 h 714"/>
                <a:gd name="T16" fmla="*/ 72 w 137"/>
                <a:gd name="T17" fmla="*/ 714 h 714"/>
                <a:gd name="T18" fmla="*/ 56 w 137"/>
                <a:gd name="T19" fmla="*/ 706 h 714"/>
                <a:gd name="T20" fmla="*/ 40 w 137"/>
                <a:gd name="T21" fmla="*/ 690 h 714"/>
                <a:gd name="T22" fmla="*/ 32 w 137"/>
                <a:gd name="T23" fmla="*/ 650 h 714"/>
                <a:gd name="T24" fmla="*/ 24 w 137"/>
                <a:gd name="T25" fmla="*/ 610 h 714"/>
                <a:gd name="T26" fmla="*/ 16 w 137"/>
                <a:gd name="T27" fmla="*/ 554 h 714"/>
                <a:gd name="T28" fmla="*/ 8 w 137"/>
                <a:gd name="T29" fmla="*/ 497 h 714"/>
                <a:gd name="T30" fmla="*/ 0 w 137"/>
                <a:gd name="T31" fmla="*/ 433 h 714"/>
                <a:gd name="T32" fmla="*/ 0 w 137"/>
                <a:gd name="T33" fmla="*/ 361 h 714"/>
                <a:gd name="T34" fmla="*/ 0 w 137"/>
                <a:gd name="T35" fmla="*/ 289 h 714"/>
                <a:gd name="T36" fmla="*/ 8 w 137"/>
                <a:gd name="T37" fmla="*/ 217 h 714"/>
                <a:gd name="T38" fmla="*/ 16 w 137"/>
                <a:gd name="T39" fmla="*/ 161 h 714"/>
                <a:gd name="T40" fmla="*/ 24 w 137"/>
                <a:gd name="T41" fmla="*/ 105 h 714"/>
                <a:gd name="T42" fmla="*/ 32 w 137"/>
                <a:gd name="T43" fmla="*/ 65 h 714"/>
                <a:gd name="T44" fmla="*/ 40 w 137"/>
                <a:gd name="T45" fmla="*/ 33 h 714"/>
                <a:gd name="T46" fmla="*/ 56 w 137"/>
                <a:gd name="T47" fmla="*/ 8 h 714"/>
                <a:gd name="T48" fmla="*/ 72 w 137"/>
                <a:gd name="T49" fmla="*/ 0 h 714"/>
                <a:gd name="T50" fmla="*/ 80 w 137"/>
                <a:gd name="T51" fmla="*/ 8 h 714"/>
                <a:gd name="T52" fmla="*/ 96 w 137"/>
                <a:gd name="T53" fmla="*/ 33 h 714"/>
                <a:gd name="T54" fmla="*/ 104 w 137"/>
                <a:gd name="T55" fmla="*/ 65 h 714"/>
                <a:gd name="T56" fmla="*/ 121 w 137"/>
                <a:gd name="T57" fmla="*/ 105 h 714"/>
                <a:gd name="T58" fmla="*/ 129 w 137"/>
                <a:gd name="T59" fmla="*/ 161 h 714"/>
                <a:gd name="T60" fmla="*/ 129 w 137"/>
                <a:gd name="T61" fmla="*/ 217 h 714"/>
                <a:gd name="T62" fmla="*/ 137 w 137"/>
                <a:gd name="T63" fmla="*/ 289 h 714"/>
                <a:gd name="T64" fmla="*/ 137 w 137"/>
                <a:gd name="T65" fmla="*/ 361 h 7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714"/>
                <a:gd name="T101" fmla="*/ 137 w 137"/>
                <a:gd name="T102" fmla="*/ 714 h 7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714">
                  <a:moveTo>
                    <a:pt x="137" y="361"/>
                  </a:moveTo>
                  <a:lnTo>
                    <a:pt x="137" y="433"/>
                  </a:lnTo>
                  <a:lnTo>
                    <a:pt x="129" y="497"/>
                  </a:lnTo>
                  <a:lnTo>
                    <a:pt x="129" y="554"/>
                  </a:lnTo>
                  <a:lnTo>
                    <a:pt x="121" y="610"/>
                  </a:lnTo>
                  <a:lnTo>
                    <a:pt x="104" y="650"/>
                  </a:lnTo>
                  <a:lnTo>
                    <a:pt x="96" y="690"/>
                  </a:lnTo>
                  <a:lnTo>
                    <a:pt x="80" y="706"/>
                  </a:lnTo>
                  <a:lnTo>
                    <a:pt x="72" y="714"/>
                  </a:lnTo>
                  <a:lnTo>
                    <a:pt x="56" y="706"/>
                  </a:lnTo>
                  <a:lnTo>
                    <a:pt x="40" y="690"/>
                  </a:lnTo>
                  <a:lnTo>
                    <a:pt x="32" y="650"/>
                  </a:lnTo>
                  <a:lnTo>
                    <a:pt x="24" y="610"/>
                  </a:lnTo>
                  <a:lnTo>
                    <a:pt x="16" y="554"/>
                  </a:lnTo>
                  <a:lnTo>
                    <a:pt x="8" y="497"/>
                  </a:lnTo>
                  <a:lnTo>
                    <a:pt x="0" y="433"/>
                  </a:lnTo>
                  <a:lnTo>
                    <a:pt x="0" y="361"/>
                  </a:lnTo>
                  <a:lnTo>
                    <a:pt x="0" y="289"/>
                  </a:lnTo>
                  <a:lnTo>
                    <a:pt x="8" y="217"/>
                  </a:lnTo>
                  <a:lnTo>
                    <a:pt x="16" y="161"/>
                  </a:lnTo>
                  <a:lnTo>
                    <a:pt x="24" y="105"/>
                  </a:lnTo>
                  <a:lnTo>
                    <a:pt x="32" y="65"/>
                  </a:lnTo>
                  <a:lnTo>
                    <a:pt x="40" y="33"/>
                  </a:lnTo>
                  <a:lnTo>
                    <a:pt x="56" y="8"/>
                  </a:lnTo>
                  <a:lnTo>
                    <a:pt x="72" y="0"/>
                  </a:lnTo>
                  <a:lnTo>
                    <a:pt x="80" y="8"/>
                  </a:lnTo>
                  <a:lnTo>
                    <a:pt x="96" y="33"/>
                  </a:lnTo>
                  <a:lnTo>
                    <a:pt x="104" y="65"/>
                  </a:lnTo>
                  <a:lnTo>
                    <a:pt x="121" y="105"/>
                  </a:lnTo>
                  <a:lnTo>
                    <a:pt x="129" y="161"/>
                  </a:lnTo>
                  <a:lnTo>
                    <a:pt x="129" y="217"/>
                  </a:lnTo>
                  <a:lnTo>
                    <a:pt x="137" y="289"/>
                  </a:lnTo>
                  <a:lnTo>
                    <a:pt x="137" y="361"/>
                  </a:lnTo>
                  <a:close/>
                </a:path>
              </a:pathLst>
            </a:custGeom>
            <a:solidFill>
              <a:srgbClr val="FFCC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Freeform 27"/>
            <p:cNvSpPr>
              <a:spLocks noChangeAspect="1"/>
            </p:cNvSpPr>
            <p:nvPr/>
          </p:nvSpPr>
          <p:spPr bwMode="auto">
            <a:xfrm>
              <a:off x="1513" y="2250"/>
              <a:ext cx="121" cy="698"/>
            </a:xfrm>
            <a:custGeom>
              <a:avLst/>
              <a:gdLst>
                <a:gd name="T0" fmla="*/ 121 w 121"/>
                <a:gd name="T1" fmla="*/ 353 h 698"/>
                <a:gd name="T2" fmla="*/ 121 w 121"/>
                <a:gd name="T3" fmla="*/ 425 h 698"/>
                <a:gd name="T4" fmla="*/ 113 w 121"/>
                <a:gd name="T5" fmla="*/ 489 h 698"/>
                <a:gd name="T6" fmla="*/ 113 w 121"/>
                <a:gd name="T7" fmla="*/ 546 h 698"/>
                <a:gd name="T8" fmla="*/ 105 w 121"/>
                <a:gd name="T9" fmla="*/ 602 h 698"/>
                <a:gd name="T10" fmla="*/ 96 w 121"/>
                <a:gd name="T11" fmla="*/ 642 h 698"/>
                <a:gd name="T12" fmla="*/ 88 w 121"/>
                <a:gd name="T13" fmla="*/ 674 h 698"/>
                <a:gd name="T14" fmla="*/ 72 w 121"/>
                <a:gd name="T15" fmla="*/ 690 h 698"/>
                <a:gd name="T16" fmla="*/ 64 w 121"/>
                <a:gd name="T17" fmla="*/ 698 h 698"/>
                <a:gd name="T18" fmla="*/ 48 w 121"/>
                <a:gd name="T19" fmla="*/ 690 h 698"/>
                <a:gd name="T20" fmla="*/ 40 w 121"/>
                <a:gd name="T21" fmla="*/ 674 h 698"/>
                <a:gd name="T22" fmla="*/ 24 w 121"/>
                <a:gd name="T23" fmla="*/ 642 h 698"/>
                <a:gd name="T24" fmla="*/ 16 w 121"/>
                <a:gd name="T25" fmla="*/ 602 h 698"/>
                <a:gd name="T26" fmla="*/ 8 w 121"/>
                <a:gd name="T27" fmla="*/ 546 h 698"/>
                <a:gd name="T28" fmla="*/ 8 w 121"/>
                <a:gd name="T29" fmla="*/ 489 h 698"/>
                <a:gd name="T30" fmla="*/ 0 w 121"/>
                <a:gd name="T31" fmla="*/ 425 h 698"/>
                <a:gd name="T32" fmla="*/ 0 w 121"/>
                <a:gd name="T33" fmla="*/ 353 h 698"/>
                <a:gd name="T34" fmla="*/ 0 w 121"/>
                <a:gd name="T35" fmla="*/ 281 h 698"/>
                <a:gd name="T36" fmla="*/ 8 w 121"/>
                <a:gd name="T37" fmla="*/ 217 h 698"/>
                <a:gd name="T38" fmla="*/ 8 w 121"/>
                <a:gd name="T39" fmla="*/ 153 h 698"/>
                <a:gd name="T40" fmla="*/ 16 w 121"/>
                <a:gd name="T41" fmla="*/ 105 h 698"/>
                <a:gd name="T42" fmla="*/ 24 w 121"/>
                <a:gd name="T43" fmla="*/ 57 h 698"/>
                <a:gd name="T44" fmla="*/ 40 w 121"/>
                <a:gd name="T45" fmla="*/ 25 h 698"/>
                <a:gd name="T46" fmla="*/ 48 w 121"/>
                <a:gd name="T47" fmla="*/ 9 h 698"/>
                <a:gd name="T48" fmla="*/ 64 w 121"/>
                <a:gd name="T49" fmla="*/ 0 h 698"/>
                <a:gd name="T50" fmla="*/ 72 w 121"/>
                <a:gd name="T51" fmla="*/ 9 h 698"/>
                <a:gd name="T52" fmla="*/ 88 w 121"/>
                <a:gd name="T53" fmla="*/ 25 h 698"/>
                <a:gd name="T54" fmla="*/ 96 w 121"/>
                <a:gd name="T55" fmla="*/ 57 h 698"/>
                <a:gd name="T56" fmla="*/ 105 w 121"/>
                <a:gd name="T57" fmla="*/ 105 h 698"/>
                <a:gd name="T58" fmla="*/ 113 w 121"/>
                <a:gd name="T59" fmla="*/ 153 h 698"/>
                <a:gd name="T60" fmla="*/ 113 w 121"/>
                <a:gd name="T61" fmla="*/ 217 h 698"/>
                <a:gd name="T62" fmla="*/ 121 w 121"/>
                <a:gd name="T63" fmla="*/ 281 h 698"/>
                <a:gd name="T64" fmla="*/ 121 w 121"/>
                <a:gd name="T65" fmla="*/ 353 h 6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698"/>
                <a:gd name="T101" fmla="*/ 121 w 121"/>
                <a:gd name="T102" fmla="*/ 698 h 6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698">
                  <a:moveTo>
                    <a:pt x="121" y="353"/>
                  </a:moveTo>
                  <a:lnTo>
                    <a:pt x="121" y="425"/>
                  </a:lnTo>
                  <a:lnTo>
                    <a:pt x="113" y="489"/>
                  </a:lnTo>
                  <a:lnTo>
                    <a:pt x="113" y="546"/>
                  </a:lnTo>
                  <a:lnTo>
                    <a:pt x="105" y="602"/>
                  </a:lnTo>
                  <a:lnTo>
                    <a:pt x="96" y="642"/>
                  </a:lnTo>
                  <a:lnTo>
                    <a:pt x="88" y="674"/>
                  </a:lnTo>
                  <a:lnTo>
                    <a:pt x="72" y="690"/>
                  </a:lnTo>
                  <a:lnTo>
                    <a:pt x="64" y="698"/>
                  </a:lnTo>
                  <a:lnTo>
                    <a:pt x="48" y="690"/>
                  </a:lnTo>
                  <a:lnTo>
                    <a:pt x="40" y="674"/>
                  </a:lnTo>
                  <a:lnTo>
                    <a:pt x="24" y="642"/>
                  </a:lnTo>
                  <a:lnTo>
                    <a:pt x="16" y="602"/>
                  </a:lnTo>
                  <a:lnTo>
                    <a:pt x="8" y="546"/>
                  </a:lnTo>
                  <a:lnTo>
                    <a:pt x="8" y="489"/>
                  </a:lnTo>
                  <a:lnTo>
                    <a:pt x="0" y="425"/>
                  </a:lnTo>
                  <a:lnTo>
                    <a:pt x="0" y="353"/>
                  </a:lnTo>
                  <a:lnTo>
                    <a:pt x="0" y="281"/>
                  </a:lnTo>
                  <a:lnTo>
                    <a:pt x="8" y="217"/>
                  </a:lnTo>
                  <a:lnTo>
                    <a:pt x="8" y="153"/>
                  </a:lnTo>
                  <a:lnTo>
                    <a:pt x="16" y="105"/>
                  </a:lnTo>
                  <a:lnTo>
                    <a:pt x="24" y="57"/>
                  </a:lnTo>
                  <a:lnTo>
                    <a:pt x="40" y="25"/>
                  </a:lnTo>
                  <a:lnTo>
                    <a:pt x="48" y="9"/>
                  </a:lnTo>
                  <a:lnTo>
                    <a:pt x="64" y="0"/>
                  </a:lnTo>
                  <a:lnTo>
                    <a:pt x="72" y="9"/>
                  </a:lnTo>
                  <a:lnTo>
                    <a:pt x="88" y="25"/>
                  </a:lnTo>
                  <a:lnTo>
                    <a:pt x="96" y="57"/>
                  </a:lnTo>
                  <a:lnTo>
                    <a:pt x="105" y="105"/>
                  </a:lnTo>
                  <a:lnTo>
                    <a:pt x="113" y="153"/>
                  </a:lnTo>
                  <a:lnTo>
                    <a:pt x="113" y="217"/>
                  </a:lnTo>
                  <a:lnTo>
                    <a:pt x="121" y="281"/>
                  </a:lnTo>
                  <a:lnTo>
                    <a:pt x="121" y="353"/>
                  </a:lnTo>
                  <a:close/>
                </a:path>
              </a:pathLst>
            </a:custGeom>
            <a:solidFill>
              <a:srgbClr val="FFD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Freeform 28"/>
            <p:cNvSpPr>
              <a:spLocks noChangeAspect="1"/>
            </p:cNvSpPr>
            <p:nvPr/>
          </p:nvSpPr>
          <p:spPr bwMode="auto">
            <a:xfrm>
              <a:off x="1513" y="2250"/>
              <a:ext cx="121" cy="698"/>
            </a:xfrm>
            <a:custGeom>
              <a:avLst/>
              <a:gdLst>
                <a:gd name="T0" fmla="*/ 121 w 121"/>
                <a:gd name="T1" fmla="*/ 353 h 698"/>
                <a:gd name="T2" fmla="*/ 121 w 121"/>
                <a:gd name="T3" fmla="*/ 417 h 698"/>
                <a:gd name="T4" fmla="*/ 113 w 121"/>
                <a:gd name="T5" fmla="*/ 481 h 698"/>
                <a:gd name="T6" fmla="*/ 113 w 121"/>
                <a:gd name="T7" fmla="*/ 546 h 698"/>
                <a:gd name="T8" fmla="*/ 105 w 121"/>
                <a:gd name="T9" fmla="*/ 594 h 698"/>
                <a:gd name="T10" fmla="*/ 96 w 121"/>
                <a:gd name="T11" fmla="*/ 634 h 698"/>
                <a:gd name="T12" fmla="*/ 80 w 121"/>
                <a:gd name="T13" fmla="*/ 674 h 698"/>
                <a:gd name="T14" fmla="*/ 72 w 121"/>
                <a:gd name="T15" fmla="*/ 690 h 698"/>
                <a:gd name="T16" fmla="*/ 64 w 121"/>
                <a:gd name="T17" fmla="*/ 698 h 698"/>
                <a:gd name="T18" fmla="*/ 56 w 121"/>
                <a:gd name="T19" fmla="*/ 690 h 698"/>
                <a:gd name="T20" fmla="*/ 40 w 121"/>
                <a:gd name="T21" fmla="*/ 674 h 698"/>
                <a:gd name="T22" fmla="*/ 32 w 121"/>
                <a:gd name="T23" fmla="*/ 634 h 698"/>
                <a:gd name="T24" fmla="*/ 24 w 121"/>
                <a:gd name="T25" fmla="*/ 594 h 698"/>
                <a:gd name="T26" fmla="*/ 8 w 121"/>
                <a:gd name="T27" fmla="*/ 546 h 698"/>
                <a:gd name="T28" fmla="*/ 8 w 121"/>
                <a:gd name="T29" fmla="*/ 481 h 698"/>
                <a:gd name="T30" fmla="*/ 0 w 121"/>
                <a:gd name="T31" fmla="*/ 417 h 698"/>
                <a:gd name="T32" fmla="*/ 0 w 121"/>
                <a:gd name="T33" fmla="*/ 353 h 698"/>
                <a:gd name="T34" fmla="*/ 0 w 121"/>
                <a:gd name="T35" fmla="*/ 281 h 698"/>
                <a:gd name="T36" fmla="*/ 8 w 121"/>
                <a:gd name="T37" fmla="*/ 217 h 698"/>
                <a:gd name="T38" fmla="*/ 8 w 121"/>
                <a:gd name="T39" fmla="*/ 161 h 698"/>
                <a:gd name="T40" fmla="*/ 24 w 121"/>
                <a:gd name="T41" fmla="*/ 105 h 698"/>
                <a:gd name="T42" fmla="*/ 32 w 121"/>
                <a:gd name="T43" fmla="*/ 65 h 698"/>
                <a:gd name="T44" fmla="*/ 40 w 121"/>
                <a:gd name="T45" fmla="*/ 33 h 698"/>
                <a:gd name="T46" fmla="*/ 56 w 121"/>
                <a:gd name="T47" fmla="*/ 9 h 698"/>
                <a:gd name="T48" fmla="*/ 64 w 121"/>
                <a:gd name="T49" fmla="*/ 0 h 698"/>
                <a:gd name="T50" fmla="*/ 72 w 121"/>
                <a:gd name="T51" fmla="*/ 9 h 698"/>
                <a:gd name="T52" fmla="*/ 80 w 121"/>
                <a:gd name="T53" fmla="*/ 33 h 698"/>
                <a:gd name="T54" fmla="*/ 96 w 121"/>
                <a:gd name="T55" fmla="*/ 65 h 698"/>
                <a:gd name="T56" fmla="*/ 105 w 121"/>
                <a:gd name="T57" fmla="*/ 105 h 698"/>
                <a:gd name="T58" fmla="*/ 113 w 121"/>
                <a:gd name="T59" fmla="*/ 161 h 698"/>
                <a:gd name="T60" fmla="*/ 113 w 121"/>
                <a:gd name="T61" fmla="*/ 217 h 698"/>
                <a:gd name="T62" fmla="*/ 121 w 121"/>
                <a:gd name="T63" fmla="*/ 281 h 698"/>
                <a:gd name="T64" fmla="*/ 121 w 121"/>
                <a:gd name="T65" fmla="*/ 353 h 6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698"/>
                <a:gd name="T101" fmla="*/ 121 w 121"/>
                <a:gd name="T102" fmla="*/ 698 h 6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698">
                  <a:moveTo>
                    <a:pt x="121" y="353"/>
                  </a:moveTo>
                  <a:lnTo>
                    <a:pt x="121" y="417"/>
                  </a:lnTo>
                  <a:lnTo>
                    <a:pt x="113" y="481"/>
                  </a:lnTo>
                  <a:lnTo>
                    <a:pt x="113" y="546"/>
                  </a:lnTo>
                  <a:lnTo>
                    <a:pt x="105" y="594"/>
                  </a:lnTo>
                  <a:lnTo>
                    <a:pt x="96" y="634"/>
                  </a:lnTo>
                  <a:lnTo>
                    <a:pt x="80" y="674"/>
                  </a:lnTo>
                  <a:lnTo>
                    <a:pt x="72" y="690"/>
                  </a:lnTo>
                  <a:lnTo>
                    <a:pt x="64" y="698"/>
                  </a:lnTo>
                  <a:lnTo>
                    <a:pt x="56" y="690"/>
                  </a:lnTo>
                  <a:lnTo>
                    <a:pt x="40" y="674"/>
                  </a:lnTo>
                  <a:lnTo>
                    <a:pt x="32" y="634"/>
                  </a:lnTo>
                  <a:lnTo>
                    <a:pt x="24" y="594"/>
                  </a:lnTo>
                  <a:lnTo>
                    <a:pt x="8" y="546"/>
                  </a:lnTo>
                  <a:lnTo>
                    <a:pt x="8" y="481"/>
                  </a:lnTo>
                  <a:lnTo>
                    <a:pt x="0" y="417"/>
                  </a:lnTo>
                  <a:lnTo>
                    <a:pt x="0" y="353"/>
                  </a:lnTo>
                  <a:lnTo>
                    <a:pt x="0" y="281"/>
                  </a:lnTo>
                  <a:lnTo>
                    <a:pt x="8" y="217"/>
                  </a:lnTo>
                  <a:lnTo>
                    <a:pt x="8" y="161"/>
                  </a:lnTo>
                  <a:lnTo>
                    <a:pt x="24" y="105"/>
                  </a:lnTo>
                  <a:lnTo>
                    <a:pt x="32" y="65"/>
                  </a:lnTo>
                  <a:lnTo>
                    <a:pt x="40" y="33"/>
                  </a:lnTo>
                  <a:lnTo>
                    <a:pt x="56" y="9"/>
                  </a:lnTo>
                  <a:lnTo>
                    <a:pt x="64" y="0"/>
                  </a:lnTo>
                  <a:lnTo>
                    <a:pt x="72" y="9"/>
                  </a:lnTo>
                  <a:lnTo>
                    <a:pt x="80" y="33"/>
                  </a:lnTo>
                  <a:lnTo>
                    <a:pt x="96" y="65"/>
                  </a:lnTo>
                  <a:lnTo>
                    <a:pt x="105" y="105"/>
                  </a:lnTo>
                  <a:lnTo>
                    <a:pt x="113" y="161"/>
                  </a:lnTo>
                  <a:lnTo>
                    <a:pt x="113" y="217"/>
                  </a:lnTo>
                  <a:lnTo>
                    <a:pt x="121" y="281"/>
                  </a:lnTo>
                  <a:lnTo>
                    <a:pt x="121" y="353"/>
                  </a:lnTo>
                  <a:close/>
                </a:path>
              </a:pathLst>
            </a:custGeom>
            <a:solidFill>
              <a:srgbClr val="FFD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" name="Freeform 29"/>
            <p:cNvSpPr>
              <a:spLocks noChangeAspect="1"/>
            </p:cNvSpPr>
            <p:nvPr/>
          </p:nvSpPr>
          <p:spPr bwMode="auto">
            <a:xfrm>
              <a:off x="1521" y="2259"/>
              <a:ext cx="105" cy="681"/>
            </a:xfrm>
            <a:custGeom>
              <a:avLst/>
              <a:gdLst>
                <a:gd name="T0" fmla="*/ 105 w 105"/>
                <a:gd name="T1" fmla="*/ 344 h 681"/>
                <a:gd name="T2" fmla="*/ 105 w 105"/>
                <a:gd name="T3" fmla="*/ 408 h 681"/>
                <a:gd name="T4" fmla="*/ 97 w 105"/>
                <a:gd name="T5" fmla="*/ 472 h 681"/>
                <a:gd name="T6" fmla="*/ 97 w 105"/>
                <a:gd name="T7" fmla="*/ 529 h 681"/>
                <a:gd name="T8" fmla="*/ 88 w 105"/>
                <a:gd name="T9" fmla="*/ 585 h 681"/>
                <a:gd name="T10" fmla="*/ 80 w 105"/>
                <a:gd name="T11" fmla="*/ 625 h 681"/>
                <a:gd name="T12" fmla="*/ 72 w 105"/>
                <a:gd name="T13" fmla="*/ 657 h 681"/>
                <a:gd name="T14" fmla="*/ 64 w 105"/>
                <a:gd name="T15" fmla="*/ 673 h 681"/>
                <a:gd name="T16" fmla="*/ 56 w 105"/>
                <a:gd name="T17" fmla="*/ 681 h 681"/>
                <a:gd name="T18" fmla="*/ 48 w 105"/>
                <a:gd name="T19" fmla="*/ 673 h 681"/>
                <a:gd name="T20" fmla="*/ 32 w 105"/>
                <a:gd name="T21" fmla="*/ 657 h 681"/>
                <a:gd name="T22" fmla="*/ 24 w 105"/>
                <a:gd name="T23" fmla="*/ 625 h 681"/>
                <a:gd name="T24" fmla="*/ 16 w 105"/>
                <a:gd name="T25" fmla="*/ 585 h 681"/>
                <a:gd name="T26" fmla="*/ 8 w 105"/>
                <a:gd name="T27" fmla="*/ 529 h 681"/>
                <a:gd name="T28" fmla="*/ 8 w 105"/>
                <a:gd name="T29" fmla="*/ 472 h 681"/>
                <a:gd name="T30" fmla="*/ 0 w 105"/>
                <a:gd name="T31" fmla="*/ 408 h 681"/>
                <a:gd name="T32" fmla="*/ 0 w 105"/>
                <a:gd name="T33" fmla="*/ 344 h 681"/>
                <a:gd name="T34" fmla="*/ 0 w 105"/>
                <a:gd name="T35" fmla="*/ 272 h 681"/>
                <a:gd name="T36" fmla="*/ 8 w 105"/>
                <a:gd name="T37" fmla="*/ 208 h 681"/>
                <a:gd name="T38" fmla="*/ 8 w 105"/>
                <a:gd name="T39" fmla="*/ 152 h 681"/>
                <a:gd name="T40" fmla="*/ 16 w 105"/>
                <a:gd name="T41" fmla="*/ 104 h 681"/>
                <a:gd name="T42" fmla="*/ 24 w 105"/>
                <a:gd name="T43" fmla="*/ 56 h 681"/>
                <a:gd name="T44" fmla="*/ 32 w 105"/>
                <a:gd name="T45" fmla="*/ 24 h 681"/>
                <a:gd name="T46" fmla="*/ 48 w 105"/>
                <a:gd name="T47" fmla="*/ 8 h 681"/>
                <a:gd name="T48" fmla="*/ 56 w 105"/>
                <a:gd name="T49" fmla="*/ 0 h 681"/>
                <a:gd name="T50" fmla="*/ 64 w 105"/>
                <a:gd name="T51" fmla="*/ 8 h 681"/>
                <a:gd name="T52" fmla="*/ 72 w 105"/>
                <a:gd name="T53" fmla="*/ 24 h 681"/>
                <a:gd name="T54" fmla="*/ 80 w 105"/>
                <a:gd name="T55" fmla="*/ 56 h 681"/>
                <a:gd name="T56" fmla="*/ 88 w 105"/>
                <a:gd name="T57" fmla="*/ 104 h 681"/>
                <a:gd name="T58" fmla="*/ 97 w 105"/>
                <a:gd name="T59" fmla="*/ 152 h 681"/>
                <a:gd name="T60" fmla="*/ 97 w 105"/>
                <a:gd name="T61" fmla="*/ 208 h 681"/>
                <a:gd name="T62" fmla="*/ 105 w 105"/>
                <a:gd name="T63" fmla="*/ 272 h 681"/>
                <a:gd name="T64" fmla="*/ 105 w 105"/>
                <a:gd name="T65" fmla="*/ 344 h 6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5"/>
                <a:gd name="T100" fmla="*/ 0 h 681"/>
                <a:gd name="T101" fmla="*/ 105 w 105"/>
                <a:gd name="T102" fmla="*/ 681 h 6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5" h="681">
                  <a:moveTo>
                    <a:pt x="105" y="344"/>
                  </a:moveTo>
                  <a:lnTo>
                    <a:pt x="105" y="408"/>
                  </a:lnTo>
                  <a:lnTo>
                    <a:pt x="97" y="472"/>
                  </a:lnTo>
                  <a:lnTo>
                    <a:pt x="97" y="529"/>
                  </a:lnTo>
                  <a:lnTo>
                    <a:pt x="88" y="585"/>
                  </a:lnTo>
                  <a:lnTo>
                    <a:pt x="80" y="625"/>
                  </a:lnTo>
                  <a:lnTo>
                    <a:pt x="72" y="657"/>
                  </a:lnTo>
                  <a:lnTo>
                    <a:pt x="64" y="673"/>
                  </a:lnTo>
                  <a:lnTo>
                    <a:pt x="56" y="681"/>
                  </a:lnTo>
                  <a:lnTo>
                    <a:pt x="48" y="673"/>
                  </a:lnTo>
                  <a:lnTo>
                    <a:pt x="32" y="657"/>
                  </a:lnTo>
                  <a:lnTo>
                    <a:pt x="24" y="625"/>
                  </a:lnTo>
                  <a:lnTo>
                    <a:pt x="16" y="585"/>
                  </a:lnTo>
                  <a:lnTo>
                    <a:pt x="8" y="529"/>
                  </a:lnTo>
                  <a:lnTo>
                    <a:pt x="8" y="472"/>
                  </a:lnTo>
                  <a:lnTo>
                    <a:pt x="0" y="408"/>
                  </a:lnTo>
                  <a:lnTo>
                    <a:pt x="0" y="344"/>
                  </a:lnTo>
                  <a:lnTo>
                    <a:pt x="0" y="272"/>
                  </a:lnTo>
                  <a:lnTo>
                    <a:pt x="8" y="208"/>
                  </a:lnTo>
                  <a:lnTo>
                    <a:pt x="8" y="152"/>
                  </a:lnTo>
                  <a:lnTo>
                    <a:pt x="16" y="104"/>
                  </a:lnTo>
                  <a:lnTo>
                    <a:pt x="24" y="56"/>
                  </a:lnTo>
                  <a:lnTo>
                    <a:pt x="32" y="24"/>
                  </a:lnTo>
                  <a:lnTo>
                    <a:pt x="48" y="8"/>
                  </a:lnTo>
                  <a:lnTo>
                    <a:pt x="56" y="0"/>
                  </a:lnTo>
                  <a:lnTo>
                    <a:pt x="64" y="8"/>
                  </a:lnTo>
                  <a:lnTo>
                    <a:pt x="72" y="24"/>
                  </a:lnTo>
                  <a:lnTo>
                    <a:pt x="80" y="56"/>
                  </a:lnTo>
                  <a:lnTo>
                    <a:pt x="88" y="104"/>
                  </a:lnTo>
                  <a:lnTo>
                    <a:pt x="97" y="152"/>
                  </a:lnTo>
                  <a:lnTo>
                    <a:pt x="97" y="208"/>
                  </a:lnTo>
                  <a:lnTo>
                    <a:pt x="105" y="272"/>
                  </a:lnTo>
                  <a:lnTo>
                    <a:pt x="105" y="344"/>
                  </a:lnTo>
                  <a:close/>
                </a:path>
              </a:pathLst>
            </a:custGeom>
            <a:solidFill>
              <a:srgbClr val="FFD8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Freeform 30"/>
            <p:cNvSpPr>
              <a:spLocks noChangeAspect="1"/>
            </p:cNvSpPr>
            <p:nvPr/>
          </p:nvSpPr>
          <p:spPr bwMode="auto">
            <a:xfrm>
              <a:off x="1529" y="2267"/>
              <a:ext cx="89" cy="665"/>
            </a:xfrm>
            <a:custGeom>
              <a:avLst/>
              <a:gdLst>
                <a:gd name="T0" fmla="*/ 89 w 89"/>
                <a:gd name="T1" fmla="*/ 336 h 665"/>
                <a:gd name="T2" fmla="*/ 89 w 89"/>
                <a:gd name="T3" fmla="*/ 400 h 665"/>
                <a:gd name="T4" fmla="*/ 89 w 89"/>
                <a:gd name="T5" fmla="*/ 464 h 665"/>
                <a:gd name="T6" fmla="*/ 80 w 89"/>
                <a:gd name="T7" fmla="*/ 521 h 665"/>
                <a:gd name="T8" fmla="*/ 80 w 89"/>
                <a:gd name="T9" fmla="*/ 569 h 665"/>
                <a:gd name="T10" fmla="*/ 72 w 89"/>
                <a:gd name="T11" fmla="*/ 609 h 665"/>
                <a:gd name="T12" fmla="*/ 64 w 89"/>
                <a:gd name="T13" fmla="*/ 641 h 665"/>
                <a:gd name="T14" fmla="*/ 56 w 89"/>
                <a:gd name="T15" fmla="*/ 657 h 665"/>
                <a:gd name="T16" fmla="*/ 48 w 89"/>
                <a:gd name="T17" fmla="*/ 665 h 665"/>
                <a:gd name="T18" fmla="*/ 40 w 89"/>
                <a:gd name="T19" fmla="*/ 657 h 665"/>
                <a:gd name="T20" fmla="*/ 24 w 89"/>
                <a:gd name="T21" fmla="*/ 641 h 665"/>
                <a:gd name="T22" fmla="*/ 16 w 89"/>
                <a:gd name="T23" fmla="*/ 609 h 665"/>
                <a:gd name="T24" fmla="*/ 16 w 89"/>
                <a:gd name="T25" fmla="*/ 569 h 665"/>
                <a:gd name="T26" fmla="*/ 8 w 89"/>
                <a:gd name="T27" fmla="*/ 521 h 665"/>
                <a:gd name="T28" fmla="*/ 0 w 89"/>
                <a:gd name="T29" fmla="*/ 464 h 665"/>
                <a:gd name="T30" fmla="*/ 0 w 89"/>
                <a:gd name="T31" fmla="*/ 400 h 665"/>
                <a:gd name="T32" fmla="*/ 0 w 89"/>
                <a:gd name="T33" fmla="*/ 336 h 665"/>
                <a:gd name="T34" fmla="*/ 0 w 89"/>
                <a:gd name="T35" fmla="*/ 272 h 665"/>
                <a:gd name="T36" fmla="*/ 0 w 89"/>
                <a:gd name="T37" fmla="*/ 208 h 665"/>
                <a:gd name="T38" fmla="*/ 8 w 89"/>
                <a:gd name="T39" fmla="*/ 152 h 665"/>
                <a:gd name="T40" fmla="*/ 16 w 89"/>
                <a:gd name="T41" fmla="*/ 96 h 665"/>
                <a:gd name="T42" fmla="*/ 16 w 89"/>
                <a:gd name="T43" fmla="*/ 56 h 665"/>
                <a:gd name="T44" fmla="*/ 24 w 89"/>
                <a:gd name="T45" fmla="*/ 24 h 665"/>
                <a:gd name="T46" fmla="*/ 40 w 89"/>
                <a:gd name="T47" fmla="*/ 8 h 665"/>
                <a:gd name="T48" fmla="*/ 48 w 89"/>
                <a:gd name="T49" fmla="*/ 0 h 665"/>
                <a:gd name="T50" fmla="*/ 56 w 89"/>
                <a:gd name="T51" fmla="*/ 8 h 665"/>
                <a:gd name="T52" fmla="*/ 64 w 89"/>
                <a:gd name="T53" fmla="*/ 24 h 665"/>
                <a:gd name="T54" fmla="*/ 72 w 89"/>
                <a:gd name="T55" fmla="*/ 56 h 665"/>
                <a:gd name="T56" fmla="*/ 80 w 89"/>
                <a:gd name="T57" fmla="*/ 96 h 665"/>
                <a:gd name="T58" fmla="*/ 80 w 89"/>
                <a:gd name="T59" fmla="*/ 152 h 665"/>
                <a:gd name="T60" fmla="*/ 89 w 89"/>
                <a:gd name="T61" fmla="*/ 208 h 665"/>
                <a:gd name="T62" fmla="*/ 89 w 89"/>
                <a:gd name="T63" fmla="*/ 272 h 665"/>
                <a:gd name="T64" fmla="*/ 89 w 89"/>
                <a:gd name="T65" fmla="*/ 336 h 6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665"/>
                <a:gd name="T101" fmla="*/ 89 w 89"/>
                <a:gd name="T102" fmla="*/ 665 h 6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665">
                  <a:moveTo>
                    <a:pt x="89" y="336"/>
                  </a:moveTo>
                  <a:lnTo>
                    <a:pt x="89" y="400"/>
                  </a:lnTo>
                  <a:lnTo>
                    <a:pt x="89" y="464"/>
                  </a:lnTo>
                  <a:lnTo>
                    <a:pt x="80" y="521"/>
                  </a:lnTo>
                  <a:lnTo>
                    <a:pt x="80" y="569"/>
                  </a:lnTo>
                  <a:lnTo>
                    <a:pt x="72" y="609"/>
                  </a:lnTo>
                  <a:lnTo>
                    <a:pt x="64" y="641"/>
                  </a:lnTo>
                  <a:lnTo>
                    <a:pt x="56" y="657"/>
                  </a:lnTo>
                  <a:lnTo>
                    <a:pt x="48" y="665"/>
                  </a:lnTo>
                  <a:lnTo>
                    <a:pt x="40" y="657"/>
                  </a:lnTo>
                  <a:lnTo>
                    <a:pt x="24" y="641"/>
                  </a:lnTo>
                  <a:lnTo>
                    <a:pt x="16" y="609"/>
                  </a:lnTo>
                  <a:lnTo>
                    <a:pt x="16" y="569"/>
                  </a:lnTo>
                  <a:lnTo>
                    <a:pt x="8" y="521"/>
                  </a:lnTo>
                  <a:lnTo>
                    <a:pt x="0" y="464"/>
                  </a:lnTo>
                  <a:lnTo>
                    <a:pt x="0" y="400"/>
                  </a:lnTo>
                  <a:lnTo>
                    <a:pt x="0" y="336"/>
                  </a:lnTo>
                  <a:lnTo>
                    <a:pt x="0" y="272"/>
                  </a:lnTo>
                  <a:lnTo>
                    <a:pt x="0" y="208"/>
                  </a:lnTo>
                  <a:lnTo>
                    <a:pt x="8" y="152"/>
                  </a:lnTo>
                  <a:lnTo>
                    <a:pt x="16" y="96"/>
                  </a:lnTo>
                  <a:lnTo>
                    <a:pt x="16" y="56"/>
                  </a:lnTo>
                  <a:lnTo>
                    <a:pt x="24" y="24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56" y="8"/>
                  </a:lnTo>
                  <a:lnTo>
                    <a:pt x="64" y="24"/>
                  </a:lnTo>
                  <a:lnTo>
                    <a:pt x="72" y="56"/>
                  </a:lnTo>
                  <a:lnTo>
                    <a:pt x="80" y="96"/>
                  </a:lnTo>
                  <a:lnTo>
                    <a:pt x="80" y="152"/>
                  </a:lnTo>
                  <a:lnTo>
                    <a:pt x="89" y="208"/>
                  </a:lnTo>
                  <a:lnTo>
                    <a:pt x="89" y="272"/>
                  </a:lnTo>
                  <a:lnTo>
                    <a:pt x="89" y="336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Freeform 31"/>
            <p:cNvSpPr>
              <a:spLocks noChangeAspect="1"/>
            </p:cNvSpPr>
            <p:nvPr/>
          </p:nvSpPr>
          <p:spPr bwMode="auto">
            <a:xfrm>
              <a:off x="1529" y="2267"/>
              <a:ext cx="89" cy="665"/>
            </a:xfrm>
            <a:custGeom>
              <a:avLst/>
              <a:gdLst>
                <a:gd name="T0" fmla="*/ 89 w 89"/>
                <a:gd name="T1" fmla="*/ 336 h 665"/>
                <a:gd name="T2" fmla="*/ 89 w 89"/>
                <a:gd name="T3" fmla="*/ 400 h 665"/>
                <a:gd name="T4" fmla="*/ 89 w 89"/>
                <a:gd name="T5" fmla="*/ 464 h 665"/>
                <a:gd name="T6" fmla="*/ 80 w 89"/>
                <a:gd name="T7" fmla="*/ 521 h 665"/>
                <a:gd name="T8" fmla="*/ 72 w 89"/>
                <a:gd name="T9" fmla="*/ 569 h 665"/>
                <a:gd name="T10" fmla="*/ 64 w 89"/>
                <a:gd name="T11" fmla="*/ 609 h 665"/>
                <a:gd name="T12" fmla="*/ 64 w 89"/>
                <a:gd name="T13" fmla="*/ 641 h 665"/>
                <a:gd name="T14" fmla="*/ 56 w 89"/>
                <a:gd name="T15" fmla="*/ 657 h 665"/>
                <a:gd name="T16" fmla="*/ 48 w 89"/>
                <a:gd name="T17" fmla="*/ 665 h 665"/>
                <a:gd name="T18" fmla="*/ 40 w 89"/>
                <a:gd name="T19" fmla="*/ 657 h 665"/>
                <a:gd name="T20" fmla="*/ 32 w 89"/>
                <a:gd name="T21" fmla="*/ 641 h 665"/>
                <a:gd name="T22" fmla="*/ 24 w 89"/>
                <a:gd name="T23" fmla="*/ 609 h 665"/>
                <a:gd name="T24" fmla="*/ 16 w 89"/>
                <a:gd name="T25" fmla="*/ 569 h 665"/>
                <a:gd name="T26" fmla="*/ 8 w 89"/>
                <a:gd name="T27" fmla="*/ 521 h 665"/>
                <a:gd name="T28" fmla="*/ 8 w 89"/>
                <a:gd name="T29" fmla="*/ 464 h 665"/>
                <a:gd name="T30" fmla="*/ 0 w 89"/>
                <a:gd name="T31" fmla="*/ 400 h 665"/>
                <a:gd name="T32" fmla="*/ 0 w 89"/>
                <a:gd name="T33" fmla="*/ 336 h 665"/>
                <a:gd name="T34" fmla="*/ 0 w 89"/>
                <a:gd name="T35" fmla="*/ 272 h 665"/>
                <a:gd name="T36" fmla="*/ 8 w 89"/>
                <a:gd name="T37" fmla="*/ 208 h 665"/>
                <a:gd name="T38" fmla="*/ 8 w 89"/>
                <a:gd name="T39" fmla="*/ 152 h 665"/>
                <a:gd name="T40" fmla="*/ 16 w 89"/>
                <a:gd name="T41" fmla="*/ 96 h 665"/>
                <a:gd name="T42" fmla="*/ 24 w 89"/>
                <a:gd name="T43" fmla="*/ 56 h 665"/>
                <a:gd name="T44" fmla="*/ 32 w 89"/>
                <a:gd name="T45" fmla="*/ 24 h 665"/>
                <a:gd name="T46" fmla="*/ 40 w 89"/>
                <a:gd name="T47" fmla="*/ 8 h 665"/>
                <a:gd name="T48" fmla="*/ 48 w 89"/>
                <a:gd name="T49" fmla="*/ 0 h 665"/>
                <a:gd name="T50" fmla="*/ 56 w 89"/>
                <a:gd name="T51" fmla="*/ 8 h 665"/>
                <a:gd name="T52" fmla="*/ 64 w 89"/>
                <a:gd name="T53" fmla="*/ 24 h 665"/>
                <a:gd name="T54" fmla="*/ 64 w 89"/>
                <a:gd name="T55" fmla="*/ 56 h 665"/>
                <a:gd name="T56" fmla="*/ 72 w 89"/>
                <a:gd name="T57" fmla="*/ 96 h 665"/>
                <a:gd name="T58" fmla="*/ 80 w 89"/>
                <a:gd name="T59" fmla="*/ 152 h 665"/>
                <a:gd name="T60" fmla="*/ 89 w 89"/>
                <a:gd name="T61" fmla="*/ 208 h 665"/>
                <a:gd name="T62" fmla="*/ 89 w 89"/>
                <a:gd name="T63" fmla="*/ 272 h 665"/>
                <a:gd name="T64" fmla="*/ 89 w 89"/>
                <a:gd name="T65" fmla="*/ 336 h 6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665"/>
                <a:gd name="T101" fmla="*/ 89 w 89"/>
                <a:gd name="T102" fmla="*/ 665 h 6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665">
                  <a:moveTo>
                    <a:pt x="89" y="336"/>
                  </a:moveTo>
                  <a:lnTo>
                    <a:pt x="89" y="400"/>
                  </a:lnTo>
                  <a:lnTo>
                    <a:pt x="89" y="464"/>
                  </a:lnTo>
                  <a:lnTo>
                    <a:pt x="80" y="521"/>
                  </a:lnTo>
                  <a:lnTo>
                    <a:pt x="72" y="569"/>
                  </a:lnTo>
                  <a:lnTo>
                    <a:pt x="64" y="609"/>
                  </a:lnTo>
                  <a:lnTo>
                    <a:pt x="64" y="641"/>
                  </a:lnTo>
                  <a:lnTo>
                    <a:pt x="56" y="657"/>
                  </a:lnTo>
                  <a:lnTo>
                    <a:pt x="48" y="665"/>
                  </a:lnTo>
                  <a:lnTo>
                    <a:pt x="40" y="657"/>
                  </a:lnTo>
                  <a:lnTo>
                    <a:pt x="32" y="641"/>
                  </a:lnTo>
                  <a:lnTo>
                    <a:pt x="24" y="609"/>
                  </a:lnTo>
                  <a:lnTo>
                    <a:pt x="16" y="569"/>
                  </a:lnTo>
                  <a:lnTo>
                    <a:pt x="8" y="521"/>
                  </a:lnTo>
                  <a:lnTo>
                    <a:pt x="8" y="464"/>
                  </a:lnTo>
                  <a:lnTo>
                    <a:pt x="0" y="400"/>
                  </a:lnTo>
                  <a:lnTo>
                    <a:pt x="0" y="336"/>
                  </a:lnTo>
                  <a:lnTo>
                    <a:pt x="0" y="272"/>
                  </a:lnTo>
                  <a:lnTo>
                    <a:pt x="8" y="208"/>
                  </a:lnTo>
                  <a:lnTo>
                    <a:pt x="8" y="152"/>
                  </a:lnTo>
                  <a:lnTo>
                    <a:pt x="16" y="96"/>
                  </a:lnTo>
                  <a:lnTo>
                    <a:pt x="24" y="56"/>
                  </a:lnTo>
                  <a:lnTo>
                    <a:pt x="32" y="24"/>
                  </a:lnTo>
                  <a:lnTo>
                    <a:pt x="40" y="8"/>
                  </a:lnTo>
                  <a:lnTo>
                    <a:pt x="48" y="0"/>
                  </a:lnTo>
                  <a:lnTo>
                    <a:pt x="56" y="8"/>
                  </a:lnTo>
                  <a:lnTo>
                    <a:pt x="64" y="24"/>
                  </a:lnTo>
                  <a:lnTo>
                    <a:pt x="64" y="56"/>
                  </a:lnTo>
                  <a:lnTo>
                    <a:pt x="72" y="96"/>
                  </a:lnTo>
                  <a:lnTo>
                    <a:pt x="80" y="152"/>
                  </a:lnTo>
                  <a:lnTo>
                    <a:pt x="89" y="208"/>
                  </a:lnTo>
                  <a:lnTo>
                    <a:pt x="89" y="272"/>
                  </a:lnTo>
                  <a:lnTo>
                    <a:pt x="89" y="336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Freeform 32"/>
            <p:cNvSpPr>
              <a:spLocks noChangeAspect="1"/>
            </p:cNvSpPr>
            <p:nvPr/>
          </p:nvSpPr>
          <p:spPr bwMode="auto">
            <a:xfrm>
              <a:off x="1537" y="2275"/>
              <a:ext cx="72" cy="649"/>
            </a:xfrm>
            <a:custGeom>
              <a:avLst/>
              <a:gdLst>
                <a:gd name="T0" fmla="*/ 72 w 72"/>
                <a:gd name="T1" fmla="*/ 328 h 649"/>
                <a:gd name="T2" fmla="*/ 72 w 72"/>
                <a:gd name="T3" fmla="*/ 392 h 649"/>
                <a:gd name="T4" fmla="*/ 72 w 72"/>
                <a:gd name="T5" fmla="*/ 456 h 649"/>
                <a:gd name="T6" fmla="*/ 64 w 72"/>
                <a:gd name="T7" fmla="*/ 505 h 649"/>
                <a:gd name="T8" fmla="*/ 64 w 72"/>
                <a:gd name="T9" fmla="*/ 553 h 649"/>
                <a:gd name="T10" fmla="*/ 56 w 72"/>
                <a:gd name="T11" fmla="*/ 593 h 649"/>
                <a:gd name="T12" fmla="*/ 48 w 72"/>
                <a:gd name="T13" fmla="*/ 625 h 649"/>
                <a:gd name="T14" fmla="*/ 48 w 72"/>
                <a:gd name="T15" fmla="*/ 641 h 649"/>
                <a:gd name="T16" fmla="*/ 40 w 72"/>
                <a:gd name="T17" fmla="*/ 649 h 649"/>
                <a:gd name="T18" fmla="*/ 32 w 72"/>
                <a:gd name="T19" fmla="*/ 641 h 649"/>
                <a:gd name="T20" fmla="*/ 24 w 72"/>
                <a:gd name="T21" fmla="*/ 625 h 649"/>
                <a:gd name="T22" fmla="*/ 16 w 72"/>
                <a:gd name="T23" fmla="*/ 593 h 649"/>
                <a:gd name="T24" fmla="*/ 8 w 72"/>
                <a:gd name="T25" fmla="*/ 553 h 649"/>
                <a:gd name="T26" fmla="*/ 8 w 72"/>
                <a:gd name="T27" fmla="*/ 505 h 649"/>
                <a:gd name="T28" fmla="*/ 0 w 72"/>
                <a:gd name="T29" fmla="*/ 456 h 649"/>
                <a:gd name="T30" fmla="*/ 0 w 72"/>
                <a:gd name="T31" fmla="*/ 392 h 649"/>
                <a:gd name="T32" fmla="*/ 0 w 72"/>
                <a:gd name="T33" fmla="*/ 328 h 649"/>
                <a:gd name="T34" fmla="*/ 0 w 72"/>
                <a:gd name="T35" fmla="*/ 264 h 649"/>
                <a:gd name="T36" fmla="*/ 0 w 72"/>
                <a:gd name="T37" fmla="*/ 200 h 649"/>
                <a:gd name="T38" fmla="*/ 8 w 72"/>
                <a:gd name="T39" fmla="*/ 144 h 649"/>
                <a:gd name="T40" fmla="*/ 8 w 72"/>
                <a:gd name="T41" fmla="*/ 96 h 649"/>
                <a:gd name="T42" fmla="*/ 16 w 72"/>
                <a:gd name="T43" fmla="*/ 56 h 649"/>
                <a:gd name="T44" fmla="*/ 24 w 72"/>
                <a:gd name="T45" fmla="*/ 24 h 649"/>
                <a:gd name="T46" fmla="*/ 32 w 72"/>
                <a:gd name="T47" fmla="*/ 8 h 649"/>
                <a:gd name="T48" fmla="*/ 40 w 72"/>
                <a:gd name="T49" fmla="*/ 0 h 649"/>
                <a:gd name="T50" fmla="*/ 48 w 72"/>
                <a:gd name="T51" fmla="*/ 8 h 649"/>
                <a:gd name="T52" fmla="*/ 48 w 72"/>
                <a:gd name="T53" fmla="*/ 24 h 649"/>
                <a:gd name="T54" fmla="*/ 56 w 72"/>
                <a:gd name="T55" fmla="*/ 56 h 649"/>
                <a:gd name="T56" fmla="*/ 64 w 72"/>
                <a:gd name="T57" fmla="*/ 96 h 649"/>
                <a:gd name="T58" fmla="*/ 64 w 72"/>
                <a:gd name="T59" fmla="*/ 144 h 649"/>
                <a:gd name="T60" fmla="*/ 72 w 72"/>
                <a:gd name="T61" fmla="*/ 200 h 649"/>
                <a:gd name="T62" fmla="*/ 72 w 72"/>
                <a:gd name="T63" fmla="*/ 264 h 649"/>
                <a:gd name="T64" fmla="*/ 72 w 72"/>
                <a:gd name="T65" fmla="*/ 328 h 6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"/>
                <a:gd name="T100" fmla="*/ 0 h 649"/>
                <a:gd name="T101" fmla="*/ 72 w 72"/>
                <a:gd name="T102" fmla="*/ 649 h 64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" h="649">
                  <a:moveTo>
                    <a:pt x="72" y="328"/>
                  </a:moveTo>
                  <a:lnTo>
                    <a:pt x="72" y="392"/>
                  </a:lnTo>
                  <a:lnTo>
                    <a:pt x="72" y="456"/>
                  </a:lnTo>
                  <a:lnTo>
                    <a:pt x="64" y="505"/>
                  </a:lnTo>
                  <a:lnTo>
                    <a:pt x="64" y="553"/>
                  </a:lnTo>
                  <a:lnTo>
                    <a:pt x="56" y="593"/>
                  </a:lnTo>
                  <a:lnTo>
                    <a:pt x="48" y="625"/>
                  </a:lnTo>
                  <a:lnTo>
                    <a:pt x="48" y="641"/>
                  </a:lnTo>
                  <a:lnTo>
                    <a:pt x="40" y="649"/>
                  </a:lnTo>
                  <a:lnTo>
                    <a:pt x="32" y="641"/>
                  </a:lnTo>
                  <a:lnTo>
                    <a:pt x="24" y="625"/>
                  </a:lnTo>
                  <a:lnTo>
                    <a:pt x="16" y="593"/>
                  </a:lnTo>
                  <a:lnTo>
                    <a:pt x="8" y="553"/>
                  </a:lnTo>
                  <a:lnTo>
                    <a:pt x="8" y="505"/>
                  </a:lnTo>
                  <a:lnTo>
                    <a:pt x="0" y="456"/>
                  </a:lnTo>
                  <a:lnTo>
                    <a:pt x="0" y="392"/>
                  </a:lnTo>
                  <a:lnTo>
                    <a:pt x="0" y="328"/>
                  </a:lnTo>
                  <a:lnTo>
                    <a:pt x="0" y="264"/>
                  </a:lnTo>
                  <a:lnTo>
                    <a:pt x="0" y="200"/>
                  </a:lnTo>
                  <a:lnTo>
                    <a:pt x="8" y="144"/>
                  </a:lnTo>
                  <a:lnTo>
                    <a:pt x="8" y="96"/>
                  </a:lnTo>
                  <a:lnTo>
                    <a:pt x="16" y="56"/>
                  </a:lnTo>
                  <a:lnTo>
                    <a:pt x="24" y="24"/>
                  </a:lnTo>
                  <a:lnTo>
                    <a:pt x="32" y="8"/>
                  </a:lnTo>
                  <a:lnTo>
                    <a:pt x="40" y="0"/>
                  </a:lnTo>
                  <a:lnTo>
                    <a:pt x="48" y="8"/>
                  </a:lnTo>
                  <a:lnTo>
                    <a:pt x="48" y="24"/>
                  </a:lnTo>
                  <a:lnTo>
                    <a:pt x="56" y="56"/>
                  </a:lnTo>
                  <a:lnTo>
                    <a:pt x="64" y="96"/>
                  </a:lnTo>
                  <a:lnTo>
                    <a:pt x="64" y="144"/>
                  </a:lnTo>
                  <a:lnTo>
                    <a:pt x="72" y="200"/>
                  </a:lnTo>
                  <a:lnTo>
                    <a:pt x="72" y="264"/>
                  </a:lnTo>
                  <a:lnTo>
                    <a:pt x="72" y="328"/>
                  </a:lnTo>
                  <a:close/>
                </a:path>
              </a:pathLst>
            </a:custGeom>
            <a:solidFill>
              <a:srgbClr val="FFE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Freeform 33"/>
            <p:cNvSpPr>
              <a:spLocks noChangeAspect="1"/>
            </p:cNvSpPr>
            <p:nvPr/>
          </p:nvSpPr>
          <p:spPr bwMode="auto">
            <a:xfrm>
              <a:off x="1545" y="2283"/>
              <a:ext cx="56" cy="633"/>
            </a:xfrm>
            <a:custGeom>
              <a:avLst/>
              <a:gdLst>
                <a:gd name="T0" fmla="*/ 56 w 56"/>
                <a:gd name="T1" fmla="*/ 320 h 633"/>
                <a:gd name="T2" fmla="*/ 56 w 56"/>
                <a:gd name="T3" fmla="*/ 384 h 633"/>
                <a:gd name="T4" fmla="*/ 56 w 56"/>
                <a:gd name="T5" fmla="*/ 440 h 633"/>
                <a:gd name="T6" fmla="*/ 48 w 56"/>
                <a:gd name="T7" fmla="*/ 497 h 633"/>
                <a:gd name="T8" fmla="*/ 48 w 56"/>
                <a:gd name="T9" fmla="*/ 537 h 633"/>
                <a:gd name="T10" fmla="*/ 40 w 56"/>
                <a:gd name="T11" fmla="*/ 577 h 633"/>
                <a:gd name="T12" fmla="*/ 40 w 56"/>
                <a:gd name="T13" fmla="*/ 609 h 633"/>
                <a:gd name="T14" fmla="*/ 32 w 56"/>
                <a:gd name="T15" fmla="*/ 625 h 633"/>
                <a:gd name="T16" fmla="*/ 32 w 56"/>
                <a:gd name="T17" fmla="*/ 633 h 633"/>
                <a:gd name="T18" fmla="*/ 24 w 56"/>
                <a:gd name="T19" fmla="*/ 625 h 633"/>
                <a:gd name="T20" fmla="*/ 24 w 56"/>
                <a:gd name="T21" fmla="*/ 609 h 633"/>
                <a:gd name="T22" fmla="*/ 16 w 56"/>
                <a:gd name="T23" fmla="*/ 577 h 633"/>
                <a:gd name="T24" fmla="*/ 8 w 56"/>
                <a:gd name="T25" fmla="*/ 537 h 633"/>
                <a:gd name="T26" fmla="*/ 8 w 56"/>
                <a:gd name="T27" fmla="*/ 497 h 633"/>
                <a:gd name="T28" fmla="*/ 0 w 56"/>
                <a:gd name="T29" fmla="*/ 440 h 633"/>
                <a:gd name="T30" fmla="*/ 0 w 56"/>
                <a:gd name="T31" fmla="*/ 384 h 633"/>
                <a:gd name="T32" fmla="*/ 0 w 56"/>
                <a:gd name="T33" fmla="*/ 320 h 633"/>
                <a:gd name="T34" fmla="*/ 0 w 56"/>
                <a:gd name="T35" fmla="*/ 256 h 633"/>
                <a:gd name="T36" fmla="*/ 0 w 56"/>
                <a:gd name="T37" fmla="*/ 192 h 633"/>
                <a:gd name="T38" fmla="*/ 8 w 56"/>
                <a:gd name="T39" fmla="*/ 144 h 633"/>
                <a:gd name="T40" fmla="*/ 8 w 56"/>
                <a:gd name="T41" fmla="*/ 96 h 633"/>
                <a:gd name="T42" fmla="*/ 16 w 56"/>
                <a:gd name="T43" fmla="*/ 56 h 633"/>
                <a:gd name="T44" fmla="*/ 24 w 56"/>
                <a:gd name="T45" fmla="*/ 24 h 633"/>
                <a:gd name="T46" fmla="*/ 24 w 56"/>
                <a:gd name="T47" fmla="*/ 8 h 633"/>
                <a:gd name="T48" fmla="*/ 32 w 56"/>
                <a:gd name="T49" fmla="*/ 0 h 633"/>
                <a:gd name="T50" fmla="*/ 32 w 56"/>
                <a:gd name="T51" fmla="*/ 8 h 633"/>
                <a:gd name="T52" fmla="*/ 40 w 56"/>
                <a:gd name="T53" fmla="*/ 24 h 633"/>
                <a:gd name="T54" fmla="*/ 40 w 56"/>
                <a:gd name="T55" fmla="*/ 56 h 633"/>
                <a:gd name="T56" fmla="*/ 48 w 56"/>
                <a:gd name="T57" fmla="*/ 96 h 633"/>
                <a:gd name="T58" fmla="*/ 48 w 56"/>
                <a:gd name="T59" fmla="*/ 144 h 633"/>
                <a:gd name="T60" fmla="*/ 56 w 56"/>
                <a:gd name="T61" fmla="*/ 192 h 633"/>
                <a:gd name="T62" fmla="*/ 56 w 56"/>
                <a:gd name="T63" fmla="*/ 256 h 633"/>
                <a:gd name="T64" fmla="*/ 56 w 56"/>
                <a:gd name="T65" fmla="*/ 320 h 6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6"/>
                <a:gd name="T100" fmla="*/ 0 h 633"/>
                <a:gd name="T101" fmla="*/ 56 w 56"/>
                <a:gd name="T102" fmla="*/ 633 h 6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6" h="633">
                  <a:moveTo>
                    <a:pt x="56" y="320"/>
                  </a:moveTo>
                  <a:lnTo>
                    <a:pt x="56" y="384"/>
                  </a:lnTo>
                  <a:lnTo>
                    <a:pt x="56" y="440"/>
                  </a:lnTo>
                  <a:lnTo>
                    <a:pt x="48" y="497"/>
                  </a:lnTo>
                  <a:lnTo>
                    <a:pt x="48" y="537"/>
                  </a:lnTo>
                  <a:lnTo>
                    <a:pt x="40" y="577"/>
                  </a:lnTo>
                  <a:lnTo>
                    <a:pt x="40" y="609"/>
                  </a:lnTo>
                  <a:lnTo>
                    <a:pt x="32" y="625"/>
                  </a:lnTo>
                  <a:lnTo>
                    <a:pt x="32" y="633"/>
                  </a:lnTo>
                  <a:lnTo>
                    <a:pt x="24" y="625"/>
                  </a:lnTo>
                  <a:lnTo>
                    <a:pt x="24" y="609"/>
                  </a:lnTo>
                  <a:lnTo>
                    <a:pt x="16" y="577"/>
                  </a:lnTo>
                  <a:lnTo>
                    <a:pt x="8" y="537"/>
                  </a:lnTo>
                  <a:lnTo>
                    <a:pt x="8" y="497"/>
                  </a:lnTo>
                  <a:lnTo>
                    <a:pt x="0" y="440"/>
                  </a:lnTo>
                  <a:lnTo>
                    <a:pt x="0" y="384"/>
                  </a:lnTo>
                  <a:lnTo>
                    <a:pt x="0" y="320"/>
                  </a:lnTo>
                  <a:lnTo>
                    <a:pt x="0" y="256"/>
                  </a:lnTo>
                  <a:lnTo>
                    <a:pt x="0" y="192"/>
                  </a:lnTo>
                  <a:lnTo>
                    <a:pt x="8" y="144"/>
                  </a:lnTo>
                  <a:lnTo>
                    <a:pt x="8" y="96"/>
                  </a:lnTo>
                  <a:lnTo>
                    <a:pt x="16" y="56"/>
                  </a:lnTo>
                  <a:lnTo>
                    <a:pt x="24" y="24"/>
                  </a:lnTo>
                  <a:lnTo>
                    <a:pt x="24" y="8"/>
                  </a:lnTo>
                  <a:lnTo>
                    <a:pt x="32" y="0"/>
                  </a:lnTo>
                  <a:lnTo>
                    <a:pt x="32" y="8"/>
                  </a:lnTo>
                  <a:lnTo>
                    <a:pt x="40" y="24"/>
                  </a:lnTo>
                  <a:lnTo>
                    <a:pt x="40" y="56"/>
                  </a:lnTo>
                  <a:lnTo>
                    <a:pt x="48" y="96"/>
                  </a:lnTo>
                  <a:lnTo>
                    <a:pt x="48" y="144"/>
                  </a:lnTo>
                  <a:lnTo>
                    <a:pt x="56" y="192"/>
                  </a:lnTo>
                  <a:lnTo>
                    <a:pt x="56" y="256"/>
                  </a:lnTo>
                  <a:lnTo>
                    <a:pt x="56" y="320"/>
                  </a:lnTo>
                  <a:close/>
                </a:path>
              </a:pathLst>
            </a:custGeom>
            <a:solidFill>
              <a:srgbClr val="FFE9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8" name="Freeform 34"/>
            <p:cNvSpPr>
              <a:spLocks noChangeAspect="1"/>
            </p:cNvSpPr>
            <p:nvPr/>
          </p:nvSpPr>
          <p:spPr bwMode="auto">
            <a:xfrm>
              <a:off x="1553" y="2291"/>
              <a:ext cx="40" cy="617"/>
            </a:xfrm>
            <a:custGeom>
              <a:avLst/>
              <a:gdLst>
                <a:gd name="T0" fmla="*/ 40 w 40"/>
                <a:gd name="T1" fmla="*/ 312 h 617"/>
                <a:gd name="T2" fmla="*/ 40 w 40"/>
                <a:gd name="T3" fmla="*/ 376 h 617"/>
                <a:gd name="T4" fmla="*/ 40 w 40"/>
                <a:gd name="T5" fmla="*/ 432 h 617"/>
                <a:gd name="T6" fmla="*/ 40 w 40"/>
                <a:gd name="T7" fmla="*/ 481 h 617"/>
                <a:gd name="T8" fmla="*/ 32 w 40"/>
                <a:gd name="T9" fmla="*/ 529 h 617"/>
                <a:gd name="T10" fmla="*/ 32 w 40"/>
                <a:gd name="T11" fmla="*/ 569 h 617"/>
                <a:gd name="T12" fmla="*/ 32 w 40"/>
                <a:gd name="T13" fmla="*/ 593 h 617"/>
                <a:gd name="T14" fmla="*/ 24 w 40"/>
                <a:gd name="T15" fmla="*/ 609 h 617"/>
                <a:gd name="T16" fmla="*/ 24 w 40"/>
                <a:gd name="T17" fmla="*/ 617 h 617"/>
                <a:gd name="T18" fmla="*/ 16 w 40"/>
                <a:gd name="T19" fmla="*/ 609 h 617"/>
                <a:gd name="T20" fmla="*/ 16 w 40"/>
                <a:gd name="T21" fmla="*/ 593 h 617"/>
                <a:gd name="T22" fmla="*/ 8 w 40"/>
                <a:gd name="T23" fmla="*/ 569 h 617"/>
                <a:gd name="T24" fmla="*/ 8 w 40"/>
                <a:gd name="T25" fmla="*/ 529 h 617"/>
                <a:gd name="T26" fmla="*/ 0 w 40"/>
                <a:gd name="T27" fmla="*/ 481 h 617"/>
                <a:gd name="T28" fmla="*/ 0 w 40"/>
                <a:gd name="T29" fmla="*/ 432 h 617"/>
                <a:gd name="T30" fmla="*/ 0 w 40"/>
                <a:gd name="T31" fmla="*/ 376 h 617"/>
                <a:gd name="T32" fmla="*/ 0 w 40"/>
                <a:gd name="T33" fmla="*/ 312 h 617"/>
                <a:gd name="T34" fmla="*/ 0 w 40"/>
                <a:gd name="T35" fmla="*/ 248 h 617"/>
                <a:gd name="T36" fmla="*/ 0 w 40"/>
                <a:gd name="T37" fmla="*/ 192 h 617"/>
                <a:gd name="T38" fmla="*/ 0 w 40"/>
                <a:gd name="T39" fmla="*/ 136 h 617"/>
                <a:gd name="T40" fmla="*/ 8 w 40"/>
                <a:gd name="T41" fmla="*/ 88 h 617"/>
                <a:gd name="T42" fmla="*/ 8 w 40"/>
                <a:gd name="T43" fmla="*/ 56 h 617"/>
                <a:gd name="T44" fmla="*/ 16 w 40"/>
                <a:gd name="T45" fmla="*/ 24 h 617"/>
                <a:gd name="T46" fmla="*/ 16 w 40"/>
                <a:gd name="T47" fmla="*/ 8 h 617"/>
                <a:gd name="T48" fmla="*/ 24 w 40"/>
                <a:gd name="T49" fmla="*/ 0 h 617"/>
                <a:gd name="T50" fmla="*/ 24 w 40"/>
                <a:gd name="T51" fmla="*/ 8 h 617"/>
                <a:gd name="T52" fmla="*/ 32 w 40"/>
                <a:gd name="T53" fmla="*/ 24 h 617"/>
                <a:gd name="T54" fmla="*/ 32 w 40"/>
                <a:gd name="T55" fmla="*/ 56 h 617"/>
                <a:gd name="T56" fmla="*/ 32 w 40"/>
                <a:gd name="T57" fmla="*/ 88 h 617"/>
                <a:gd name="T58" fmla="*/ 40 w 40"/>
                <a:gd name="T59" fmla="*/ 136 h 617"/>
                <a:gd name="T60" fmla="*/ 40 w 40"/>
                <a:gd name="T61" fmla="*/ 192 h 617"/>
                <a:gd name="T62" fmla="*/ 40 w 40"/>
                <a:gd name="T63" fmla="*/ 248 h 617"/>
                <a:gd name="T64" fmla="*/ 40 w 40"/>
                <a:gd name="T65" fmla="*/ 312 h 6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"/>
                <a:gd name="T100" fmla="*/ 0 h 617"/>
                <a:gd name="T101" fmla="*/ 40 w 40"/>
                <a:gd name="T102" fmla="*/ 617 h 6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" h="617">
                  <a:moveTo>
                    <a:pt x="40" y="312"/>
                  </a:moveTo>
                  <a:lnTo>
                    <a:pt x="40" y="376"/>
                  </a:lnTo>
                  <a:lnTo>
                    <a:pt x="40" y="432"/>
                  </a:lnTo>
                  <a:lnTo>
                    <a:pt x="40" y="481"/>
                  </a:lnTo>
                  <a:lnTo>
                    <a:pt x="32" y="529"/>
                  </a:lnTo>
                  <a:lnTo>
                    <a:pt x="32" y="569"/>
                  </a:lnTo>
                  <a:lnTo>
                    <a:pt x="32" y="593"/>
                  </a:lnTo>
                  <a:lnTo>
                    <a:pt x="24" y="609"/>
                  </a:lnTo>
                  <a:lnTo>
                    <a:pt x="24" y="617"/>
                  </a:lnTo>
                  <a:lnTo>
                    <a:pt x="16" y="609"/>
                  </a:lnTo>
                  <a:lnTo>
                    <a:pt x="16" y="593"/>
                  </a:lnTo>
                  <a:lnTo>
                    <a:pt x="8" y="569"/>
                  </a:lnTo>
                  <a:lnTo>
                    <a:pt x="8" y="529"/>
                  </a:lnTo>
                  <a:lnTo>
                    <a:pt x="0" y="481"/>
                  </a:lnTo>
                  <a:lnTo>
                    <a:pt x="0" y="432"/>
                  </a:lnTo>
                  <a:lnTo>
                    <a:pt x="0" y="376"/>
                  </a:lnTo>
                  <a:lnTo>
                    <a:pt x="0" y="312"/>
                  </a:lnTo>
                  <a:lnTo>
                    <a:pt x="0" y="248"/>
                  </a:lnTo>
                  <a:lnTo>
                    <a:pt x="0" y="192"/>
                  </a:lnTo>
                  <a:lnTo>
                    <a:pt x="0" y="136"/>
                  </a:lnTo>
                  <a:lnTo>
                    <a:pt x="8" y="88"/>
                  </a:lnTo>
                  <a:lnTo>
                    <a:pt x="8" y="56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32" y="56"/>
                  </a:lnTo>
                  <a:lnTo>
                    <a:pt x="32" y="88"/>
                  </a:lnTo>
                  <a:lnTo>
                    <a:pt x="40" y="136"/>
                  </a:lnTo>
                  <a:lnTo>
                    <a:pt x="40" y="192"/>
                  </a:lnTo>
                  <a:lnTo>
                    <a:pt x="40" y="248"/>
                  </a:lnTo>
                  <a:lnTo>
                    <a:pt x="40" y="312"/>
                  </a:lnTo>
                  <a:close/>
                </a:path>
              </a:pathLst>
            </a:custGeom>
            <a:solidFill>
              <a:srgbClr val="FFEE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35"/>
            <p:cNvSpPr>
              <a:spLocks noChangeAspect="1"/>
            </p:cNvSpPr>
            <p:nvPr/>
          </p:nvSpPr>
          <p:spPr bwMode="auto">
            <a:xfrm>
              <a:off x="1553" y="2291"/>
              <a:ext cx="40" cy="617"/>
            </a:xfrm>
            <a:custGeom>
              <a:avLst/>
              <a:gdLst>
                <a:gd name="T0" fmla="*/ 40 w 40"/>
                <a:gd name="T1" fmla="*/ 312 h 617"/>
                <a:gd name="T2" fmla="*/ 40 w 40"/>
                <a:gd name="T3" fmla="*/ 368 h 617"/>
                <a:gd name="T4" fmla="*/ 40 w 40"/>
                <a:gd name="T5" fmla="*/ 424 h 617"/>
                <a:gd name="T6" fmla="*/ 40 w 40"/>
                <a:gd name="T7" fmla="*/ 481 h 617"/>
                <a:gd name="T8" fmla="*/ 32 w 40"/>
                <a:gd name="T9" fmla="*/ 529 h 617"/>
                <a:gd name="T10" fmla="*/ 32 w 40"/>
                <a:gd name="T11" fmla="*/ 561 h 617"/>
                <a:gd name="T12" fmla="*/ 32 w 40"/>
                <a:gd name="T13" fmla="*/ 593 h 617"/>
                <a:gd name="T14" fmla="*/ 24 w 40"/>
                <a:gd name="T15" fmla="*/ 609 h 617"/>
                <a:gd name="T16" fmla="*/ 24 w 40"/>
                <a:gd name="T17" fmla="*/ 617 h 617"/>
                <a:gd name="T18" fmla="*/ 16 w 40"/>
                <a:gd name="T19" fmla="*/ 609 h 617"/>
                <a:gd name="T20" fmla="*/ 16 w 40"/>
                <a:gd name="T21" fmla="*/ 593 h 617"/>
                <a:gd name="T22" fmla="*/ 8 w 40"/>
                <a:gd name="T23" fmla="*/ 561 h 617"/>
                <a:gd name="T24" fmla="*/ 8 w 40"/>
                <a:gd name="T25" fmla="*/ 529 h 617"/>
                <a:gd name="T26" fmla="*/ 0 w 40"/>
                <a:gd name="T27" fmla="*/ 481 h 617"/>
                <a:gd name="T28" fmla="*/ 0 w 40"/>
                <a:gd name="T29" fmla="*/ 424 h 617"/>
                <a:gd name="T30" fmla="*/ 0 w 40"/>
                <a:gd name="T31" fmla="*/ 368 h 617"/>
                <a:gd name="T32" fmla="*/ 0 w 40"/>
                <a:gd name="T33" fmla="*/ 312 h 617"/>
                <a:gd name="T34" fmla="*/ 0 w 40"/>
                <a:gd name="T35" fmla="*/ 248 h 617"/>
                <a:gd name="T36" fmla="*/ 0 w 40"/>
                <a:gd name="T37" fmla="*/ 192 h 617"/>
                <a:gd name="T38" fmla="*/ 0 w 40"/>
                <a:gd name="T39" fmla="*/ 136 h 617"/>
                <a:gd name="T40" fmla="*/ 8 w 40"/>
                <a:gd name="T41" fmla="*/ 96 h 617"/>
                <a:gd name="T42" fmla="*/ 8 w 40"/>
                <a:gd name="T43" fmla="*/ 56 h 617"/>
                <a:gd name="T44" fmla="*/ 16 w 40"/>
                <a:gd name="T45" fmla="*/ 24 h 617"/>
                <a:gd name="T46" fmla="*/ 16 w 40"/>
                <a:gd name="T47" fmla="*/ 8 h 617"/>
                <a:gd name="T48" fmla="*/ 24 w 40"/>
                <a:gd name="T49" fmla="*/ 0 h 617"/>
                <a:gd name="T50" fmla="*/ 24 w 40"/>
                <a:gd name="T51" fmla="*/ 8 h 617"/>
                <a:gd name="T52" fmla="*/ 32 w 40"/>
                <a:gd name="T53" fmla="*/ 24 h 617"/>
                <a:gd name="T54" fmla="*/ 32 w 40"/>
                <a:gd name="T55" fmla="*/ 56 h 617"/>
                <a:gd name="T56" fmla="*/ 32 w 40"/>
                <a:gd name="T57" fmla="*/ 96 h 617"/>
                <a:gd name="T58" fmla="*/ 40 w 40"/>
                <a:gd name="T59" fmla="*/ 136 h 617"/>
                <a:gd name="T60" fmla="*/ 40 w 40"/>
                <a:gd name="T61" fmla="*/ 192 h 617"/>
                <a:gd name="T62" fmla="*/ 40 w 40"/>
                <a:gd name="T63" fmla="*/ 248 h 617"/>
                <a:gd name="T64" fmla="*/ 40 w 40"/>
                <a:gd name="T65" fmla="*/ 312 h 61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"/>
                <a:gd name="T100" fmla="*/ 0 h 617"/>
                <a:gd name="T101" fmla="*/ 40 w 40"/>
                <a:gd name="T102" fmla="*/ 617 h 61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" h="617">
                  <a:moveTo>
                    <a:pt x="40" y="312"/>
                  </a:moveTo>
                  <a:lnTo>
                    <a:pt x="40" y="368"/>
                  </a:lnTo>
                  <a:lnTo>
                    <a:pt x="40" y="424"/>
                  </a:lnTo>
                  <a:lnTo>
                    <a:pt x="40" y="481"/>
                  </a:lnTo>
                  <a:lnTo>
                    <a:pt x="32" y="529"/>
                  </a:lnTo>
                  <a:lnTo>
                    <a:pt x="32" y="561"/>
                  </a:lnTo>
                  <a:lnTo>
                    <a:pt x="32" y="593"/>
                  </a:lnTo>
                  <a:lnTo>
                    <a:pt x="24" y="609"/>
                  </a:lnTo>
                  <a:lnTo>
                    <a:pt x="24" y="617"/>
                  </a:lnTo>
                  <a:lnTo>
                    <a:pt x="16" y="609"/>
                  </a:lnTo>
                  <a:lnTo>
                    <a:pt x="16" y="593"/>
                  </a:lnTo>
                  <a:lnTo>
                    <a:pt x="8" y="561"/>
                  </a:lnTo>
                  <a:lnTo>
                    <a:pt x="8" y="529"/>
                  </a:lnTo>
                  <a:lnTo>
                    <a:pt x="0" y="481"/>
                  </a:lnTo>
                  <a:lnTo>
                    <a:pt x="0" y="424"/>
                  </a:lnTo>
                  <a:lnTo>
                    <a:pt x="0" y="368"/>
                  </a:lnTo>
                  <a:lnTo>
                    <a:pt x="0" y="312"/>
                  </a:lnTo>
                  <a:lnTo>
                    <a:pt x="0" y="248"/>
                  </a:lnTo>
                  <a:lnTo>
                    <a:pt x="0" y="192"/>
                  </a:lnTo>
                  <a:lnTo>
                    <a:pt x="0" y="136"/>
                  </a:lnTo>
                  <a:lnTo>
                    <a:pt x="8" y="96"/>
                  </a:lnTo>
                  <a:lnTo>
                    <a:pt x="8" y="56"/>
                  </a:lnTo>
                  <a:lnTo>
                    <a:pt x="16" y="24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2" y="24"/>
                  </a:lnTo>
                  <a:lnTo>
                    <a:pt x="32" y="56"/>
                  </a:lnTo>
                  <a:lnTo>
                    <a:pt x="32" y="96"/>
                  </a:lnTo>
                  <a:lnTo>
                    <a:pt x="40" y="136"/>
                  </a:lnTo>
                  <a:lnTo>
                    <a:pt x="40" y="192"/>
                  </a:lnTo>
                  <a:lnTo>
                    <a:pt x="40" y="248"/>
                  </a:lnTo>
                  <a:lnTo>
                    <a:pt x="40" y="312"/>
                  </a:lnTo>
                  <a:close/>
                </a:path>
              </a:pathLst>
            </a:custGeom>
            <a:solidFill>
              <a:srgbClr val="FFEE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Freeform 36"/>
            <p:cNvSpPr>
              <a:spLocks noChangeAspect="1"/>
            </p:cNvSpPr>
            <p:nvPr/>
          </p:nvSpPr>
          <p:spPr bwMode="auto">
            <a:xfrm>
              <a:off x="1561" y="2299"/>
              <a:ext cx="24" cy="601"/>
            </a:xfrm>
            <a:custGeom>
              <a:avLst/>
              <a:gdLst>
                <a:gd name="T0" fmla="*/ 24 w 24"/>
                <a:gd name="T1" fmla="*/ 304 h 601"/>
                <a:gd name="T2" fmla="*/ 24 w 24"/>
                <a:gd name="T3" fmla="*/ 360 h 601"/>
                <a:gd name="T4" fmla="*/ 24 w 24"/>
                <a:gd name="T5" fmla="*/ 416 h 601"/>
                <a:gd name="T6" fmla="*/ 24 w 24"/>
                <a:gd name="T7" fmla="*/ 465 h 601"/>
                <a:gd name="T8" fmla="*/ 24 w 24"/>
                <a:gd name="T9" fmla="*/ 513 h 601"/>
                <a:gd name="T10" fmla="*/ 16 w 24"/>
                <a:gd name="T11" fmla="*/ 553 h 601"/>
                <a:gd name="T12" fmla="*/ 16 w 24"/>
                <a:gd name="T13" fmla="*/ 577 h 601"/>
                <a:gd name="T14" fmla="*/ 16 w 24"/>
                <a:gd name="T15" fmla="*/ 593 h 601"/>
                <a:gd name="T16" fmla="*/ 16 w 24"/>
                <a:gd name="T17" fmla="*/ 601 h 601"/>
                <a:gd name="T18" fmla="*/ 16 w 24"/>
                <a:gd name="T19" fmla="*/ 593 h 601"/>
                <a:gd name="T20" fmla="*/ 8 w 24"/>
                <a:gd name="T21" fmla="*/ 577 h 601"/>
                <a:gd name="T22" fmla="*/ 8 w 24"/>
                <a:gd name="T23" fmla="*/ 553 h 601"/>
                <a:gd name="T24" fmla="*/ 8 w 24"/>
                <a:gd name="T25" fmla="*/ 513 h 601"/>
                <a:gd name="T26" fmla="*/ 0 w 24"/>
                <a:gd name="T27" fmla="*/ 465 h 601"/>
                <a:gd name="T28" fmla="*/ 0 w 24"/>
                <a:gd name="T29" fmla="*/ 416 h 601"/>
                <a:gd name="T30" fmla="*/ 0 w 24"/>
                <a:gd name="T31" fmla="*/ 360 h 601"/>
                <a:gd name="T32" fmla="*/ 0 w 24"/>
                <a:gd name="T33" fmla="*/ 304 h 601"/>
                <a:gd name="T34" fmla="*/ 0 w 24"/>
                <a:gd name="T35" fmla="*/ 240 h 601"/>
                <a:gd name="T36" fmla="*/ 0 w 24"/>
                <a:gd name="T37" fmla="*/ 184 h 601"/>
                <a:gd name="T38" fmla="*/ 0 w 24"/>
                <a:gd name="T39" fmla="*/ 136 h 601"/>
                <a:gd name="T40" fmla="*/ 8 w 24"/>
                <a:gd name="T41" fmla="*/ 88 h 601"/>
                <a:gd name="T42" fmla="*/ 8 w 24"/>
                <a:gd name="T43" fmla="*/ 48 h 601"/>
                <a:gd name="T44" fmla="*/ 8 w 24"/>
                <a:gd name="T45" fmla="*/ 24 h 601"/>
                <a:gd name="T46" fmla="*/ 16 w 24"/>
                <a:gd name="T47" fmla="*/ 8 h 601"/>
                <a:gd name="T48" fmla="*/ 16 w 24"/>
                <a:gd name="T49" fmla="*/ 0 h 601"/>
                <a:gd name="T50" fmla="*/ 16 w 24"/>
                <a:gd name="T51" fmla="*/ 8 h 601"/>
                <a:gd name="T52" fmla="*/ 16 w 24"/>
                <a:gd name="T53" fmla="*/ 24 h 601"/>
                <a:gd name="T54" fmla="*/ 16 w 24"/>
                <a:gd name="T55" fmla="*/ 48 h 601"/>
                <a:gd name="T56" fmla="*/ 24 w 24"/>
                <a:gd name="T57" fmla="*/ 88 h 601"/>
                <a:gd name="T58" fmla="*/ 24 w 24"/>
                <a:gd name="T59" fmla="*/ 136 h 601"/>
                <a:gd name="T60" fmla="*/ 24 w 24"/>
                <a:gd name="T61" fmla="*/ 184 h 601"/>
                <a:gd name="T62" fmla="*/ 24 w 24"/>
                <a:gd name="T63" fmla="*/ 240 h 601"/>
                <a:gd name="T64" fmla="*/ 24 w 24"/>
                <a:gd name="T65" fmla="*/ 304 h 6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"/>
                <a:gd name="T100" fmla="*/ 0 h 601"/>
                <a:gd name="T101" fmla="*/ 24 w 24"/>
                <a:gd name="T102" fmla="*/ 601 h 6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" h="601">
                  <a:moveTo>
                    <a:pt x="24" y="304"/>
                  </a:moveTo>
                  <a:lnTo>
                    <a:pt x="24" y="360"/>
                  </a:lnTo>
                  <a:lnTo>
                    <a:pt x="24" y="416"/>
                  </a:lnTo>
                  <a:lnTo>
                    <a:pt x="24" y="465"/>
                  </a:lnTo>
                  <a:lnTo>
                    <a:pt x="24" y="513"/>
                  </a:lnTo>
                  <a:lnTo>
                    <a:pt x="16" y="553"/>
                  </a:lnTo>
                  <a:lnTo>
                    <a:pt x="16" y="577"/>
                  </a:lnTo>
                  <a:lnTo>
                    <a:pt x="16" y="593"/>
                  </a:lnTo>
                  <a:lnTo>
                    <a:pt x="16" y="601"/>
                  </a:lnTo>
                  <a:lnTo>
                    <a:pt x="16" y="593"/>
                  </a:lnTo>
                  <a:lnTo>
                    <a:pt x="8" y="577"/>
                  </a:lnTo>
                  <a:lnTo>
                    <a:pt x="8" y="553"/>
                  </a:lnTo>
                  <a:lnTo>
                    <a:pt x="8" y="513"/>
                  </a:lnTo>
                  <a:lnTo>
                    <a:pt x="0" y="465"/>
                  </a:lnTo>
                  <a:lnTo>
                    <a:pt x="0" y="416"/>
                  </a:lnTo>
                  <a:lnTo>
                    <a:pt x="0" y="360"/>
                  </a:lnTo>
                  <a:lnTo>
                    <a:pt x="0" y="304"/>
                  </a:lnTo>
                  <a:lnTo>
                    <a:pt x="0" y="240"/>
                  </a:lnTo>
                  <a:lnTo>
                    <a:pt x="0" y="184"/>
                  </a:lnTo>
                  <a:lnTo>
                    <a:pt x="0" y="136"/>
                  </a:lnTo>
                  <a:lnTo>
                    <a:pt x="8" y="88"/>
                  </a:lnTo>
                  <a:lnTo>
                    <a:pt x="8" y="48"/>
                  </a:lnTo>
                  <a:lnTo>
                    <a:pt x="8" y="24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16" y="24"/>
                  </a:lnTo>
                  <a:lnTo>
                    <a:pt x="16" y="48"/>
                  </a:lnTo>
                  <a:lnTo>
                    <a:pt x="24" y="88"/>
                  </a:lnTo>
                  <a:lnTo>
                    <a:pt x="24" y="136"/>
                  </a:lnTo>
                  <a:lnTo>
                    <a:pt x="24" y="184"/>
                  </a:lnTo>
                  <a:lnTo>
                    <a:pt x="24" y="240"/>
                  </a:lnTo>
                  <a:lnTo>
                    <a:pt x="24" y="304"/>
                  </a:lnTo>
                  <a:close/>
                </a:path>
              </a:pathLst>
            </a:custGeom>
            <a:solidFill>
              <a:srgbClr val="FFF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Freeform 37"/>
            <p:cNvSpPr>
              <a:spLocks noChangeAspect="1"/>
            </p:cNvSpPr>
            <p:nvPr/>
          </p:nvSpPr>
          <p:spPr bwMode="auto">
            <a:xfrm>
              <a:off x="1569" y="2307"/>
              <a:ext cx="8" cy="585"/>
            </a:xfrm>
            <a:custGeom>
              <a:avLst/>
              <a:gdLst>
                <a:gd name="T0" fmla="*/ 8 w 8"/>
                <a:gd name="T1" fmla="*/ 296 h 585"/>
                <a:gd name="T2" fmla="*/ 8 w 8"/>
                <a:gd name="T3" fmla="*/ 352 h 585"/>
                <a:gd name="T4" fmla="*/ 8 w 8"/>
                <a:gd name="T5" fmla="*/ 408 h 585"/>
                <a:gd name="T6" fmla="*/ 8 w 8"/>
                <a:gd name="T7" fmla="*/ 457 h 585"/>
                <a:gd name="T8" fmla="*/ 8 w 8"/>
                <a:gd name="T9" fmla="*/ 505 h 585"/>
                <a:gd name="T10" fmla="*/ 8 w 8"/>
                <a:gd name="T11" fmla="*/ 537 h 585"/>
                <a:gd name="T12" fmla="*/ 8 w 8"/>
                <a:gd name="T13" fmla="*/ 561 h 585"/>
                <a:gd name="T14" fmla="*/ 8 w 8"/>
                <a:gd name="T15" fmla="*/ 577 h 585"/>
                <a:gd name="T16" fmla="*/ 8 w 8"/>
                <a:gd name="T17" fmla="*/ 585 h 585"/>
                <a:gd name="T18" fmla="*/ 8 w 8"/>
                <a:gd name="T19" fmla="*/ 577 h 585"/>
                <a:gd name="T20" fmla="*/ 0 w 8"/>
                <a:gd name="T21" fmla="*/ 561 h 585"/>
                <a:gd name="T22" fmla="*/ 0 w 8"/>
                <a:gd name="T23" fmla="*/ 537 h 585"/>
                <a:gd name="T24" fmla="*/ 0 w 8"/>
                <a:gd name="T25" fmla="*/ 505 h 585"/>
                <a:gd name="T26" fmla="*/ 0 w 8"/>
                <a:gd name="T27" fmla="*/ 457 h 585"/>
                <a:gd name="T28" fmla="*/ 0 w 8"/>
                <a:gd name="T29" fmla="*/ 408 h 585"/>
                <a:gd name="T30" fmla="*/ 0 w 8"/>
                <a:gd name="T31" fmla="*/ 352 h 585"/>
                <a:gd name="T32" fmla="*/ 0 w 8"/>
                <a:gd name="T33" fmla="*/ 296 h 585"/>
                <a:gd name="T34" fmla="*/ 0 w 8"/>
                <a:gd name="T35" fmla="*/ 232 h 585"/>
                <a:gd name="T36" fmla="*/ 0 w 8"/>
                <a:gd name="T37" fmla="*/ 176 h 585"/>
                <a:gd name="T38" fmla="*/ 0 w 8"/>
                <a:gd name="T39" fmla="*/ 128 h 585"/>
                <a:gd name="T40" fmla="*/ 0 w 8"/>
                <a:gd name="T41" fmla="*/ 88 h 585"/>
                <a:gd name="T42" fmla="*/ 0 w 8"/>
                <a:gd name="T43" fmla="*/ 48 h 585"/>
                <a:gd name="T44" fmla="*/ 0 w 8"/>
                <a:gd name="T45" fmla="*/ 24 h 585"/>
                <a:gd name="T46" fmla="*/ 8 w 8"/>
                <a:gd name="T47" fmla="*/ 8 h 585"/>
                <a:gd name="T48" fmla="*/ 8 w 8"/>
                <a:gd name="T49" fmla="*/ 0 h 585"/>
                <a:gd name="T50" fmla="*/ 8 w 8"/>
                <a:gd name="T51" fmla="*/ 8 h 585"/>
                <a:gd name="T52" fmla="*/ 8 w 8"/>
                <a:gd name="T53" fmla="*/ 24 h 585"/>
                <a:gd name="T54" fmla="*/ 8 w 8"/>
                <a:gd name="T55" fmla="*/ 48 h 585"/>
                <a:gd name="T56" fmla="*/ 8 w 8"/>
                <a:gd name="T57" fmla="*/ 88 h 585"/>
                <a:gd name="T58" fmla="*/ 8 w 8"/>
                <a:gd name="T59" fmla="*/ 128 h 585"/>
                <a:gd name="T60" fmla="*/ 8 w 8"/>
                <a:gd name="T61" fmla="*/ 176 h 585"/>
                <a:gd name="T62" fmla="*/ 8 w 8"/>
                <a:gd name="T63" fmla="*/ 232 h 585"/>
                <a:gd name="T64" fmla="*/ 8 w 8"/>
                <a:gd name="T65" fmla="*/ 296 h 5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"/>
                <a:gd name="T100" fmla="*/ 0 h 585"/>
                <a:gd name="T101" fmla="*/ 8 w 8"/>
                <a:gd name="T102" fmla="*/ 585 h 5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" h="585">
                  <a:moveTo>
                    <a:pt x="8" y="296"/>
                  </a:moveTo>
                  <a:lnTo>
                    <a:pt x="8" y="352"/>
                  </a:lnTo>
                  <a:lnTo>
                    <a:pt x="8" y="408"/>
                  </a:lnTo>
                  <a:lnTo>
                    <a:pt x="8" y="457"/>
                  </a:lnTo>
                  <a:lnTo>
                    <a:pt x="8" y="505"/>
                  </a:lnTo>
                  <a:lnTo>
                    <a:pt x="8" y="537"/>
                  </a:lnTo>
                  <a:lnTo>
                    <a:pt x="8" y="561"/>
                  </a:lnTo>
                  <a:lnTo>
                    <a:pt x="8" y="577"/>
                  </a:lnTo>
                  <a:lnTo>
                    <a:pt x="8" y="585"/>
                  </a:lnTo>
                  <a:lnTo>
                    <a:pt x="8" y="577"/>
                  </a:lnTo>
                  <a:lnTo>
                    <a:pt x="0" y="561"/>
                  </a:lnTo>
                  <a:lnTo>
                    <a:pt x="0" y="537"/>
                  </a:lnTo>
                  <a:lnTo>
                    <a:pt x="0" y="505"/>
                  </a:lnTo>
                  <a:lnTo>
                    <a:pt x="0" y="457"/>
                  </a:lnTo>
                  <a:lnTo>
                    <a:pt x="0" y="408"/>
                  </a:lnTo>
                  <a:lnTo>
                    <a:pt x="0" y="352"/>
                  </a:lnTo>
                  <a:lnTo>
                    <a:pt x="0" y="296"/>
                  </a:lnTo>
                  <a:lnTo>
                    <a:pt x="0" y="232"/>
                  </a:lnTo>
                  <a:lnTo>
                    <a:pt x="0" y="176"/>
                  </a:lnTo>
                  <a:lnTo>
                    <a:pt x="0" y="128"/>
                  </a:lnTo>
                  <a:lnTo>
                    <a:pt x="0" y="88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88"/>
                  </a:lnTo>
                  <a:lnTo>
                    <a:pt x="8" y="128"/>
                  </a:lnTo>
                  <a:lnTo>
                    <a:pt x="8" y="176"/>
                  </a:lnTo>
                  <a:lnTo>
                    <a:pt x="8" y="232"/>
                  </a:lnTo>
                  <a:lnTo>
                    <a:pt x="8" y="296"/>
                  </a:lnTo>
                  <a:close/>
                </a:path>
              </a:pathLst>
            </a:custGeom>
            <a:solidFill>
              <a:srgbClr val="FFF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38"/>
            <p:cNvSpPr>
              <a:spLocks noChangeAspect="1"/>
            </p:cNvSpPr>
            <p:nvPr/>
          </p:nvSpPr>
          <p:spPr bwMode="auto">
            <a:xfrm>
              <a:off x="1569" y="2307"/>
              <a:ext cx="8" cy="585"/>
            </a:xfrm>
            <a:custGeom>
              <a:avLst/>
              <a:gdLst>
                <a:gd name="T0" fmla="*/ 8 w 8"/>
                <a:gd name="T1" fmla="*/ 296 h 585"/>
                <a:gd name="T2" fmla="*/ 8 w 8"/>
                <a:gd name="T3" fmla="*/ 352 h 585"/>
                <a:gd name="T4" fmla="*/ 8 w 8"/>
                <a:gd name="T5" fmla="*/ 408 h 585"/>
                <a:gd name="T6" fmla="*/ 8 w 8"/>
                <a:gd name="T7" fmla="*/ 457 h 585"/>
                <a:gd name="T8" fmla="*/ 8 w 8"/>
                <a:gd name="T9" fmla="*/ 497 h 585"/>
                <a:gd name="T10" fmla="*/ 8 w 8"/>
                <a:gd name="T11" fmla="*/ 537 h 585"/>
                <a:gd name="T12" fmla="*/ 8 w 8"/>
                <a:gd name="T13" fmla="*/ 561 h 585"/>
                <a:gd name="T14" fmla="*/ 0 w 8"/>
                <a:gd name="T15" fmla="*/ 577 h 585"/>
                <a:gd name="T16" fmla="*/ 0 w 8"/>
                <a:gd name="T17" fmla="*/ 585 h 585"/>
                <a:gd name="T18" fmla="*/ 0 w 8"/>
                <a:gd name="T19" fmla="*/ 577 h 585"/>
                <a:gd name="T20" fmla="*/ 0 w 8"/>
                <a:gd name="T21" fmla="*/ 561 h 585"/>
                <a:gd name="T22" fmla="*/ 0 w 8"/>
                <a:gd name="T23" fmla="*/ 537 h 585"/>
                <a:gd name="T24" fmla="*/ 0 w 8"/>
                <a:gd name="T25" fmla="*/ 497 h 585"/>
                <a:gd name="T26" fmla="*/ 0 w 8"/>
                <a:gd name="T27" fmla="*/ 457 h 585"/>
                <a:gd name="T28" fmla="*/ 0 w 8"/>
                <a:gd name="T29" fmla="*/ 408 h 585"/>
                <a:gd name="T30" fmla="*/ 0 w 8"/>
                <a:gd name="T31" fmla="*/ 352 h 585"/>
                <a:gd name="T32" fmla="*/ 0 w 8"/>
                <a:gd name="T33" fmla="*/ 296 h 585"/>
                <a:gd name="T34" fmla="*/ 0 w 8"/>
                <a:gd name="T35" fmla="*/ 240 h 585"/>
                <a:gd name="T36" fmla="*/ 0 w 8"/>
                <a:gd name="T37" fmla="*/ 184 h 585"/>
                <a:gd name="T38" fmla="*/ 0 w 8"/>
                <a:gd name="T39" fmla="*/ 136 h 585"/>
                <a:gd name="T40" fmla="*/ 0 w 8"/>
                <a:gd name="T41" fmla="*/ 88 h 585"/>
                <a:gd name="T42" fmla="*/ 0 w 8"/>
                <a:gd name="T43" fmla="*/ 48 h 585"/>
                <a:gd name="T44" fmla="*/ 0 w 8"/>
                <a:gd name="T45" fmla="*/ 24 h 585"/>
                <a:gd name="T46" fmla="*/ 0 w 8"/>
                <a:gd name="T47" fmla="*/ 8 h 585"/>
                <a:gd name="T48" fmla="*/ 0 w 8"/>
                <a:gd name="T49" fmla="*/ 0 h 585"/>
                <a:gd name="T50" fmla="*/ 0 w 8"/>
                <a:gd name="T51" fmla="*/ 8 h 585"/>
                <a:gd name="T52" fmla="*/ 8 w 8"/>
                <a:gd name="T53" fmla="*/ 24 h 585"/>
                <a:gd name="T54" fmla="*/ 8 w 8"/>
                <a:gd name="T55" fmla="*/ 48 h 585"/>
                <a:gd name="T56" fmla="*/ 8 w 8"/>
                <a:gd name="T57" fmla="*/ 88 h 585"/>
                <a:gd name="T58" fmla="*/ 8 w 8"/>
                <a:gd name="T59" fmla="*/ 136 h 585"/>
                <a:gd name="T60" fmla="*/ 8 w 8"/>
                <a:gd name="T61" fmla="*/ 184 h 585"/>
                <a:gd name="T62" fmla="*/ 8 w 8"/>
                <a:gd name="T63" fmla="*/ 240 h 585"/>
                <a:gd name="T64" fmla="*/ 8 w 8"/>
                <a:gd name="T65" fmla="*/ 296 h 5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"/>
                <a:gd name="T100" fmla="*/ 0 h 585"/>
                <a:gd name="T101" fmla="*/ 8 w 8"/>
                <a:gd name="T102" fmla="*/ 585 h 58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" h="585">
                  <a:moveTo>
                    <a:pt x="8" y="296"/>
                  </a:moveTo>
                  <a:lnTo>
                    <a:pt x="8" y="352"/>
                  </a:lnTo>
                  <a:lnTo>
                    <a:pt x="8" y="408"/>
                  </a:lnTo>
                  <a:lnTo>
                    <a:pt x="8" y="457"/>
                  </a:lnTo>
                  <a:lnTo>
                    <a:pt x="8" y="497"/>
                  </a:lnTo>
                  <a:lnTo>
                    <a:pt x="8" y="537"/>
                  </a:lnTo>
                  <a:lnTo>
                    <a:pt x="8" y="561"/>
                  </a:lnTo>
                  <a:lnTo>
                    <a:pt x="0" y="577"/>
                  </a:lnTo>
                  <a:lnTo>
                    <a:pt x="0" y="585"/>
                  </a:lnTo>
                  <a:lnTo>
                    <a:pt x="0" y="577"/>
                  </a:lnTo>
                  <a:lnTo>
                    <a:pt x="0" y="561"/>
                  </a:lnTo>
                  <a:lnTo>
                    <a:pt x="0" y="537"/>
                  </a:lnTo>
                  <a:lnTo>
                    <a:pt x="0" y="497"/>
                  </a:lnTo>
                  <a:lnTo>
                    <a:pt x="0" y="457"/>
                  </a:lnTo>
                  <a:lnTo>
                    <a:pt x="0" y="408"/>
                  </a:lnTo>
                  <a:lnTo>
                    <a:pt x="0" y="352"/>
                  </a:lnTo>
                  <a:lnTo>
                    <a:pt x="0" y="296"/>
                  </a:lnTo>
                  <a:lnTo>
                    <a:pt x="0" y="240"/>
                  </a:lnTo>
                  <a:lnTo>
                    <a:pt x="0" y="184"/>
                  </a:lnTo>
                  <a:lnTo>
                    <a:pt x="0" y="136"/>
                  </a:lnTo>
                  <a:lnTo>
                    <a:pt x="0" y="88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24"/>
                  </a:lnTo>
                  <a:lnTo>
                    <a:pt x="8" y="48"/>
                  </a:lnTo>
                  <a:lnTo>
                    <a:pt x="8" y="88"/>
                  </a:lnTo>
                  <a:lnTo>
                    <a:pt x="8" y="136"/>
                  </a:lnTo>
                  <a:lnTo>
                    <a:pt x="8" y="184"/>
                  </a:lnTo>
                  <a:lnTo>
                    <a:pt x="8" y="240"/>
                  </a:lnTo>
                  <a:lnTo>
                    <a:pt x="8" y="296"/>
                  </a:lnTo>
                  <a:close/>
                </a:path>
              </a:pathLst>
            </a:custGeom>
            <a:solidFill>
              <a:srgbClr val="FFF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Freeform 39"/>
            <p:cNvSpPr>
              <a:spLocks noChangeAspect="1"/>
            </p:cNvSpPr>
            <p:nvPr/>
          </p:nvSpPr>
          <p:spPr bwMode="auto">
            <a:xfrm>
              <a:off x="1569" y="2315"/>
              <a:ext cx="8" cy="569"/>
            </a:xfrm>
            <a:custGeom>
              <a:avLst/>
              <a:gdLst>
                <a:gd name="T0" fmla="*/ 0 w 8"/>
                <a:gd name="T1" fmla="*/ 288 h 569"/>
                <a:gd name="T2" fmla="*/ 0 w 8"/>
                <a:gd name="T3" fmla="*/ 344 h 569"/>
                <a:gd name="T4" fmla="*/ 0 w 8"/>
                <a:gd name="T5" fmla="*/ 392 h 569"/>
                <a:gd name="T6" fmla="*/ 0 w 8"/>
                <a:gd name="T7" fmla="*/ 441 h 569"/>
                <a:gd name="T8" fmla="*/ 0 w 8"/>
                <a:gd name="T9" fmla="*/ 489 h 569"/>
                <a:gd name="T10" fmla="*/ 0 w 8"/>
                <a:gd name="T11" fmla="*/ 521 h 569"/>
                <a:gd name="T12" fmla="*/ 0 w 8"/>
                <a:gd name="T13" fmla="*/ 545 h 569"/>
                <a:gd name="T14" fmla="*/ 8 w 8"/>
                <a:gd name="T15" fmla="*/ 561 h 569"/>
                <a:gd name="T16" fmla="*/ 8 w 8"/>
                <a:gd name="T17" fmla="*/ 569 h 569"/>
                <a:gd name="T18" fmla="*/ 8 w 8"/>
                <a:gd name="T19" fmla="*/ 561 h 569"/>
                <a:gd name="T20" fmla="*/ 8 w 8"/>
                <a:gd name="T21" fmla="*/ 545 h 569"/>
                <a:gd name="T22" fmla="*/ 8 w 8"/>
                <a:gd name="T23" fmla="*/ 521 h 569"/>
                <a:gd name="T24" fmla="*/ 8 w 8"/>
                <a:gd name="T25" fmla="*/ 489 h 569"/>
                <a:gd name="T26" fmla="*/ 8 w 8"/>
                <a:gd name="T27" fmla="*/ 441 h 569"/>
                <a:gd name="T28" fmla="*/ 8 w 8"/>
                <a:gd name="T29" fmla="*/ 392 h 569"/>
                <a:gd name="T30" fmla="*/ 8 w 8"/>
                <a:gd name="T31" fmla="*/ 344 h 569"/>
                <a:gd name="T32" fmla="*/ 8 w 8"/>
                <a:gd name="T33" fmla="*/ 288 h 569"/>
                <a:gd name="T34" fmla="*/ 8 w 8"/>
                <a:gd name="T35" fmla="*/ 232 h 569"/>
                <a:gd name="T36" fmla="*/ 8 w 8"/>
                <a:gd name="T37" fmla="*/ 176 h 569"/>
                <a:gd name="T38" fmla="*/ 8 w 8"/>
                <a:gd name="T39" fmla="*/ 128 h 569"/>
                <a:gd name="T40" fmla="*/ 8 w 8"/>
                <a:gd name="T41" fmla="*/ 88 h 569"/>
                <a:gd name="T42" fmla="*/ 8 w 8"/>
                <a:gd name="T43" fmla="*/ 48 h 569"/>
                <a:gd name="T44" fmla="*/ 8 w 8"/>
                <a:gd name="T45" fmla="*/ 24 h 569"/>
                <a:gd name="T46" fmla="*/ 8 w 8"/>
                <a:gd name="T47" fmla="*/ 8 h 569"/>
                <a:gd name="T48" fmla="*/ 8 w 8"/>
                <a:gd name="T49" fmla="*/ 0 h 569"/>
                <a:gd name="T50" fmla="*/ 8 w 8"/>
                <a:gd name="T51" fmla="*/ 8 h 569"/>
                <a:gd name="T52" fmla="*/ 0 w 8"/>
                <a:gd name="T53" fmla="*/ 24 h 569"/>
                <a:gd name="T54" fmla="*/ 0 w 8"/>
                <a:gd name="T55" fmla="*/ 48 h 569"/>
                <a:gd name="T56" fmla="*/ 0 w 8"/>
                <a:gd name="T57" fmla="*/ 88 h 569"/>
                <a:gd name="T58" fmla="*/ 0 w 8"/>
                <a:gd name="T59" fmla="*/ 128 h 569"/>
                <a:gd name="T60" fmla="*/ 0 w 8"/>
                <a:gd name="T61" fmla="*/ 176 h 569"/>
                <a:gd name="T62" fmla="*/ 0 w 8"/>
                <a:gd name="T63" fmla="*/ 232 h 569"/>
                <a:gd name="T64" fmla="*/ 0 w 8"/>
                <a:gd name="T65" fmla="*/ 288 h 5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"/>
                <a:gd name="T100" fmla="*/ 0 h 569"/>
                <a:gd name="T101" fmla="*/ 8 w 8"/>
                <a:gd name="T102" fmla="*/ 569 h 5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" h="569">
                  <a:moveTo>
                    <a:pt x="0" y="288"/>
                  </a:moveTo>
                  <a:lnTo>
                    <a:pt x="0" y="344"/>
                  </a:lnTo>
                  <a:lnTo>
                    <a:pt x="0" y="392"/>
                  </a:lnTo>
                  <a:lnTo>
                    <a:pt x="0" y="441"/>
                  </a:lnTo>
                  <a:lnTo>
                    <a:pt x="0" y="489"/>
                  </a:lnTo>
                  <a:lnTo>
                    <a:pt x="0" y="521"/>
                  </a:lnTo>
                  <a:lnTo>
                    <a:pt x="0" y="545"/>
                  </a:lnTo>
                  <a:lnTo>
                    <a:pt x="8" y="561"/>
                  </a:lnTo>
                  <a:lnTo>
                    <a:pt x="8" y="569"/>
                  </a:lnTo>
                  <a:lnTo>
                    <a:pt x="8" y="561"/>
                  </a:lnTo>
                  <a:lnTo>
                    <a:pt x="8" y="545"/>
                  </a:lnTo>
                  <a:lnTo>
                    <a:pt x="8" y="521"/>
                  </a:lnTo>
                  <a:lnTo>
                    <a:pt x="8" y="489"/>
                  </a:lnTo>
                  <a:lnTo>
                    <a:pt x="8" y="441"/>
                  </a:lnTo>
                  <a:lnTo>
                    <a:pt x="8" y="392"/>
                  </a:lnTo>
                  <a:lnTo>
                    <a:pt x="8" y="344"/>
                  </a:lnTo>
                  <a:lnTo>
                    <a:pt x="8" y="288"/>
                  </a:lnTo>
                  <a:lnTo>
                    <a:pt x="8" y="232"/>
                  </a:lnTo>
                  <a:lnTo>
                    <a:pt x="8" y="176"/>
                  </a:lnTo>
                  <a:lnTo>
                    <a:pt x="8" y="128"/>
                  </a:lnTo>
                  <a:lnTo>
                    <a:pt x="8" y="88"/>
                  </a:lnTo>
                  <a:lnTo>
                    <a:pt x="8" y="48"/>
                  </a:lnTo>
                  <a:lnTo>
                    <a:pt x="8" y="24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88"/>
                  </a:lnTo>
                  <a:lnTo>
                    <a:pt x="0" y="128"/>
                  </a:lnTo>
                  <a:lnTo>
                    <a:pt x="0" y="176"/>
                  </a:lnTo>
                  <a:lnTo>
                    <a:pt x="0" y="232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794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Collective</a:t>
            </a:r>
            <a:r>
              <a:rPr lang="ja-JP" altLang="en-US" dirty="0" smtClean="0"/>
              <a:t> </a:t>
            </a:r>
            <a:r>
              <a:rPr lang="en-US" altLang="ja-JP" dirty="0" smtClean="0"/>
              <a:t>Behavior – Radial Expansion -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439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altLang="ja-JP" baseline="-140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T</a:t>
            </a:r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scaling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idx="1"/>
          </p:nvPr>
        </p:nvSpPr>
        <p:spPr>
          <a:xfrm>
            <a:off x="194057" y="2049853"/>
            <a:ext cx="4839856" cy="4391947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Hadron spectra at low </a:t>
            </a:r>
            <a:r>
              <a:rPr lang="en-US" altLang="ja-JP" i="1" dirty="0" err="1"/>
              <a:t>p</a:t>
            </a:r>
            <a:r>
              <a:rPr lang="en-US" altLang="ja-JP" baseline="-25000" dirty="0" err="1"/>
              <a:t>T</a:t>
            </a:r>
            <a:r>
              <a:rPr lang="en-US" altLang="ja-JP" dirty="0"/>
              <a:t> </a:t>
            </a:r>
            <a:r>
              <a:rPr lang="en-US" altLang="ja-JP" dirty="0" smtClean="0"/>
              <a:t>in p</a:t>
            </a:r>
            <a:r>
              <a:rPr lang="en-US" altLang="ja-JP" dirty="0"/>
              <a:t>-</a:t>
            </a:r>
            <a:r>
              <a:rPr lang="en-US" altLang="ja-JP" dirty="0" smtClean="0"/>
              <a:t>p</a:t>
            </a:r>
            <a:r>
              <a:rPr lang="en-US" altLang="en-US" dirty="0" smtClean="0"/>
              <a:t> &amp; </a:t>
            </a:r>
            <a:r>
              <a:rPr lang="en-US" altLang="ja-JP" dirty="0" smtClean="0"/>
              <a:t>p</a:t>
            </a:r>
            <a:r>
              <a:rPr lang="en-US" altLang="ja-JP" dirty="0"/>
              <a:t>-A </a:t>
            </a:r>
            <a:r>
              <a:rPr lang="en-US" altLang="ja-JP" dirty="0" smtClean="0"/>
              <a:t>collisions are very similar in shape independent of the particle species</a:t>
            </a:r>
          </a:p>
          <a:p>
            <a:r>
              <a:rPr lang="en-US" altLang="ja-JP" dirty="0" smtClean="0"/>
              <a:t>They can be represented by an exponential function of 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with the same inverse slope parameter </a:t>
            </a:r>
            <a:r>
              <a:rPr lang="en-US" altLang="ja-JP" i="1" dirty="0" smtClean="0"/>
              <a:t>T</a:t>
            </a:r>
          </a:p>
          <a:p>
            <a:r>
              <a:rPr lang="en-US" altLang="ja-JP" dirty="0" smtClean="0"/>
              <a:t>Mass ordering appears in HI collisions, due to collective radial</a:t>
            </a:r>
            <a:r>
              <a:rPr lang="ja-JP" altLang="en-US" dirty="0" smtClean="0"/>
              <a:t> </a:t>
            </a:r>
            <a:r>
              <a:rPr lang="en-US" altLang="ja-JP" dirty="0" smtClean="0"/>
              <a:t>expansion of the system</a:t>
            </a:r>
            <a:endParaRPr lang="en-US" altLang="ja-JP" dirty="0"/>
          </a:p>
        </p:txBody>
      </p:sp>
      <p:graphicFrame>
        <p:nvGraphicFramePr>
          <p:cNvPr id="4290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909888"/>
              </p:ext>
            </p:extLst>
          </p:nvPr>
        </p:nvGraphicFramePr>
        <p:xfrm>
          <a:off x="533400" y="1135452"/>
          <a:ext cx="5638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0" name="数式" r:id="rId3" imgW="2819160" imgH="457200" progId="Equation.3">
                  <p:embed/>
                </p:oleObj>
              </mc:Choice>
              <mc:Fallback>
                <p:oleObj name="数式" r:id="rId3" imgW="2819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135452"/>
                        <a:ext cx="5638800" cy="9144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図形グループ 1"/>
          <p:cNvGrpSpPr/>
          <p:nvPr/>
        </p:nvGrpSpPr>
        <p:grpSpPr>
          <a:xfrm>
            <a:off x="4953000" y="2220463"/>
            <a:ext cx="4114800" cy="4111176"/>
            <a:chOff x="4953000" y="2575165"/>
            <a:chExt cx="4114800" cy="4111176"/>
          </a:xfrm>
        </p:grpSpPr>
        <p:pic>
          <p:nvPicPr>
            <p:cNvPr id="429061" name="Picture 5" descr="pA-spect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9" r="1761"/>
            <a:stretch>
              <a:fillRect/>
            </a:stretch>
          </p:blipFill>
          <p:spPr bwMode="auto">
            <a:xfrm>
              <a:off x="4953000" y="2909678"/>
              <a:ext cx="4114800" cy="3776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9062" name="Text Box 6"/>
            <p:cNvSpPr txBox="1">
              <a:spLocks noChangeArrowheads="1"/>
            </p:cNvSpPr>
            <p:nvPr/>
          </p:nvSpPr>
          <p:spPr bwMode="auto">
            <a:xfrm>
              <a:off x="5910920" y="2575165"/>
              <a:ext cx="228347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000" dirty="0"/>
                <a:t>BNL-AGS</a:t>
              </a:r>
              <a:r>
                <a:rPr lang="ja-JP" altLang="en-US" sz="2000" dirty="0"/>
                <a:t>　</a:t>
              </a:r>
              <a:r>
                <a:rPr lang="en-US" altLang="ja-JP" sz="2000" dirty="0" smtClean="0"/>
                <a:t>E802 Exp.</a:t>
              </a:r>
              <a:endParaRPr lang="en-US" altLang="ja-JP" sz="2000" dirty="0"/>
            </a:p>
          </p:txBody>
        </p:sp>
        <p:sp>
          <p:nvSpPr>
            <p:cNvPr id="429063" name="Line 7"/>
            <p:cNvSpPr>
              <a:spLocks noChangeShapeType="1"/>
            </p:cNvSpPr>
            <p:nvPr/>
          </p:nvSpPr>
          <p:spPr bwMode="auto">
            <a:xfrm>
              <a:off x="6400800" y="49784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64" name="Line 8"/>
            <p:cNvSpPr>
              <a:spLocks noChangeShapeType="1"/>
            </p:cNvSpPr>
            <p:nvPr/>
          </p:nvSpPr>
          <p:spPr bwMode="auto">
            <a:xfrm>
              <a:off x="5943600" y="51816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65" name="Line 9"/>
            <p:cNvSpPr>
              <a:spLocks noChangeShapeType="1"/>
            </p:cNvSpPr>
            <p:nvPr/>
          </p:nvSpPr>
          <p:spPr bwMode="auto">
            <a:xfrm>
              <a:off x="5867400" y="49276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66" name="Line 10"/>
            <p:cNvSpPr>
              <a:spLocks noChangeShapeType="1"/>
            </p:cNvSpPr>
            <p:nvPr/>
          </p:nvSpPr>
          <p:spPr bwMode="auto">
            <a:xfrm>
              <a:off x="6324600" y="32639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67" name="Line 11"/>
            <p:cNvSpPr>
              <a:spLocks noChangeShapeType="1"/>
            </p:cNvSpPr>
            <p:nvPr/>
          </p:nvSpPr>
          <p:spPr bwMode="auto">
            <a:xfrm>
              <a:off x="5943600" y="33655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068" name="Line 12"/>
            <p:cNvSpPr>
              <a:spLocks noChangeShapeType="1"/>
            </p:cNvSpPr>
            <p:nvPr/>
          </p:nvSpPr>
          <p:spPr bwMode="auto">
            <a:xfrm>
              <a:off x="5791200" y="3517900"/>
              <a:ext cx="1981200" cy="83820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25744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250" name="Group 2"/>
          <p:cNvGrpSpPr>
            <a:grpSpLocks/>
          </p:cNvGrpSpPr>
          <p:nvPr/>
        </p:nvGrpSpPr>
        <p:grpSpPr bwMode="auto">
          <a:xfrm>
            <a:off x="6823075" y="914400"/>
            <a:ext cx="2082800" cy="1579563"/>
            <a:chOff x="576" y="2448"/>
            <a:chExt cx="1457" cy="1104"/>
          </a:xfrm>
        </p:grpSpPr>
        <p:sp>
          <p:nvSpPr>
            <p:cNvPr id="437251" name="Oval 3"/>
            <p:cNvSpPr>
              <a:spLocks noChangeArrowheads="1"/>
            </p:cNvSpPr>
            <p:nvPr/>
          </p:nvSpPr>
          <p:spPr bwMode="auto">
            <a:xfrm>
              <a:off x="576" y="2496"/>
              <a:ext cx="1056" cy="105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2" name="Line 4"/>
            <p:cNvSpPr>
              <a:spLocks noChangeShapeType="1"/>
            </p:cNvSpPr>
            <p:nvPr/>
          </p:nvSpPr>
          <p:spPr bwMode="auto">
            <a:xfrm flipV="1">
              <a:off x="1296" y="2544"/>
              <a:ext cx="28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3" name="Rectangle 5"/>
            <p:cNvSpPr>
              <a:spLocks noChangeArrowheads="1"/>
            </p:cNvSpPr>
            <p:nvPr/>
          </p:nvSpPr>
          <p:spPr bwMode="auto">
            <a:xfrm>
              <a:off x="1632" y="2448"/>
              <a:ext cx="233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800" b="1">
                  <a:solidFill>
                    <a:schemeClr val="accent2"/>
                  </a:solidFill>
                  <a:latin typeface="Symbol" charset="0"/>
                </a:rPr>
                <a:t>b</a:t>
              </a:r>
              <a:r>
                <a:rPr lang="en-US" altLang="ja-JP" sz="1800" b="1" baseline="-16000">
                  <a:solidFill>
                    <a:schemeClr val="accent2"/>
                  </a:solidFill>
                  <a:latin typeface="Helvetica" charset="0"/>
                </a:rPr>
                <a:t>f</a:t>
              </a:r>
            </a:p>
          </p:txBody>
        </p:sp>
        <p:sp>
          <p:nvSpPr>
            <p:cNvPr id="437254" name="Line 6"/>
            <p:cNvSpPr>
              <a:spLocks noChangeShapeType="1"/>
            </p:cNvSpPr>
            <p:nvPr/>
          </p:nvSpPr>
          <p:spPr bwMode="auto">
            <a:xfrm>
              <a:off x="1296" y="2832"/>
              <a:ext cx="528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5" name="Line 7"/>
            <p:cNvSpPr>
              <a:spLocks noChangeShapeType="1"/>
            </p:cNvSpPr>
            <p:nvPr/>
          </p:nvSpPr>
          <p:spPr bwMode="auto">
            <a:xfrm flipV="1">
              <a:off x="1152" y="2592"/>
              <a:ext cx="384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256" name="Rectangle 8"/>
            <p:cNvSpPr>
              <a:spLocks noChangeArrowheads="1"/>
            </p:cNvSpPr>
            <p:nvPr/>
          </p:nvSpPr>
          <p:spPr bwMode="auto">
            <a:xfrm>
              <a:off x="1824" y="2977"/>
              <a:ext cx="209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800" b="1">
                  <a:solidFill>
                    <a:schemeClr val="accent2"/>
                  </a:solidFill>
                  <a:latin typeface="Helvetica" charset="0"/>
                </a:rPr>
                <a:t>p</a:t>
              </a:r>
              <a:endParaRPr lang="en-US" altLang="ja-JP" sz="1800" b="1" baseline="-16000">
                <a:solidFill>
                  <a:schemeClr val="accent2"/>
                </a:solidFill>
                <a:latin typeface="Helvetica" charset="0"/>
              </a:endParaRPr>
            </a:p>
          </p:txBody>
        </p:sp>
      </p:grpSp>
      <p:graphicFrame>
        <p:nvGraphicFramePr>
          <p:cNvPr id="437257" name="Object 9"/>
          <p:cNvGraphicFramePr>
            <a:graphicFrameLocks noChangeAspect="1"/>
          </p:cNvGraphicFramePr>
          <p:nvPr/>
        </p:nvGraphicFramePr>
        <p:xfrm>
          <a:off x="609600" y="1358900"/>
          <a:ext cx="59817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8" name="数式" r:id="rId3" imgW="3987720" imgH="1015920" progId="Equation.3">
                  <p:embed/>
                </p:oleObj>
              </mc:Choice>
              <mc:Fallback>
                <p:oleObj name="数式" r:id="rId3" imgW="398772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58900"/>
                        <a:ext cx="59817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7258" name="Picture 10" descr="hydro_cal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887663"/>
            <a:ext cx="3849687" cy="366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7259" name="Text Box 11"/>
          <p:cNvSpPr txBox="1">
            <a:spLocks noChangeArrowheads="1"/>
          </p:cNvSpPr>
          <p:nvPr/>
        </p:nvSpPr>
        <p:spPr bwMode="auto">
          <a:xfrm>
            <a:off x="6477000" y="32766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600" b="1">
                <a:solidFill>
                  <a:schemeClr val="accent2"/>
                </a:solidFill>
                <a:latin typeface="Helvetica" charset="0"/>
              </a:rPr>
              <a:t>proton</a:t>
            </a:r>
          </a:p>
        </p:txBody>
      </p:sp>
      <p:sp>
        <p:nvSpPr>
          <p:cNvPr id="437260" name="Text Box 12"/>
          <p:cNvSpPr txBox="1">
            <a:spLocks noChangeArrowheads="1"/>
          </p:cNvSpPr>
          <p:nvPr/>
        </p:nvSpPr>
        <p:spPr bwMode="auto">
          <a:xfrm>
            <a:off x="6132512" y="5201392"/>
            <a:ext cx="690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600" b="1" dirty="0" err="1">
                <a:solidFill>
                  <a:schemeClr val="accent2"/>
                </a:solidFill>
                <a:latin typeface="Helvetica" charset="0"/>
              </a:rPr>
              <a:t>Kaon</a:t>
            </a:r>
            <a:endParaRPr lang="en-US" altLang="ja-JP" sz="1600" b="1" dirty="0">
              <a:solidFill>
                <a:schemeClr val="accent2"/>
              </a:solidFill>
              <a:latin typeface="Helvetica" charset="0"/>
            </a:endParaRPr>
          </a:p>
        </p:txBody>
      </p:sp>
      <p:sp>
        <p:nvSpPr>
          <p:cNvPr id="437261" name="Text Box 13"/>
          <p:cNvSpPr txBox="1">
            <a:spLocks noChangeArrowheads="1"/>
          </p:cNvSpPr>
          <p:nvPr/>
        </p:nvSpPr>
        <p:spPr bwMode="auto">
          <a:xfrm>
            <a:off x="7396163" y="4527550"/>
            <a:ext cx="612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600" b="1" dirty="0">
                <a:solidFill>
                  <a:schemeClr val="accent2"/>
                </a:solidFill>
                <a:latin typeface="Helvetica" charset="0"/>
              </a:rPr>
              <a:t>pion</a:t>
            </a:r>
          </a:p>
        </p:txBody>
      </p:sp>
      <p:graphicFrame>
        <p:nvGraphicFramePr>
          <p:cNvPr id="437263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375782"/>
              </p:ext>
            </p:extLst>
          </p:nvPr>
        </p:nvGraphicFramePr>
        <p:xfrm>
          <a:off x="355710" y="3904739"/>
          <a:ext cx="4196902" cy="2239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09" name="数式" r:id="rId6" imgW="3213000" imgH="1714320" progId="Equation.3">
                  <p:embed/>
                </p:oleObj>
              </mc:Choice>
              <mc:Fallback>
                <p:oleObj name="数式" r:id="rId6" imgW="3213000" imgH="1714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10" y="3904739"/>
                        <a:ext cx="4196902" cy="223957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8080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7264" name="Rectangle 16"/>
          <p:cNvSpPr>
            <a:spLocks noGrp="1" noChangeArrowheads="1"/>
          </p:cNvSpPr>
          <p:nvPr>
            <p:ph type="title"/>
          </p:nvPr>
        </p:nvSpPr>
        <p:spPr>
          <a:xfrm>
            <a:off x="703263" y="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Radial Flow Model</a:t>
            </a:r>
            <a:endParaRPr lang="en-US" altLang="ja-JP" dirty="0"/>
          </a:p>
        </p:txBody>
      </p:sp>
      <p:sp>
        <p:nvSpPr>
          <p:cNvPr id="437265" name="Text Box 17"/>
          <p:cNvSpPr txBox="1"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7772400" cy="4572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381000" algn="l"/>
              </a:tabLst>
            </a:lvl1pPr>
            <a:lvl2pPr marL="457200">
              <a:tabLst>
                <a:tab pos="381000" algn="l"/>
              </a:tabLst>
            </a:lvl2pPr>
            <a:lvl3pPr marL="914400">
              <a:tabLst>
                <a:tab pos="381000" algn="l"/>
              </a:tabLst>
            </a:lvl3pPr>
            <a:lvl4pPr marL="1371600">
              <a:tabLst>
                <a:tab pos="381000" algn="l"/>
              </a:tabLst>
            </a:lvl4pPr>
            <a:lvl5pPr marL="1828800">
              <a:tabLst>
                <a:tab pos="381000" algn="l"/>
              </a:tabLst>
            </a:lvl5pPr>
            <a:lvl6pPr marL="2286000">
              <a:tabLst>
                <a:tab pos="381000" algn="l"/>
              </a:tabLst>
            </a:lvl6pPr>
            <a:lvl7pPr marL="2743200">
              <a:tabLst>
                <a:tab pos="381000" algn="l"/>
              </a:tabLst>
            </a:lvl7pPr>
            <a:lvl8pPr marL="3200400">
              <a:tabLst>
                <a:tab pos="381000" algn="l"/>
              </a:tabLst>
            </a:lvl8pPr>
            <a:lvl9pPr marL="3657600">
              <a:tabLst>
                <a:tab pos="381000" algn="l"/>
              </a:tabLst>
            </a:lvl9pPr>
          </a:lstStyle>
          <a:p>
            <a:pPr marL="0" indent="0">
              <a:spcBef>
                <a:spcPct val="0"/>
              </a:spcBef>
              <a:buFontTx/>
              <a:buNone/>
            </a:pPr>
            <a:r>
              <a:rPr lang="en-US" altLang="ja-JP" sz="100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altLang="ja-JP" sz="1800">
                <a:solidFill>
                  <a:srgbClr val="000099"/>
                </a:solidFill>
                <a:latin typeface="Helvetica" charset="0"/>
              </a:rPr>
              <a:t>Isotropic thermal source with raidus R</a:t>
            </a:r>
            <a:endParaRPr lang="en-US" altLang="ja-JP" sz="1800">
              <a:latin typeface="Helvetica" charset="0"/>
            </a:endParaRPr>
          </a:p>
        </p:txBody>
      </p:sp>
      <p:sp>
        <p:nvSpPr>
          <p:cNvPr id="437266" name="Rectangle 18"/>
          <p:cNvSpPr>
            <a:spLocks noChangeArrowheads="1"/>
          </p:cNvSpPr>
          <p:nvPr/>
        </p:nvSpPr>
        <p:spPr bwMode="auto">
          <a:xfrm>
            <a:off x="211138" y="3002232"/>
            <a:ext cx="4125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2000">
                <a:solidFill>
                  <a:schemeClr val="accent2"/>
                </a:solidFill>
                <a:latin typeface="Helvetica" charset="0"/>
              </a:rPr>
              <a:t>Isotropic Flow Model  </a:t>
            </a:r>
          </a:p>
          <a:p>
            <a:pPr eaLnBrk="1" hangingPunct="1"/>
            <a:r>
              <a:rPr lang="en-US" altLang="ja-JP" sz="2000">
                <a:solidFill>
                  <a:schemeClr val="accent2"/>
                </a:solidFill>
                <a:latin typeface="Helvetica" charset="0"/>
              </a:rPr>
              <a:t>---- </a:t>
            </a:r>
            <a:r>
              <a:rPr lang="en-US" altLang="ja-JP" sz="1400">
                <a:solidFill>
                  <a:schemeClr val="tx2"/>
                </a:solidFill>
                <a:latin typeface="Helvetica" charset="0"/>
              </a:rPr>
              <a:t>K.S. Lee and U. Heinz, Z. Phys. C 43 (1989) 425.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0447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4624388" y="2292350"/>
            <a:ext cx="42148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8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799" y="2232684"/>
            <a:ext cx="42148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8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Hadron Spectra</a:t>
            </a:r>
            <a:r>
              <a:rPr lang="ja-JP" altLang="en-US" dirty="0" smtClean="0"/>
              <a:t> </a:t>
            </a: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AGS</a:t>
            </a:r>
            <a:endParaRPr lang="en-US" altLang="ja-JP" dirty="0"/>
          </a:p>
        </p:txBody>
      </p:sp>
      <p:sp>
        <p:nvSpPr>
          <p:cNvPr id="438277" name="Rectangle 5"/>
          <p:cNvSpPr>
            <a:spLocks noGrp="1" noChangeArrowheads="1"/>
          </p:cNvSpPr>
          <p:nvPr>
            <p:ph idx="1"/>
          </p:nvPr>
        </p:nvSpPr>
        <p:spPr>
          <a:xfrm>
            <a:off x="205498" y="1158549"/>
            <a:ext cx="4736889" cy="5329019"/>
          </a:xfrm>
        </p:spPr>
        <p:txBody>
          <a:bodyPr>
            <a:normAutofit/>
          </a:bodyPr>
          <a:lstStyle/>
          <a:p>
            <a:r>
              <a:rPr lang="en-US" altLang="ja-JP" sz="2400" dirty="0" smtClean="0"/>
              <a:t>Spectral shape of p, K &amp;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400" dirty="0" smtClean="0"/>
              <a:t> were </a:t>
            </a:r>
            <a:r>
              <a:rPr lang="en-US" altLang="ja-JP" dirty="0" smtClean="0"/>
              <a:t>fitted well simultaneously </a:t>
            </a:r>
            <a:r>
              <a:rPr lang="en-US" altLang="ja-JP" sz="2400" dirty="0" smtClean="0"/>
              <a:t>with the radial flow model calculation</a:t>
            </a:r>
          </a:p>
          <a:p>
            <a:pPr marL="852488" lvl="1">
              <a:buFontTx/>
              <a:buNone/>
            </a:pPr>
            <a:r>
              <a:rPr lang="en-US" altLang="ja-JP" sz="2400" dirty="0" err="1">
                <a:solidFill>
                  <a:srgbClr val="0000FF"/>
                </a:solidFill>
                <a:latin typeface="Symbol" charset="0"/>
              </a:rPr>
              <a:t>b</a:t>
            </a:r>
            <a:r>
              <a:rPr lang="en-US" altLang="ja-JP" sz="2400" baseline="-14000" dirty="0" err="1">
                <a:solidFill>
                  <a:srgbClr val="0000FF"/>
                </a:solidFill>
              </a:rPr>
              <a:t>S</a:t>
            </a:r>
            <a:r>
              <a:rPr lang="en-US" altLang="ja-JP" sz="2400" dirty="0">
                <a:solidFill>
                  <a:srgbClr val="0000FF"/>
                </a:solidFill>
              </a:rPr>
              <a:t> = 0.69 (0.03)</a:t>
            </a:r>
          </a:p>
          <a:p>
            <a:pPr marL="852488" lvl="1">
              <a:buFontTx/>
              <a:buNone/>
            </a:pPr>
            <a:r>
              <a:rPr lang="en-US" altLang="ja-JP" sz="2400" i="1" dirty="0">
                <a:solidFill>
                  <a:srgbClr val="0000FF"/>
                </a:solidFill>
              </a:rPr>
              <a:t>n</a:t>
            </a:r>
            <a:r>
              <a:rPr lang="en-US" altLang="ja-JP" sz="2400" dirty="0">
                <a:solidFill>
                  <a:srgbClr val="0000FF"/>
                </a:solidFill>
              </a:rPr>
              <a:t> = 0.5 (0.1)</a:t>
            </a:r>
          </a:p>
          <a:p>
            <a:pPr marL="852488" lvl="1">
              <a:buFontTx/>
              <a:buNone/>
            </a:pPr>
            <a:r>
              <a:rPr lang="en-US" altLang="ja-JP" sz="2400" dirty="0">
                <a:solidFill>
                  <a:srgbClr val="0000FF"/>
                </a:solidFill>
              </a:rPr>
              <a:t>T = 91.2 (2.6) </a:t>
            </a:r>
            <a:r>
              <a:rPr lang="en-US" altLang="ja-JP" sz="2400" dirty="0" smtClean="0">
                <a:solidFill>
                  <a:srgbClr val="0000FF"/>
                </a:solidFill>
              </a:rPr>
              <a:t>MeV</a:t>
            </a:r>
            <a:endParaRPr lang="en-US" altLang="ja-JP" sz="2400" dirty="0" smtClean="0"/>
          </a:p>
          <a:p>
            <a:r>
              <a:rPr lang="en-US" altLang="ja-JP" sz="2400" dirty="0" smtClean="0"/>
              <a:t>Spectral shape of proton and pion </a:t>
            </a:r>
            <a:r>
              <a:rPr lang="en-US" altLang="ja-JP" dirty="0" smtClean="0"/>
              <a:t>are</a:t>
            </a:r>
            <a:r>
              <a:rPr lang="en-US" altLang="ja-JP" sz="2400" dirty="0" smtClean="0"/>
              <a:t> sensitive to the velocity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profile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parameter </a:t>
            </a:r>
            <a:r>
              <a:rPr lang="en-US" altLang="ja-JP" sz="2400" i="1" dirty="0" smtClean="0"/>
              <a:t>n</a:t>
            </a:r>
            <a:r>
              <a:rPr lang="en-US" altLang="ja-JP" sz="2400" dirty="0" smtClean="0"/>
              <a:t> </a:t>
            </a:r>
          </a:p>
          <a:p>
            <a:r>
              <a:rPr lang="en-US" altLang="ja-JP" sz="2400" dirty="0" smtClean="0"/>
              <a:t>Proton spectrum shows a </a:t>
            </a:r>
            <a:r>
              <a:rPr lang="en-US" altLang="ja-JP" sz="2400" dirty="0"/>
              <a:t>non-exponential </a:t>
            </a:r>
            <a:r>
              <a:rPr lang="en-US" altLang="ja-JP" sz="2400" dirty="0" smtClean="0"/>
              <a:t>shape,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which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was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a new finding</a:t>
            </a:r>
            <a:endParaRPr lang="en-US" altLang="ja-JP" sz="2400" dirty="0"/>
          </a:p>
        </p:txBody>
      </p:sp>
      <p:sp>
        <p:nvSpPr>
          <p:cNvPr id="2" name="正方形/長方形 1"/>
          <p:cNvSpPr/>
          <p:nvPr/>
        </p:nvSpPr>
        <p:spPr>
          <a:xfrm>
            <a:off x="5580949" y="1540585"/>
            <a:ext cx="3457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E866 </a:t>
            </a:r>
            <a:r>
              <a:rPr lang="en-US" altLang="ja-JP" dirty="0"/>
              <a:t>exp. at 11.6 AGeV </a:t>
            </a:r>
            <a:r>
              <a:rPr lang="en-US" altLang="ja-JP" dirty="0" err="1"/>
              <a:t>Au+Au</a:t>
            </a:r>
            <a:r>
              <a:rPr lang="en-US" altLang="ja-JP" dirty="0"/>
              <a:t> central collision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432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&amp; Elliptic Flow Measurement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107220" y="1158550"/>
            <a:ext cx="4945252" cy="1736256"/>
          </a:xfrm>
        </p:spPr>
        <p:txBody>
          <a:bodyPr/>
          <a:lstStyle/>
          <a:p>
            <a:r>
              <a:rPr lang="en-US" altLang="ja-JP" dirty="0"/>
              <a:t>10.8 A GeV/</a:t>
            </a:r>
            <a:r>
              <a:rPr lang="en-US" altLang="ja-JP" dirty="0" smtClean="0"/>
              <a:t>c </a:t>
            </a:r>
            <a:r>
              <a:rPr lang="en-US" altLang="ja-JP" dirty="0" err="1" smtClean="0"/>
              <a:t>Au+Au</a:t>
            </a:r>
            <a:r>
              <a:rPr lang="en-US" altLang="ja-JP" dirty="0" smtClean="0"/>
              <a:t> collisions</a:t>
            </a:r>
          </a:p>
          <a:p>
            <a:r>
              <a:rPr lang="en-US" altLang="ja-JP" dirty="0" smtClean="0"/>
              <a:t>Proton &amp; pion behave differently</a:t>
            </a:r>
          </a:p>
          <a:p>
            <a:r>
              <a:rPr lang="en-US" altLang="ja-JP" dirty="0" smtClean="0"/>
              <a:t>RQMD does not reproduce the trend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328" y="2722728"/>
            <a:ext cx="4255950" cy="407800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0" y="1033977"/>
            <a:ext cx="3890284" cy="283711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8" y="3720322"/>
            <a:ext cx="3913166" cy="284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780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2016/08/08</a:t>
            </a:r>
            <a:endParaRPr lang="en-US" altLang="ja-JP"/>
          </a:p>
        </p:txBody>
      </p:sp>
      <p:sp>
        <p:nvSpPr>
          <p:cNvPr id="111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511E3-056B-4D49-BC02-71E265C1C0C5}" type="slidenum">
              <a:rPr lang="en-US" altLang="ja-JP"/>
              <a:pPr/>
              <a:t>48</a:t>
            </a:fld>
            <a:endParaRPr lang="en-US" altLang="ja-JP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2238"/>
            <a:ext cx="8713788" cy="709612"/>
          </a:xfrm>
        </p:spPr>
        <p:txBody>
          <a:bodyPr/>
          <a:lstStyle/>
          <a:p>
            <a:r>
              <a:rPr lang="en-US" altLang="ja-JP" sz="3600" dirty="0" smtClean="0"/>
              <a:t>Elliptic Flow and Thermalization</a:t>
            </a:r>
            <a:endParaRPr lang="en-US" altLang="ja-JP" sz="3600" dirty="0">
              <a:latin typeface="Symbol" charset="2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76" y="3807643"/>
            <a:ext cx="5359777" cy="2549421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Non-central collisions produce hot  region with elliptical shape</a:t>
            </a:r>
          </a:p>
          <a:p>
            <a:r>
              <a:rPr lang="en-US" altLang="ja-JP" dirty="0" smtClean="0"/>
              <a:t>The resultant magnitude of azimuthal anisotropy is a </a:t>
            </a:r>
            <a:r>
              <a:rPr lang="en-US" altLang="ja-JP" dirty="0" smtClean="0">
                <a:solidFill>
                  <a:srgbClr val="003366"/>
                </a:solidFill>
              </a:rPr>
              <a:t>sensitive probe of thermalization and property of matter (P, </a:t>
            </a:r>
            <a:r>
              <a:rPr lang="en-US" altLang="ja-JP" dirty="0" smtClean="0">
                <a:solidFill>
                  <a:srgbClr val="003366"/>
                </a:solidFill>
                <a:latin typeface="Symbol" charset="2"/>
                <a:cs typeface="Symbol" charset="2"/>
              </a:rPr>
              <a:t>h</a:t>
            </a:r>
            <a:r>
              <a:rPr lang="en-US" altLang="ja-JP" dirty="0" smtClean="0">
                <a:solidFill>
                  <a:srgbClr val="003366"/>
                </a:solidFill>
              </a:rPr>
              <a:t>/s)</a:t>
            </a:r>
            <a:endParaRPr lang="en-US" altLang="ja-JP" sz="2000" dirty="0">
              <a:solidFill>
                <a:srgbClr val="003366"/>
              </a:solidFill>
            </a:endParaRPr>
          </a:p>
        </p:txBody>
      </p:sp>
      <p:sp>
        <p:nvSpPr>
          <p:cNvPr id="112" name="フッター プレースホルダ 1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"Recalling AGS -- Heavy Ion Programs"@34th Reimei Workshop</a:t>
            </a:r>
            <a:endParaRPr lang="ja-JP" altLang="en-US"/>
          </a:p>
        </p:txBody>
      </p:sp>
      <p:pic>
        <p:nvPicPr>
          <p:cNvPr id="113" name="図 27" descr="flowcarto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945" y="895787"/>
            <a:ext cx="4124360" cy="26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4" name="図形グループ 89"/>
          <p:cNvGrpSpPr>
            <a:grpSpLocks/>
          </p:cNvGrpSpPr>
          <p:nvPr/>
        </p:nvGrpSpPr>
        <p:grpSpPr bwMode="auto">
          <a:xfrm>
            <a:off x="6004684" y="1031874"/>
            <a:ext cx="2663825" cy="2085975"/>
            <a:chOff x="533400" y="3124200"/>
            <a:chExt cx="2663825" cy="2085974"/>
          </a:xfrm>
        </p:grpSpPr>
        <p:sp>
          <p:nvSpPr>
            <p:cNvPr id="115" name="Oval 4"/>
            <p:cNvSpPr>
              <a:spLocks noChangeArrowheads="1"/>
            </p:cNvSpPr>
            <p:nvPr/>
          </p:nvSpPr>
          <p:spPr bwMode="auto">
            <a:xfrm>
              <a:off x="533400" y="3267075"/>
              <a:ext cx="1800225" cy="1800225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Oval 5"/>
            <p:cNvSpPr>
              <a:spLocks noChangeArrowheads="1"/>
            </p:cNvSpPr>
            <p:nvPr/>
          </p:nvSpPr>
          <p:spPr bwMode="auto">
            <a:xfrm>
              <a:off x="1397000" y="3267075"/>
              <a:ext cx="1800225" cy="1800225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Oval 8"/>
            <p:cNvSpPr>
              <a:spLocks noChangeArrowheads="1"/>
            </p:cNvSpPr>
            <p:nvPr/>
          </p:nvSpPr>
          <p:spPr bwMode="auto">
            <a:xfrm>
              <a:off x="1397000" y="3482975"/>
              <a:ext cx="935038" cy="1368425"/>
            </a:xfrm>
            <a:prstGeom prst="ellipse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AutoShape 9" descr="Pink tissue paper"/>
            <p:cNvSpPr>
              <a:spLocks noChangeArrowheads="1"/>
            </p:cNvSpPr>
            <p:nvPr/>
          </p:nvSpPr>
          <p:spPr bwMode="auto">
            <a:xfrm>
              <a:off x="2117725" y="3717925"/>
              <a:ext cx="719138" cy="846137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AutoShape 10" descr="Pink tissue paper"/>
            <p:cNvSpPr>
              <a:spLocks noChangeArrowheads="1"/>
            </p:cNvSpPr>
            <p:nvPr/>
          </p:nvSpPr>
          <p:spPr bwMode="auto">
            <a:xfrm rot="10800000">
              <a:off x="893763" y="3714750"/>
              <a:ext cx="719138" cy="846137"/>
            </a:xfrm>
            <a:prstGeom prst="rightArrow">
              <a:avLst>
                <a:gd name="adj1" fmla="val 50000"/>
                <a:gd name="adj2" fmla="val 250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AutoShape 11" descr="Pink tissue paper"/>
            <p:cNvSpPr>
              <a:spLocks noChangeArrowheads="1"/>
            </p:cNvSpPr>
            <p:nvPr/>
          </p:nvSpPr>
          <p:spPr bwMode="auto">
            <a:xfrm>
              <a:off x="1685925" y="3124200"/>
              <a:ext cx="360363" cy="50323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AutoShape 12" descr="Pink tissue paper"/>
            <p:cNvSpPr>
              <a:spLocks noChangeArrowheads="1"/>
            </p:cNvSpPr>
            <p:nvPr/>
          </p:nvSpPr>
          <p:spPr bwMode="auto">
            <a:xfrm rot="10800000">
              <a:off x="1685925" y="4706937"/>
              <a:ext cx="360363" cy="503237"/>
            </a:xfrm>
            <a:prstGeom prst="upArrow">
              <a:avLst>
                <a:gd name="adj1" fmla="val 50000"/>
                <a:gd name="adj2" fmla="val 34912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22" name="図形グループ 88"/>
          <p:cNvGrpSpPr>
            <a:grpSpLocks/>
          </p:cNvGrpSpPr>
          <p:nvPr/>
        </p:nvGrpSpPr>
        <p:grpSpPr bwMode="auto">
          <a:xfrm>
            <a:off x="6069456" y="4003825"/>
            <a:ext cx="2663825" cy="2152650"/>
            <a:chOff x="6149975" y="3195637"/>
            <a:chExt cx="2663825" cy="2152650"/>
          </a:xfrm>
        </p:grpSpPr>
        <p:sp>
          <p:nvSpPr>
            <p:cNvPr id="123" name="Oval 6"/>
            <p:cNvSpPr>
              <a:spLocks noChangeArrowheads="1"/>
            </p:cNvSpPr>
            <p:nvPr/>
          </p:nvSpPr>
          <p:spPr bwMode="auto">
            <a:xfrm>
              <a:off x="6149975" y="3267075"/>
              <a:ext cx="1800225" cy="1800225"/>
            </a:xfrm>
            <a:prstGeom prst="ellipse">
              <a:avLst/>
            </a:prstGeom>
            <a:gradFill rotWithShape="1">
              <a:gsLst>
                <a:gs pos="0">
                  <a:srgbClr val="765E00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Oval 7"/>
            <p:cNvSpPr>
              <a:spLocks noChangeArrowheads="1"/>
            </p:cNvSpPr>
            <p:nvPr/>
          </p:nvSpPr>
          <p:spPr bwMode="auto">
            <a:xfrm>
              <a:off x="7013575" y="3267075"/>
              <a:ext cx="1800225" cy="1800225"/>
            </a:xfrm>
            <a:prstGeom prst="ellipse">
              <a:avLst/>
            </a:prstGeom>
            <a:gradFill rotWithShape="1">
              <a:gsLst>
                <a:gs pos="0">
                  <a:srgbClr val="767600"/>
                </a:gs>
                <a:gs pos="100000">
                  <a:srgbClr val="FFFF00">
                    <a:alpha val="5000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Oval 13"/>
            <p:cNvSpPr>
              <a:spLocks noChangeArrowheads="1"/>
            </p:cNvSpPr>
            <p:nvPr/>
          </p:nvSpPr>
          <p:spPr bwMode="auto">
            <a:xfrm>
              <a:off x="7302500" y="4059237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Oval 14"/>
            <p:cNvSpPr>
              <a:spLocks noChangeArrowheads="1"/>
            </p:cNvSpPr>
            <p:nvPr/>
          </p:nvSpPr>
          <p:spPr bwMode="auto">
            <a:xfrm>
              <a:off x="7518400" y="4275137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Oval 15"/>
            <p:cNvSpPr>
              <a:spLocks noChangeArrowheads="1"/>
            </p:cNvSpPr>
            <p:nvPr/>
          </p:nvSpPr>
          <p:spPr bwMode="auto">
            <a:xfrm>
              <a:off x="7373938" y="3843337"/>
              <a:ext cx="73025" cy="7302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Oval 16"/>
            <p:cNvSpPr>
              <a:spLocks noChangeArrowheads="1"/>
            </p:cNvSpPr>
            <p:nvPr/>
          </p:nvSpPr>
          <p:spPr bwMode="auto">
            <a:xfrm>
              <a:off x="7732713" y="4059237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Oval 17"/>
            <p:cNvSpPr>
              <a:spLocks noChangeArrowheads="1"/>
            </p:cNvSpPr>
            <p:nvPr/>
          </p:nvSpPr>
          <p:spPr bwMode="auto">
            <a:xfrm>
              <a:off x="7373938" y="4491037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Oval 18"/>
            <p:cNvSpPr>
              <a:spLocks noChangeArrowheads="1"/>
            </p:cNvSpPr>
            <p:nvPr/>
          </p:nvSpPr>
          <p:spPr bwMode="auto">
            <a:xfrm>
              <a:off x="7446963" y="3627437"/>
              <a:ext cx="73025" cy="7302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1" name="Oval 19"/>
            <p:cNvSpPr>
              <a:spLocks noChangeArrowheads="1"/>
            </p:cNvSpPr>
            <p:nvPr/>
          </p:nvSpPr>
          <p:spPr bwMode="auto">
            <a:xfrm>
              <a:off x="7519988" y="4562475"/>
              <a:ext cx="73025" cy="7302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2" name="Oval 20"/>
            <p:cNvSpPr>
              <a:spLocks noChangeArrowheads="1"/>
            </p:cNvSpPr>
            <p:nvPr/>
          </p:nvSpPr>
          <p:spPr bwMode="auto">
            <a:xfrm>
              <a:off x="7231063" y="4275137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3" name="Oval 21"/>
            <p:cNvSpPr>
              <a:spLocks noChangeArrowheads="1"/>
            </p:cNvSpPr>
            <p:nvPr/>
          </p:nvSpPr>
          <p:spPr bwMode="auto">
            <a:xfrm>
              <a:off x="7229475" y="3914775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4" name="Oval 22"/>
            <p:cNvSpPr>
              <a:spLocks noChangeArrowheads="1"/>
            </p:cNvSpPr>
            <p:nvPr/>
          </p:nvSpPr>
          <p:spPr bwMode="auto">
            <a:xfrm>
              <a:off x="7516813" y="3987800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5" name="Oval 23"/>
            <p:cNvSpPr>
              <a:spLocks noChangeArrowheads="1"/>
            </p:cNvSpPr>
            <p:nvPr/>
          </p:nvSpPr>
          <p:spPr bwMode="auto">
            <a:xfrm>
              <a:off x="7661275" y="4418012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6" name="Oval 24"/>
            <p:cNvSpPr>
              <a:spLocks noChangeArrowheads="1"/>
            </p:cNvSpPr>
            <p:nvPr/>
          </p:nvSpPr>
          <p:spPr bwMode="auto">
            <a:xfrm>
              <a:off x="7231063" y="4491037"/>
              <a:ext cx="73025" cy="73025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7" name="Oval 25"/>
            <p:cNvSpPr>
              <a:spLocks noChangeArrowheads="1"/>
            </p:cNvSpPr>
            <p:nvPr/>
          </p:nvSpPr>
          <p:spPr bwMode="auto">
            <a:xfrm>
              <a:off x="7662863" y="3843337"/>
              <a:ext cx="73025" cy="73025"/>
            </a:xfrm>
            <a:prstGeom prst="ellipse">
              <a:avLst/>
            </a:prstGeom>
            <a:solidFill>
              <a:srgbClr val="008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8" name="Oval 26"/>
            <p:cNvSpPr>
              <a:spLocks noChangeArrowheads="1"/>
            </p:cNvSpPr>
            <p:nvPr/>
          </p:nvSpPr>
          <p:spPr bwMode="auto">
            <a:xfrm>
              <a:off x="7732713" y="4275137"/>
              <a:ext cx="73025" cy="730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9" name="Line 27"/>
            <p:cNvSpPr>
              <a:spLocks noChangeShapeType="1"/>
            </p:cNvSpPr>
            <p:nvPr/>
          </p:nvSpPr>
          <p:spPr bwMode="auto">
            <a:xfrm flipV="1">
              <a:off x="7702550" y="3298825"/>
              <a:ext cx="504825" cy="576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0" name="Line 28"/>
            <p:cNvSpPr>
              <a:spLocks noChangeShapeType="1"/>
            </p:cNvSpPr>
            <p:nvPr/>
          </p:nvSpPr>
          <p:spPr bwMode="auto">
            <a:xfrm flipH="1" flipV="1">
              <a:off x="7102475" y="3308350"/>
              <a:ext cx="647700" cy="7921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1" name="Line 29"/>
            <p:cNvSpPr>
              <a:spLocks noChangeShapeType="1"/>
            </p:cNvSpPr>
            <p:nvPr/>
          </p:nvSpPr>
          <p:spPr bwMode="auto">
            <a:xfrm>
              <a:off x="7261225" y="4306887"/>
              <a:ext cx="401638" cy="904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2" name="Line 30"/>
            <p:cNvSpPr>
              <a:spLocks noChangeShapeType="1"/>
            </p:cNvSpPr>
            <p:nvPr/>
          </p:nvSpPr>
          <p:spPr bwMode="auto">
            <a:xfrm>
              <a:off x="7764463" y="4291012"/>
              <a:ext cx="906463" cy="12858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3" name="Line 31"/>
            <p:cNvSpPr>
              <a:spLocks noChangeShapeType="1"/>
            </p:cNvSpPr>
            <p:nvPr/>
          </p:nvSpPr>
          <p:spPr bwMode="auto">
            <a:xfrm flipV="1">
              <a:off x="7342188" y="3195637"/>
              <a:ext cx="104775" cy="904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" name="Line 32"/>
            <p:cNvSpPr>
              <a:spLocks noChangeShapeType="1"/>
            </p:cNvSpPr>
            <p:nvPr/>
          </p:nvSpPr>
          <p:spPr bwMode="auto">
            <a:xfrm flipH="1">
              <a:off x="6958013" y="4586287"/>
              <a:ext cx="606425" cy="64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5" name="Line 33"/>
            <p:cNvSpPr>
              <a:spLocks noChangeShapeType="1"/>
            </p:cNvSpPr>
            <p:nvPr/>
          </p:nvSpPr>
          <p:spPr bwMode="auto">
            <a:xfrm flipH="1" flipV="1">
              <a:off x="6870700" y="3843337"/>
              <a:ext cx="663575" cy="4556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6" name="Line 34"/>
            <p:cNvSpPr>
              <a:spLocks noChangeShapeType="1"/>
            </p:cNvSpPr>
            <p:nvPr/>
          </p:nvSpPr>
          <p:spPr bwMode="auto">
            <a:xfrm>
              <a:off x="7462838" y="3651250"/>
              <a:ext cx="847725" cy="4810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7" name="Line 35"/>
            <p:cNvSpPr>
              <a:spLocks noChangeShapeType="1"/>
            </p:cNvSpPr>
            <p:nvPr/>
          </p:nvSpPr>
          <p:spPr bwMode="auto">
            <a:xfrm flipH="1" flipV="1">
              <a:off x="6726238" y="4419600"/>
              <a:ext cx="968375" cy="31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8" name="Line 36"/>
            <p:cNvSpPr>
              <a:spLocks noChangeShapeType="1"/>
            </p:cNvSpPr>
            <p:nvPr/>
          </p:nvSpPr>
          <p:spPr bwMode="auto">
            <a:xfrm flipH="1">
              <a:off x="6654800" y="3946525"/>
              <a:ext cx="606425" cy="6413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9" name="Line 37"/>
            <p:cNvSpPr>
              <a:spLocks noChangeShapeType="1"/>
            </p:cNvSpPr>
            <p:nvPr/>
          </p:nvSpPr>
          <p:spPr bwMode="auto">
            <a:xfrm>
              <a:off x="7558088" y="4010025"/>
              <a:ext cx="463550" cy="841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0" name="Line 38"/>
            <p:cNvSpPr>
              <a:spLocks noChangeShapeType="1"/>
            </p:cNvSpPr>
            <p:nvPr/>
          </p:nvSpPr>
          <p:spPr bwMode="auto">
            <a:xfrm>
              <a:off x="7399338" y="4506912"/>
              <a:ext cx="463550" cy="8413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Line 39"/>
            <p:cNvSpPr>
              <a:spLocks noChangeShapeType="1"/>
            </p:cNvSpPr>
            <p:nvPr/>
          </p:nvSpPr>
          <p:spPr bwMode="auto">
            <a:xfrm flipV="1">
              <a:off x="7270750" y="4275137"/>
              <a:ext cx="1111250" cy="2476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2" name="Line 40"/>
            <p:cNvSpPr>
              <a:spLocks noChangeShapeType="1"/>
            </p:cNvSpPr>
            <p:nvPr/>
          </p:nvSpPr>
          <p:spPr bwMode="auto">
            <a:xfrm flipH="1">
              <a:off x="6726238" y="3875087"/>
              <a:ext cx="688975" cy="184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5371940" y="1119490"/>
            <a:ext cx="1367021" cy="400110"/>
          </a:xfrm>
          <a:prstGeom prst="rect">
            <a:avLst/>
          </a:prstGeom>
          <a:ln w="28575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r>
              <a:rPr kumimoji="0" lang="en-US" altLang="ja-JP" sz="2000" b="1" dirty="0">
                <a:solidFill>
                  <a:srgbClr val="000090"/>
                </a:solidFill>
                <a:latin typeface="Helvetica Neue"/>
                <a:cs typeface="Helvetica Neue"/>
              </a:rPr>
              <a:t>short </a:t>
            </a:r>
            <a:r>
              <a:rPr kumimoji="0" lang="en-US" altLang="ja-JP" sz="2000" b="1" dirty="0" err="1" smtClean="0">
                <a:solidFill>
                  <a:srgbClr val="000090"/>
                </a:solidFill>
                <a:latin typeface="Helvetica Neue"/>
                <a:cs typeface="Helvetica Neue"/>
              </a:rPr>
              <a:t>mfp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587801" y="4003825"/>
            <a:ext cx="1262126" cy="400110"/>
          </a:xfrm>
          <a:prstGeom prst="rect">
            <a:avLst/>
          </a:prstGeom>
          <a:ln w="28575" cmpd="sng">
            <a:solidFill>
              <a:srgbClr val="000090"/>
            </a:solidFill>
          </a:ln>
        </p:spPr>
        <p:txBody>
          <a:bodyPr wrap="none">
            <a:spAutoFit/>
          </a:bodyPr>
          <a:lstStyle/>
          <a:p>
            <a:pPr lvl="0"/>
            <a:r>
              <a:rPr kumimoji="0" lang="en-US" altLang="ja-JP" sz="2000" b="1" dirty="0">
                <a:solidFill>
                  <a:srgbClr val="000090"/>
                </a:solidFill>
                <a:latin typeface="Helvetica Neue"/>
                <a:cs typeface="Helvetica Neue"/>
              </a:rPr>
              <a:t>long </a:t>
            </a:r>
            <a:r>
              <a:rPr kumimoji="0" lang="en-US" altLang="ja-JP" sz="2000" b="1" dirty="0" err="1">
                <a:solidFill>
                  <a:srgbClr val="000090"/>
                </a:solidFill>
                <a:latin typeface="Helvetica Neue"/>
                <a:cs typeface="Helvetica Neue"/>
              </a:rPr>
              <a:t>mfp</a:t>
            </a:r>
            <a:endParaRPr lang="en-US" altLang="ja-JP" sz="2000" b="1" dirty="0">
              <a:solidFill>
                <a:prstClr val="black"/>
              </a:solidFill>
              <a:latin typeface="Helvetica Neue"/>
              <a:cs typeface="Helvetica Neue"/>
            </a:endParaRPr>
          </a:p>
        </p:txBody>
      </p:sp>
      <p:sp>
        <p:nvSpPr>
          <p:cNvPr id="162924" name="Text Box 108"/>
          <p:cNvSpPr txBox="1">
            <a:spLocks noChangeArrowheads="1"/>
          </p:cNvSpPr>
          <p:nvPr/>
        </p:nvSpPr>
        <p:spPr bwMode="auto">
          <a:xfrm>
            <a:off x="4743965" y="3178557"/>
            <a:ext cx="41932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Conversion of spatial </a:t>
            </a:r>
            <a:r>
              <a:rPr lang="en-US" altLang="ja-JP" sz="2000" b="1" i="1" dirty="0">
                <a:solidFill>
                  <a:srgbClr val="FF0000"/>
                </a:solidFill>
                <a:latin typeface="Helvetica Neue"/>
                <a:cs typeface="Helvetica Neue"/>
              </a:rPr>
              <a:t>anisotropy</a:t>
            </a:r>
          </a:p>
          <a:p>
            <a:r>
              <a:rPr lang="en-US" altLang="ja-JP" b="1" i="1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n-US" altLang="ja-JP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to </a:t>
            </a:r>
            <a:r>
              <a:rPr lang="en-US" altLang="ja-JP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momentum </a:t>
            </a:r>
            <a:r>
              <a:rPr lang="en-US" altLang="ja-JP" sz="2000" b="1" i="1" dirty="0">
                <a:solidFill>
                  <a:srgbClr val="FF0000"/>
                </a:solidFill>
                <a:latin typeface="Helvetica Neue"/>
                <a:cs typeface="Helvetica Neue"/>
              </a:rPr>
              <a:t>anisotropy</a:t>
            </a:r>
          </a:p>
        </p:txBody>
      </p:sp>
    </p:spTree>
    <p:extLst>
      <p:ext uri="{BB962C8B-B14F-4D97-AF65-F5344CB8AC3E}">
        <p14:creationId xmlns:p14="http://schemas.microsoft.com/office/powerpoint/2010/main" val="322518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083" y="1136271"/>
            <a:ext cx="4953035" cy="418649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7839"/>
            <a:ext cx="8229600" cy="1088432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Caveat</a:t>
            </a:r>
            <a:r>
              <a:rPr lang="ja-JP" altLang="en-US" dirty="0" smtClean="0"/>
              <a:t> </a:t>
            </a:r>
            <a:r>
              <a:rPr lang="en-US" altLang="ja-JP" dirty="0" smtClean="0"/>
              <a:t>on Hydro.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383" y="1136271"/>
            <a:ext cx="4322500" cy="5603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&gt; Hydro works very well at RHIC &amp; LHC, but advanced models are hybrid of hydro and a hadron cascade </a:t>
            </a:r>
          </a:p>
          <a:p>
            <a:pPr marL="0" indent="0">
              <a:buNone/>
            </a:pPr>
            <a:r>
              <a:rPr lang="en-US" dirty="0" smtClean="0"/>
              <a:t>&gt; An </a:t>
            </a:r>
            <a:r>
              <a:rPr lang="en-US" dirty="0"/>
              <a:t>event-by</a:t>
            </a:r>
            <a:r>
              <a:rPr lang="en-US" dirty="0" smtClean="0"/>
              <a:t>-event VISHNU model; hybrid of "(2</a:t>
            </a:r>
            <a:r>
              <a:rPr lang="en-US" dirty="0"/>
              <a:t>+</a:t>
            </a:r>
            <a:r>
              <a:rPr lang="en-US" dirty="0" smtClean="0"/>
              <a:t>1)d viscous hydro" and "hadron </a:t>
            </a:r>
            <a:r>
              <a:rPr lang="en-US" dirty="0"/>
              <a:t>cascade </a:t>
            </a:r>
            <a:r>
              <a:rPr lang="en-US" dirty="0" smtClean="0"/>
              <a:t>(</a:t>
            </a:r>
            <a:r>
              <a:rPr lang="en-US" dirty="0" err="1"/>
              <a:t>UrQMD</a:t>
            </a:r>
            <a:r>
              <a:rPr lang="en-US" dirty="0" smtClean="0"/>
              <a:t>)"</a:t>
            </a:r>
          </a:p>
          <a:p>
            <a:pPr marL="350838" lvl="1"/>
            <a:r>
              <a:rPr lang="en-US" dirty="0" smtClean="0"/>
              <a:t>with fluctuating </a:t>
            </a:r>
            <a:r>
              <a:rPr lang="en-US" dirty="0"/>
              <a:t>initial conditions generated with </a:t>
            </a:r>
            <a:r>
              <a:rPr lang="en-US" dirty="0" smtClean="0"/>
              <a:t>AMPT</a:t>
            </a:r>
          </a:p>
          <a:p>
            <a:pPr marL="350838" lvl="1"/>
            <a:r>
              <a:rPr lang="en-US" dirty="0" smtClean="0"/>
              <a:t>the </a:t>
            </a:r>
            <a:r>
              <a:rPr lang="en-US" dirty="0"/>
              <a:t>initial time </a:t>
            </a:r>
            <a:r>
              <a:rPr lang="en-US" dirty="0" smtClean="0"/>
              <a:t>of hydro evolution;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= 0.4 fm/</a:t>
            </a:r>
            <a:r>
              <a:rPr lang="en-US" dirty="0" smtClean="0"/>
              <a:t>c</a:t>
            </a:r>
          </a:p>
          <a:p>
            <a:pPr marL="350838" lvl="1"/>
            <a:r>
              <a:rPr lang="en-US" i="1" dirty="0" smtClean="0">
                <a:solidFill>
                  <a:srgbClr val="FF6600"/>
                </a:solidFill>
              </a:rPr>
              <a:t>Transition from hydro to hadron cascade at T </a:t>
            </a:r>
            <a:r>
              <a:rPr lang="en-US" i="1" dirty="0">
                <a:solidFill>
                  <a:srgbClr val="FF6600"/>
                </a:solidFill>
              </a:rPr>
              <a:t>= 165 </a:t>
            </a:r>
            <a:r>
              <a:rPr lang="en-US" i="1" dirty="0" smtClean="0">
                <a:solidFill>
                  <a:srgbClr val="FF6600"/>
                </a:solidFill>
              </a:rPr>
              <a:t>MeV</a:t>
            </a:r>
          </a:p>
          <a:p>
            <a:pPr marL="350838" lvl="1"/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/</a:t>
            </a:r>
            <a:r>
              <a:rPr lang="en-US" dirty="0"/>
              <a:t>s = </a:t>
            </a:r>
            <a:r>
              <a:rPr lang="en-US" dirty="0" smtClean="0"/>
              <a:t>0.08</a:t>
            </a:r>
            <a:r>
              <a:rPr lang="ja-JP" altLang="en-US" dirty="0" smtClean="0"/>
              <a:t> </a:t>
            </a:r>
            <a:r>
              <a:rPr lang="en-US" altLang="ja-JP" dirty="0" smtClean="0"/>
              <a:t>(~1/4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)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470537" y="871596"/>
            <a:ext cx="26058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600" dirty="0" smtClean="0">
                <a:latin typeface="Helvetica Neue"/>
                <a:cs typeface="Helvetica Neue"/>
              </a:rPr>
              <a:t>ALICE: arxiv1606.06057v1</a:t>
            </a:r>
            <a:endParaRPr lang="en-US" sz="1600" dirty="0">
              <a:latin typeface="Helvetica Neue"/>
              <a:cs typeface="Helvetica Neue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27980" y="5675191"/>
            <a:ext cx="4249881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Helvetica Neue"/>
                <a:cs typeface="Helvetica Neue"/>
              </a:rPr>
              <a:t>The hydro models for RHIC &amp; LHC may 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Helvetica Neue"/>
                <a:cs typeface="Helvetica Neue"/>
              </a:rPr>
              <a:t>not be used for the AGS results</a:t>
            </a:r>
            <a:endParaRPr lang="en-US" i="1" dirty="0">
              <a:solidFill>
                <a:srgbClr val="0000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8673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837"/>
            <a:ext cx="8229600" cy="105651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kumimoji="0" lang="en-US" altLang="ja-JP" dirty="0" smtClean="0"/>
              <a:t>Heavy</a:t>
            </a:r>
            <a:r>
              <a:rPr kumimoji="0" lang="ja-JP" altLang="en-US" dirty="0" smtClean="0"/>
              <a:t> </a:t>
            </a:r>
            <a:r>
              <a:rPr kumimoji="0" lang="en-US" altLang="ja-JP" dirty="0" smtClean="0"/>
              <a:t>Ion</a:t>
            </a:r>
            <a:r>
              <a:rPr kumimoji="0" lang="ja-JP" altLang="en-US" dirty="0" smtClean="0"/>
              <a:t> </a:t>
            </a:r>
            <a:r>
              <a:rPr kumimoji="0" lang="en-US" altLang="ja-JP" dirty="0" smtClean="0"/>
              <a:t>Experiments</a:t>
            </a:r>
            <a:r>
              <a:rPr kumimoji="0" lang="ja-JP" altLang="en-US" dirty="0" smtClean="0"/>
              <a:t> </a:t>
            </a:r>
            <a:r>
              <a:rPr kumimoji="0" lang="en-US" altLang="ja-JP" dirty="0" smtClean="0"/>
              <a:t>at</a:t>
            </a:r>
            <a:r>
              <a:rPr kumimoji="0" lang="ja-JP" altLang="en-US" dirty="0" smtClean="0"/>
              <a:t> </a:t>
            </a:r>
            <a:r>
              <a:rPr kumimoji="0" lang="ja-JP" altLang="ja-JP" dirty="0" smtClean="0"/>
              <a:t>A</a:t>
            </a:r>
            <a:r>
              <a:rPr kumimoji="0" lang="en-US" altLang="ja-JP" dirty="0" smtClean="0"/>
              <a:t>GS</a:t>
            </a:r>
            <a:endParaRPr kumimoji="0" lang="de-DE" dirty="0" smtClean="0">
              <a:cs typeface="+mj-cs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36261"/>
            <a:ext cx="8229600" cy="5122149"/>
          </a:xfrm>
        </p:spPr>
        <p:txBody>
          <a:bodyPr>
            <a:noAutofit/>
          </a:bodyPr>
          <a:lstStyle/>
          <a:p>
            <a:pPr>
              <a:defRPr/>
            </a:pPr>
            <a:r>
              <a:rPr kumimoji="0" lang="en-US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Objective: Search for a Quark-Gluon Plasma (QGP</a:t>
            </a:r>
            <a:r>
              <a:rPr kumimoji="0"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kumimoji="0" lang="en-US" altLang="ja-JP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>
              <a:defRPr/>
            </a:pPr>
            <a:r>
              <a:rPr kumimoji="0" lang="en-US" altLang="ja-JP" dirty="0" smtClean="0"/>
              <a:t>Particular </a:t>
            </a:r>
            <a:r>
              <a:rPr kumimoji="0" lang="en-US" altLang="ja-JP" dirty="0"/>
              <a:t>emphasis is on </a:t>
            </a:r>
            <a:r>
              <a:rPr kumimoji="0" lang="en-US" altLang="ja-JP" dirty="0" smtClean="0"/>
              <a:t>"</a:t>
            </a:r>
            <a:r>
              <a:rPr kumimoji="0" lang="en-US" altLang="ja-JP" dirty="0" smtClean="0"/>
              <a:t>s</a:t>
            </a:r>
            <a:r>
              <a:rPr kumimoji="0" lang="en-US" altLang="ja-JP" dirty="0" smtClean="0"/>
              <a:t>trangeness </a:t>
            </a:r>
            <a:r>
              <a:rPr kumimoji="0" lang="en-US" altLang="ja-JP" dirty="0"/>
              <a:t>enhancement"</a:t>
            </a:r>
          </a:p>
          <a:p>
            <a:pPr lvl="1">
              <a:defRPr/>
            </a:pPr>
            <a:r>
              <a:rPr kumimoji="0" lang="en-US" altLang="ja-JP" dirty="0">
                <a:sym typeface="Symbol" charset="0"/>
              </a:rPr>
              <a:t>Baryon stopping, collective </a:t>
            </a:r>
            <a:r>
              <a:rPr kumimoji="0" lang="en-US" altLang="ja-JP" dirty="0" smtClean="0">
                <a:sym typeface="Symbol" charset="0"/>
              </a:rPr>
              <a:t>behaviors</a:t>
            </a:r>
            <a:r>
              <a:rPr kumimoji="0" lang="en-US" altLang="ja-JP" dirty="0" smtClean="0">
                <a:sym typeface="Symbol" charset="0"/>
              </a:rPr>
              <a:t>, HBT correlations, H di-baryon, strangelet, </a:t>
            </a:r>
            <a:r>
              <a:rPr kumimoji="0" lang="is-IS" altLang="ja-JP" dirty="0" smtClean="0">
                <a:sym typeface="Symbol" charset="0"/>
              </a:rPr>
              <a:t>…</a:t>
            </a:r>
            <a:endParaRPr kumimoji="0" lang="en-US" altLang="ja-JP" dirty="0" smtClean="0">
              <a:sym typeface="Symbol" charset="0"/>
            </a:endParaRPr>
          </a:p>
          <a:p>
            <a:pPr lvl="1">
              <a:defRPr/>
            </a:pPr>
            <a:endParaRPr lang="en-US" altLang="ja-JP" sz="1000" dirty="0" smtClean="0"/>
          </a:p>
          <a:p>
            <a:r>
              <a:rPr lang="en-US" altLang="ja-JP" dirty="0" smtClean="0"/>
              <a:t>1986: AGS Complex was completed</a:t>
            </a:r>
          </a:p>
          <a:p>
            <a:pPr>
              <a:defRPr/>
            </a:pPr>
            <a:r>
              <a:rPr kumimoji="0"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kumimoji="0" lang="en-US" altLang="ja-JP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</a:t>
            </a:r>
            <a:r>
              <a:rPr kumimoji="0" lang="en-US" altLang="ja-JP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kumimoji="0" lang="en-US" altLang="ja-JP" dirty="0">
                <a:solidFill>
                  <a:schemeClr val="tx1">
                    <a:lumMod val="95000"/>
                    <a:lumOff val="5000"/>
                  </a:schemeClr>
                </a:solidFill>
              </a:rPr>
              <a:t>generation (1986 – 1991): “not-so-heavy” ion</a:t>
            </a:r>
          </a:p>
          <a:p>
            <a:pPr lvl="1">
              <a:defRPr/>
            </a:pPr>
            <a:r>
              <a:rPr kumimoji="0" lang="en-US" altLang="ja-JP" baseline="30000" dirty="0" smtClean="0"/>
              <a:t>16</a:t>
            </a:r>
            <a:r>
              <a:rPr kumimoji="0" lang="en-US" altLang="ja-JP" dirty="0" smtClean="0"/>
              <a:t>O &amp; </a:t>
            </a:r>
            <a:r>
              <a:rPr kumimoji="0" lang="en-US" altLang="ja-JP" baseline="30000" dirty="0" smtClean="0"/>
              <a:t>28</a:t>
            </a:r>
            <a:r>
              <a:rPr kumimoji="0" lang="en-US" altLang="ja-JP" dirty="0" smtClean="0"/>
              <a:t>Si</a:t>
            </a:r>
            <a:r>
              <a:rPr kumimoji="0" lang="en-US" altLang="ja-JP" dirty="0"/>
              <a:t>, </a:t>
            </a:r>
            <a:r>
              <a:rPr kumimoji="0" lang="en-US" altLang="ja-JP" i="1" dirty="0" err="1"/>
              <a:t>E</a:t>
            </a:r>
            <a:r>
              <a:rPr kumimoji="0" lang="en-US" altLang="ja-JP" baseline="-25000" dirty="0" err="1"/>
              <a:t>lab</a:t>
            </a:r>
            <a:r>
              <a:rPr kumimoji="0" lang="en-US" altLang="ja-JP" baseline="30000" dirty="0" err="1"/>
              <a:t>max</a:t>
            </a:r>
            <a:r>
              <a:rPr kumimoji="0" lang="en-US" altLang="ja-JP" dirty="0"/>
              <a:t> = </a:t>
            </a:r>
            <a:r>
              <a:rPr kumimoji="0" lang="en-US" altLang="ja-JP" dirty="0" smtClean="0"/>
              <a:t>14.5 A </a:t>
            </a:r>
            <a:r>
              <a:rPr kumimoji="0" lang="en-US" altLang="ja-JP" dirty="0"/>
              <a:t>GeV</a:t>
            </a:r>
            <a:endParaRPr kumimoji="0" lang="en-US" altLang="ja-JP" sz="1050" dirty="0"/>
          </a:p>
          <a:p>
            <a:endParaRPr lang="en-US" altLang="ja-JP" sz="1000" dirty="0" smtClean="0"/>
          </a:p>
          <a:p>
            <a:r>
              <a:rPr lang="en-US" altLang="ja-JP" dirty="0" smtClean="0"/>
              <a:t>1991</a:t>
            </a:r>
            <a:r>
              <a:rPr lang="en-US" altLang="ja-JP" dirty="0"/>
              <a:t>: AGS Booster, to have more intense proton beams and heavy ions at the AGS</a:t>
            </a:r>
          </a:p>
          <a:p>
            <a:pPr>
              <a:defRPr/>
            </a:pPr>
            <a:r>
              <a:rPr kumimoji="0" lang="en-US" altLang="ja-JP" dirty="0">
                <a:solidFill>
                  <a:srgbClr val="0D0D0D"/>
                </a:solidFill>
              </a:rPr>
              <a:t>2</a:t>
            </a:r>
            <a:r>
              <a:rPr kumimoji="0" lang="en-US" altLang="ja-JP" baseline="30000" dirty="0">
                <a:solidFill>
                  <a:srgbClr val="0D0D0D"/>
                </a:solidFill>
              </a:rPr>
              <a:t>nd</a:t>
            </a:r>
            <a:r>
              <a:rPr kumimoji="0" lang="en-US" altLang="ja-JP" dirty="0">
                <a:solidFill>
                  <a:srgbClr val="0D0D0D"/>
                </a:solidFill>
              </a:rPr>
              <a:t> generation (1992 – 1994): </a:t>
            </a:r>
            <a:r>
              <a:rPr kumimoji="0" lang="en-US" altLang="ja-JP" dirty="0" smtClean="0">
                <a:solidFill>
                  <a:srgbClr val="0D0D0D"/>
                </a:solidFill>
              </a:rPr>
              <a:t>"heavy" Au</a:t>
            </a:r>
            <a:r>
              <a:rPr kumimoji="0" lang="ja-JP" altLang="en-US" dirty="0" smtClean="0">
                <a:solidFill>
                  <a:srgbClr val="0D0D0D"/>
                </a:solidFill>
              </a:rPr>
              <a:t> </a:t>
            </a:r>
            <a:r>
              <a:rPr kumimoji="0" lang="en-US" altLang="ja-JP" dirty="0" smtClean="0">
                <a:solidFill>
                  <a:srgbClr val="0D0D0D"/>
                </a:solidFill>
              </a:rPr>
              <a:t>ions</a:t>
            </a:r>
            <a:endParaRPr kumimoji="0" lang="en-US" altLang="ja-JP" dirty="0">
              <a:solidFill>
                <a:srgbClr val="0D0D0D"/>
              </a:solidFill>
            </a:endParaRPr>
          </a:p>
          <a:p>
            <a:pPr lvl="1">
              <a:defRPr/>
            </a:pPr>
            <a:r>
              <a:rPr kumimoji="0" lang="en-US" altLang="ja-JP" baseline="30000" dirty="0" smtClean="0"/>
              <a:t>197</a:t>
            </a:r>
            <a:r>
              <a:rPr kumimoji="0" lang="en-US" altLang="ja-JP" dirty="0" smtClean="0"/>
              <a:t>Au</a:t>
            </a:r>
            <a:r>
              <a:rPr kumimoji="0" lang="en-US" altLang="ja-JP" dirty="0"/>
              <a:t>, </a:t>
            </a:r>
            <a:r>
              <a:rPr kumimoji="0" lang="en-US" altLang="ja-JP" i="1" dirty="0" err="1"/>
              <a:t>E</a:t>
            </a:r>
            <a:r>
              <a:rPr kumimoji="0" lang="en-US" altLang="ja-JP" baseline="-25000" dirty="0" err="1"/>
              <a:t>lab</a:t>
            </a:r>
            <a:r>
              <a:rPr kumimoji="0" lang="en-US" altLang="ja-JP" baseline="30000" dirty="0" err="1"/>
              <a:t>max</a:t>
            </a:r>
            <a:r>
              <a:rPr kumimoji="0" lang="en-US" altLang="ja-JP" dirty="0"/>
              <a:t> = 11.5</a:t>
            </a:r>
            <a:r>
              <a:rPr kumimoji="0" lang="en-US" altLang="ja-JP" i="1" dirty="0"/>
              <a:t>A</a:t>
            </a:r>
            <a:r>
              <a:rPr kumimoji="0" lang="en-US" altLang="ja-JP" dirty="0"/>
              <a:t> </a:t>
            </a:r>
            <a:r>
              <a:rPr kumimoji="0" lang="en-US" altLang="ja-JP" dirty="0" err="1" smtClean="0"/>
              <a:t>GeV</a:t>
            </a:r>
            <a:endParaRPr kumimoji="0" lang="en-US" dirty="0" smtClean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2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Arial" charset="0"/>
              </a:rPr>
              <a:t>Beam Energy Dependence of </a:t>
            </a:r>
            <a:r>
              <a:rPr lang="en-US" altLang="ja-JP" i="1" dirty="0" smtClean="0">
                <a:latin typeface="Arial" charset="0"/>
              </a:rPr>
              <a:t>v</a:t>
            </a:r>
            <a:r>
              <a:rPr lang="en-US" altLang="ja-JP" baseline="-25000" dirty="0" smtClean="0">
                <a:latin typeface="Arial" charset="0"/>
              </a:rPr>
              <a:t>2</a:t>
            </a:r>
            <a:endParaRPr lang="ja-JP" altLang="en-US" baseline="-25000" dirty="0" smtClean="0">
              <a:latin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59579" y="1337501"/>
            <a:ext cx="4001879" cy="529881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altLang="ja-JP" dirty="0" smtClean="0"/>
              <a:t>Positive a</a:t>
            </a:r>
            <a:r>
              <a:rPr lang="en-US" altLang="ja-JP" sz="2400" dirty="0" smtClean="0"/>
              <a:t>t </a:t>
            </a:r>
            <a:r>
              <a:rPr lang="en-US" altLang="ja-JP" dirty="0" smtClean="0"/>
              <a:t>very l</a:t>
            </a:r>
            <a:r>
              <a:rPr lang="en-US" altLang="ja-JP" sz="2400" dirty="0" smtClean="0"/>
              <a:t>ow energy</a:t>
            </a:r>
            <a:endParaRPr lang="en-US" altLang="ja-JP" sz="2400" baseline="-25000" dirty="0" smtClean="0"/>
          </a:p>
          <a:p>
            <a:pPr marL="350838" lvl="1" defTabSz="263525">
              <a:defRPr/>
            </a:pPr>
            <a:r>
              <a:rPr lang="en-US" altLang="ja-JP" sz="2000" dirty="0" smtClean="0"/>
              <a:t>bouncing off of the colliding nuclei </a:t>
            </a:r>
          </a:p>
          <a:p>
            <a:pPr marL="0" indent="0">
              <a:buNone/>
              <a:defRPr/>
            </a:pPr>
            <a:r>
              <a:rPr lang="en-US" altLang="ja-JP" sz="2400" dirty="0" smtClean="0">
                <a:sym typeface="Wingdings"/>
              </a:rPr>
              <a:t>Negative at low energy</a:t>
            </a:r>
          </a:p>
          <a:p>
            <a:pPr marL="350838" lvl="1" defTabSz="354013">
              <a:defRPr/>
            </a:pPr>
            <a:r>
              <a:rPr lang="en-US" altLang="ja-JP" sz="2000" dirty="0" smtClean="0">
                <a:sym typeface="Wingdings"/>
              </a:rPr>
              <a:t>blocking of particle emission in the transverse direction by the spectator nucleons</a:t>
            </a:r>
          </a:p>
          <a:p>
            <a:pPr marL="0" indent="0">
              <a:buNone/>
              <a:defRPr/>
            </a:pPr>
            <a:r>
              <a:rPr lang="en-US" altLang="ja-JP" sz="2400" dirty="0" smtClean="0">
                <a:sym typeface="Wingdings"/>
              </a:rPr>
              <a:t>Crossover region from </a:t>
            </a:r>
            <a:r>
              <a:rPr lang="en-US" altLang="ja-JP" dirty="0">
                <a:sym typeface="Wingdings"/>
              </a:rPr>
              <a:t>n</a:t>
            </a:r>
            <a:r>
              <a:rPr lang="en-US" altLang="ja-JP" sz="2400" dirty="0" smtClean="0">
                <a:sym typeface="Wingdings"/>
              </a:rPr>
              <a:t>egative to positive</a:t>
            </a:r>
          </a:p>
          <a:p>
            <a:pPr marL="0" indent="0">
              <a:buNone/>
              <a:defRPr/>
            </a:pPr>
            <a:r>
              <a:rPr lang="en-US" altLang="ja-JP" dirty="0" smtClean="0">
                <a:sym typeface="Wingdings"/>
              </a:rPr>
              <a:t>Positive at higher energy</a:t>
            </a:r>
            <a:endParaRPr lang="en-US" altLang="ja-JP" sz="2400" dirty="0" smtClean="0">
              <a:sym typeface="Wingdings"/>
            </a:endParaRPr>
          </a:p>
          <a:p>
            <a:pPr marL="350838" lvl="1">
              <a:defRPr/>
            </a:pPr>
            <a:r>
              <a:rPr lang="en-US" altLang="ja-JP" sz="2000" dirty="0" smtClean="0">
                <a:sym typeface="Wingdings"/>
              </a:rPr>
              <a:t>Gradual increase with s</a:t>
            </a:r>
            <a:r>
              <a:rPr lang="en-US" altLang="ja-JP" sz="2000" baseline="30000" dirty="0" smtClean="0">
                <a:sym typeface="Wingdings"/>
              </a:rPr>
              <a:t>1/2</a:t>
            </a:r>
          </a:p>
          <a:p>
            <a:pPr marL="350838" lvl="1">
              <a:defRPr/>
            </a:pPr>
            <a:r>
              <a:rPr lang="en-US" altLang="ja-JP" sz="2000" dirty="0" smtClean="0">
                <a:sym typeface="Wingdings"/>
              </a:rPr>
              <a:t>Trend continues to LHC</a:t>
            </a:r>
          </a:p>
          <a:p>
            <a:pPr marL="350838" lvl="1">
              <a:defRPr/>
            </a:pPr>
            <a:r>
              <a:rPr lang="en-US" altLang="ja-JP" sz="2000" dirty="0" smtClean="0">
                <a:sym typeface="Wingdings"/>
              </a:rPr>
              <a:t>Larger pressure at </a:t>
            </a:r>
            <a:r>
              <a:rPr lang="en-US" altLang="ja-JP" dirty="0">
                <a:sym typeface="Wingdings"/>
              </a:rPr>
              <a:t>higher  s</a:t>
            </a:r>
            <a:r>
              <a:rPr lang="en-US" altLang="ja-JP" baseline="30000" dirty="0">
                <a:sym typeface="Wingdings"/>
              </a:rPr>
              <a:t>1/</a:t>
            </a:r>
            <a:r>
              <a:rPr lang="en-US" altLang="ja-JP" baseline="30000" dirty="0" smtClean="0">
                <a:sym typeface="Wingdings"/>
              </a:rPr>
              <a:t>2</a:t>
            </a:r>
            <a:endParaRPr lang="en-US" altLang="ja-JP" sz="2000" dirty="0" smtClean="0">
              <a:sym typeface="Wingdings"/>
            </a:endParaRPr>
          </a:p>
        </p:txBody>
      </p:sp>
      <p:sp>
        <p:nvSpPr>
          <p:cNvPr id="51206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2016/08/08</a:t>
            </a:r>
            <a:endParaRPr lang="ja-JP" altLang="en-US" smtClean="0"/>
          </a:p>
        </p:txBody>
      </p:sp>
      <p:sp>
        <p:nvSpPr>
          <p:cNvPr id="51207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"Recalling AGS -- Heavy Ion Programs"@34th Reimei Workshop</a:t>
            </a:r>
            <a:endParaRPr lang="ja-JP" altLang="en-US" smtClean="0"/>
          </a:p>
        </p:txBody>
      </p:sp>
      <p:sp>
        <p:nvSpPr>
          <p:cNvPr id="51208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66DB50-774C-AB4C-8D32-C2A11C78646E}" type="slidenum">
              <a:rPr lang="ja-JP" altLang="en-US" smtClean="0"/>
              <a:pPr/>
              <a:t>50</a:t>
            </a:fld>
            <a:endParaRPr lang="ja-JP" altLang="en-US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6748"/>
          <a:stretch/>
        </p:blipFill>
        <p:spPr>
          <a:xfrm>
            <a:off x="3966747" y="2262126"/>
            <a:ext cx="5147995" cy="4275887"/>
          </a:xfrm>
          <a:prstGeom prst="rect">
            <a:avLst/>
          </a:prstGeom>
        </p:spPr>
      </p:pic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594465"/>
              </p:ext>
            </p:extLst>
          </p:nvPr>
        </p:nvGraphicFramePr>
        <p:xfrm>
          <a:off x="3808571" y="1186567"/>
          <a:ext cx="5311775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数式" r:id="rId4" imgW="2844800" imgH="482600" progId="Equation.3">
                  <p:embed/>
                </p:oleObj>
              </mc:Choice>
              <mc:Fallback>
                <p:oleObj name="数式" r:id="rId4" imgW="28448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571" y="1186567"/>
                        <a:ext cx="5311775" cy="90011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177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2016/08/08</a:t>
            </a:r>
            <a:endParaRPr lang="en-US" altLang="ja-JP"/>
          </a:p>
        </p:txBody>
      </p:sp>
      <p:sp>
        <p:nvSpPr>
          <p:cNvPr id="10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84231-3D32-FD4E-97D7-6CED30457756}" type="slidenum">
              <a:rPr lang="en-US" altLang="ja-JP"/>
              <a:pPr/>
              <a:t>51</a:t>
            </a:fld>
            <a:endParaRPr lang="en-US" altLang="ja-JP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Flow at Bevalac</a:t>
            </a:r>
            <a:endParaRPr lang="en-US" altLang="ja-JP" dirty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137" y="1040873"/>
            <a:ext cx="5893188" cy="2620541"/>
          </a:xfrm>
        </p:spPr>
        <p:txBody>
          <a:bodyPr/>
          <a:lstStyle/>
          <a:p>
            <a:r>
              <a:rPr lang="en-US" altLang="ja-JP" dirty="0" smtClean="0"/>
              <a:t>Bounce-off of projectile fragments in non-central collisions</a:t>
            </a:r>
          </a:p>
          <a:p>
            <a:r>
              <a:rPr lang="en-US" altLang="ja-JP" dirty="0" smtClean="0"/>
              <a:t>Side splash of mid-rapidity particles in central collisions</a:t>
            </a:r>
            <a:endParaRPr lang="ja-JP" altLang="en-US" dirty="0"/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3085" y="1256318"/>
            <a:ext cx="2703513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5795963" y="5894388"/>
            <a:ext cx="3240087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1600" b="1" dirty="0"/>
              <a:t>Phys. Rev. </a:t>
            </a:r>
            <a:r>
              <a:rPr lang="en-US" altLang="ja-JP" sz="1600" b="1" dirty="0" err="1"/>
              <a:t>Lett</a:t>
            </a:r>
            <a:r>
              <a:rPr lang="en-US" altLang="ja-JP" sz="1600" b="1" dirty="0"/>
              <a:t>. 52, 1590 (1984) </a:t>
            </a:r>
          </a:p>
          <a:p>
            <a:pPr>
              <a:spcBef>
                <a:spcPct val="20000"/>
              </a:spcBef>
            </a:pPr>
            <a:r>
              <a:rPr lang="en-US" altLang="ja-JP" sz="1600" b="1" dirty="0"/>
              <a:t>H. A. </a:t>
            </a:r>
            <a:r>
              <a:rPr lang="en-US" altLang="ja-JP" sz="1600" b="1" dirty="0" err="1"/>
              <a:t>Gustafsson</a:t>
            </a:r>
            <a:r>
              <a:rPr lang="en-US" altLang="ja-JP" sz="1600" b="1" dirty="0"/>
              <a:t>, et al.</a:t>
            </a:r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"Recalling AGS -- Heavy Ion Programs"@34th Reimei Workshop</a:t>
            </a:r>
            <a:endParaRPr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85" y="2770070"/>
            <a:ext cx="3236208" cy="368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4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Low</a:t>
            </a:r>
            <a:r>
              <a:rPr lang="ja-JP" altLang="en-US" dirty="0" smtClean="0"/>
              <a:t>-</a:t>
            </a:r>
            <a:r>
              <a:rPr lang="ja-JP" altLang="ja-JP" dirty="0" smtClean="0"/>
              <a:t>m</a:t>
            </a:r>
            <a:r>
              <a:rPr lang="en-US" altLang="ja-JP" dirty="0" smtClean="0"/>
              <a:t>ass</a:t>
            </a:r>
            <a:r>
              <a:rPr lang="ja-JP" altLang="en-US" dirty="0" smtClean="0"/>
              <a:t> </a:t>
            </a:r>
            <a:r>
              <a:rPr lang="en-US" altLang="ja-JP" dirty="0" smtClean="0"/>
              <a:t>Pair</a:t>
            </a:r>
            <a:r>
              <a:rPr lang="ja-JP" altLang="en-US" dirty="0" smtClean="0"/>
              <a:t> </a:t>
            </a:r>
            <a:r>
              <a:rPr lang="en-US" altLang="ja-JP" dirty="0" smtClean="0"/>
              <a:t>Measurement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ja-JP" dirty="0" smtClean="0"/>
              <a:t>A</a:t>
            </a:r>
            <a:r>
              <a:rPr lang="ja-JP" altLang="en-US" dirty="0" smtClean="0"/>
              <a:t> </a:t>
            </a:r>
            <a:r>
              <a:rPr lang="en-US" altLang="ja-JP" dirty="0" smtClean="0"/>
              <a:t>proposal</a:t>
            </a:r>
            <a:r>
              <a:rPr lang="ja-JP" altLang="en-US" dirty="0" smtClean="0"/>
              <a:t> </a:t>
            </a:r>
            <a:r>
              <a:rPr lang="en-US" dirty="0" smtClean="0"/>
              <a:t>was made to measure low-mass electron-pairs in the central </a:t>
            </a:r>
            <a:r>
              <a:rPr lang="en-US" dirty="0" err="1" smtClean="0"/>
              <a:t>Au+Au</a:t>
            </a:r>
            <a:r>
              <a:rPr lang="en-US" dirty="0" smtClean="0"/>
              <a:t> collisions at the AGS (</a:t>
            </a:r>
            <a:r>
              <a:rPr lang="en-US" altLang="ja-JP" dirty="0" smtClean="0"/>
              <a:t>1986〜1989</a:t>
            </a:r>
            <a:r>
              <a:rPr lang="en-US" altLang="en-US" dirty="0"/>
              <a:t>)</a:t>
            </a:r>
            <a:endParaRPr lang="en-US" altLang="ja-JP" dirty="0" smtClean="0"/>
          </a:p>
          <a:p>
            <a:r>
              <a:rPr lang="en-US" altLang="ja-JP" dirty="0" smtClean="0"/>
              <a:t>Gang of Four</a:t>
            </a:r>
          </a:p>
          <a:p>
            <a:pPr marL="363538" lvl="1" indent="0">
              <a:buNone/>
            </a:pPr>
            <a:r>
              <a:rPr lang="en-US" altLang="ja-JP" dirty="0" smtClean="0"/>
              <a:t>H-G. Ritter (LBL), G.R. Young (ORNL),  O. Hansen (BNL), H.H</a:t>
            </a:r>
            <a:endParaRPr lang="en-US" dirty="0" smtClean="0"/>
          </a:p>
          <a:p>
            <a:r>
              <a:rPr lang="en-US" altLang="ja-JP" dirty="0" smtClean="0"/>
              <a:t>The proposal was rejected at the PAC, partly because of objection by J.D. Bjorken</a:t>
            </a:r>
          </a:p>
          <a:p>
            <a:r>
              <a:rPr lang="en-US" altLang="ja-JP" dirty="0"/>
              <a:t>Regarded as THE missing experiment at the AGS</a:t>
            </a:r>
          </a:p>
          <a:p>
            <a:r>
              <a:rPr lang="en-US" altLang="ja-JP" dirty="0" smtClean="0"/>
              <a:t>Opportunity was lost to study pair production under the maximum baryon density</a:t>
            </a:r>
          </a:p>
          <a:p>
            <a:endParaRPr lang="en-US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6080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073" y="47838"/>
            <a:ext cx="8558460" cy="921333"/>
          </a:xfrm>
        </p:spPr>
        <p:txBody>
          <a:bodyPr>
            <a:normAutofit/>
          </a:bodyPr>
          <a:lstStyle/>
          <a:p>
            <a:r>
              <a:rPr lang="en-US" dirty="0" smtClean="0"/>
              <a:t>Directed Flow </a:t>
            </a:r>
            <a:r>
              <a:rPr lang="en-US" altLang="ja-JP" dirty="0" smtClean="0"/>
              <a:t>Measurement</a:t>
            </a:r>
            <a:r>
              <a:rPr lang="ja-JP" altLang="en-US" dirty="0" smtClean="0"/>
              <a:t> </a:t>
            </a:r>
            <a:r>
              <a:rPr lang="en-US" dirty="0" smtClean="0"/>
              <a:t>at AGS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</a:t>
            </a:r>
            <a:endParaRPr 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546" y="1775643"/>
            <a:ext cx="4622800" cy="41783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3" y="969171"/>
            <a:ext cx="3935621" cy="367469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3" y="4587819"/>
            <a:ext cx="4436233" cy="2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71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en-US" dirty="0" smtClean="0">
                <a:cs typeface="+mj-cs"/>
              </a:rPr>
              <a:t>Heavy Ion Experiments at the AGS</a:t>
            </a:r>
            <a:endParaRPr kumimoji="0" lang="de-DE" dirty="0" smtClean="0">
              <a:cs typeface="+mj-cs"/>
            </a:endParaRPr>
          </a:p>
        </p:txBody>
      </p:sp>
      <p:graphicFrame>
        <p:nvGraphicFramePr>
          <p:cNvPr id="160218" name="Group 4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18064"/>
              </p:ext>
            </p:extLst>
          </p:nvPr>
        </p:nvGraphicFramePr>
        <p:xfrm>
          <a:off x="258981" y="1247668"/>
          <a:ext cx="8653342" cy="4863333"/>
        </p:xfrm>
        <a:graphic>
          <a:graphicData uri="http://schemas.openxmlformats.org/drawingml/2006/table">
            <a:tbl>
              <a:tblPr/>
              <a:tblGrid>
                <a:gridCol w="1521665"/>
                <a:gridCol w="853377"/>
                <a:gridCol w="3826274"/>
                <a:gridCol w="2452026"/>
              </a:tblGrid>
              <a:tr h="6373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Experiment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Beam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Technology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Observables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E802/E859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Si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Single arm magnetic spectrometer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Spectra (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, p, K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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)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, HBT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E810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TPCs in magnetic field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Strangeness (K</a:t>
                      </a:r>
                      <a:r>
                        <a:rPr kumimoji="0" lang="en-US" sz="1600" b="0" i="0" u="none" strike="noStrike" cap="none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0</a:t>
                      </a:r>
                      <a:r>
                        <a:rPr kumimoji="0" lang="en-US" sz="1600" b="0" i="0" u="none" strike="noStrike" cap="none" normalizeH="0" baseline="-25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</a:t>
                      </a: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, </a:t>
                      </a: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)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E814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Magnetic spectrometer + calorimeters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Spectra (p) + E</a:t>
                      </a:r>
                      <a:r>
                        <a:rPr kumimoji="0" lang="en-US" sz="1600" b="0" i="0" u="none" strike="noStrike" cap="none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t</a:t>
                      </a:r>
                      <a:endParaRPr kumimoji="0" lang="en-US" sz="1600" b="0" i="0" u="none" strike="noStrike" cap="none" normalizeH="0" baseline="-2500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E864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Au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Open magnetic spectrometer</a:t>
                      </a: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Strangelet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E866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Upgrade of E802; 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2 magnetic spectrometers (TPC, TOF)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Strangeness (Kaons)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E877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Upgrade of E814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E891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Upgrade of E810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E895</a:t>
                      </a:r>
                      <a:r>
                        <a:rPr kumimoji="0" lang="en-US" altLang="ja-JP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/E910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EOS TPC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Spectra (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, p, K</a:t>
                      </a:r>
                      <a:r>
                        <a:rPr kumimoji="0" lang="en-US" sz="16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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)</a:t>
                      </a: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, HBT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E896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Drift chamber + neutron detector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H</a:t>
                      </a:r>
                      <a:r>
                        <a:rPr kumimoji="0" lang="en-US" sz="1600" b="0" i="0" u="none" strike="noStrike" cap="none" normalizeH="0" baseline="300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0</a:t>
                      </a: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 Di-baryon, </a:t>
                      </a:r>
                      <a:r>
                        <a:rPr kumimoji="0" lang="en-US" sz="16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  <a:sym typeface="Symbol" charset="0"/>
                        </a:rPr>
                        <a:t>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89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E917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 Neue"/>
                          <a:ea typeface="ＭＳ Ｐゴシック" charset="0"/>
                          <a:cs typeface="Helvetica Neue"/>
                        </a:rPr>
                        <a:t> Upgrade of  E866</a:t>
                      </a:r>
                      <a:endParaRPr kumimoji="0" lang="en-US" sz="16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 Neue"/>
                        <a:ea typeface="ＭＳ Ｐゴシック" charset="0"/>
                        <a:cs typeface="Helvetica Neue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67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04" y="2199218"/>
            <a:ext cx="7646987" cy="430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en-US" altLang="ja-JP" dirty="0" smtClean="0">
                <a:cs typeface="+mj-cs"/>
              </a:rPr>
              <a:t>E802/E859/</a:t>
            </a:r>
            <a:r>
              <a:rPr kumimoji="0" lang="en-US" dirty="0" smtClean="0">
                <a:cs typeface="+mj-cs"/>
              </a:rPr>
              <a:t>E866 Experiment</a:t>
            </a:r>
            <a:endParaRPr kumimoji="0" lang="de-DE" dirty="0" smtClean="0">
              <a:cs typeface="+mj-cs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969172"/>
            <a:ext cx="8229600" cy="1994042"/>
          </a:xfrm>
        </p:spPr>
        <p:txBody>
          <a:bodyPr>
            <a:normAutofit/>
          </a:bodyPr>
          <a:lstStyle/>
          <a:p>
            <a:r>
              <a:rPr lang="en-US" altLang="ja-JP" sz="2000" dirty="0" smtClean="0"/>
              <a:t>Single-arm spectrometer with good PID using TOF</a:t>
            </a:r>
          </a:p>
          <a:p>
            <a:r>
              <a:rPr lang="en-US" altLang="ja-JP" sz="2000" dirty="0" smtClean="0"/>
              <a:t>For E859, 2</a:t>
            </a:r>
            <a:r>
              <a:rPr lang="en-US" altLang="ja-JP" sz="2000" baseline="30000" dirty="0" smtClean="0"/>
              <a:t>nd</a:t>
            </a:r>
            <a:r>
              <a:rPr lang="en-US" altLang="ja-JP" sz="2000" dirty="0" smtClean="0"/>
              <a:t> level PID trigger was added</a:t>
            </a:r>
          </a:p>
          <a:p>
            <a:r>
              <a:rPr lang="en-US" altLang="ja-JP" sz="2000" dirty="0" smtClean="0"/>
              <a:t>For E866, forward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arm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was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added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for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measuring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protons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at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mid-rapidity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in</a:t>
            </a:r>
            <a:r>
              <a:rPr lang="ja-JP" altLang="en-US" sz="2000" dirty="0" smtClean="0"/>
              <a:t> </a:t>
            </a:r>
            <a:r>
              <a:rPr lang="en-US" altLang="ja-JP" sz="2000" dirty="0" err="1" smtClean="0"/>
              <a:t>Au+Au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collisions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5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/>
          <a:srcRect b="31486"/>
          <a:stretch/>
        </p:blipFill>
        <p:spPr>
          <a:xfrm>
            <a:off x="2791556" y="1258613"/>
            <a:ext cx="6335455" cy="176205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104" y="2859272"/>
            <a:ext cx="5561392" cy="366877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E814/E877 Experimental Setup</a:t>
            </a:r>
            <a:endParaRPr 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8340" y="2657351"/>
            <a:ext cx="3898795" cy="1693266"/>
          </a:xfrm>
        </p:spPr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altLang="ja-JP" sz="2400" dirty="0">
                <a:solidFill>
                  <a:schemeClr val="tx1"/>
                </a:solidFill>
              </a:rPr>
              <a:t>Forward spectrometer </a:t>
            </a:r>
          </a:p>
          <a:p>
            <a:pPr marL="342900" lvl="1" indent="-342900">
              <a:buFont typeface="Arial"/>
              <a:buChar char="•"/>
            </a:pPr>
            <a:r>
              <a:rPr lang="en-US" altLang="ja-JP" sz="2400" dirty="0" smtClean="0">
                <a:solidFill>
                  <a:schemeClr val="tx1"/>
                </a:solidFill>
              </a:rPr>
              <a:t>TOF &amp; Calorimetry</a:t>
            </a:r>
            <a:endParaRPr lang="en-US" altLang="ja-JP" sz="2400" dirty="0">
              <a:solidFill>
                <a:schemeClr val="tx1"/>
              </a:solidFill>
            </a:endParaRPr>
          </a:p>
          <a:p>
            <a:endParaRPr lang="en-US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t="6051" r="3251" b="5837"/>
          <a:stretch/>
        </p:blipFill>
        <p:spPr>
          <a:xfrm>
            <a:off x="4817" y="3775833"/>
            <a:ext cx="3404524" cy="24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4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e895_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962" y="2209055"/>
            <a:ext cx="5268311" cy="425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kumimoji="0" lang="en-US" dirty="0" smtClean="0">
                <a:cs typeface="+mj-cs"/>
              </a:rPr>
              <a:t>E895</a:t>
            </a:r>
            <a:r>
              <a:rPr kumimoji="0" lang="en-US" altLang="ja-JP" dirty="0" smtClean="0">
                <a:cs typeface="+mj-cs"/>
              </a:rPr>
              <a:t>/E910</a:t>
            </a:r>
            <a:r>
              <a:rPr kumimoji="0" lang="en-US" dirty="0" smtClean="0">
                <a:cs typeface="+mj-cs"/>
              </a:rPr>
              <a:t> Experiment</a:t>
            </a:r>
            <a:endParaRPr kumimoji="0" lang="de-DE" dirty="0" smtClean="0">
              <a:cs typeface="+mj-cs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158550"/>
            <a:ext cx="8229600" cy="2473058"/>
          </a:xfrm>
        </p:spPr>
        <p:txBody>
          <a:bodyPr/>
          <a:lstStyle/>
          <a:p>
            <a:r>
              <a:rPr lang="en-US" dirty="0"/>
              <a:t>EOS </a:t>
            </a:r>
            <a:r>
              <a:rPr lang="en-US" dirty="0" smtClean="0"/>
              <a:t>TPC; developed for Bevalac experiment</a:t>
            </a:r>
          </a:p>
          <a:p>
            <a:r>
              <a:rPr lang="en-US" dirty="0" smtClean="0"/>
              <a:t>Spectra </a:t>
            </a:r>
            <a:r>
              <a:rPr lang="en-US" dirty="0"/>
              <a:t>(, p, K), particle correlation, HBT</a:t>
            </a:r>
          </a:p>
          <a:p>
            <a:endParaRPr 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2016/08/08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"Recalling AGS -- Heavy Ion Programs"@34th Reimei Workshop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A112E-A298-5342-A835-372502B9042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56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15186</TotalTime>
  <Words>3640</Words>
  <Application>Microsoft Macintosh PowerPoint</Application>
  <PresentationFormat>画面に合わせる (4:3)</PresentationFormat>
  <Paragraphs>480</Paragraphs>
  <Slides>53</Slides>
  <Notes>1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53</vt:i4>
      </vt:variant>
    </vt:vector>
  </HeadingPairs>
  <TitlesOfParts>
    <vt:vector size="55" baseType="lpstr">
      <vt:lpstr>ホワイト</vt:lpstr>
      <vt:lpstr>数式</vt:lpstr>
      <vt:lpstr>Recalling AGS -- Heavy Ion Programs</vt:lpstr>
      <vt:lpstr>Contents</vt:lpstr>
      <vt:lpstr>Introduction</vt:lpstr>
      <vt:lpstr>Alternating Gradient Synchrotron</vt:lpstr>
      <vt:lpstr>Heavy Ion Experiments at AGS</vt:lpstr>
      <vt:lpstr>Heavy Ion Experiments at the AGS</vt:lpstr>
      <vt:lpstr>E802/E859/E866 Experiment</vt:lpstr>
      <vt:lpstr>E814/E877 Experimental Setup</vt:lpstr>
      <vt:lpstr>E895/E910 Experiment</vt:lpstr>
      <vt:lpstr>AGS E896 Experiment</vt:lpstr>
      <vt:lpstr>Strangeness Production</vt:lpstr>
      <vt:lpstr>Strangeness Production</vt:lpstr>
      <vt:lpstr>Strangeness Enhancement at AGS</vt:lpstr>
      <vt:lpstr>Beam Energy Dependence</vt:lpstr>
      <vt:lpstr>Hyperon Production</vt:lpstr>
      <vt:lpstr>Strangeness Production vs. (sNN)1/2</vt:lpstr>
      <vt:lpstr>Baryon Stopping</vt:lpstr>
      <vt:lpstr>Baryon Stopping</vt:lpstr>
      <vt:lpstr>Stopping at the AGS</vt:lpstr>
      <vt:lpstr>How Complete is the Stopping</vt:lpstr>
      <vt:lpstr>Baryon Stopping vs. ybeam</vt:lpstr>
      <vt:lpstr>Collective Behavior</vt:lpstr>
      <vt:lpstr>Directed Flow = Possible  Signature of QGP</vt:lpstr>
      <vt:lpstr>Energy Dependence of Directed Flow</vt:lpstr>
      <vt:lpstr>Direct Flow at SPS</vt:lpstr>
      <vt:lpstr>Elliptic Flow versus. Elab</vt:lpstr>
      <vt:lpstr>Summary</vt:lpstr>
      <vt:lpstr>Summary</vt:lpstr>
      <vt:lpstr>EoS at finite baryon density</vt:lpstr>
      <vt:lpstr>Multi-hyperon correlation &amp; resonances</vt:lpstr>
      <vt:lpstr>Low-mass pair</vt:lpstr>
      <vt:lpstr>Backup Slides</vt:lpstr>
      <vt:lpstr>QCD Matter</vt:lpstr>
      <vt:lpstr>Participant-Spectator Picture</vt:lpstr>
      <vt:lpstr>Alternating Gradient Synchrotron</vt:lpstr>
      <vt:lpstr>AGS Heavy Ion Complex </vt:lpstr>
      <vt:lpstr>PowerPoint プレゼンテーション</vt:lpstr>
      <vt:lpstr>Stopping at CERN-SPS</vt:lpstr>
      <vt:lpstr>Net Baryon Density vs Colliding Energy</vt:lpstr>
      <vt:lpstr>Space-time Evolution of Collisions</vt:lpstr>
      <vt:lpstr>Space-Time Evolution at AGS Energy</vt:lpstr>
      <vt:lpstr>Stopping Regime</vt:lpstr>
      <vt:lpstr>Collective Behavior – Radial Expansion -</vt:lpstr>
      <vt:lpstr>mT scaling</vt:lpstr>
      <vt:lpstr>A Radial Flow Model</vt:lpstr>
      <vt:lpstr>Hadron Spectra at AGS</vt:lpstr>
      <vt:lpstr>Direct &amp; Elliptic Flow Measurement</vt:lpstr>
      <vt:lpstr>Elliptic Flow and Thermalization</vt:lpstr>
      <vt:lpstr>A Caveat on Hydro.</vt:lpstr>
      <vt:lpstr>Beam Energy Dependence of v2</vt:lpstr>
      <vt:lpstr>Flow at Bevalac</vt:lpstr>
      <vt:lpstr>Low-mass Pair Measurement</vt:lpstr>
      <vt:lpstr>Directed Flow Measurement at AGS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Viscosity and Elliptic Flow</dc:title>
  <dc:creator>浜垣 秀樹</dc:creator>
  <cp:lastModifiedBy>浜垣 秀樹</cp:lastModifiedBy>
  <cp:revision>549</cp:revision>
  <dcterms:created xsi:type="dcterms:W3CDTF">2011-04-09T09:07:00Z</dcterms:created>
  <dcterms:modified xsi:type="dcterms:W3CDTF">2016-08-08T02:50:19Z</dcterms:modified>
</cp:coreProperties>
</file>