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3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19" r:id="rId3"/>
    <p:sldId id="277" r:id="rId4"/>
    <p:sldId id="302" r:id="rId5"/>
    <p:sldId id="303" r:id="rId6"/>
    <p:sldId id="320" r:id="rId7"/>
    <p:sldId id="321" r:id="rId8"/>
    <p:sldId id="323" r:id="rId9"/>
    <p:sldId id="336" r:id="rId10"/>
    <p:sldId id="324" r:id="rId11"/>
    <p:sldId id="325" r:id="rId12"/>
    <p:sldId id="326" r:id="rId13"/>
    <p:sldId id="304" r:id="rId14"/>
    <p:sldId id="305" r:id="rId15"/>
    <p:sldId id="327" r:id="rId16"/>
    <p:sldId id="308" r:id="rId17"/>
    <p:sldId id="328" r:id="rId18"/>
    <p:sldId id="280" r:id="rId19"/>
    <p:sldId id="329" r:id="rId20"/>
    <p:sldId id="330" r:id="rId21"/>
    <p:sldId id="314" r:id="rId22"/>
    <p:sldId id="284" r:id="rId23"/>
    <p:sldId id="332" r:id="rId24"/>
    <p:sldId id="288" r:id="rId25"/>
    <p:sldId id="289" r:id="rId26"/>
    <p:sldId id="331" r:id="rId27"/>
    <p:sldId id="276" r:id="rId28"/>
    <p:sldId id="335" r:id="rId29"/>
    <p:sldId id="322" r:id="rId30"/>
    <p:sldId id="290" r:id="rId31"/>
    <p:sldId id="294" r:id="rId32"/>
    <p:sldId id="278" r:id="rId33"/>
    <p:sldId id="318" r:id="rId34"/>
    <p:sldId id="301" r:id="rId35"/>
    <p:sldId id="333" r:id="rId36"/>
    <p:sldId id="306" r:id="rId37"/>
    <p:sldId id="307" r:id="rId38"/>
    <p:sldId id="334" r:id="rId39"/>
    <p:sldId id="309" r:id="rId40"/>
    <p:sldId id="285" r:id="rId41"/>
    <p:sldId id="279" r:id="rId42"/>
    <p:sldId id="287" r:id="rId43"/>
    <p:sldId id="291" r:id="rId44"/>
    <p:sldId id="292" r:id="rId45"/>
  </p:sldIdLst>
  <p:sldSz cx="12192000" cy="6858000"/>
  <p:notesSz cx="6858000" cy="9144000"/>
  <p:custDataLst>
    <p:tags r:id="rId4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Gubler" initials="PG" lastIdx="1" clrIdx="0">
    <p:extLst>
      <p:ext uri="{19B8F6BF-5375-455C-9EA6-DF929625EA0E}">
        <p15:presenceInfo xmlns:p15="http://schemas.microsoft.com/office/powerpoint/2012/main" userId="70df82c1e76af4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ED19"/>
    <a:srgbClr val="382C94"/>
    <a:srgbClr val="474399"/>
    <a:srgbClr val="FFFFCC"/>
    <a:srgbClr val="342A1C"/>
    <a:srgbClr val="BAC711"/>
    <a:srgbClr val="9D454D"/>
    <a:srgbClr val="DB2E0B"/>
    <a:srgbClr val="535105"/>
    <a:srgbClr val="D5D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29F550-FC4D-4EE0-8FE9-64779C0BF3C8}" type="slidenum">
              <a:rPr lang="en-US" altLang="ja-JP" smtClean="0">
                <a:solidFill>
                  <a:srgbClr val="000000"/>
                </a:solidFill>
              </a:rPr>
              <a:pPr/>
              <a:t>14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46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FC7E16C-3A4E-4FBC-ADC0-3B1145ED5C05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43657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46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FC7E16C-3A4E-4FBC-ADC0-3B1145ED5C05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98387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2016/8/8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51.png"/><Relationship Id="rId5" Type="http://schemas.openxmlformats.org/officeDocument/2006/relationships/tags" Target="../tags/tag96.xml"/><Relationship Id="rId10" Type="http://schemas.openxmlformats.org/officeDocument/2006/relationships/image" Target="../media/image50.png"/><Relationship Id="rId4" Type="http://schemas.openxmlformats.org/officeDocument/2006/relationships/tags" Target="../tags/tag95.xml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tags" Target="../tags/tag100.xml"/><Relationship Id="rId21" Type="http://schemas.openxmlformats.org/officeDocument/2006/relationships/image" Target="../media/image58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tags" Target="../tags/tag99.xml"/><Relationship Id="rId16" Type="http://schemas.openxmlformats.org/officeDocument/2006/relationships/image" Target="../media/image49.png"/><Relationship Id="rId20" Type="http://schemas.openxmlformats.org/officeDocument/2006/relationships/image" Target="../media/image57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61.png"/><Relationship Id="rId5" Type="http://schemas.openxmlformats.org/officeDocument/2006/relationships/tags" Target="../tags/tag102.xml"/><Relationship Id="rId15" Type="http://schemas.openxmlformats.org/officeDocument/2006/relationships/image" Target="../media/image48.png"/><Relationship Id="rId23" Type="http://schemas.openxmlformats.org/officeDocument/2006/relationships/image" Target="../media/image60.png"/><Relationship Id="rId10" Type="http://schemas.openxmlformats.org/officeDocument/2006/relationships/tags" Target="../tags/tag107.xml"/><Relationship Id="rId19" Type="http://schemas.openxmlformats.org/officeDocument/2006/relationships/image" Target="../media/image56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8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tags" Target="../tags/tag111.xml"/><Relationship Id="rId16" Type="http://schemas.openxmlformats.org/officeDocument/2006/relationships/image" Target="../media/image71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66.png"/><Relationship Id="rId5" Type="http://schemas.openxmlformats.org/officeDocument/2006/relationships/tags" Target="../tags/tag114.xml"/><Relationship Id="rId15" Type="http://schemas.openxmlformats.org/officeDocument/2006/relationships/image" Target="../media/image70.emf"/><Relationship Id="rId10" Type="http://schemas.openxmlformats.org/officeDocument/2006/relationships/image" Target="../media/image65.png"/><Relationship Id="rId4" Type="http://schemas.openxmlformats.org/officeDocument/2006/relationships/tags" Target="../tags/tag113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20.xml"/><Relationship Id="rId7" Type="http://schemas.openxmlformats.org/officeDocument/2006/relationships/image" Target="../media/image76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6.png"/><Relationship Id="rId3" Type="http://schemas.openxmlformats.org/officeDocument/2006/relationships/tags" Target="../tags/tag126.xml"/><Relationship Id="rId21" Type="http://schemas.openxmlformats.org/officeDocument/2006/relationships/image" Target="../media/image89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image" Target="../media/image85.png"/><Relationship Id="rId2" Type="http://schemas.openxmlformats.org/officeDocument/2006/relationships/tags" Target="../tags/tag125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image" Target="../media/image83.png"/><Relationship Id="rId10" Type="http://schemas.openxmlformats.org/officeDocument/2006/relationships/tags" Target="../tags/tag133.xml"/><Relationship Id="rId19" Type="http://schemas.openxmlformats.org/officeDocument/2006/relationships/image" Target="../media/image87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2.png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1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90.png"/><Relationship Id="rId5" Type="http://schemas.openxmlformats.org/officeDocument/2006/relationships/tags" Target="../tags/tag140.xml"/><Relationship Id="rId10" Type="http://schemas.openxmlformats.org/officeDocument/2006/relationships/image" Target="../media/image88.png"/><Relationship Id="rId4" Type="http://schemas.openxmlformats.org/officeDocument/2006/relationships/tags" Target="../tags/tag139.xml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0.png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8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95.png"/><Relationship Id="rId5" Type="http://schemas.openxmlformats.org/officeDocument/2006/relationships/tags" Target="../tags/tag146.xml"/><Relationship Id="rId10" Type="http://schemas.openxmlformats.org/officeDocument/2006/relationships/image" Target="../media/image86.png"/><Relationship Id="rId4" Type="http://schemas.openxmlformats.org/officeDocument/2006/relationships/tags" Target="../tags/tag145.xml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tags" Target="../tags/tag150.xml"/><Relationship Id="rId21" Type="http://schemas.openxmlformats.org/officeDocument/2006/relationships/image" Target="../media/image105.png"/><Relationship Id="rId7" Type="http://schemas.openxmlformats.org/officeDocument/2006/relationships/tags" Target="../tags/tag154.xml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tags" Target="../tags/tag149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15" Type="http://schemas.openxmlformats.org/officeDocument/2006/relationships/image" Target="../media/image99.png"/><Relationship Id="rId10" Type="http://schemas.openxmlformats.org/officeDocument/2006/relationships/tags" Target="../tags/tag157.xml"/><Relationship Id="rId19" Type="http://schemas.openxmlformats.org/officeDocument/2006/relationships/image" Target="../media/image103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tags" Target="../tags/tag160.xml"/><Relationship Id="rId7" Type="http://schemas.openxmlformats.org/officeDocument/2006/relationships/image" Target="../media/image107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10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tags" Target="../tags/tag44.xml"/><Relationship Id="rId21" Type="http://schemas.openxmlformats.org/officeDocument/2006/relationships/tags" Target="../tags/tag26.xml"/><Relationship Id="rId34" Type="http://schemas.openxmlformats.org/officeDocument/2006/relationships/tags" Target="../tags/tag39.xml"/><Relationship Id="rId42" Type="http://schemas.openxmlformats.org/officeDocument/2006/relationships/tags" Target="../tags/tag47.xml"/><Relationship Id="rId47" Type="http://schemas.openxmlformats.org/officeDocument/2006/relationships/tags" Target="../tags/tag52.xml"/><Relationship Id="rId50" Type="http://schemas.openxmlformats.org/officeDocument/2006/relationships/tags" Target="../tags/tag55.xml"/><Relationship Id="rId55" Type="http://schemas.openxmlformats.org/officeDocument/2006/relationships/tags" Target="../tags/tag60.xml"/><Relationship Id="rId63" Type="http://schemas.openxmlformats.org/officeDocument/2006/relationships/slideLayout" Target="../slideLayouts/slideLayout1.xml"/><Relationship Id="rId68" Type="http://schemas.openxmlformats.org/officeDocument/2006/relationships/image" Target="../media/image7.png"/><Relationship Id="rId7" Type="http://schemas.openxmlformats.org/officeDocument/2006/relationships/tags" Target="../tags/tag12.xml"/><Relationship Id="rId71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9" Type="http://schemas.openxmlformats.org/officeDocument/2006/relationships/tags" Target="../tags/tag34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tags" Target="../tags/tag37.xml"/><Relationship Id="rId37" Type="http://schemas.openxmlformats.org/officeDocument/2006/relationships/tags" Target="../tags/tag42.xml"/><Relationship Id="rId40" Type="http://schemas.openxmlformats.org/officeDocument/2006/relationships/tags" Target="../tags/tag45.xml"/><Relationship Id="rId45" Type="http://schemas.openxmlformats.org/officeDocument/2006/relationships/tags" Target="../tags/tag50.xml"/><Relationship Id="rId53" Type="http://schemas.openxmlformats.org/officeDocument/2006/relationships/tags" Target="../tags/tag58.xml"/><Relationship Id="rId58" Type="http://schemas.openxmlformats.org/officeDocument/2006/relationships/tags" Target="../tags/tag63.xml"/><Relationship Id="rId66" Type="http://schemas.openxmlformats.org/officeDocument/2006/relationships/image" Target="../media/image5.png"/><Relationship Id="rId74" Type="http://schemas.openxmlformats.org/officeDocument/2006/relationships/image" Target="../media/image13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36" Type="http://schemas.openxmlformats.org/officeDocument/2006/relationships/tags" Target="../tags/tag41.xml"/><Relationship Id="rId49" Type="http://schemas.openxmlformats.org/officeDocument/2006/relationships/tags" Target="../tags/tag54.xml"/><Relationship Id="rId57" Type="http://schemas.openxmlformats.org/officeDocument/2006/relationships/tags" Target="../tags/tag62.xml"/><Relationship Id="rId61" Type="http://schemas.openxmlformats.org/officeDocument/2006/relationships/tags" Target="../tags/tag66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tags" Target="../tags/tag36.xml"/><Relationship Id="rId44" Type="http://schemas.openxmlformats.org/officeDocument/2006/relationships/tags" Target="../tags/tag49.xml"/><Relationship Id="rId52" Type="http://schemas.openxmlformats.org/officeDocument/2006/relationships/tags" Target="../tags/tag57.xml"/><Relationship Id="rId60" Type="http://schemas.openxmlformats.org/officeDocument/2006/relationships/tags" Target="../tags/tag65.xml"/><Relationship Id="rId65" Type="http://schemas.openxmlformats.org/officeDocument/2006/relationships/image" Target="../media/image4.png"/><Relationship Id="rId73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35" Type="http://schemas.openxmlformats.org/officeDocument/2006/relationships/tags" Target="../tags/tag40.xml"/><Relationship Id="rId43" Type="http://schemas.openxmlformats.org/officeDocument/2006/relationships/tags" Target="../tags/tag48.xml"/><Relationship Id="rId48" Type="http://schemas.openxmlformats.org/officeDocument/2006/relationships/tags" Target="../tags/tag53.xml"/><Relationship Id="rId56" Type="http://schemas.openxmlformats.org/officeDocument/2006/relationships/tags" Target="../tags/tag61.xml"/><Relationship Id="rId64" Type="http://schemas.openxmlformats.org/officeDocument/2006/relationships/image" Target="../media/image3.png"/><Relationship Id="rId69" Type="http://schemas.openxmlformats.org/officeDocument/2006/relationships/image" Target="../media/image8.png"/><Relationship Id="rId8" Type="http://schemas.openxmlformats.org/officeDocument/2006/relationships/tags" Target="../tags/tag13.xml"/><Relationship Id="rId51" Type="http://schemas.openxmlformats.org/officeDocument/2006/relationships/tags" Target="../tags/tag56.xml"/><Relationship Id="rId72" Type="http://schemas.openxmlformats.org/officeDocument/2006/relationships/image" Target="../media/image11.png"/><Relationship Id="rId3" Type="http://schemas.openxmlformats.org/officeDocument/2006/relationships/tags" Target="../tags/tag8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tags" Target="../tags/tag38.xml"/><Relationship Id="rId38" Type="http://schemas.openxmlformats.org/officeDocument/2006/relationships/tags" Target="../tags/tag43.xml"/><Relationship Id="rId46" Type="http://schemas.openxmlformats.org/officeDocument/2006/relationships/tags" Target="../tags/tag51.xml"/><Relationship Id="rId59" Type="http://schemas.openxmlformats.org/officeDocument/2006/relationships/tags" Target="../tags/tag64.xml"/><Relationship Id="rId67" Type="http://schemas.openxmlformats.org/officeDocument/2006/relationships/image" Target="../media/image6.png"/><Relationship Id="rId20" Type="http://schemas.openxmlformats.org/officeDocument/2006/relationships/tags" Target="../tags/tag25.xml"/><Relationship Id="rId41" Type="http://schemas.openxmlformats.org/officeDocument/2006/relationships/tags" Target="../tags/tag46.xml"/><Relationship Id="rId54" Type="http://schemas.openxmlformats.org/officeDocument/2006/relationships/tags" Target="../tags/tag59.xml"/><Relationship Id="rId62" Type="http://schemas.openxmlformats.org/officeDocument/2006/relationships/tags" Target="../tags/tag67.xml"/><Relationship Id="rId70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8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2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8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127.png"/><Relationship Id="rId5" Type="http://schemas.openxmlformats.org/officeDocument/2006/relationships/tags" Target="../tags/tag170.xml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tags" Target="../tags/tag169.xml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5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0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139.png"/><Relationship Id="rId5" Type="http://schemas.openxmlformats.org/officeDocument/2006/relationships/image" Target="../media/image64.png"/><Relationship Id="rId10" Type="http://schemas.openxmlformats.org/officeDocument/2006/relationships/image" Target="../media/image14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0.xml"/><Relationship Id="rId7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tags" Target="../tags/tag72.xml"/><Relationship Id="rId10" Type="http://schemas.openxmlformats.org/officeDocument/2006/relationships/image" Target="../media/image17.png"/><Relationship Id="rId4" Type="http://schemas.openxmlformats.org/officeDocument/2006/relationships/tags" Target="../tags/tag71.xml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tags" Target="../tags/tag180.xml"/><Relationship Id="rId7" Type="http://schemas.openxmlformats.org/officeDocument/2006/relationships/image" Target="../media/image145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1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1.xml"/><Relationship Id="rId9" Type="http://schemas.openxmlformats.org/officeDocument/2006/relationships/image" Target="../media/image1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2.xml"/><Relationship Id="rId4" Type="http://schemas.openxmlformats.org/officeDocument/2006/relationships/image" Target="../media/image1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tags" Target="../tags/tag185.xml"/><Relationship Id="rId7" Type="http://schemas.openxmlformats.org/officeDocument/2006/relationships/image" Target="../media/image152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15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6.xml"/><Relationship Id="rId9" Type="http://schemas.openxmlformats.org/officeDocument/2006/relationships/image" Target="../media/image15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tags" Target="../tags/tag189.xml"/><Relationship Id="rId7" Type="http://schemas.openxmlformats.org/officeDocument/2006/relationships/image" Target="../media/image155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10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8.png"/><Relationship Id="rId4" Type="http://schemas.openxmlformats.org/officeDocument/2006/relationships/tags" Target="../tags/tag190.xml"/><Relationship Id="rId9" Type="http://schemas.openxmlformats.org/officeDocument/2006/relationships/image" Target="../media/image1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7.xml"/><Relationship Id="rId7" Type="http://schemas.openxmlformats.org/officeDocument/2006/relationships/image" Target="../media/image23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37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36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2.png"/><Relationship Id="rId5" Type="http://schemas.openxmlformats.org/officeDocument/2006/relationships/tags" Target="../tags/tag86.xml"/><Relationship Id="rId10" Type="http://schemas.openxmlformats.org/officeDocument/2006/relationships/image" Target="../media/image1.pn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3447" y="245400"/>
            <a:ext cx="118748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Modifications </a:t>
            </a:r>
            <a:r>
              <a:rPr lang="en-US" altLang="ja-JP" sz="5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of meson spectral functions in nuclear matter</a:t>
            </a:r>
          </a:p>
          <a:p>
            <a:pPr algn="ctr"/>
            <a:endParaRPr kumimoji="1" lang="ja-JP" altLang="en-US" sz="4800" b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8224" y="4782047"/>
            <a:ext cx="4230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Talk at 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34</a:t>
            </a:r>
            <a:r>
              <a:rPr lang="en-US" altLang="ja-JP" baseline="30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th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Reimei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workshop 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“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Physics of Heavy-Ion Collisions at J-PARC” </a:t>
            </a:r>
            <a:endParaRPr lang="en-US" altLang="ja-JP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Tokai, Japan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August, 2016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1021" y="2944644"/>
            <a:ext cx="9908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K.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Rev. D </a:t>
            </a:r>
            <a:r>
              <a:rPr lang="en-US" altLang="ja-JP" sz="2400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90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094002 (2014).                                          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Phys. Lett. B </a:t>
            </a:r>
            <a:r>
              <a:rPr lang="en-US" altLang="ja-JP" sz="24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 </a:t>
            </a:r>
            <a:endParaRPr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K. Suzuki, P. Gubler and M. Oka, Phys. Rev. C </a:t>
            </a:r>
            <a:r>
              <a:rPr lang="en-US" altLang="ja-JP" sz="2400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93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045209 (2016). </a:t>
            </a:r>
          </a:p>
          <a:p>
            <a:pPr algn="ctr">
              <a:lnSpc>
                <a:spcPts val="3000"/>
              </a:lnSpc>
            </a:pPr>
            <a:r>
              <a:rPr kumimoji="1"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Nucl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Phys. A </a:t>
            </a:r>
            <a:r>
              <a:rPr lang="en-US" altLang="ja-JP" sz="2400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954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125 (2016).</a:t>
            </a:r>
            <a:endParaRPr kumimoji="1"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5847" y="4920546"/>
            <a:ext cx="3726153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en-US" altLang="ja-JP" kern="7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Collaborators:</a:t>
            </a:r>
          </a:p>
          <a:p>
            <a:pPr>
              <a:lnSpc>
                <a:spcPts val="2500"/>
              </a:lnSpc>
            </a:pPr>
            <a:r>
              <a:rPr lang="en-US" altLang="ja-JP" kern="7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Keisuke </a:t>
            </a:r>
            <a:r>
              <a:rPr lang="en-US" altLang="ja-JP" kern="7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kumimoji="1" lang="en-US" altLang="ja-JP" kern="7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kern="7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Tokyo Tech</a:t>
            </a:r>
            <a:r>
              <a:rPr kumimoji="1" lang="en-US" altLang="ja-JP" kern="7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) </a:t>
            </a:r>
            <a:endParaRPr lang="en-US" altLang="ja-JP" kern="7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ts val="2500"/>
              </a:lnSpc>
            </a:pPr>
            <a:r>
              <a:rPr lang="en-US" altLang="ja-JP" kern="7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Wolfram Weise (TUM)</a:t>
            </a:r>
          </a:p>
          <a:p>
            <a:pPr>
              <a:lnSpc>
                <a:spcPts val="2500"/>
              </a:lnSpc>
            </a:pPr>
            <a:r>
              <a:rPr lang="en-US" altLang="ja-JP" kern="7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Kei Suzuki (</a:t>
            </a:r>
            <a:r>
              <a:rPr lang="en-US" altLang="ja-JP" kern="7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Yonsei</a:t>
            </a:r>
            <a:r>
              <a:rPr lang="en-US" altLang="ja-JP" kern="7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Univ.)</a:t>
            </a:r>
          </a:p>
          <a:p>
            <a:pPr>
              <a:lnSpc>
                <a:spcPts val="2500"/>
              </a:lnSpc>
            </a:pPr>
            <a:r>
              <a:rPr lang="en-US" altLang="ja-JP" kern="7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Makoto Oka (Tokyo Tech)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1021" y="2109925"/>
            <a:ext cx="990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Philipp Gubler,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Yonsei</a:t>
            </a:r>
            <a:r>
              <a:rPr lang="en-US" altLang="ja-JP" sz="2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University, Seoul</a:t>
            </a:r>
            <a:endParaRPr lang="en-US" altLang="ja-JP" sz="24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601" y="1749719"/>
            <a:ext cx="4857774" cy="1133731"/>
          </a:xfrm>
          <a:prstGeom prst="rect">
            <a:avLst/>
          </a:prstGeom>
        </p:spPr>
      </p:pic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>
          <a:xfrm>
            <a:off x="3209373" y="399404"/>
            <a:ext cx="5387254" cy="615949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Why does the D meson mass increase at finite density? 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054" y="1272746"/>
            <a:ext cx="605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 possible explanation from a simple quark model: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927683" y="3052537"/>
            <a:ext cx="451805" cy="76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7369" y="3112431"/>
            <a:ext cx="21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dirty="0" smtClean="0">
                <a:solidFill>
                  <a:schemeClr val="bg1"/>
                </a:solidFill>
              </a:rPr>
              <a:t>eplace r by 1/p and minimize E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255" y="3987743"/>
            <a:ext cx="4450466" cy="883997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>
            <a:off x="3927682" y="5100721"/>
            <a:ext cx="451805" cy="76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30270" y="6095821"/>
            <a:ext cx="329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Increasing mass for sufficiently small constituent quark masses!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25547" y="5732128"/>
            <a:ext cx="382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A. Park, P. Gubler, M. Harada, S.H. Lee, C. Nonaka and W. Park,                            </a:t>
            </a:r>
            <a:r>
              <a:rPr lang="en-US" altLang="ja-JP" dirty="0" smtClean="0">
                <a:solidFill>
                  <a:schemeClr val="bg1"/>
                </a:solidFill>
              </a:rPr>
              <a:t>Phys</a:t>
            </a:r>
            <a:r>
              <a:rPr kumimoji="1" lang="en-US" altLang="ja-JP" dirty="0" smtClean="0">
                <a:solidFill>
                  <a:schemeClr val="bg1"/>
                </a:solidFill>
              </a:rPr>
              <a:t>. Rev. D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93</a:t>
            </a:r>
            <a:r>
              <a:rPr kumimoji="1" lang="en-US" altLang="ja-JP" dirty="0" smtClean="0">
                <a:solidFill>
                  <a:schemeClr val="bg1"/>
                </a:solidFill>
              </a:rPr>
              <a:t>, 054035 (2016).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9347702" y="2316584"/>
            <a:ext cx="1785736" cy="1907534"/>
            <a:chOff x="9508340" y="2067527"/>
            <a:chExt cx="1543455" cy="169123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9632494" y="3004213"/>
              <a:ext cx="766830" cy="754549"/>
              <a:chOff x="8970294" y="2655916"/>
              <a:chExt cx="489225" cy="478550"/>
            </a:xfrm>
          </p:grpSpPr>
          <p:sp>
            <p:nvSpPr>
              <p:cNvPr id="15" name="フローチャート: 結合子 14"/>
              <p:cNvSpPr/>
              <p:nvPr/>
            </p:nvSpPr>
            <p:spPr>
              <a:xfrm>
                <a:off x="8970294" y="2655916"/>
                <a:ext cx="489225" cy="478550"/>
              </a:xfrm>
              <a:prstGeom prst="flowChartConnector">
                <a:avLst/>
              </a:prstGeom>
              <a:solidFill>
                <a:srgbClr val="03ED19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6" name="図 15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9958" y="2786000"/>
                <a:ext cx="196140" cy="221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8" name="グループ化 7"/>
            <p:cNvGrpSpPr/>
            <p:nvPr/>
          </p:nvGrpSpPr>
          <p:grpSpPr>
            <a:xfrm>
              <a:off x="10456680" y="2560546"/>
              <a:ext cx="595115" cy="563550"/>
              <a:chOff x="10068766" y="1750140"/>
              <a:chExt cx="489225" cy="478550"/>
            </a:xfrm>
          </p:grpSpPr>
          <p:sp>
            <p:nvSpPr>
              <p:cNvPr id="14" name="フローチャート: 結合子 13"/>
              <p:cNvSpPr/>
              <p:nvPr/>
            </p:nvSpPr>
            <p:spPr>
              <a:xfrm>
                <a:off x="10068766" y="1750140"/>
                <a:ext cx="489225" cy="478550"/>
              </a:xfrm>
              <a:prstGeom prst="flowChartConnector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7" name="図 16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2845" y="1833762"/>
                <a:ext cx="210405" cy="303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sp>
          <p:nvSpPr>
            <p:cNvPr id="18" name="曲折矢印 17"/>
            <p:cNvSpPr/>
            <p:nvPr/>
          </p:nvSpPr>
          <p:spPr>
            <a:xfrm rot="18883173" flipH="1">
              <a:off x="9449215" y="2126652"/>
              <a:ext cx="852616" cy="73436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5911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8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2486" y="321276"/>
            <a:ext cx="695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Comparison with more accurate quark model calculation: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6" y="1672070"/>
            <a:ext cx="5128685" cy="34436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297" y="1672070"/>
            <a:ext cx="5525938" cy="344362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6200000">
            <a:off x="5337831" y="3084965"/>
            <a:ext cx="189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Wave function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871254" y="2545491"/>
            <a:ext cx="1767016" cy="6178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3988252">
            <a:off x="1744348" y="2679614"/>
            <a:ext cx="1099457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 rot="3108715">
            <a:off x="2155708" y="2511326"/>
            <a:ext cx="12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i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ncrease!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2486" y="5475625"/>
            <a:ext cx="382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A. Park, P. Gubler, M. Harada, S.H. Lee, C. Nonaka and W. Park,                            </a:t>
            </a:r>
            <a:r>
              <a:rPr lang="en-US" altLang="ja-JP" dirty="0" smtClean="0">
                <a:solidFill>
                  <a:schemeClr val="bg1"/>
                </a:solidFill>
              </a:rPr>
              <a:t>Phys</a:t>
            </a:r>
            <a:r>
              <a:rPr kumimoji="1" lang="en-US" altLang="ja-JP" dirty="0" smtClean="0">
                <a:solidFill>
                  <a:schemeClr val="bg1"/>
                </a:solidFill>
              </a:rPr>
              <a:t>. Rev. D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93</a:t>
            </a:r>
            <a:r>
              <a:rPr kumimoji="1" lang="en-US" altLang="ja-JP" dirty="0" smtClean="0">
                <a:solidFill>
                  <a:schemeClr val="bg1"/>
                </a:solidFill>
              </a:rPr>
              <a:t>, 054035 (2016).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69888" y="5681263"/>
            <a:ext cx="4362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Combined effect of chiral restauration and confinement!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5" name="直線矢印コネクタ 4"/>
          <p:cNvCxnSpPr>
            <a:endCxn id="13" idx="0"/>
          </p:cNvCxnSpPr>
          <p:nvPr/>
        </p:nvCxnSpPr>
        <p:spPr>
          <a:xfrm>
            <a:off x="8784829" y="3178640"/>
            <a:ext cx="766220" cy="25026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>
          <a:xfrm>
            <a:off x="3172303" y="312907"/>
            <a:ext cx="5387254" cy="615949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How about relativistic effects? 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65" y="1156820"/>
            <a:ext cx="4771476" cy="1113590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2072553" y="2438480"/>
            <a:ext cx="451805" cy="76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62238" y="2498374"/>
            <a:ext cx="226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lang="en-US" altLang="ja-JP" dirty="0" smtClean="0">
                <a:solidFill>
                  <a:schemeClr val="bg1"/>
                </a:solidFill>
              </a:rPr>
              <a:t>ost naïve relativistic extension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786565" y="3372669"/>
            <a:ext cx="4771476" cy="1004521"/>
            <a:chOff x="786565" y="3372669"/>
            <a:chExt cx="4771476" cy="1004521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565" y="3372669"/>
              <a:ext cx="4771476" cy="1004521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4000" y="3874929"/>
              <a:ext cx="144180" cy="246000"/>
            </a:xfrm>
            <a:prstGeom prst="rect">
              <a:avLst/>
            </a:prstGeom>
          </p:spPr>
        </p:pic>
      </p:grpSp>
      <p:sp>
        <p:nvSpPr>
          <p:cNvPr id="13" name="下矢印 12"/>
          <p:cNvSpPr/>
          <p:nvPr/>
        </p:nvSpPr>
        <p:spPr>
          <a:xfrm>
            <a:off x="2072553" y="4545260"/>
            <a:ext cx="451805" cy="76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62239" y="4605154"/>
            <a:ext cx="21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</a:t>
            </a:r>
            <a:r>
              <a:rPr kumimoji="1" lang="en-US" altLang="ja-JP" dirty="0" smtClean="0">
                <a:solidFill>
                  <a:schemeClr val="bg1"/>
                </a:solidFill>
              </a:rPr>
              <a:t>eplace r by 1/p and minimize E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786565" y="5466730"/>
            <a:ext cx="4412750" cy="946011"/>
            <a:chOff x="786565" y="5466730"/>
            <a:chExt cx="4412750" cy="946011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565" y="5479449"/>
              <a:ext cx="1121303" cy="920575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7868" y="5466730"/>
              <a:ext cx="3291447" cy="946011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2635" y="5816735"/>
              <a:ext cx="144180" cy="246000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344" y="1687124"/>
            <a:ext cx="4768802" cy="314218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1864" y="968357"/>
            <a:ext cx="4283761" cy="4511092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575762" y="1506377"/>
            <a:ext cx="267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on-relativistic calculation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0" name="直線矢印コネクタ 29"/>
          <p:cNvCxnSpPr>
            <a:stCxn id="28" idx="2"/>
          </p:cNvCxnSpPr>
          <p:nvPr/>
        </p:nvCxnSpPr>
        <p:spPr>
          <a:xfrm flipH="1">
            <a:off x="7491047" y="1875709"/>
            <a:ext cx="1423652" cy="3139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873851" y="4489457"/>
            <a:ext cx="237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relativistic calculation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959452" y="5588536"/>
            <a:ext cx="475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Kaburagi</a:t>
            </a:r>
            <a:r>
              <a:rPr kumimoji="1" lang="en-US" altLang="ja-JP" dirty="0" smtClean="0">
                <a:solidFill>
                  <a:schemeClr val="bg1"/>
                </a:solidFill>
              </a:rPr>
              <a:t> et. </a:t>
            </a:r>
            <a:r>
              <a:rPr lang="en-US" altLang="ja-JP" dirty="0">
                <a:solidFill>
                  <a:schemeClr val="bg1"/>
                </a:solidFill>
              </a:rPr>
              <a:t>a</a:t>
            </a:r>
            <a:r>
              <a:rPr kumimoji="1" lang="en-US" altLang="ja-JP" dirty="0" smtClean="0">
                <a:solidFill>
                  <a:schemeClr val="bg1"/>
                </a:solidFill>
              </a:rPr>
              <a:t>l, Z. Phys. C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9</a:t>
            </a:r>
            <a:r>
              <a:rPr kumimoji="1" lang="en-US" altLang="ja-JP" dirty="0" smtClean="0">
                <a:solidFill>
                  <a:schemeClr val="bg1"/>
                </a:solidFill>
              </a:rPr>
              <a:t>, 213 (1981).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3" name="下矢印 32"/>
          <p:cNvSpPr/>
          <p:nvPr/>
        </p:nvSpPr>
        <p:spPr>
          <a:xfrm rot="16200000">
            <a:off x="6207394" y="5905578"/>
            <a:ext cx="451805" cy="76611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016823" y="6017469"/>
            <a:ext cx="443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Relativistic quark model cannot explain increasing D meson mass in nuclear matter.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0342" y="183356"/>
            <a:ext cx="7938015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phi meson</a:t>
            </a:r>
          </a:p>
        </p:txBody>
      </p:sp>
      <p:sp>
        <p:nvSpPr>
          <p:cNvPr id="128004" name="テキスト ボックス 1"/>
          <p:cNvSpPr txBox="1">
            <a:spLocks noChangeArrowheads="1"/>
          </p:cNvSpPr>
          <p:nvPr/>
        </p:nvSpPr>
        <p:spPr bwMode="auto">
          <a:xfrm>
            <a:off x="2629888" y="2742520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07" name="テキスト ボックス 23"/>
          <p:cNvSpPr txBox="1">
            <a:spLocks noChangeArrowheads="1"/>
          </p:cNvSpPr>
          <p:nvPr/>
        </p:nvSpPr>
        <p:spPr bwMode="auto">
          <a:xfrm>
            <a:off x="2629888" y="353310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11" name="テキスト ボックス 27"/>
          <p:cNvSpPr txBox="1">
            <a:spLocks noChangeArrowheads="1"/>
          </p:cNvSpPr>
          <p:nvPr/>
        </p:nvSpPr>
        <p:spPr bwMode="auto">
          <a:xfrm>
            <a:off x="2629888" y="4401964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2629888" y="5317186"/>
            <a:ext cx="14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21" name="テキスト ボックス 13"/>
          <p:cNvSpPr txBox="1">
            <a:spLocks noChangeArrowheads="1"/>
          </p:cNvSpPr>
          <p:nvPr/>
        </p:nvSpPr>
        <p:spPr bwMode="auto">
          <a:xfrm>
            <a:off x="5421012" y="1927460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Vacuum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0" y="969599"/>
            <a:ext cx="6294953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2704062"/>
            <a:ext cx="268086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3484284"/>
            <a:ext cx="270570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4282506"/>
            <a:ext cx="563105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5224728"/>
            <a:ext cx="46700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9" name="テキスト ボックス 13"/>
          <p:cNvSpPr txBox="1">
            <a:spLocks noChangeArrowheads="1"/>
          </p:cNvSpPr>
          <p:nvPr/>
        </p:nvSpPr>
        <p:spPr bwMode="auto">
          <a:xfrm>
            <a:off x="5362834" y="2006088"/>
            <a:ext cx="301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Nuclear Matter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2260342" y="183356"/>
            <a:ext cx="7938015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Structure of QCD sum rules for the phi meson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" name="図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2" name="図 7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70" y="969599"/>
            <a:ext cx="6294953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3" name="テキスト ボックス 1"/>
          <p:cNvSpPr txBox="1">
            <a:spLocks noChangeArrowheads="1"/>
          </p:cNvSpPr>
          <p:nvPr/>
        </p:nvSpPr>
        <p:spPr bwMode="auto">
          <a:xfrm>
            <a:off x="1112398" y="292160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" name="テキスト ボックス 23"/>
          <p:cNvSpPr txBox="1">
            <a:spLocks noChangeArrowheads="1"/>
          </p:cNvSpPr>
          <p:nvPr/>
        </p:nvSpPr>
        <p:spPr bwMode="auto">
          <a:xfrm>
            <a:off x="1112398" y="363284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テキスト ボックス 27"/>
          <p:cNvSpPr txBox="1">
            <a:spLocks noChangeArrowheads="1"/>
          </p:cNvSpPr>
          <p:nvPr/>
        </p:nvSpPr>
        <p:spPr bwMode="auto">
          <a:xfrm>
            <a:off x="1110811" y="434407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76" name="テキスト ボックス 35"/>
          <p:cNvSpPr txBox="1">
            <a:spLocks noChangeArrowheads="1"/>
          </p:cNvSpPr>
          <p:nvPr/>
        </p:nvSpPr>
        <p:spPr bwMode="auto">
          <a:xfrm>
            <a:off x="1110811" y="5780382"/>
            <a:ext cx="1503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2925679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3632840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95" y="4340001"/>
            <a:ext cx="2098427" cy="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291541"/>
            <a:ext cx="4203934" cy="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907503"/>
            <a:ext cx="3778291" cy="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36" y="4899823"/>
            <a:ext cx="1984835" cy="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27" y="5776322"/>
            <a:ext cx="2034192" cy="3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5730502"/>
            <a:ext cx="4278625" cy="4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7" y="5737234"/>
            <a:ext cx="1411934" cy="4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上下矢印 14"/>
          <p:cNvSpPr/>
          <p:nvPr/>
        </p:nvSpPr>
        <p:spPr>
          <a:xfrm rot="2000134">
            <a:off x="8579388" y="3433086"/>
            <a:ext cx="518984" cy="90024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8" y="2906969"/>
            <a:ext cx="4916000" cy="3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フローチャート: 代替処理 17"/>
          <p:cNvSpPr/>
          <p:nvPr/>
        </p:nvSpPr>
        <p:spPr>
          <a:xfrm>
            <a:off x="6690530" y="2744170"/>
            <a:ext cx="5323222" cy="7166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5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06" y="768403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89637" y="1233033"/>
            <a:ext cx="71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S. </a:t>
            </a:r>
            <a:r>
              <a:rPr lang="en-US" altLang="ja-JP" dirty="0" err="1" smtClean="0">
                <a:solidFill>
                  <a:schemeClr val="bg1"/>
                </a:solidFill>
              </a:rPr>
              <a:t>Durr</a:t>
            </a:r>
            <a:r>
              <a:rPr lang="en-US" altLang="ja-JP" dirty="0" smtClean="0">
                <a:solidFill>
                  <a:schemeClr val="bg1"/>
                </a:solidFill>
              </a:rPr>
              <a:t> et al. (BMW Collaboration), </a:t>
            </a:r>
            <a:r>
              <a:rPr lang="en-US" altLang="ja-JP" dirty="0">
                <a:solidFill>
                  <a:schemeClr val="bg1"/>
                </a:solidFill>
              </a:rPr>
              <a:t>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172001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30" y="1828045"/>
            <a:ext cx="3037273" cy="2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星 5 5"/>
          <p:cNvSpPr/>
          <p:nvPr/>
        </p:nvSpPr>
        <p:spPr>
          <a:xfrm>
            <a:off x="782005" y="1297956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89638" y="2735262"/>
            <a:ext cx="638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Y</a:t>
            </a:r>
            <a:r>
              <a:rPr lang="en-US" altLang="ja-JP" dirty="0" smtClean="0">
                <a:solidFill>
                  <a:schemeClr val="bg1"/>
                </a:solidFill>
              </a:rPr>
              <a:t>.-B. Yang et al. (</a:t>
            </a:r>
            <a:r>
              <a:rPr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χ</a:t>
            </a:r>
            <a:r>
              <a:rPr lang="en-US" altLang="ja-JP" dirty="0" smtClean="0">
                <a:solidFill>
                  <a:schemeClr val="bg1"/>
                </a:solidFill>
              </a:rPr>
              <a:t>QCD Collaboration), arXiv:1511.09089 [</a:t>
            </a:r>
            <a:r>
              <a:rPr lang="en-US" altLang="ja-JP" dirty="0" err="1" smtClean="0">
                <a:solidFill>
                  <a:schemeClr val="bg1"/>
                </a:solidFill>
              </a:rPr>
              <a:t>hep-lat</a:t>
            </a:r>
            <a:r>
              <a:rPr lang="en-US" altLang="ja-JP" dirty="0" smtClean="0">
                <a:solidFill>
                  <a:schemeClr val="bg1"/>
                </a:solidFill>
              </a:rPr>
              <a:t>].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782005" y="2800185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30" y="3358128"/>
            <a:ext cx="324950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479486" y="4182547"/>
            <a:ext cx="787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A. Abdel-</a:t>
            </a:r>
            <a:r>
              <a:rPr lang="en-US" altLang="ja-JP" dirty="0" err="1" smtClean="0">
                <a:solidFill>
                  <a:schemeClr val="bg1"/>
                </a:solidFill>
              </a:rPr>
              <a:t>Rehim</a:t>
            </a:r>
            <a:r>
              <a:rPr lang="en-US" altLang="ja-JP" dirty="0" smtClean="0">
                <a:solidFill>
                  <a:schemeClr val="bg1"/>
                </a:solidFill>
              </a:rPr>
              <a:t> et al. (</a:t>
            </a:r>
            <a:r>
              <a:rPr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ETM</a:t>
            </a:r>
            <a:r>
              <a:rPr lang="en-US" altLang="ja-JP" dirty="0" smtClean="0">
                <a:solidFill>
                  <a:schemeClr val="bg1"/>
                </a:solidFill>
              </a:rPr>
              <a:t> Collaboration</a:t>
            </a:r>
            <a:r>
              <a:rPr lang="en-US" altLang="ja-JP" dirty="0">
                <a:solidFill>
                  <a:schemeClr val="bg1"/>
                </a:solidFill>
              </a:rPr>
              <a:t>), 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252001 (2016).</a:t>
            </a: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782005" y="4247594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82" y="4750248"/>
            <a:ext cx="3674726" cy="3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489637" y="5570567"/>
            <a:ext cx="711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G.S. Bali et al. (</a:t>
            </a:r>
            <a:r>
              <a:rPr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RQCD</a:t>
            </a:r>
            <a:r>
              <a:rPr lang="en-US" altLang="ja-JP" dirty="0">
                <a:solidFill>
                  <a:schemeClr val="bg1"/>
                </a:solidFill>
              </a:rPr>
              <a:t> Collaboration), Phys</a:t>
            </a:r>
            <a:r>
              <a:rPr lang="en-US" altLang="ja-JP" dirty="0" smtClean="0">
                <a:solidFill>
                  <a:schemeClr val="bg1"/>
                </a:solidFill>
              </a:rPr>
              <a:t>. Rev</a:t>
            </a:r>
            <a:r>
              <a:rPr lang="en-US" altLang="ja-JP" dirty="0">
                <a:solidFill>
                  <a:schemeClr val="bg1"/>
                </a:solidFill>
              </a:rPr>
              <a:t>. </a:t>
            </a:r>
            <a:r>
              <a:rPr lang="en-US" altLang="ja-JP" dirty="0" smtClean="0">
                <a:solidFill>
                  <a:schemeClr val="bg1"/>
                </a:solidFill>
              </a:rPr>
              <a:t>D </a:t>
            </a:r>
            <a:r>
              <a:rPr lang="en-US" altLang="ja-JP" b="1" dirty="0" smtClean="0">
                <a:solidFill>
                  <a:schemeClr val="bg1"/>
                </a:solidFill>
              </a:rPr>
              <a:t>93</a:t>
            </a:r>
            <a:r>
              <a:rPr lang="en-US" altLang="ja-JP" dirty="0" smtClean="0">
                <a:solidFill>
                  <a:schemeClr val="bg1"/>
                </a:solidFill>
              </a:rPr>
              <a:t>, 094504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782005" y="5640183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68" y="6195771"/>
            <a:ext cx="232482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231808" y="1735166"/>
            <a:ext cx="262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(Feynman-Hellmann)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45246" y="3255463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45246" y="4721709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57603" y="6048050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0" y="5799936"/>
            <a:ext cx="2310388" cy="736094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6075" y="65141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strangeness content of the nucleon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: results from lattice QCD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26182" y="4111130"/>
            <a:ext cx="2487226" cy="143549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73" y="1637947"/>
            <a:ext cx="2372865" cy="5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右中かっこ 2"/>
          <p:cNvSpPr/>
          <p:nvPr/>
        </p:nvSpPr>
        <p:spPr>
          <a:xfrm>
            <a:off x="8928940" y="3238073"/>
            <a:ext cx="455729" cy="3207430"/>
          </a:xfrm>
          <a:prstGeom prst="rightBrace">
            <a:avLst>
              <a:gd name="adj1" fmla="val 53717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9486" y="1333810"/>
            <a:ext cx="8977595" cy="44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5634" y="286313"/>
            <a:ext cx="708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lang="el-GR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9" y="1294562"/>
            <a:ext cx="7119250" cy="48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6131868" y="6273225"/>
            <a:ext cx="5434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9" name="左右矢印 8"/>
          <p:cNvSpPr/>
          <p:nvPr/>
        </p:nvSpPr>
        <p:spPr bwMode="auto">
          <a:xfrm>
            <a:off x="3881159" y="4824998"/>
            <a:ext cx="2788253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87370" y="1850504"/>
            <a:ext cx="4216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Most important parameter, that 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determines the behavior of the             </a:t>
            </a:r>
            <a:r>
              <a:rPr lang="el-GR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meson mass at finite density: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286921" y="3380753"/>
            <a:ext cx="4089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Strangeness content of the nucleon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左右矢印 19"/>
          <p:cNvSpPr/>
          <p:nvPr/>
        </p:nvSpPr>
        <p:spPr bwMode="auto">
          <a:xfrm rot="3480739">
            <a:off x="2142064" y="4146008"/>
            <a:ext cx="984366" cy="34194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4" y="4881188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11266" y="296205"/>
            <a:ext cx="902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from the E325 experiment (KEK)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977255" y="1461200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mass: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直線矢印コネクタ 3"/>
          <p:cNvCxnSpPr>
            <a:cxnSpLocks noChangeShapeType="1"/>
          </p:cNvCxnSpPr>
          <p:nvPr/>
        </p:nvCxnSpPr>
        <p:spPr bwMode="auto">
          <a:xfrm flipH="1" flipV="1">
            <a:off x="5444308" y="2425673"/>
            <a:ext cx="287337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977255" y="3306531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width: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直線矢印コネクタ 15"/>
          <p:cNvCxnSpPr>
            <a:cxnSpLocks noChangeShapeType="1"/>
          </p:cNvCxnSpPr>
          <p:nvPr/>
        </p:nvCxnSpPr>
        <p:spPr bwMode="auto">
          <a:xfrm flipH="1" flipV="1">
            <a:off x="5480992" y="4393568"/>
            <a:ext cx="288925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右矢印 17"/>
          <p:cNvSpPr>
            <a:spLocks noChangeArrowheads="1"/>
          </p:cNvSpPr>
          <p:nvPr/>
        </p:nvSpPr>
        <p:spPr bwMode="auto">
          <a:xfrm>
            <a:off x="7205018" y="1803463"/>
            <a:ext cx="590550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8"/>
          <p:cNvSpPr txBox="1">
            <a:spLocks noChangeArrowheads="1"/>
          </p:cNvSpPr>
          <p:nvPr/>
        </p:nvSpPr>
        <p:spPr bwMode="auto">
          <a:xfrm>
            <a:off x="7941618" y="1705038"/>
            <a:ext cx="28464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35 MeV negative mass shift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右矢印 22"/>
          <p:cNvSpPr>
            <a:spLocks noChangeArrowheads="1"/>
          </p:cNvSpPr>
          <p:nvPr/>
        </p:nvSpPr>
        <p:spPr bwMode="auto">
          <a:xfrm>
            <a:off x="7178032" y="3783377"/>
            <a:ext cx="588962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4" name="テキスト ボックス 23"/>
          <p:cNvSpPr txBox="1">
            <a:spLocks noChangeArrowheads="1"/>
          </p:cNvSpPr>
          <p:nvPr/>
        </p:nvSpPr>
        <p:spPr bwMode="auto">
          <a:xfrm>
            <a:off x="7913043" y="3684952"/>
            <a:ext cx="273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Increased width to        15 MeV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テキスト ボックス 24"/>
          <p:cNvSpPr txBox="1">
            <a:spLocks noChangeArrowheads="1"/>
          </p:cNvSpPr>
          <p:nvPr/>
        </p:nvSpPr>
        <p:spPr bwMode="auto">
          <a:xfrm>
            <a:off x="7254532" y="1030636"/>
            <a:ext cx="493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R. Muto et al, Phys. Rev. Lett. 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98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042501 (2007).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1780848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67" y="2991515"/>
            <a:ext cx="2154540" cy="23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3683004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92" y="4928003"/>
            <a:ext cx="1472326" cy="25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2008455" y="5748506"/>
            <a:ext cx="8834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Fit to experimental data is performed with a simple </a:t>
            </a:r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Breit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-Wigner parametrization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2008455" y="5399385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Caution!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2008455" y="6113782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Too simple!?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9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5097" y="223679"/>
            <a:ext cx="78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Compare Theory with Experiment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01" y="1195817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下矢印 7"/>
          <p:cNvSpPr>
            <a:spLocks noChangeArrowheads="1"/>
          </p:cNvSpPr>
          <p:nvPr/>
        </p:nvSpPr>
        <p:spPr bwMode="auto">
          <a:xfrm>
            <a:off x="4954114" y="3510392"/>
            <a:ext cx="217487" cy="809625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5" name="正方形/長方形 11"/>
          <p:cNvSpPr>
            <a:spLocks noChangeArrowheads="1"/>
          </p:cNvSpPr>
          <p:nvPr/>
        </p:nvSpPr>
        <p:spPr bwMode="auto">
          <a:xfrm>
            <a:off x="5191978" y="3510392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6" name="正方形/長方形 12"/>
          <p:cNvSpPr>
            <a:spLocks noChangeArrowheads="1"/>
          </p:cNvSpPr>
          <p:nvPr/>
        </p:nvSpPr>
        <p:spPr bwMode="auto">
          <a:xfrm>
            <a:off x="8179914" y="1338227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右中かっこ 18"/>
          <p:cNvSpPr>
            <a:spLocks/>
          </p:cNvSpPr>
          <p:nvPr/>
        </p:nvSpPr>
        <p:spPr bwMode="auto">
          <a:xfrm>
            <a:off x="3643100" y="3235427"/>
            <a:ext cx="269614" cy="2471823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9" name="直線矢印コネクタ 8"/>
          <p:cNvCxnSpPr>
            <a:cxnSpLocks noChangeShapeType="1"/>
            <a:stCxn id="8" idx="1"/>
            <a:endCxn id="4" idx="2"/>
          </p:cNvCxnSpPr>
          <p:nvPr/>
        </p:nvCxnSpPr>
        <p:spPr bwMode="auto">
          <a:xfrm flipV="1">
            <a:off x="3912714" y="3915205"/>
            <a:ext cx="1110754" cy="55613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上下矢印 9"/>
          <p:cNvSpPr>
            <a:spLocks noChangeArrowheads="1"/>
          </p:cNvSpPr>
          <p:nvPr/>
        </p:nvSpPr>
        <p:spPr bwMode="auto">
          <a:xfrm>
            <a:off x="4219101" y="4320017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右中かっこ 11"/>
          <p:cNvSpPr/>
          <p:nvPr/>
        </p:nvSpPr>
        <p:spPr bwMode="auto">
          <a:xfrm>
            <a:off x="9461659" y="3915204"/>
            <a:ext cx="373380" cy="3060668"/>
          </a:xfrm>
          <a:prstGeom prst="rightBrac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flipH="1">
            <a:off x="9648350" y="5629427"/>
            <a:ext cx="1" cy="53130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5333577" y="371514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8868639" y="1472654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5" name="正方形/長方形 12"/>
          <p:cNvSpPr>
            <a:spLocks noChangeArrowheads="1"/>
          </p:cNvSpPr>
          <p:nvPr/>
        </p:nvSpPr>
        <p:spPr bwMode="auto">
          <a:xfrm>
            <a:off x="5475309" y="1336427"/>
            <a:ext cx="1516517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>
            <a:off x="5495778" y="4536167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7" name="テキスト ボックス 1"/>
          <p:cNvSpPr txBox="1">
            <a:spLocks noChangeArrowheads="1"/>
          </p:cNvSpPr>
          <p:nvPr/>
        </p:nvSpPr>
        <p:spPr bwMode="auto">
          <a:xfrm>
            <a:off x="330563" y="2705818"/>
            <a:ext cx="2498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Not consistent?</a:t>
            </a:r>
            <a:endParaRPr lang="ja-JP" alt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1749" y="4227959"/>
            <a:ext cx="2471823" cy="4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2" y="6236465"/>
            <a:ext cx="3033609" cy="2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58" y="1257600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3375535" y="3572175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正方形/長方形 12"/>
          <p:cNvSpPr>
            <a:spLocks noChangeArrowheads="1"/>
          </p:cNvSpPr>
          <p:nvPr/>
        </p:nvSpPr>
        <p:spPr bwMode="auto">
          <a:xfrm>
            <a:off x="6363471" y="1400010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1" name="上下矢印 10"/>
          <p:cNvSpPr>
            <a:spLocks noChangeArrowheads="1"/>
          </p:cNvSpPr>
          <p:nvPr/>
        </p:nvSpPr>
        <p:spPr bwMode="auto">
          <a:xfrm>
            <a:off x="2402658" y="4381800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3517134" y="3776932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7052196" y="1534437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5" name="正方形/長方形 12"/>
          <p:cNvSpPr>
            <a:spLocks noChangeArrowheads="1"/>
          </p:cNvSpPr>
          <p:nvPr/>
        </p:nvSpPr>
        <p:spPr bwMode="auto">
          <a:xfrm>
            <a:off x="4965950" y="1400010"/>
            <a:ext cx="2885576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5492775" y="4598850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54057" y="359309"/>
            <a:ext cx="39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BMW version: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11722" y="2953265"/>
            <a:ext cx="129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91813" y="118521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437" y="1148841"/>
            <a:ext cx="499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Spectral functions at finite density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947012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954568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6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フリーフォーム 16"/>
          <p:cNvSpPr/>
          <p:nvPr/>
        </p:nvSpPr>
        <p:spPr>
          <a:xfrm>
            <a:off x="1427019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466212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2801219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048274" y="3766930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7307500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8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98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7763316" y="3254205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8819144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9154151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7990458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8621337" y="4565532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8695477" y="4825023"/>
            <a:ext cx="3063102" cy="1050325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7749" h="1050325">
                <a:moveTo>
                  <a:pt x="0" y="1050325"/>
                </a:moveTo>
                <a:cubicBezTo>
                  <a:pt x="122537" y="881449"/>
                  <a:pt x="440068" y="854675"/>
                  <a:pt x="653757" y="778475"/>
                </a:cubicBezTo>
                <a:cubicBezTo>
                  <a:pt x="867446" y="702275"/>
                  <a:pt x="1133738" y="648729"/>
                  <a:pt x="1282132" y="593124"/>
                </a:cubicBezTo>
                <a:cubicBezTo>
                  <a:pt x="1430526" y="537519"/>
                  <a:pt x="1452976" y="516925"/>
                  <a:pt x="1544119" y="444844"/>
                </a:cubicBezTo>
                <a:cubicBezTo>
                  <a:pt x="1635262" y="372763"/>
                  <a:pt x="1735981" y="185352"/>
                  <a:pt x="1828991" y="160639"/>
                </a:cubicBezTo>
                <a:cubicBezTo>
                  <a:pt x="1922001" y="135926"/>
                  <a:pt x="1932187" y="292444"/>
                  <a:pt x="2102180" y="296563"/>
                </a:cubicBezTo>
                <a:cubicBezTo>
                  <a:pt x="2272173" y="300682"/>
                  <a:pt x="2512363" y="228601"/>
                  <a:pt x="2848949" y="185352"/>
                </a:cubicBezTo>
                <a:cubicBezTo>
                  <a:pt x="3185535" y="142103"/>
                  <a:pt x="3816895" y="67963"/>
                  <a:pt x="4121695" y="37071"/>
                </a:cubicBezTo>
                <a:cubicBezTo>
                  <a:pt x="4426495" y="6179"/>
                  <a:pt x="4552122" y="3089"/>
                  <a:pt x="4677749" y="0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7798477" y="2944220"/>
            <a:ext cx="274643" cy="2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flipH="1">
            <a:off x="8610689" y="4168702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flipH="1">
            <a:off x="9801068" y="4449229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819144" y="3305265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accent1"/>
                </a:solidFill>
              </a:rPr>
              <a:t>m</a:t>
            </a:r>
            <a:r>
              <a:rPr kumimoji="1" lang="en-US" altLang="ja-JP" sz="2400" dirty="0" smtClean="0">
                <a:solidFill>
                  <a:schemeClr val="accent1"/>
                </a:solidFill>
              </a:rPr>
              <a:t>ass/threshold shifts?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 flipH="1">
            <a:off x="8683109" y="5957603"/>
            <a:ext cx="493382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7819917" y="4800224"/>
            <a:ext cx="3915421" cy="1073566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9352" h="1073566">
                <a:moveTo>
                  <a:pt x="0" y="1073566"/>
                </a:moveTo>
                <a:cubicBezTo>
                  <a:pt x="63313" y="1059638"/>
                  <a:pt x="214053" y="109485"/>
                  <a:pt x="330008" y="64715"/>
                </a:cubicBezTo>
                <a:cubicBezTo>
                  <a:pt x="445963" y="19945"/>
                  <a:pt x="590446" y="677944"/>
                  <a:pt x="695731" y="804944"/>
                </a:cubicBezTo>
                <a:cubicBezTo>
                  <a:pt x="801016" y="931944"/>
                  <a:pt x="848624" y="882247"/>
                  <a:pt x="961715" y="826715"/>
                </a:cubicBezTo>
                <a:cubicBezTo>
                  <a:pt x="1074806" y="771183"/>
                  <a:pt x="1035417" y="543220"/>
                  <a:pt x="1124919" y="449980"/>
                </a:cubicBezTo>
                <a:cubicBezTo>
                  <a:pt x="1200401" y="248155"/>
                  <a:pt x="1162656" y="120466"/>
                  <a:pt x="1332492" y="103990"/>
                </a:cubicBezTo>
                <a:cubicBezTo>
                  <a:pt x="1523199" y="111025"/>
                  <a:pt x="1552622" y="955403"/>
                  <a:pt x="1823121" y="894823"/>
                </a:cubicBezTo>
                <a:cubicBezTo>
                  <a:pt x="2093620" y="834243"/>
                  <a:pt x="2061326" y="808164"/>
                  <a:pt x="2162935" y="766119"/>
                </a:cubicBezTo>
                <a:cubicBezTo>
                  <a:pt x="2264544" y="724074"/>
                  <a:pt x="2350426" y="681680"/>
                  <a:pt x="2432773" y="642551"/>
                </a:cubicBezTo>
                <a:cubicBezTo>
                  <a:pt x="2515120" y="603422"/>
                  <a:pt x="2543861" y="603423"/>
                  <a:pt x="2657019" y="531342"/>
                </a:cubicBezTo>
                <a:cubicBezTo>
                  <a:pt x="2770177" y="459261"/>
                  <a:pt x="2946377" y="253315"/>
                  <a:pt x="3111723" y="210066"/>
                </a:cubicBezTo>
                <a:cubicBezTo>
                  <a:pt x="3277069" y="166817"/>
                  <a:pt x="3475960" y="275968"/>
                  <a:pt x="3649098" y="271849"/>
                </a:cubicBezTo>
                <a:cubicBezTo>
                  <a:pt x="3822236" y="267730"/>
                  <a:pt x="3854852" y="224482"/>
                  <a:pt x="4150552" y="185352"/>
                </a:cubicBezTo>
                <a:cubicBezTo>
                  <a:pt x="4446252" y="146222"/>
                  <a:pt x="5118498" y="67963"/>
                  <a:pt x="5423298" y="37071"/>
                </a:cubicBezTo>
                <a:cubicBezTo>
                  <a:pt x="5728098" y="6179"/>
                  <a:pt x="5853725" y="3089"/>
                  <a:pt x="5979352" y="0"/>
                </a:cubicBezTo>
              </a:path>
            </a:pathLst>
          </a:custGeom>
          <a:noFill/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19143" y="3294868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kumimoji="1" lang="en-US" altLang="ja-JP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roadening?</a:t>
            </a:r>
            <a:endParaRPr kumimoji="1" lang="ja-JP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7807860" y="4531378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>
            <a:off x="8426519" y="458426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右矢印 39"/>
          <p:cNvSpPr/>
          <p:nvPr/>
        </p:nvSpPr>
        <p:spPr>
          <a:xfrm>
            <a:off x="9613928" y="457311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7374440" y="4796015"/>
            <a:ext cx="4360898" cy="1073567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  <a:gd name="connsiteX0" fmla="*/ 0 w 5979352"/>
              <a:gd name="connsiteY0" fmla="*/ 1073566 h 1073566"/>
              <a:gd name="connsiteX1" fmla="*/ 159812 w 5979352"/>
              <a:gd name="connsiteY1" fmla="*/ 464514 h 1073566"/>
              <a:gd name="connsiteX2" fmla="*/ 330008 w 5979352"/>
              <a:gd name="connsiteY2" fmla="*/ 64715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70300 w 5979352"/>
              <a:gd name="connsiteY1" fmla="*/ 781037 h 1073566"/>
              <a:gd name="connsiteX2" fmla="*/ 159812 w 5979352"/>
              <a:gd name="connsiteY2" fmla="*/ 464514 h 1073566"/>
              <a:gd name="connsiteX3" fmla="*/ 330008 w 5979352"/>
              <a:gd name="connsiteY3" fmla="*/ 64715 h 1073566"/>
              <a:gd name="connsiteX4" fmla="*/ 695731 w 5979352"/>
              <a:gd name="connsiteY4" fmla="*/ 804944 h 1073566"/>
              <a:gd name="connsiteX5" fmla="*/ 961715 w 5979352"/>
              <a:gd name="connsiteY5" fmla="*/ 826715 h 1073566"/>
              <a:gd name="connsiteX6" fmla="*/ 1124919 w 5979352"/>
              <a:gd name="connsiteY6" fmla="*/ 449980 h 1073566"/>
              <a:gd name="connsiteX7" fmla="*/ 1332492 w 5979352"/>
              <a:gd name="connsiteY7" fmla="*/ 103990 h 1073566"/>
              <a:gd name="connsiteX8" fmla="*/ 1823121 w 5979352"/>
              <a:gd name="connsiteY8" fmla="*/ 894823 h 1073566"/>
              <a:gd name="connsiteX9" fmla="*/ 2162935 w 5979352"/>
              <a:gd name="connsiteY9" fmla="*/ 766119 h 1073566"/>
              <a:gd name="connsiteX10" fmla="*/ 2432773 w 5979352"/>
              <a:gd name="connsiteY10" fmla="*/ 642551 h 1073566"/>
              <a:gd name="connsiteX11" fmla="*/ 2657019 w 5979352"/>
              <a:gd name="connsiteY11" fmla="*/ 531342 h 1073566"/>
              <a:gd name="connsiteX12" fmla="*/ 3111723 w 5979352"/>
              <a:gd name="connsiteY12" fmla="*/ 210066 h 1073566"/>
              <a:gd name="connsiteX13" fmla="*/ 3649098 w 5979352"/>
              <a:gd name="connsiteY13" fmla="*/ 271849 h 1073566"/>
              <a:gd name="connsiteX14" fmla="*/ 4150552 w 5979352"/>
              <a:gd name="connsiteY14" fmla="*/ 185352 h 1073566"/>
              <a:gd name="connsiteX15" fmla="*/ 5423298 w 5979352"/>
              <a:gd name="connsiteY15" fmla="*/ 37071 h 1073566"/>
              <a:gd name="connsiteX16" fmla="*/ 5979352 w 5979352"/>
              <a:gd name="connsiteY16" fmla="*/ 0 h 1073566"/>
              <a:gd name="connsiteX0" fmla="*/ 0 w 7805422"/>
              <a:gd name="connsiteY0" fmla="*/ 839104 h 897933"/>
              <a:gd name="connsiteX1" fmla="*/ 1896370 w 7805422"/>
              <a:gd name="connsiteY1" fmla="*/ 781037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905635"/>
              <a:gd name="connsiteX1" fmla="*/ 1860565 w 7805422"/>
              <a:gd name="connsiteY1" fmla="*/ 874822 h 905635"/>
              <a:gd name="connsiteX2" fmla="*/ 1985882 w 7805422"/>
              <a:gd name="connsiteY2" fmla="*/ 464514 h 905635"/>
              <a:gd name="connsiteX3" fmla="*/ 2156078 w 7805422"/>
              <a:gd name="connsiteY3" fmla="*/ 64715 h 905635"/>
              <a:gd name="connsiteX4" fmla="*/ 2521801 w 7805422"/>
              <a:gd name="connsiteY4" fmla="*/ 804944 h 905635"/>
              <a:gd name="connsiteX5" fmla="*/ 2787785 w 7805422"/>
              <a:gd name="connsiteY5" fmla="*/ 826715 h 905635"/>
              <a:gd name="connsiteX6" fmla="*/ 2950989 w 7805422"/>
              <a:gd name="connsiteY6" fmla="*/ 449980 h 905635"/>
              <a:gd name="connsiteX7" fmla="*/ 3158562 w 7805422"/>
              <a:gd name="connsiteY7" fmla="*/ 103990 h 905635"/>
              <a:gd name="connsiteX8" fmla="*/ 3649191 w 7805422"/>
              <a:gd name="connsiteY8" fmla="*/ 894823 h 905635"/>
              <a:gd name="connsiteX9" fmla="*/ 3989005 w 7805422"/>
              <a:gd name="connsiteY9" fmla="*/ 766119 h 905635"/>
              <a:gd name="connsiteX10" fmla="*/ 4258843 w 7805422"/>
              <a:gd name="connsiteY10" fmla="*/ 642551 h 905635"/>
              <a:gd name="connsiteX11" fmla="*/ 4483089 w 7805422"/>
              <a:gd name="connsiteY11" fmla="*/ 531342 h 905635"/>
              <a:gd name="connsiteX12" fmla="*/ 4937793 w 7805422"/>
              <a:gd name="connsiteY12" fmla="*/ 210066 h 905635"/>
              <a:gd name="connsiteX13" fmla="*/ 5475168 w 7805422"/>
              <a:gd name="connsiteY13" fmla="*/ 271849 h 905635"/>
              <a:gd name="connsiteX14" fmla="*/ 5976622 w 7805422"/>
              <a:gd name="connsiteY14" fmla="*/ 185352 h 905635"/>
              <a:gd name="connsiteX15" fmla="*/ 7249368 w 7805422"/>
              <a:gd name="connsiteY15" fmla="*/ 37071 h 905635"/>
              <a:gd name="connsiteX16" fmla="*/ 7805422 w 7805422"/>
              <a:gd name="connsiteY16" fmla="*/ 0 h 905635"/>
              <a:gd name="connsiteX0" fmla="*/ 0 w 7805422"/>
              <a:gd name="connsiteY0" fmla="*/ 839104 h 897933"/>
              <a:gd name="connsiteX1" fmla="*/ 1896370 w 7805422"/>
              <a:gd name="connsiteY1" fmla="*/ 734145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897933"/>
              <a:gd name="connsiteX1" fmla="*/ 1323485 w 7805422"/>
              <a:gd name="connsiteY1" fmla="*/ 792761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95096 w 7805422"/>
              <a:gd name="connsiteY1" fmla="*/ 3941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838679"/>
              <a:gd name="connsiteY0" fmla="*/ 815658 h 897933"/>
              <a:gd name="connsiteX1" fmla="*/ 374644 w 6838679"/>
              <a:gd name="connsiteY1" fmla="*/ 546576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838679"/>
              <a:gd name="connsiteY0" fmla="*/ 815658 h 897933"/>
              <a:gd name="connsiteX1" fmla="*/ 553670 w 6838679"/>
              <a:gd name="connsiteY1" fmla="*/ 570022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78990 w 6677555"/>
              <a:gd name="connsiteY2" fmla="*/ 816206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652" h="1073567">
                <a:moveTo>
                  <a:pt x="0" y="1073567"/>
                </a:moveTo>
                <a:cubicBezTo>
                  <a:pt x="89077" y="776764"/>
                  <a:pt x="178150" y="562023"/>
                  <a:pt x="303033" y="570022"/>
                </a:cubicBezTo>
                <a:cubicBezTo>
                  <a:pt x="440068" y="575975"/>
                  <a:pt x="550688" y="870914"/>
                  <a:pt x="661087" y="816206"/>
                </a:cubicBezTo>
                <a:cubicBezTo>
                  <a:pt x="789390" y="808391"/>
                  <a:pt x="796827" y="583901"/>
                  <a:pt x="840112" y="464514"/>
                </a:cubicBezTo>
                <a:cubicBezTo>
                  <a:pt x="883397" y="345127"/>
                  <a:pt x="920988" y="7977"/>
                  <a:pt x="1010308" y="64715"/>
                </a:cubicBezTo>
                <a:cubicBezTo>
                  <a:pt x="1099628" y="121453"/>
                  <a:pt x="1270746" y="677944"/>
                  <a:pt x="1376031" y="804944"/>
                </a:cubicBezTo>
                <a:cubicBezTo>
                  <a:pt x="1481316" y="931944"/>
                  <a:pt x="1528924" y="882247"/>
                  <a:pt x="1642015" y="826715"/>
                </a:cubicBezTo>
                <a:cubicBezTo>
                  <a:pt x="1755106" y="771183"/>
                  <a:pt x="1715717" y="543220"/>
                  <a:pt x="1805219" y="449980"/>
                </a:cubicBezTo>
                <a:cubicBezTo>
                  <a:pt x="1880701" y="248155"/>
                  <a:pt x="1842956" y="120466"/>
                  <a:pt x="2012792" y="103990"/>
                </a:cubicBezTo>
                <a:cubicBezTo>
                  <a:pt x="2203499" y="111025"/>
                  <a:pt x="2232922" y="955403"/>
                  <a:pt x="2503421" y="894823"/>
                </a:cubicBezTo>
                <a:cubicBezTo>
                  <a:pt x="2773920" y="834243"/>
                  <a:pt x="2741626" y="808164"/>
                  <a:pt x="2843235" y="766119"/>
                </a:cubicBezTo>
                <a:cubicBezTo>
                  <a:pt x="2944844" y="724074"/>
                  <a:pt x="3030726" y="681680"/>
                  <a:pt x="3113073" y="642551"/>
                </a:cubicBezTo>
                <a:cubicBezTo>
                  <a:pt x="3195420" y="603422"/>
                  <a:pt x="3224161" y="603423"/>
                  <a:pt x="3337319" y="531342"/>
                </a:cubicBezTo>
                <a:cubicBezTo>
                  <a:pt x="3450477" y="459261"/>
                  <a:pt x="3626677" y="253315"/>
                  <a:pt x="3792023" y="210066"/>
                </a:cubicBezTo>
                <a:cubicBezTo>
                  <a:pt x="3957369" y="166817"/>
                  <a:pt x="4156260" y="275968"/>
                  <a:pt x="4329398" y="271849"/>
                </a:cubicBezTo>
                <a:cubicBezTo>
                  <a:pt x="4502536" y="267730"/>
                  <a:pt x="4535152" y="224482"/>
                  <a:pt x="4830852" y="185352"/>
                </a:cubicBezTo>
                <a:cubicBezTo>
                  <a:pt x="5126552" y="146222"/>
                  <a:pt x="5798798" y="67963"/>
                  <a:pt x="6103598" y="37071"/>
                </a:cubicBezTo>
                <a:cubicBezTo>
                  <a:pt x="6408398" y="6179"/>
                  <a:pt x="6534025" y="3089"/>
                  <a:pt x="6659652" y="0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819142" y="3291041"/>
            <a:ext cx="307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altLang="ja-JP" sz="2400" dirty="0" smtClean="0">
                <a:solidFill>
                  <a:schemeClr val="accent4">
                    <a:lumMod val="75000"/>
                  </a:schemeClr>
                </a:solidFill>
              </a:rPr>
              <a:t>oupling to nucleon resonances?</a:t>
            </a:r>
            <a:endParaRPr kumimoji="1" lang="ja-JP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442383" y="4857819"/>
            <a:ext cx="247757" cy="36706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9455" y="2982099"/>
            <a:ext cx="18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kumimoji="1" lang="en-US" altLang="ja-JP" dirty="0" smtClean="0">
                <a:solidFill>
                  <a:schemeClr val="bg1"/>
                </a:solidFill>
              </a:rPr>
              <a:t>odification at finite density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299944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281562" y="1251249"/>
            <a:ext cx="4992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How is this complicated behavior related to partial restauration of chiral symmetry?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1" grpId="0"/>
      <p:bldP spid="31" grpId="1"/>
      <p:bldP spid="2" grpId="0" animBg="1"/>
      <p:bldP spid="2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/>
      <p:bldP spid="3" grpId="0" animBg="1"/>
      <p:bldP spid="6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58" y="1257600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3375535" y="3572175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正方形/長方形 12"/>
          <p:cNvSpPr>
            <a:spLocks noChangeArrowheads="1"/>
          </p:cNvSpPr>
          <p:nvPr/>
        </p:nvSpPr>
        <p:spPr bwMode="auto">
          <a:xfrm>
            <a:off x="6363471" y="1400010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1" name="上下矢印 10"/>
          <p:cNvSpPr>
            <a:spLocks noChangeArrowheads="1"/>
          </p:cNvSpPr>
          <p:nvPr/>
        </p:nvSpPr>
        <p:spPr bwMode="auto">
          <a:xfrm>
            <a:off x="2402658" y="4381800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3517134" y="3776932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7052196" y="1534437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5" name="正方形/長方形 12"/>
          <p:cNvSpPr>
            <a:spLocks noChangeArrowheads="1"/>
          </p:cNvSpPr>
          <p:nvPr/>
        </p:nvSpPr>
        <p:spPr bwMode="auto">
          <a:xfrm>
            <a:off x="4311549" y="1400010"/>
            <a:ext cx="433446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3801791" y="465211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C000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C000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4653" y="325142"/>
            <a:ext cx="331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χQCD</a:t>
            </a:r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version: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258612" y="2953265"/>
            <a:ext cx="129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??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28745" y="404216"/>
            <a:ext cx="534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Issues with </a:t>
            </a:r>
            <a:r>
              <a:rPr lang="en-US" altLang="ja-JP" sz="3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Borel</a:t>
            </a:r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sum rules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4230" y="1558100"/>
            <a:ext cx="9231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Details of the spectral function cannot be studied                        (e.g. width)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4230" y="2946929"/>
            <a:ext cx="8545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Higher order OPE terms are always present                (e.g. four-quark condensates at dimension 6)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4230" y="4417168"/>
            <a:ext cx="8545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a model to compute the complete spectral function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393371" y="4535384"/>
            <a:ext cx="587829" cy="34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5 9"/>
          <p:cNvSpPr/>
          <p:nvPr/>
        </p:nvSpPr>
        <p:spPr>
          <a:xfrm>
            <a:off x="1719942" y="1714648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 5 10"/>
          <p:cNvSpPr/>
          <p:nvPr/>
        </p:nvSpPr>
        <p:spPr>
          <a:xfrm>
            <a:off x="1719942" y="3179444"/>
            <a:ext cx="261258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44230" y="5625483"/>
            <a:ext cx="854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moments to probe specific condensates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1393371" y="5743699"/>
            <a:ext cx="587829" cy="348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6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280708" y="347691"/>
            <a:ext cx="263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Method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4676" y="1142642"/>
            <a:ext cx="531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Vector meson dominance model: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237739" y="2297572"/>
            <a:ext cx="5682941" cy="445636"/>
            <a:chOff x="2026508" y="2371712"/>
            <a:chExt cx="5682941" cy="445636"/>
          </a:xfrm>
        </p:grpSpPr>
        <p:sp>
          <p:nvSpPr>
            <p:cNvPr id="8" name="フリーフォーム 7"/>
            <p:cNvSpPr/>
            <p:nvPr/>
          </p:nvSpPr>
          <p:spPr>
            <a:xfrm>
              <a:off x="2026508" y="2372490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3781168" y="2594919"/>
              <a:ext cx="217478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3780000" y="2520000"/>
              <a:ext cx="217478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フリーフォーム 11"/>
            <p:cNvSpPr/>
            <p:nvPr/>
          </p:nvSpPr>
          <p:spPr>
            <a:xfrm rot="10800000">
              <a:off x="5954789" y="2371712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3672000" y="2484000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874470" y="2465371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円/楕円 27"/>
          <p:cNvSpPr/>
          <p:nvPr/>
        </p:nvSpPr>
        <p:spPr>
          <a:xfrm>
            <a:off x="5403808" y="1842765"/>
            <a:ext cx="422171" cy="5560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870501" y="2230687"/>
            <a:ext cx="510034" cy="51898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>
            <a:stCxn id="29" idx="6"/>
          </p:cNvCxnSpPr>
          <p:nvPr/>
        </p:nvCxnSpPr>
        <p:spPr>
          <a:xfrm>
            <a:off x="5380535" y="2490179"/>
            <a:ext cx="916768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3946766" y="2490179"/>
            <a:ext cx="919789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グループ化 62"/>
          <p:cNvGrpSpPr/>
          <p:nvPr/>
        </p:nvGrpSpPr>
        <p:grpSpPr>
          <a:xfrm>
            <a:off x="3528401" y="4737304"/>
            <a:ext cx="3189233" cy="469066"/>
            <a:chOff x="4385459" y="4693771"/>
            <a:chExt cx="3189233" cy="469066"/>
          </a:xfrm>
        </p:grpSpPr>
        <p:cxnSp>
          <p:nvCxnSpPr>
            <p:cNvPr id="46" name="直線コネクタ 45"/>
            <p:cNvCxnSpPr>
              <a:endCxn id="47" idx="2"/>
            </p:cNvCxnSpPr>
            <p:nvPr/>
          </p:nvCxnSpPr>
          <p:spPr>
            <a:xfrm>
              <a:off x="4385459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円/楕円 46"/>
            <p:cNvSpPr/>
            <p:nvPr/>
          </p:nvSpPr>
          <p:spPr>
            <a:xfrm>
              <a:off x="4768518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695275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/>
            <p:cNvCxnSpPr>
              <a:stCxn id="47" idx="6"/>
              <a:endCxn id="50" idx="2"/>
            </p:cNvCxnSpPr>
            <p:nvPr/>
          </p:nvCxnSpPr>
          <p:spPr>
            <a:xfrm>
              <a:off x="5312216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>
              <a:stCxn id="50" idx="6"/>
              <a:endCxn id="56" idx="2"/>
            </p:cNvCxnSpPr>
            <p:nvPr/>
          </p:nvCxnSpPr>
          <p:spPr>
            <a:xfrm flipV="1">
              <a:off x="6238973" y="4922371"/>
              <a:ext cx="383059" cy="118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円/楕円 55"/>
            <p:cNvSpPr/>
            <p:nvPr/>
          </p:nvSpPr>
          <p:spPr>
            <a:xfrm>
              <a:off x="6622032" y="4693771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>
              <a:stCxn id="56" idx="6"/>
            </p:cNvCxnSpPr>
            <p:nvPr/>
          </p:nvCxnSpPr>
          <p:spPr>
            <a:xfrm>
              <a:off x="7165730" y="4922371"/>
              <a:ext cx="4089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円/楕円 29"/>
          <p:cNvSpPr/>
          <p:nvPr/>
        </p:nvSpPr>
        <p:spPr>
          <a:xfrm>
            <a:off x="3766766" y="3637070"/>
            <a:ext cx="2712504" cy="269553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1"/>
          <p:cNvSpPr txBox="1">
            <a:spLocks noChangeArrowheads="1"/>
          </p:cNvSpPr>
          <p:nvPr/>
        </p:nvSpPr>
        <p:spPr bwMode="auto">
          <a:xfrm>
            <a:off x="7380123" y="4587998"/>
            <a:ext cx="43464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Kaon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-loops introduce self-energy corrections to the </a:t>
            </a:r>
            <a:r>
              <a:rPr lang="el-GR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 propagator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46" y="2021974"/>
            <a:ext cx="354009" cy="3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59" y="2043302"/>
            <a:ext cx="447467" cy="28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91" y="1873113"/>
            <a:ext cx="283207" cy="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58" y="2882952"/>
            <a:ext cx="283207" cy="3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6" y="2907665"/>
            <a:ext cx="283207" cy="32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37" y="3791240"/>
            <a:ext cx="283207" cy="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59" y="4429742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11" y="4426881"/>
            <a:ext cx="34492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04" y="4427348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6" y="5288888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21" y="5238078"/>
            <a:ext cx="33278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65" y="5294400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73255" y="338817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happens in nuclear matter?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0" name="テキスト ボックス 1"/>
          <p:cNvSpPr txBox="1">
            <a:spLocks noChangeArrowheads="1"/>
          </p:cNvSpPr>
          <p:nvPr/>
        </p:nvSpPr>
        <p:spPr bwMode="auto">
          <a:xfrm>
            <a:off x="5467559" y="4198854"/>
            <a:ext cx="2930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Forward KN (or KN) scattering amplitude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6471860" y="4275056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大かっこ 96"/>
          <p:cNvSpPr/>
          <p:nvPr/>
        </p:nvSpPr>
        <p:spPr>
          <a:xfrm>
            <a:off x="4834944" y="5041364"/>
            <a:ext cx="3356288" cy="1072090"/>
          </a:xfrm>
          <a:prstGeom prst="bracketPair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1"/>
          <p:cNvSpPr txBox="1">
            <a:spLocks noChangeArrowheads="1"/>
          </p:cNvSpPr>
          <p:nvPr/>
        </p:nvSpPr>
        <p:spPr bwMode="auto">
          <a:xfrm>
            <a:off x="5031946" y="5097791"/>
            <a:ext cx="31592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If working at linear order in density, the free scattering amplitudes can be used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3398815" y="2450327"/>
            <a:ext cx="762789" cy="761020"/>
            <a:chOff x="4487699" y="1128773"/>
            <a:chExt cx="762789" cy="761020"/>
          </a:xfrm>
        </p:grpSpPr>
        <p:sp>
          <p:nvSpPr>
            <p:cNvPr id="84" name="円/楕円 83"/>
            <p:cNvSpPr/>
            <p:nvPr/>
          </p:nvSpPr>
          <p:spPr>
            <a:xfrm>
              <a:off x="4487699" y="1128773"/>
              <a:ext cx="762789" cy="761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671350" y="115887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>
                  <a:solidFill>
                    <a:schemeClr val="tx2"/>
                  </a:solidFill>
                </a:rPr>
                <a:t>P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2241968" y="2465119"/>
            <a:ext cx="762789" cy="761020"/>
            <a:chOff x="6124403" y="1327613"/>
            <a:chExt cx="762789" cy="761020"/>
          </a:xfrm>
        </p:grpSpPr>
        <p:sp>
          <p:nvSpPr>
            <p:cNvPr id="81" name="円/楕円 80"/>
            <p:cNvSpPr/>
            <p:nvPr/>
          </p:nvSpPr>
          <p:spPr>
            <a:xfrm>
              <a:off x="6124403" y="1327613"/>
              <a:ext cx="762789" cy="761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277040" y="135962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>
                  <a:solidFill>
                    <a:schemeClr val="tx2"/>
                  </a:solidFill>
                </a:rPr>
                <a:t>N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フリーフォーム 3"/>
          <p:cNvSpPr/>
          <p:nvPr/>
        </p:nvSpPr>
        <p:spPr>
          <a:xfrm>
            <a:off x="351708" y="2098345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2106368" y="2320774"/>
            <a:ext cx="21747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105200" y="2245855"/>
            <a:ext cx="21747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 rot="10800000">
            <a:off x="4279989" y="2097567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997200" y="2209855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199670" y="2191226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937577" y="2023441"/>
            <a:ext cx="510034" cy="51898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51" idx="6"/>
          </p:cNvCxnSpPr>
          <p:nvPr/>
        </p:nvCxnSpPr>
        <p:spPr>
          <a:xfrm>
            <a:off x="3447611" y="2282933"/>
            <a:ext cx="916768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2013842" y="2282933"/>
            <a:ext cx="919789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>
            <a:off x="1833150" y="3437676"/>
            <a:ext cx="2712504" cy="269553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>
            <a:off x="3993660" y="4785445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1614141" y="4785445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フリーフォーム 64"/>
          <p:cNvSpPr/>
          <p:nvPr/>
        </p:nvSpPr>
        <p:spPr>
          <a:xfrm>
            <a:off x="2330301" y="4084935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2342657" y="4801637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3479478" y="4789279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283606" y="467220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881073" y="4690501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2822946" y="4974632"/>
            <a:ext cx="650353" cy="566536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accent2">
                <a:lumMod val="20000"/>
                <a:lumOff val="80000"/>
              </a:schemeClr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>
            <a:endCxn id="72" idx="3"/>
          </p:cNvCxnSpPr>
          <p:nvPr/>
        </p:nvCxnSpPr>
        <p:spPr>
          <a:xfrm flipV="1">
            <a:off x="2363925" y="5458201"/>
            <a:ext cx="554263" cy="2559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72" idx="5"/>
          </p:cNvCxnSpPr>
          <p:nvPr/>
        </p:nvCxnSpPr>
        <p:spPr>
          <a:xfrm flipH="1" flipV="1">
            <a:off x="3378057" y="5458201"/>
            <a:ext cx="595692" cy="2673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>
            <a:off x="3517101" y="4552797"/>
            <a:ext cx="1942904" cy="6074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1" y="1446422"/>
            <a:ext cx="283207" cy="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4" name="図 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48" y="3721701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8" name="図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40" y="5083972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9" name="図 5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03" y="509779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0" name="図 5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32" y="5703578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1" name="図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43" y="5715009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50" name="グループ化 49"/>
          <p:cNvGrpSpPr/>
          <p:nvPr/>
        </p:nvGrpSpPr>
        <p:grpSpPr>
          <a:xfrm>
            <a:off x="2185518" y="1371671"/>
            <a:ext cx="762789" cy="761020"/>
            <a:chOff x="4487699" y="1128773"/>
            <a:chExt cx="762789" cy="761020"/>
          </a:xfrm>
        </p:grpSpPr>
        <p:sp>
          <p:nvSpPr>
            <p:cNvPr id="74" name="円/楕円 73"/>
            <p:cNvSpPr/>
            <p:nvPr/>
          </p:nvSpPr>
          <p:spPr>
            <a:xfrm>
              <a:off x="4487699" y="1128773"/>
              <a:ext cx="762789" cy="761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671350" y="115887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>
                  <a:solidFill>
                    <a:schemeClr val="tx2"/>
                  </a:solidFill>
                </a:rPr>
                <a:t>P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466490" y="1336765"/>
            <a:ext cx="762789" cy="761020"/>
            <a:chOff x="6124403" y="1327613"/>
            <a:chExt cx="762789" cy="761020"/>
          </a:xfrm>
        </p:grpSpPr>
        <p:sp>
          <p:nvSpPr>
            <p:cNvPr id="77" name="円/楕円 76"/>
            <p:cNvSpPr/>
            <p:nvPr/>
          </p:nvSpPr>
          <p:spPr>
            <a:xfrm>
              <a:off x="6124403" y="1327613"/>
              <a:ext cx="762789" cy="761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277040" y="135962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>
                  <a:solidFill>
                    <a:schemeClr val="tx2"/>
                  </a:solidFill>
                </a:rPr>
                <a:t>N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9079" y="1336765"/>
            <a:ext cx="3068983" cy="22762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1194" y="3721733"/>
            <a:ext cx="3056868" cy="2267177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9019212" y="6097594"/>
            <a:ext cx="307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1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1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16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1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370674" y="2903245"/>
            <a:ext cx="295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 fit based on SU(3) chiral effective field theory</a:t>
            </a:r>
            <a:endParaRPr kumimoji="1" lang="en-US" altLang="ja-JP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上矢印 9"/>
          <p:cNvSpPr/>
          <p:nvPr/>
        </p:nvSpPr>
        <p:spPr>
          <a:xfrm>
            <a:off x="6554739" y="3577437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上矢印 65"/>
          <p:cNvSpPr/>
          <p:nvPr/>
        </p:nvSpPr>
        <p:spPr>
          <a:xfrm rot="3738235">
            <a:off x="8173509" y="2710414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上矢印 66"/>
          <p:cNvSpPr/>
          <p:nvPr/>
        </p:nvSpPr>
        <p:spPr>
          <a:xfrm rot="7368415">
            <a:off x="8184672" y="3389132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7" grpId="0" animBg="1"/>
      <p:bldP spid="98" grpId="0"/>
      <p:bldP spid="51" grpId="0" animBg="1"/>
      <p:bldP spid="55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63" grpId="0"/>
      <p:bldP spid="64" grpId="0"/>
      <p:bldP spid="10" grpId="0" animBg="1"/>
      <p:bldP spid="66" grpId="0" animBg="1"/>
      <p:bldP spid="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22434" y="314104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(Spectral Density)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69" y="1108666"/>
            <a:ext cx="4936063" cy="35337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826" y="1100750"/>
            <a:ext cx="4997463" cy="3533709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1508551" y="3777933"/>
            <a:ext cx="593124" cy="134823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80916" y="5122479"/>
            <a:ext cx="3841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Takes into account further KN-interactions</a:t>
            </a:r>
            <a:r>
              <a:rPr lang="ja-JP" altLang="en-US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 intermediate hyperons, such as: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020315" y="5214086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031783" y="5653535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3652264" y="5653535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4368424" y="4953025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4380780" y="5669727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5517601" y="5657369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321729" y="554029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919196" y="5558591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endCxn id="29" idx="3"/>
          </p:cNvCxnSpPr>
          <p:nvPr/>
        </p:nvCxnSpPr>
        <p:spPr>
          <a:xfrm flipV="1">
            <a:off x="4005581" y="6138389"/>
            <a:ext cx="830017" cy="3674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5428537" y="6102213"/>
            <a:ext cx="815727" cy="4036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812073" y="6001276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366262" y="6005430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4862694" y="6102213"/>
            <a:ext cx="64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4862694" y="6057514"/>
            <a:ext cx="61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45"/>
          <p:cNvSpPr/>
          <p:nvPr/>
        </p:nvSpPr>
        <p:spPr>
          <a:xfrm>
            <a:off x="8810368" y="3479112"/>
            <a:ext cx="778476" cy="59764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9199606" y="4239199"/>
            <a:ext cx="1" cy="59713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681093" y="4809278"/>
            <a:ext cx="3841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Asymmetric modification of the spectrum.                                            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necessarily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parametrizable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by a simple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Breit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-Wigner peak!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Important message for future E16 experiment at J-PARC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41" y="5084617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92" y="5797616"/>
            <a:ext cx="201049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63" y="5952062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6" y="596588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82" y="650666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63" y="651960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46" grpId="0" animBg="1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94780" y="301748"/>
            <a:ext cx="923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 analysis of obtained spectral functions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657" y="1013869"/>
            <a:ext cx="605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point: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Borel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-type QCD sum rules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右矢印 17"/>
          <p:cNvSpPr>
            <a:spLocks noChangeArrowheads="1"/>
          </p:cNvSpPr>
          <p:nvPr/>
        </p:nvSpPr>
        <p:spPr bwMode="auto">
          <a:xfrm rot="5400000">
            <a:off x="4882590" y="3857330"/>
            <a:ext cx="980772" cy="6405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2829" y="3840839"/>
            <a:ext cx="213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Large M limit</a:t>
            </a:r>
          </a:p>
        </p:txBody>
      </p:sp>
      <p:sp>
        <p:nvSpPr>
          <p:cNvPr id="27" name="右中かっこ 26"/>
          <p:cNvSpPr/>
          <p:nvPr/>
        </p:nvSpPr>
        <p:spPr>
          <a:xfrm>
            <a:off x="7353380" y="4905627"/>
            <a:ext cx="370702" cy="1572659"/>
          </a:xfrm>
          <a:prstGeom prst="rightBrace">
            <a:avLst>
              <a:gd name="adj1" fmla="val 38333"/>
              <a:gd name="adj2" fmla="val 492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77194" y="5338013"/>
            <a:ext cx="156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Finite-energy sum rules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16" y="1534667"/>
            <a:ext cx="2659801" cy="5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66" y="1570788"/>
            <a:ext cx="5160614" cy="4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84" y="2479218"/>
            <a:ext cx="1818592" cy="3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05" y="2445026"/>
            <a:ext cx="3656367" cy="4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46" y="2985579"/>
            <a:ext cx="1138869" cy="3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11" y="2991224"/>
            <a:ext cx="6847557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9" y="3954661"/>
            <a:ext cx="4041606" cy="2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22" y="4705502"/>
            <a:ext cx="2994908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39" y="5329539"/>
            <a:ext cx="3123712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03" y="5935139"/>
            <a:ext cx="3290310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53000" y="132366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 bwMode="auto">
          <a:xfrm rot="14659779">
            <a:off x="4755750" y="2805012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179" y="2207259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shift in nuclear matter constrains the strangeness content of the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nucleon: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50282" y="3070975"/>
            <a:ext cx="597135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Increasing </a:t>
            </a:r>
            <a:r>
              <a:rPr lang="el-GR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matter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37" y="3098512"/>
            <a:ext cx="2493564" cy="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0" name="下矢印 19"/>
          <p:cNvSpPr/>
          <p:nvPr/>
        </p:nvSpPr>
        <p:spPr bwMode="auto">
          <a:xfrm rot="17676537">
            <a:off x="4755750" y="3420489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50282" y="3686452"/>
            <a:ext cx="62192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Decreasing </a:t>
            </a:r>
            <a:r>
              <a:rPr lang="el-GR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</a:t>
            </a: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matter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55" y="3714930"/>
            <a:ext cx="2493564" cy="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92179" y="4472609"/>
            <a:ext cx="1107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We have computed the </a:t>
            </a:r>
            <a:r>
              <a:rPr lang="el-GR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meson spectral density in vacuum and nuclear matter based on an effective vector dominance model and the latest experimental constraints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 bwMode="auto">
          <a:xfrm rot="16200000">
            <a:off x="1842616" y="5213063"/>
            <a:ext cx="461963" cy="9271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83767" y="5445631"/>
            <a:ext cx="784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Non-symmetric behavior of peak in nuclear matter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下矢印 18"/>
          <p:cNvSpPr/>
          <p:nvPr/>
        </p:nvSpPr>
        <p:spPr bwMode="auto">
          <a:xfrm rot="16200000">
            <a:off x="1842616" y="5795239"/>
            <a:ext cx="461963" cy="9271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43453" y="6027808"/>
            <a:ext cx="848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Moments provide direct links between QCD condensates and experimentally measurable quantities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2179" y="838717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/>
              </a:rPr>
              <a:t>QCD sum rule calculations suggest that the D meson mass increases with increasing density:</a:t>
            </a:r>
            <a:endParaRPr lang="en-US" altLang="ja-JP" sz="2400" dirty="0" smtClean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39" y="1725858"/>
            <a:ext cx="710159" cy="3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星 5 22"/>
          <p:cNvSpPr/>
          <p:nvPr/>
        </p:nvSpPr>
        <p:spPr>
          <a:xfrm>
            <a:off x="171229" y="928232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星 5 24"/>
          <p:cNvSpPr/>
          <p:nvPr/>
        </p:nvSpPr>
        <p:spPr>
          <a:xfrm>
            <a:off x="171228" y="226800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星 5 25"/>
          <p:cNvSpPr/>
          <p:nvPr/>
        </p:nvSpPr>
        <p:spPr>
          <a:xfrm>
            <a:off x="171227" y="453600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 bwMode="auto">
          <a:xfrm rot="14659779">
            <a:off x="4170896" y="1412731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64" y="1708997"/>
            <a:ext cx="800820" cy="2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67606" y="1597738"/>
            <a:ext cx="375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m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ost important parameter: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07120" y="2762128"/>
            <a:ext cx="412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22930" y="227607"/>
            <a:ext cx="919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moments to constrain the strange sigma term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11" y="965936"/>
            <a:ext cx="6469219" cy="85050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584" y="2428045"/>
            <a:ext cx="6260275" cy="4186757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5729655" y="1924536"/>
            <a:ext cx="420129" cy="395416"/>
          </a:xfrm>
          <a:prstGeom prst="downArrow">
            <a:avLst>
              <a:gd name="adj1" fmla="val 323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6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30774" y="398781"/>
            <a:ext cx="277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677" y="128165"/>
            <a:ext cx="3614543" cy="25725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16" y="3053808"/>
            <a:ext cx="4322439" cy="3103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71" y="3053808"/>
            <a:ext cx="4352921" cy="3115326"/>
          </a:xfrm>
          <a:prstGeom prst="rect">
            <a:avLst/>
          </a:prstGeom>
        </p:spPr>
      </p:pic>
      <p:sp>
        <p:nvSpPr>
          <p:cNvPr id="11" name="曲折矢印 10"/>
          <p:cNvSpPr/>
          <p:nvPr/>
        </p:nvSpPr>
        <p:spPr>
          <a:xfrm rot="5400000">
            <a:off x="8718838" y="1446806"/>
            <a:ext cx="1260389" cy="10198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曲折矢印 11"/>
          <p:cNvSpPr/>
          <p:nvPr/>
        </p:nvSpPr>
        <p:spPr>
          <a:xfrm rot="5400000" flipV="1">
            <a:off x="3223142" y="1497278"/>
            <a:ext cx="1260389" cy="9188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67955" y="6283692"/>
            <a:ext cx="57185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K. Suzuki, P. Gubler and M. Oka, Phys. Rev. C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93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045209 (2016). </a:t>
            </a:r>
          </a:p>
        </p:txBody>
      </p:sp>
    </p:spTree>
    <p:extLst>
      <p:ext uri="{BB962C8B-B14F-4D97-AF65-F5344CB8AC3E}">
        <p14:creationId xmlns:p14="http://schemas.microsoft.com/office/powerpoint/2010/main" val="369549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79317" y="163756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28326" y="4117834"/>
            <a:ext cx="254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meson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532294" y="4241843"/>
            <a:ext cx="2935154" cy="2461225"/>
            <a:chOff x="6477676" y="2600433"/>
            <a:chExt cx="4466948" cy="3862739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9633027" y="3961187"/>
              <a:ext cx="1311597" cy="1124058"/>
              <a:chOff x="8054399" y="2688591"/>
              <a:chExt cx="1324377" cy="1148981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3" name="フローチャート: 結合子 12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9" name="図 38"/>
                <p:cNvPicPr>
                  <a:picLocks noChangeAspect="1"/>
                </p:cNvPicPr>
                <p:nvPr>
                  <p:custDataLst>
                    <p:tags r:id="rId62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3" name="グループ化 4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1" name="フローチャート: 結合子 2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1" name="図 40"/>
                <p:cNvPicPr>
                  <a:picLocks noChangeAspect="1"/>
                </p:cNvPicPr>
                <p:nvPr>
                  <p:custDataLst>
                    <p:tags r:id="rId61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グループ化 4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45" name="フローチャート: 結合子 4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6" name="図 45"/>
                <p:cNvPicPr>
                  <a:picLocks noChangeAspect="1"/>
                </p:cNvPicPr>
                <p:nvPr>
                  <p:custDataLst>
                    <p:tags r:id="rId6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0" name="グループ化 59"/>
            <p:cNvGrpSpPr/>
            <p:nvPr/>
          </p:nvGrpSpPr>
          <p:grpSpPr>
            <a:xfrm>
              <a:off x="7359911" y="5307359"/>
              <a:ext cx="1283583" cy="1155813"/>
              <a:chOff x="7438079" y="4562659"/>
              <a:chExt cx="1283583" cy="1155813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48" name="フローチャート: 結合子 47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9" name="図 48"/>
                <p:cNvPicPr>
                  <a:picLocks noChangeAspect="1"/>
                </p:cNvPicPr>
                <p:nvPr>
                  <p:custDataLst>
                    <p:tags r:id="rId59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51" name="フローチャート: 結合子 5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2" name="図 51"/>
                <p:cNvPicPr>
                  <a:picLocks noChangeAspect="1"/>
                </p:cNvPicPr>
                <p:nvPr>
                  <p:custDataLst>
                    <p:tags r:id="rId58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グループ化 55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57" name="フローチャート: 結合子 5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8" name="図 57"/>
                <p:cNvPicPr>
                  <a:picLocks noChangeAspect="1"/>
                </p:cNvPicPr>
                <p:nvPr>
                  <p:custDataLst>
                    <p:tags r:id="rId57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1" name="グループ化 70"/>
            <p:cNvGrpSpPr/>
            <p:nvPr/>
          </p:nvGrpSpPr>
          <p:grpSpPr>
            <a:xfrm>
              <a:off x="9162643" y="2706879"/>
              <a:ext cx="1283583" cy="1155813"/>
              <a:chOff x="7438079" y="4562659"/>
              <a:chExt cx="1283583" cy="1155813"/>
            </a:xfrm>
          </p:grpSpPr>
          <p:grpSp>
            <p:nvGrpSpPr>
              <p:cNvPr id="72" name="グループ化 7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79" name="フローチャート: 結合子 7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0" name="図 79"/>
                <p:cNvPicPr>
                  <a:picLocks noChangeAspect="1"/>
                </p:cNvPicPr>
                <p:nvPr>
                  <p:custDataLst>
                    <p:tags r:id="rId56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グループ化 7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77" name="フローチャート: 結合子 7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8" name="図 77"/>
                <p:cNvPicPr>
                  <a:picLocks noChangeAspect="1"/>
                </p:cNvPicPr>
                <p:nvPr>
                  <p:custDataLst>
                    <p:tags r:id="rId55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4" name="グループ化 7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75" name="フローチャート: 結合子 7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6" name="図 75"/>
                <p:cNvPicPr>
                  <a:picLocks noChangeAspect="1"/>
                </p:cNvPicPr>
                <p:nvPr>
                  <p:custDataLst>
                    <p:tags r:id="rId54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1" name="グループ化 80"/>
            <p:cNvGrpSpPr/>
            <p:nvPr/>
          </p:nvGrpSpPr>
          <p:grpSpPr>
            <a:xfrm>
              <a:off x="8486731" y="4540163"/>
              <a:ext cx="1283583" cy="1155813"/>
              <a:chOff x="7438079" y="4562659"/>
              <a:chExt cx="1283583" cy="1155813"/>
            </a:xfrm>
          </p:grpSpPr>
          <p:grpSp>
            <p:nvGrpSpPr>
              <p:cNvPr id="82" name="グループ化 8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89" name="フローチャート: 結合子 8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0" name="図 89"/>
                <p:cNvPicPr>
                  <a:picLocks noChangeAspect="1"/>
                </p:cNvPicPr>
                <p:nvPr>
                  <p:custDataLst>
                    <p:tags r:id="rId53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グループ化 8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87" name="フローチャート: 結合子 8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8" name="図 87"/>
                <p:cNvPicPr>
                  <a:picLocks noChangeAspect="1"/>
                </p:cNvPicPr>
                <p:nvPr>
                  <p:custDataLst>
                    <p:tags r:id="rId52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85" name="フローチャート: 結合子 8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6" name="図 85"/>
                <p:cNvPicPr>
                  <a:picLocks noChangeAspect="1"/>
                </p:cNvPicPr>
                <p:nvPr>
                  <p:custDataLst>
                    <p:tags r:id="rId51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1" name="グループ化 90"/>
            <p:cNvGrpSpPr/>
            <p:nvPr/>
          </p:nvGrpSpPr>
          <p:grpSpPr>
            <a:xfrm>
              <a:off x="6549007" y="3253211"/>
              <a:ext cx="1283583" cy="1155813"/>
              <a:chOff x="7438079" y="4562659"/>
              <a:chExt cx="1283583" cy="1155813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99" name="フローチャート: 結合子 9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0" name="図 99"/>
                <p:cNvPicPr>
                  <a:picLocks noChangeAspect="1"/>
                </p:cNvPicPr>
                <p:nvPr>
                  <p:custDataLst>
                    <p:tags r:id="rId5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97" name="フローチャート: 結合子 9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8" name="図 97"/>
                <p:cNvPicPr>
                  <a:picLocks noChangeAspect="1"/>
                </p:cNvPicPr>
                <p:nvPr>
                  <p:custDataLst>
                    <p:tags r:id="rId49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95" name="フローチャート: 結合子 9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6" name="図 95"/>
                <p:cNvPicPr>
                  <a:picLocks noChangeAspect="1"/>
                </p:cNvPicPr>
                <p:nvPr>
                  <p:custDataLst>
                    <p:tags r:id="rId48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1" name="グループ化 100"/>
            <p:cNvGrpSpPr/>
            <p:nvPr/>
          </p:nvGrpSpPr>
          <p:grpSpPr>
            <a:xfrm>
              <a:off x="6477676" y="4369894"/>
              <a:ext cx="1368728" cy="1142393"/>
              <a:chOff x="8054399" y="2688591"/>
              <a:chExt cx="1324377" cy="1148981"/>
            </a:xfrm>
          </p:grpSpPr>
          <p:grpSp>
            <p:nvGrpSpPr>
              <p:cNvPr id="102" name="グループ化 10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09" name="フローチャート: 結合子 10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0" name="図 109"/>
                <p:cNvPicPr>
                  <a:picLocks noChangeAspect="1"/>
                </p:cNvPicPr>
                <p:nvPr>
                  <p:custDataLst>
                    <p:tags r:id="rId47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グループ化 10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07" name="フローチャート: 結合子 10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8" name="図 107"/>
                <p:cNvPicPr>
                  <a:picLocks noChangeAspect="1"/>
                </p:cNvPicPr>
                <p:nvPr>
                  <p:custDataLst>
                    <p:tags r:id="rId46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4" name="グループ化 10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05" name="フローチャート: 結合子 10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6" name="図 105"/>
                <p:cNvPicPr>
                  <a:picLocks noChangeAspect="1"/>
                </p:cNvPicPr>
                <p:nvPr>
                  <p:custDataLst>
                    <p:tags r:id="rId45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11" name="グループ化 110"/>
            <p:cNvGrpSpPr/>
            <p:nvPr/>
          </p:nvGrpSpPr>
          <p:grpSpPr>
            <a:xfrm>
              <a:off x="9510833" y="5178108"/>
              <a:ext cx="1356320" cy="1164904"/>
              <a:chOff x="8054399" y="2688591"/>
              <a:chExt cx="1324377" cy="1148981"/>
            </a:xfrm>
          </p:grpSpPr>
          <p:grpSp>
            <p:nvGrpSpPr>
              <p:cNvPr id="112" name="グループ化 11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19" name="フローチャート: 結合子 11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0" name="図 119"/>
                <p:cNvPicPr>
                  <a:picLocks noChangeAspect="1"/>
                </p:cNvPicPr>
                <p:nvPr>
                  <p:custDataLst>
                    <p:tags r:id="rId44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グループ化 11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17" name="フローチャート: 結合子 11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8" name="図 117"/>
                <p:cNvPicPr>
                  <a:picLocks noChangeAspect="1"/>
                </p:cNvPicPr>
                <p:nvPr>
                  <p:custDataLst>
                    <p:tags r:id="rId43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4" name="グループ化 11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15" name="フローチャート: 結合子 11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6" name="図 115"/>
                <p:cNvPicPr>
                  <a:picLocks noChangeAspect="1"/>
                </p:cNvPicPr>
                <p:nvPr>
                  <p:custDataLst>
                    <p:tags r:id="rId42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1" name="グループ化 120"/>
            <p:cNvGrpSpPr/>
            <p:nvPr/>
          </p:nvGrpSpPr>
          <p:grpSpPr>
            <a:xfrm>
              <a:off x="7694044" y="2600433"/>
              <a:ext cx="1357311" cy="1177755"/>
              <a:chOff x="8054399" y="2688591"/>
              <a:chExt cx="1324377" cy="1148981"/>
            </a:xfrm>
          </p:grpSpPr>
          <p:grpSp>
            <p:nvGrpSpPr>
              <p:cNvPr id="122" name="グループ化 12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29" name="フローチャート: 結合子 12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30" name="図 129"/>
                <p:cNvPicPr>
                  <a:picLocks noChangeAspect="1"/>
                </p:cNvPicPr>
                <p:nvPr>
                  <p:custDataLst>
                    <p:tags r:id="rId41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3" name="グループ化 12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27" name="フローチャート: 結合子 12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8" name="図 127"/>
                <p:cNvPicPr>
                  <a:picLocks noChangeAspect="1"/>
                </p:cNvPicPr>
                <p:nvPr>
                  <p:custDataLst>
                    <p:tags r:id="rId40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4" name="グループ化 12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25" name="フローチャート: 結合子 12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6" name="図 125"/>
                <p:cNvPicPr>
                  <a:picLocks noChangeAspect="1"/>
                </p:cNvPicPr>
                <p:nvPr>
                  <p:custDataLst>
                    <p:tags r:id="rId39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41" name="グループ化 140"/>
            <p:cNvGrpSpPr/>
            <p:nvPr/>
          </p:nvGrpSpPr>
          <p:grpSpPr>
            <a:xfrm>
              <a:off x="8239291" y="3928340"/>
              <a:ext cx="1188073" cy="529264"/>
              <a:chOff x="1895142" y="3691115"/>
              <a:chExt cx="1318458" cy="593646"/>
            </a:xfrm>
          </p:grpSpPr>
          <p:sp>
            <p:nvSpPr>
              <p:cNvPr id="142" name="フローチャート: 結合子 141"/>
              <p:cNvSpPr/>
              <p:nvPr/>
            </p:nvSpPr>
            <p:spPr>
              <a:xfrm>
                <a:off x="2595762" y="3691637"/>
                <a:ext cx="617838" cy="593124"/>
              </a:xfrm>
              <a:prstGeom prst="flowChartConnector">
                <a:avLst/>
              </a:prstGeom>
              <a:solidFill>
                <a:srgbClr val="BAC711"/>
              </a:solidFill>
              <a:ln>
                <a:solidFill>
                  <a:srgbClr val="BAC7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ローチャート: 結合子 142"/>
              <p:cNvSpPr/>
              <p:nvPr/>
            </p:nvSpPr>
            <p:spPr>
              <a:xfrm>
                <a:off x="1895142" y="3691115"/>
                <a:ext cx="617838" cy="593124"/>
              </a:xfrm>
              <a:prstGeom prst="flowChartConnector">
                <a:avLst/>
              </a:prstGeom>
              <a:solidFill>
                <a:srgbClr val="DB2E0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44" name="図 143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6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424" y="3837572"/>
                <a:ext cx="271274" cy="30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145" name="図 144"/>
              <p:cNvPicPr>
                <a:picLocks noChangeAspect="1"/>
              </p:cNvPicPr>
              <p:nvPr>
                <p:custDataLst>
                  <p:tags r:id="rId38"/>
                </p:custDataLst>
              </p:nvPr>
            </p:nvPicPr>
            <p:blipFill>
              <a:blip r:embed="rId6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185" y="3827823"/>
                <a:ext cx="328992" cy="35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3" name="グループ化 2"/>
          <p:cNvGrpSpPr/>
          <p:nvPr/>
        </p:nvGrpSpPr>
        <p:grpSpPr>
          <a:xfrm>
            <a:off x="1986284" y="5141942"/>
            <a:ext cx="1065772" cy="454699"/>
            <a:chOff x="1895142" y="3691115"/>
            <a:chExt cx="1318458" cy="593646"/>
          </a:xfrm>
        </p:grpSpPr>
        <p:sp>
          <p:nvSpPr>
            <p:cNvPr id="9" name="フローチャート: 結合子 8"/>
            <p:cNvSpPr/>
            <p:nvPr/>
          </p:nvSpPr>
          <p:spPr>
            <a:xfrm>
              <a:off x="2595762" y="3691637"/>
              <a:ext cx="617838" cy="593124"/>
            </a:xfrm>
            <a:prstGeom prst="flowChartConnector">
              <a:avLst/>
            </a:prstGeom>
            <a:solidFill>
              <a:srgbClr val="BAC711"/>
            </a:solidFill>
            <a:ln>
              <a:solidFill>
                <a:srgbClr val="BAC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/>
            <p:cNvSpPr/>
            <p:nvPr/>
          </p:nvSpPr>
          <p:spPr>
            <a:xfrm>
              <a:off x="1895142" y="3691115"/>
              <a:ext cx="617838" cy="593124"/>
            </a:xfrm>
            <a:prstGeom prst="flowChartConnector">
              <a:avLst/>
            </a:prstGeom>
            <a:solidFill>
              <a:srgbClr val="DB2E0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185" y="3827823"/>
              <a:ext cx="328992" cy="35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150" y="3842162"/>
              <a:ext cx="271274" cy="3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2489972" y="1988096"/>
            <a:ext cx="1044000" cy="478971"/>
            <a:chOff x="1824028" y="4732415"/>
            <a:chExt cx="1044000" cy="478971"/>
          </a:xfrm>
        </p:grpSpPr>
        <p:sp>
          <p:nvSpPr>
            <p:cNvPr id="132" name="フローチャート: 結合子 131"/>
            <p:cNvSpPr/>
            <p:nvPr/>
          </p:nvSpPr>
          <p:spPr>
            <a:xfrm>
              <a:off x="2378803" y="4732836"/>
              <a:ext cx="489225" cy="478550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ローチャート: 結合子 132"/>
            <p:cNvSpPr/>
            <p:nvPr/>
          </p:nvSpPr>
          <p:spPr>
            <a:xfrm>
              <a:off x="1824028" y="4732415"/>
              <a:ext cx="489225" cy="478550"/>
            </a:xfrm>
            <a:prstGeom prst="flowChartConnector">
              <a:avLst/>
            </a:prstGeom>
            <a:solidFill>
              <a:srgbClr val="03ED19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4" name="図 133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692" y="4862499"/>
              <a:ext cx="196140" cy="221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35" name="図 134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882" y="4816458"/>
              <a:ext cx="210405" cy="303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2524882" y="2649581"/>
            <a:ext cx="1044000" cy="478800"/>
            <a:chOff x="1858938" y="5393900"/>
            <a:chExt cx="1044000" cy="478800"/>
          </a:xfrm>
        </p:grpSpPr>
        <p:sp>
          <p:nvSpPr>
            <p:cNvPr id="137" name="フローチャート: 結合子 136"/>
            <p:cNvSpPr/>
            <p:nvPr/>
          </p:nvSpPr>
          <p:spPr>
            <a:xfrm>
              <a:off x="2413713" y="5394321"/>
              <a:ext cx="489225" cy="478379"/>
            </a:xfrm>
            <a:prstGeom prst="flowChartConnector">
              <a:avLst/>
            </a:prstGeom>
            <a:solidFill>
              <a:srgbClr val="474399"/>
            </a:solidFill>
            <a:ln>
              <a:solidFill>
                <a:srgbClr val="382C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ローチャート: 結合子 137"/>
            <p:cNvSpPr/>
            <p:nvPr/>
          </p:nvSpPr>
          <p:spPr>
            <a:xfrm>
              <a:off x="1858938" y="5393900"/>
              <a:ext cx="489225" cy="478379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9" name="図 138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633" y="5503423"/>
              <a:ext cx="217062" cy="26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40" name="図 139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095" y="5497614"/>
              <a:ext cx="192521" cy="267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148" name="テキスト ボックス 147"/>
          <p:cNvSpPr txBox="1"/>
          <p:nvPr/>
        </p:nvSpPr>
        <p:spPr>
          <a:xfrm>
            <a:off x="1499616" y="1000670"/>
            <a:ext cx="254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mesons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4" y="1985494"/>
            <a:ext cx="764958" cy="3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99" y="2689654"/>
            <a:ext cx="721610" cy="2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7535504" y="1243174"/>
            <a:ext cx="3011250" cy="2485010"/>
            <a:chOff x="6889201" y="4227635"/>
            <a:chExt cx="2834507" cy="2382857"/>
          </a:xfrm>
        </p:grpSpPr>
        <p:grpSp>
          <p:nvGrpSpPr>
            <p:cNvPr id="151" name="グループ化 150"/>
            <p:cNvGrpSpPr/>
            <p:nvPr/>
          </p:nvGrpSpPr>
          <p:grpSpPr>
            <a:xfrm>
              <a:off x="8891433" y="5067061"/>
              <a:ext cx="832275" cy="693412"/>
              <a:chOff x="8054399" y="2688591"/>
              <a:chExt cx="1324377" cy="1148981"/>
            </a:xfrm>
          </p:grpSpPr>
          <p:grpSp>
            <p:nvGrpSpPr>
              <p:cNvPr id="227" name="グループ化 226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34" name="フローチャート: 結合子 233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5" name="図 234"/>
                <p:cNvPicPr>
                  <a:picLocks noChangeAspect="1"/>
                </p:cNvPicPr>
                <p:nvPr>
                  <p:custDataLst>
                    <p:tags r:id="rId3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28" name="グループ化 227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32" name="フローチャート: 結合子 231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3" name="図 232"/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29" name="グループ化 228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230" name="フローチャート: 結合子 22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1" name="図 230"/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2" name="グループ化 151"/>
            <p:cNvGrpSpPr/>
            <p:nvPr/>
          </p:nvGrpSpPr>
          <p:grpSpPr>
            <a:xfrm>
              <a:off x="7449024" y="5897491"/>
              <a:ext cx="814499" cy="713001"/>
              <a:chOff x="7438079" y="4562659"/>
              <a:chExt cx="1283583" cy="1155813"/>
            </a:xfrm>
          </p:grpSpPr>
          <p:grpSp>
            <p:nvGrpSpPr>
              <p:cNvPr id="218" name="グループ化 217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25" name="フローチャート: 結合子 22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6" name="図 225"/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19" name="グループ化 218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23" name="フローチャート: 結合子 222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4" name="図 223"/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20" name="グループ化 219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21" name="フローチャート: 結合子 22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2" name="図 221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3" name="グループ化 152"/>
            <p:cNvGrpSpPr/>
            <p:nvPr/>
          </p:nvGrpSpPr>
          <p:grpSpPr>
            <a:xfrm>
              <a:off x="8592950" y="4293300"/>
              <a:ext cx="814499" cy="713001"/>
              <a:chOff x="7438079" y="4562659"/>
              <a:chExt cx="1283583" cy="1155813"/>
            </a:xfrm>
          </p:grpSpPr>
          <p:grpSp>
            <p:nvGrpSpPr>
              <p:cNvPr id="209" name="グループ化 208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16" name="フローチャート: 結合子 21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7" name="図 216"/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10" name="グループ化 209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14" name="フローチャート: 結合子 213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5" name="図 214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11" name="グループ化 210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12" name="フローチャート: 結合子 211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3" name="図 212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4" name="グループ化 153"/>
            <p:cNvGrpSpPr/>
            <p:nvPr/>
          </p:nvGrpSpPr>
          <p:grpSpPr>
            <a:xfrm>
              <a:off x="8164049" y="5424221"/>
              <a:ext cx="814499" cy="713001"/>
              <a:chOff x="7438079" y="4562659"/>
              <a:chExt cx="1283583" cy="1155813"/>
            </a:xfrm>
          </p:grpSpPr>
          <p:grpSp>
            <p:nvGrpSpPr>
              <p:cNvPr id="200" name="グループ化 199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07" name="フローチャート: 結合子 206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08" name="図 207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01" name="グループ化 200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05" name="フローチャート: 結合子 20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06" name="図 205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02" name="グループ化 201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03" name="フローチャート: 結合子 202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04" name="図 203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5" name="グループ化 154"/>
            <p:cNvGrpSpPr/>
            <p:nvPr/>
          </p:nvGrpSpPr>
          <p:grpSpPr>
            <a:xfrm>
              <a:off x="6934464" y="4630322"/>
              <a:ext cx="814499" cy="713001"/>
              <a:chOff x="7438079" y="4562659"/>
              <a:chExt cx="1283583" cy="1155813"/>
            </a:xfrm>
          </p:grpSpPr>
          <p:grpSp>
            <p:nvGrpSpPr>
              <p:cNvPr id="191" name="グループ化 190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98" name="フローチャート: 結合子 197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9" name="図 198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92" name="グループ化 191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96" name="フローチャート: 結合子 195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7" name="図 196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93" name="グループ化 192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194" name="フローチャート: 結合子 193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5" name="図 194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6" name="グループ化 155"/>
            <p:cNvGrpSpPr/>
            <p:nvPr/>
          </p:nvGrpSpPr>
          <p:grpSpPr>
            <a:xfrm>
              <a:off x="6889201" y="5319185"/>
              <a:ext cx="868528" cy="704723"/>
              <a:chOff x="8054399" y="2688591"/>
              <a:chExt cx="1324377" cy="1148981"/>
            </a:xfrm>
          </p:grpSpPr>
          <p:grpSp>
            <p:nvGrpSpPr>
              <p:cNvPr id="182" name="グループ化 18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89" name="フローチャート: 結合子 18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0" name="図 189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83" name="グループ化 18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87" name="フローチャート: 結合子 18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8" name="図 187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84" name="グループ化 18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85" name="フローチャート: 結合子 18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6" name="図 185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7" name="グループ化 156"/>
            <p:cNvGrpSpPr/>
            <p:nvPr/>
          </p:nvGrpSpPr>
          <p:grpSpPr>
            <a:xfrm>
              <a:off x="8813894" y="5817758"/>
              <a:ext cx="860654" cy="718609"/>
              <a:chOff x="8054399" y="2688591"/>
              <a:chExt cx="1324377" cy="1148981"/>
            </a:xfrm>
          </p:grpSpPr>
          <p:grpSp>
            <p:nvGrpSpPr>
              <p:cNvPr id="173" name="グループ化 172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80" name="フローチャート: 結合子 17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1" name="図 180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74" name="グループ化 173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78" name="フローチャート: 結合子 17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9" name="図 178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75" name="グループ化 174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76" name="フローチャート: 結合子 17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7" name="図 176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8" name="グループ化 157"/>
            <p:cNvGrpSpPr/>
            <p:nvPr/>
          </p:nvGrpSpPr>
          <p:grpSpPr>
            <a:xfrm>
              <a:off x="7661049" y="4227635"/>
              <a:ext cx="861283" cy="726537"/>
              <a:chOff x="8054399" y="2688591"/>
              <a:chExt cx="1324377" cy="1148981"/>
            </a:xfrm>
          </p:grpSpPr>
          <p:grpSp>
            <p:nvGrpSpPr>
              <p:cNvPr id="164" name="グループ化 163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71" name="フローチャート: 結合子 170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2" name="図 171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65" name="グループ化 164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69" name="フローチャート: 結合子 168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0" name="図 169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66" name="グループ化 165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67" name="フローチャート: 結合子 166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68" name="図 167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0" name="フローチャート: 結合子 159"/>
            <p:cNvSpPr/>
            <p:nvPr/>
          </p:nvSpPr>
          <p:spPr>
            <a:xfrm>
              <a:off x="8366102" y="5015922"/>
              <a:ext cx="392050" cy="365888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ローチャート: 結合子 160"/>
            <p:cNvSpPr/>
            <p:nvPr/>
          </p:nvSpPr>
          <p:spPr>
            <a:xfrm>
              <a:off x="7921523" y="5015600"/>
              <a:ext cx="392050" cy="365888"/>
            </a:xfrm>
            <a:prstGeom prst="flowChartConnector">
              <a:avLst/>
            </a:prstGeom>
            <a:solidFill>
              <a:srgbClr val="03ED19"/>
            </a:solidFill>
            <a:ln>
              <a:solidFill>
                <a:srgbClr val="03ED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2" name="図 16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445" y="5115059"/>
              <a:ext cx="157181" cy="16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63" name="図 16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549" y="5079858"/>
              <a:ext cx="168612" cy="231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237" name="図 2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72" y="3498573"/>
            <a:ext cx="3233467" cy="3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07" y="6025272"/>
            <a:ext cx="2948819" cy="4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9" name="右矢印 238"/>
          <p:cNvSpPr/>
          <p:nvPr/>
        </p:nvSpPr>
        <p:spPr>
          <a:xfrm>
            <a:off x="5159730" y="5087765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右矢印 239"/>
          <p:cNvSpPr/>
          <p:nvPr/>
        </p:nvSpPr>
        <p:spPr>
          <a:xfrm>
            <a:off x="5130395" y="2338025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5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  <p:bldP spid="2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46001" y="252321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12120" y="837096"/>
            <a:ext cx="205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(Vacuum)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6016" y="193804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72588" y="1917931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58753" y="5941313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01026" y="6374701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67" y="2318041"/>
            <a:ext cx="5364945" cy="35420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845" y="2318041"/>
            <a:ext cx="5381058" cy="35606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56" y="599686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9" y="599430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02489" y="257772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36000" y="810000"/>
            <a:ext cx="307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(Nuclear matter)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2955" y="194700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84945" y="1938042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12356" y="6108186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83424" y="6541574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50" y="2338152"/>
            <a:ext cx="5347642" cy="355277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392" y="2338152"/>
            <a:ext cx="5360792" cy="355277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49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37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1497" y="179551"/>
            <a:ext cx="11030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4000" dirty="0">
                <a:solidFill>
                  <a:schemeClr val="bg1"/>
                </a:solidFill>
                <a:ea typeface="Segoe UI Symbol" panose="020B0502040204020203" pitchFamily="34" charset="0"/>
                <a:cs typeface="Microsoft JhengHei UI Light" panose="020B0304030504040204" pitchFamily="50" charset="-128"/>
              </a:rPr>
              <a:t>φ</a:t>
            </a:r>
            <a:r>
              <a:rPr lang="en-US" altLang="ja-JP" sz="4000" dirty="0" smtClean="0">
                <a:solidFill>
                  <a:schemeClr val="bg1"/>
                </a:solidFill>
                <a:ea typeface="Segoe UI Symbol" panose="020B0502040204020203" pitchFamily="34" charset="0"/>
                <a:cs typeface="Microsoft JhengHei UI Light" panose="020B0304030504040204" pitchFamily="50" charset="-128"/>
              </a:rPr>
              <a:t> meson in nuclear matter: experimental results</a:t>
            </a:r>
            <a:endParaRPr kumimoji="1" lang="en-US" altLang="ja-JP" sz="4000" dirty="0" smtClean="0">
              <a:solidFill>
                <a:schemeClr val="bg1"/>
              </a:solidFill>
              <a:ea typeface="Segoe UI Symbol" panose="020B0502040204020203" pitchFamily="34" charset="0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6430" y="965935"/>
            <a:ext cx="594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E325 Experiment (KEK)</a:t>
            </a:r>
          </a:p>
        </p:txBody>
      </p:sp>
      <p:sp>
        <p:nvSpPr>
          <p:cNvPr id="4" name="テキスト ボックス 25"/>
          <p:cNvSpPr txBox="1">
            <a:spLocks noChangeArrowheads="1"/>
          </p:cNvSpPr>
          <p:nvPr/>
        </p:nvSpPr>
        <p:spPr bwMode="auto">
          <a:xfrm>
            <a:off x="2147548" y="1714261"/>
            <a:ext cx="8177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Slowly moving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mesons are produced in 12 GeV 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en-US" altLang="ja-JP" sz="2400" dirty="0" err="1">
                <a:solidFill>
                  <a:schemeClr val="bg1"/>
                </a:solidFill>
                <a:latin typeface="+mn-lt"/>
              </a:rPr>
              <a:t>+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reactions and are </a:t>
            </a:r>
            <a:r>
              <a:rPr lang="en-US" altLang="ja-JP" sz="2400" dirty="0" smtClean="0">
                <a:solidFill>
                  <a:schemeClr val="bg1"/>
                </a:solidFill>
                <a:latin typeface="+mn-lt"/>
              </a:rPr>
              <a:t>measured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through di-leptons.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4292112" y="2894112"/>
            <a:ext cx="3875088" cy="1560482"/>
            <a:chOff x="1745117" y="3046512"/>
            <a:chExt cx="3875088" cy="1560482"/>
          </a:xfrm>
        </p:grpSpPr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2262642" y="3506887"/>
              <a:ext cx="730250" cy="730250"/>
            </a:xfrm>
            <a:prstGeom prst="ellipse">
              <a:avLst/>
            </a:prstGeom>
            <a:solidFill>
              <a:schemeClr val="accent4">
                <a:alpha val="28235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>
              <a:off x="1745117" y="3851375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 flipV="1">
              <a:off x="2549980" y="3449737"/>
              <a:ext cx="517525" cy="401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 flipV="1">
              <a:off x="3067505" y="3046512"/>
              <a:ext cx="57150" cy="403225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3067505" y="3449737"/>
              <a:ext cx="288925" cy="17303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Line 14"/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1859417" y="3491012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17" name="Text Box 17"/>
            <p:cNvSpPr txBox="1">
              <a:spLocks noChangeAspect="1" noChangeArrowheads="1"/>
            </p:cNvSpPr>
            <p:nvPr/>
          </p:nvSpPr>
          <p:spPr bwMode="auto">
            <a:xfrm>
              <a:off x="2837317" y="304651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spect="1" noChangeArrowheads="1"/>
            </p:cNvSpPr>
            <p:nvPr/>
          </p:nvSpPr>
          <p:spPr bwMode="auto">
            <a:xfrm>
              <a:off x="3010355" y="34211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9" name="Text Box 19"/>
            <p:cNvSpPr txBox="1">
              <a:spLocks noChangeAspect="1" noChangeArrowheads="1"/>
            </p:cNvSpPr>
            <p:nvPr/>
          </p:nvSpPr>
          <p:spPr bwMode="auto">
            <a:xfrm>
              <a:off x="3824743" y="3454469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4958218" y="3864044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4497843" y="308775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2" name="Text Box 22"/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3" name="Text Box 23"/>
            <p:cNvSpPr txBox="1">
              <a:spLocks noChangeAspect="1" noChangeArrowheads="1"/>
            </p:cNvSpPr>
            <p:nvPr/>
          </p:nvSpPr>
          <p:spPr bwMode="auto">
            <a:xfrm>
              <a:off x="2513467" y="3760887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spect="1" noChangeArrowheads="1"/>
            </p:cNvSpPr>
            <p:nvPr/>
          </p:nvSpPr>
          <p:spPr bwMode="auto">
            <a:xfrm>
              <a:off x="1826080" y="4197450"/>
              <a:ext cx="1768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outside decay</a:t>
              </a:r>
            </a:p>
          </p:txBody>
        </p:sp>
        <p:sp>
          <p:nvSpPr>
            <p:cNvPr id="25" name="Text Box 25"/>
            <p:cNvSpPr txBox="1">
              <a:spLocks noChangeAspect="1" noChangeArrowheads="1"/>
            </p:cNvSpPr>
            <p:nvPr/>
          </p:nvSpPr>
          <p:spPr bwMode="auto">
            <a:xfrm>
              <a:off x="3997780" y="4210119"/>
              <a:ext cx="162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inside decay</a:t>
              </a:r>
            </a:p>
          </p:txBody>
        </p:sp>
      </p:grpSp>
      <p:sp>
        <p:nvSpPr>
          <p:cNvPr id="26" name="下矢印 25"/>
          <p:cNvSpPr/>
          <p:nvPr/>
        </p:nvSpPr>
        <p:spPr bwMode="auto">
          <a:xfrm rot="2109662">
            <a:off x="4531824" y="4508600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3438492" y="5535036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No effect  </a:t>
            </a:r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   (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only vacuum)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6774963" y="5535036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latin typeface="+mj-lt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Di-lepton spectrum reflects the modified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9832547">
            <a:off x="7225477" y="4503372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6513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530" y="247994"/>
            <a:ext cx="8758064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In-nucleus decay fractions for E325 kinematics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77" y="1474610"/>
            <a:ext cx="6837529" cy="421515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90677" y="6005385"/>
            <a:ext cx="7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Taken from: R.S.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Hayano</a:t>
            </a:r>
            <a:r>
              <a:rPr kumimoji="1" lang="en-US" altLang="ja-JP" dirty="0" smtClean="0">
                <a:solidFill>
                  <a:schemeClr val="bg1"/>
                </a:solidFill>
              </a:rPr>
              <a:t> and T.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Hatsuda</a:t>
            </a:r>
            <a:r>
              <a:rPr kumimoji="1" lang="en-US" altLang="ja-JP" dirty="0" smtClean="0">
                <a:solidFill>
                  <a:schemeClr val="bg1"/>
                </a:solidFill>
              </a:rPr>
              <a:t>, Rev. Mod. Phys.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82</a:t>
            </a:r>
            <a:r>
              <a:rPr kumimoji="1" lang="en-US" altLang="ja-JP" dirty="0" smtClean="0">
                <a:solidFill>
                  <a:schemeClr val="bg1"/>
                </a:solidFill>
              </a:rPr>
              <a:t>, 2949 (2010).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646113"/>
          </a:xfrm>
        </p:spPr>
        <p:txBody>
          <a:bodyPr/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Other experimental results</a:t>
            </a:r>
          </a:p>
        </p:txBody>
      </p:sp>
      <p:sp>
        <p:nvSpPr>
          <p:cNvPr id="120835" name="テキスト ボックス 4"/>
          <p:cNvSpPr txBox="1">
            <a:spLocks noChangeArrowheads="1"/>
          </p:cNvSpPr>
          <p:nvPr/>
        </p:nvSpPr>
        <p:spPr bwMode="auto">
          <a:xfrm>
            <a:off x="1984376" y="906463"/>
            <a:ext cx="7783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There are some more experimental results on the 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 width in nuclear matter, based on the measurement of the transparency ratio T: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 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083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9" y="1677849"/>
            <a:ext cx="2016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27" y="2536462"/>
            <a:ext cx="2488011" cy="31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933826"/>
            <a:ext cx="144462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左矢印 9"/>
          <p:cNvSpPr>
            <a:spLocks noChangeArrowheads="1"/>
          </p:cNvSpPr>
          <p:nvPr/>
        </p:nvSpPr>
        <p:spPr bwMode="auto">
          <a:xfrm>
            <a:off x="4710708" y="3143052"/>
            <a:ext cx="400050" cy="611386"/>
          </a:xfrm>
          <a:prstGeom prst="leftArrow">
            <a:avLst>
              <a:gd name="adj1" fmla="val 50000"/>
              <a:gd name="adj2" fmla="val 4967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137224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39" y="3356531"/>
            <a:ext cx="1449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5" name="左矢印 9"/>
          <p:cNvSpPr>
            <a:spLocks noChangeArrowheads="1"/>
          </p:cNvSpPr>
          <p:nvPr/>
        </p:nvSpPr>
        <p:spPr bwMode="auto">
          <a:xfrm>
            <a:off x="4719037" y="4071305"/>
            <a:ext cx="388938" cy="611386"/>
          </a:xfrm>
          <a:prstGeom prst="leftArrow">
            <a:avLst>
              <a:gd name="adj1" fmla="val 50000"/>
              <a:gd name="adj2" fmla="val 4971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137226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90" y="4271946"/>
            <a:ext cx="15128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3" name="テキスト ボックス 11"/>
          <p:cNvSpPr txBox="1">
            <a:spLocks noChangeArrowheads="1"/>
          </p:cNvSpPr>
          <p:nvPr/>
        </p:nvSpPr>
        <p:spPr bwMode="auto">
          <a:xfrm>
            <a:off x="1978283" y="5805610"/>
            <a:ext cx="3938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T. Ishikawa et al, Phys. Lett. B </a:t>
            </a:r>
            <a:r>
              <a:rPr lang="en-US" altLang="ja-JP" sz="1200" b="1" dirty="0">
                <a:solidFill>
                  <a:srgbClr val="000000"/>
                </a:solidFill>
                <a:latin typeface="+mn-lt"/>
              </a:rPr>
              <a:t>608</a:t>
            </a:r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, 215 (2005). </a:t>
            </a:r>
            <a:endParaRPr lang="ja-JP" alt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0844" name="テキスト ボックス 2"/>
          <p:cNvSpPr txBox="1">
            <a:spLocks noChangeArrowheads="1"/>
          </p:cNvSpPr>
          <p:nvPr/>
        </p:nvSpPr>
        <p:spPr bwMode="auto">
          <a:xfrm>
            <a:off x="2265567" y="2205056"/>
            <a:ext cx="263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Measured at SPring-8 (LEPS)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82" y="2511395"/>
            <a:ext cx="19304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7165182" y="5878513"/>
            <a:ext cx="3789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A. </a:t>
            </a:r>
            <a:r>
              <a:rPr lang="en-US" altLang="ja-JP" sz="1200" dirty="0" err="1">
                <a:solidFill>
                  <a:srgbClr val="000000"/>
                </a:solidFill>
                <a:latin typeface="+mn-lt"/>
              </a:rPr>
              <a:t>Polyanskiy</a:t>
            </a:r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 et al, Phys. Lett. B </a:t>
            </a:r>
            <a:r>
              <a:rPr lang="en-US" altLang="ja-JP" sz="1200" b="1" dirty="0">
                <a:solidFill>
                  <a:srgbClr val="000000"/>
                </a:solidFill>
                <a:latin typeface="+mn-lt"/>
              </a:rPr>
              <a:t>695</a:t>
            </a:r>
            <a:r>
              <a:rPr lang="en-US" altLang="ja-JP" sz="1200" dirty="0">
                <a:solidFill>
                  <a:srgbClr val="000000"/>
                </a:solidFill>
                <a:latin typeface="+mn-lt"/>
              </a:rPr>
              <a:t>, 74 (2011). </a:t>
            </a:r>
            <a:endParaRPr lang="ja-JP" alt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左矢印 9"/>
          <p:cNvSpPr>
            <a:spLocks noChangeArrowheads="1"/>
          </p:cNvSpPr>
          <p:nvPr/>
        </p:nvSpPr>
        <p:spPr bwMode="auto">
          <a:xfrm>
            <a:off x="9190038" y="3628133"/>
            <a:ext cx="388938" cy="611386"/>
          </a:xfrm>
          <a:prstGeom prst="leftArrow">
            <a:avLst>
              <a:gd name="adj1" fmla="val 50000"/>
              <a:gd name="adj2" fmla="val 4971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307" y="3815656"/>
            <a:ext cx="16652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左矢印 9"/>
          <p:cNvSpPr>
            <a:spLocks noChangeArrowheads="1"/>
          </p:cNvSpPr>
          <p:nvPr/>
        </p:nvSpPr>
        <p:spPr bwMode="auto">
          <a:xfrm>
            <a:off x="9190038" y="5000559"/>
            <a:ext cx="388938" cy="611386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9" y="5182427"/>
            <a:ext cx="1666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7048501" y="2228851"/>
            <a:ext cx="263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Measured at COSY-ANKE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1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37225" grpId="0" animBg="1"/>
      <p:bldP spid="15" grpId="0"/>
      <p:bldP spid="16" grpId="0" animBg="1"/>
      <p:bldP spid="19" grpId="0" animBg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図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624513"/>
            <a:ext cx="3617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タイトル 1"/>
          <p:cNvSpPr>
            <a:spLocks noGrp="1"/>
          </p:cNvSpPr>
          <p:nvPr>
            <p:ph type="title"/>
          </p:nvPr>
        </p:nvSpPr>
        <p:spPr>
          <a:xfrm>
            <a:off x="2330000" y="331570"/>
            <a:ext cx="5832475" cy="558800"/>
          </a:xfrm>
        </p:spPr>
        <p:txBody>
          <a:bodyPr>
            <a:normAutofit fontScale="90000"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The strangeness content of the nucleon: </a:t>
            </a:r>
            <a:endParaRPr lang="ja-JP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29" name="テキスト ボックス 4"/>
          <p:cNvSpPr txBox="1">
            <a:spLocks noChangeArrowheads="1"/>
          </p:cNvSpPr>
          <p:nvPr/>
        </p:nvSpPr>
        <p:spPr bwMode="auto">
          <a:xfrm>
            <a:off x="1897063" y="876301"/>
            <a:ext cx="575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Important parameter for dark-matter searches: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9030" name="テキスト ボックス 8"/>
          <p:cNvSpPr txBox="1">
            <a:spLocks noChangeArrowheads="1"/>
          </p:cNvSpPr>
          <p:nvPr/>
        </p:nvSpPr>
        <p:spPr bwMode="auto">
          <a:xfrm>
            <a:off x="7391401" y="3041650"/>
            <a:ext cx="2151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00">
                <a:solidFill>
                  <a:srgbClr val="000000"/>
                </a:solidFill>
              </a:rPr>
              <a:t>Adapted from:                                          W. Freeman and D. Toussaint            (MILC Collaboration),                           Phys. Rev. D </a:t>
            </a:r>
            <a:r>
              <a:rPr lang="en-US" altLang="ja-JP" sz="1000" b="1">
                <a:solidFill>
                  <a:srgbClr val="000000"/>
                </a:solidFill>
              </a:rPr>
              <a:t>88</a:t>
            </a:r>
            <a:r>
              <a:rPr lang="en-US" altLang="ja-JP" sz="1000">
                <a:solidFill>
                  <a:srgbClr val="000000"/>
                </a:solidFill>
              </a:rPr>
              <a:t>, 054503 (2013). </a:t>
            </a: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129031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93826"/>
            <a:ext cx="284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94139"/>
            <a:ext cx="78343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976814"/>
            <a:ext cx="264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右矢印 18"/>
          <p:cNvSpPr>
            <a:spLocks noChangeArrowheads="1"/>
          </p:cNvSpPr>
          <p:nvPr/>
        </p:nvSpPr>
        <p:spPr bwMode="auto">
          <a:xfrm rot="7432713">
            <a:off x="4749801" y="4398070"/>
            <a:ext cx="460375" cy="611386"/>
          </a:xfrm>
          <a:prstGeom prst="righ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9035" name="テキスト ボックス 19"/>
          <p:cNvSpPr txBox="1">
            <a:spLocks noChangeArrowheads="1"/>
          </p:cNvSpPr>
          <p:nvPr/>
        </p:nvSpPr>
        <p:spPr bwMode="auto">
          <a:xfrm>
            <a:off x="5200651" y="4611689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most important contribution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9036" name="円/楕円 20"/>
          <p:cNvSpPr>
            <a:spLocks noChangeArrowheads="1"/>
          </p:cNvSpPr>
          <p:nvPr/>
        </p:nvSpPr>
        <p:spPr bwMode="auto">
          <a:xfrm>
            <a:off x="4849814" y="5029200"/>
            <a:ext cx="1139825" cy="43279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37" name="直線矢印コネクタ 22"/>
          <p:cNvCxnSpPr>
            <a:cxnSpLocks noChangeShapeType="1"/>
            <a:stCxn id="129036" idx="5"/>
          </p:cNvCxnSpPr>
          <p:nvPr/>
        </p:nvCxnSpPr>
        <p:spPr bwMode="auto">
          <a:xfrm>
            <a:off x="5822715" y="5398611"/>
            <a:ext cx="778111" cy="262414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8" name="テキスト ボックス 25"/>
          <p:cNvSpPr txBox="1">
            <a:spLocks noChangeArrowheads="1"/>
          </p:cNvSpPr>
          <p:nvPr/>
        </p:nvSpPr>
        <p:spPr bwMode="auto">
          <a:xfrm>
            <a:off x="6259514" y="51958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dominates</a:t>
            </a:r>
          </a:p>
          <a:p>
            <a:endParaRPr lang="ja-JP" altLang="en-US" dirty="0"/>
          </a:p>
        </p:txBody>
      </p:sp>
      <p:sp>
        <p:nvSpPr>
          <p:cNvPr id="129039" name="テキスト ボックス 29"/>
          <p:cNvSpPr txBox="1">
            <a:spLocks noChangeArrowheads="1"/>
          </p:cNvSpPr>
          <p:nvPr/>
        </p:nvSpPr>
        <p:spPr bwMode="auto">
          <a:xfrm>
            <a:off x="7540625" y="1123950"/>
            <a:ext cx="287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Neutralino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:                            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        Linear 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superposition of the Super-partners of the Higgs, the photon and the Z-boson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40" name="左中かっこ 31"/>
          <p:cNvSpPr>
            <a:spLocks/>
          </p:cNvSpPr>
          <p:nvPr/>
        </p:nvSpPr>
        <p:spPr bwMode="auto">
          <a:xfrm>
            <a:off x="7319963" y="1185863"/>
            <a:ext cx="220662" cy="316706"/>
          </a:xfrm>
          <a:prstGeom prst="leftBrace">
            <a:avLst>
              <a:gd name="adj1" fmla="val 8318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41" name="直線矢印コネクタ 33"/>
          <p:cNvCxnSpPr>
            <a:cxnSpLocks noChangeShapeType="1"/>
            <a:stCxn id="129040" idx="1"/>
          </p:cNvCxnSpPr>
          <p:nvPr/>
        </p:nvCxnSpPr>
        <p:spPr bwMode="auto">
          <a:xfrm flipH="1">
            <a:off x="6996113" y="1344216"/>
            <a:ext cx="323850" cy="14009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2" name="テキスト ボックス 34"/>
          <p:cNvSpPr txBox="1">
            <a:spLocks noChangeArrowheads="1"/>
          </p:cNvSpPr>
          <p:nvPr/>
        </p:nvSpPr>
        <p:spPr bwMode="auto">
          <a:xfrm>
            <a:off x="4656139" y="6261101"/>
            <a:ext cx="5761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bg1"/>
                </a:solidFill>
              </a:rPr>
              <a:t>A. </a:t>
            </a:r>
            <a:r>
              <a:rPr lang="en-US" altLang="ja-JP" sz="1200" dirty="0" err="1">
                <a:solidFill>
                  <a:schemeClr val="bg1"/>
                </a:solidFill>
              </a:rPr>
              <a:t>Bottino</a:t>
            </a:r>
            <a:r>
              <a:rPr lang="en-US" altLang="ja-JP" sz="1200" dirty="0">
                <a:solidFill>
                  <a:schemeClr val="bg1"/>
                </a:solidFill>
              </a:rPr>
              <a:t>, F. Donato, N. </a:t>
            </a:r>
            <a:r>
              <a:rPr lang="en-US" altLang="ja-JP" sz="1200" dirty="0" err="1">
                <a:solidFill>
                  <a:schemeClr val="bg1"/>
                </a:solidFill>
              </a:rPr>
              <a:t>Fornengo</a:t>
            </a:r>
            <a:r>
              <a:rPr lang="en-US" altLang="ja-JP" sz="1200" dirty="0">
                <a:solidFill>
                  <a:schemeClr val="bg1"/>
                </a:solidFill>
              </a:rPr>
              <a:t> and S. </a:t>
            </a:r>
            <a:r>
              <a:rPr lang="en-US" altLang="ja-JP" sz="1200" dirty="0" err="1">
                <a:solidFill>
                  <a:schemeClr val="bg1"/>
                </a:solidFill>
              </a:rPr>
              <a:t>Scopel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  <a:r>
              <a:rPr lang="en-US" altLang="ja-JP" sz="1200" dirty="0" err="1">
                <a:solidFill>
                  <a:schemeClr val="bg1"/>
                </a:solidFill>
              </a:rPr>
              <a:t>Asropart</a:t>
            </a:r>
            <a:r>
              <a:rPr lang="en-US" altLang="ja-JP" sz="1200" dirty="0">
                <a:solidFill>
                  <a:schemeClr val="bg1"/>
                </a:solidFill>
              </a:rPr>
              <a:t>. Phys. </a:t>
            </a:r>
            <a:r>
              <a:rPr lang="en-US" altLang="ja-JP" sz="1200" b="1" dirty="0">
                <a:solidFill>
                  <a:schemeClr val="bg1"/>
                </a:solidFill>
              </a:rPr>
              <a:t>18</a:t>
            </a:r>
            <a:r>
              <a:rPr lang="en-US" altLang="ja-JP" sz="1200" dirty="0">
                <a:solidFill>
                  <a:schemeClr val="bg1"/>
                </a:solidFill>
              </a:rPr>
              <a:t>, 205 (2002).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95" y="412437"/>
            <a:ext cx="1439863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/>
      <p:bldP spid="129036" grpId="0" animBg="1"/>
      <p:bldP spid="129038" grpId="0"/>
      <p:bldP spid="129039" grpId="0"/>
      <p:bldP spid="1290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133" y="337655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4147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5" y="1268414"/>
            <a:ext cx="66960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7834184" y="3186328"/>
            <a:ext cx="864973" cy="55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891" y="2909533"/>
            <a:ext cx="2594917" cy="119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bg1"/>
                </a:solidFill>
                <a:latin typeface="+mn-lt"/>
              </a:rPr>
              <a:t>Peak position can be extracted, but not the width!</a:t>
            </a:r>
            <a:endParaRPr lang="en-US" altLang="ja-JP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203" y="337654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72" y="1262857"/>
            <a:ext cx="7056438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6075" y="65141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strangeness content of the nucleon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: results from lattice QCD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06" y="768403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74150" y="1257452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solidFill>
                  <a:schemeClr val="bg1"/>
                </a:solidFill>
              </a:rPr>
              <a:t>Two methods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240162" y="1657562"/>
            <a:ext cx="0" cy="4995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48785" y="1473904"/>
            <a:ext cx="294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Direct measurement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910525" y="3966438"/>
            <a:ext cx="4217529" cy="2570287"/>
            <a:chOff x="811671" y="3212676"/>
            <a:chExt cx="4341514" cy="268772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671" y="3212676"/>
              <a:ext cx="4341514" cy="2365612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400" y="5569200"/>
              <a:ext cx="4298237" cy="331200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888" y="2012775"/>
            <a:ext cx="2651318" cy="1530201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>
            <a:off x="2945552" y="3542976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804" y="6536724"/>
            <a:ext cx="5988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A. Abdel-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Rehim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et al. (ETM Collaboration), </a:t>
            </a:r>
            <a:r>
              <a:rPr lang="en-US" altLang="ja-JP" sz="1400" dirty="0" smtClean="0">
                <a:solidFill>
                  <a:schemeClr val="bg1"/>
                </a:solidFill>
              </a:rPr>
              <a:t>Phys. Rev. Lett. </a:t>
            </a:r>
            <a:r>
              <a:rPr lang="en-US" altLang="ja-JP" sz="1400" b="1" dirty="0" smtClean="0">
                <a:solidFill>
                  <a:schemeClr val="bg1"/>
                </a:solidFill>
              </a:rPr>
              <a:t>116</a:t>
            </a:r>
            <a:r>
              <a:rPr lang="en-US" altLang="ja-JP" sz="1400" dirty="0" smtClean="0">
                <a:solidFill>
                  <a:schemeClr val="bg1"/>
                </a:solidFill>
              </a:rPr>
              <a:t>, 252001 (2016).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59530" y="1490022"/>
            <a:ext cx="406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Feynman-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Hellmannn</a:t>
            </a:r>
            <a:r>
              <a:rPr lang="en-US" altLang="ja-JP" sz="2400" dirty="0" smtClean="0">
                <a:solidFill>
                  <a:schemeClr val="bg1"/>
                </a:solidFill>
              </a:rPr>
              <a:t> theorem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24" y="2200160"/>
            <a:ext cx="2495581" cy="61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下矢印 27"/>
          <p:cNvSpPr/>
          <p:nvPr/>
        </p:nvSpPr>
        <p:spPr>
          <a:xfrm>
            <a:off x="9222119" y="2784171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072" y="3306742"/>
            <a:ext cx="5320094" cy="3217627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623168" y="6536724"/>
            <a:ext cx="528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S. </a:t>
            </a:r>
            <a:r>
              <a:rPr lang="en-US" altLang="ja-JP" sz="1400" dirty="0" err="1" smtClean="0">
                <a:solidFill>
                  <a:schemeClr val="bg1"/>
                </a:solidFill>
              </a:rPr>
              <a:t>Durr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et al. (BMW Collaboration), Phys. Rev. Lett. 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116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, 172001 (2016). 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8" grpId="0" animBg="1"/>
      <p:bldP spid="19" grpId="0"/>
      <p:bldP spid="25" grpId="0"/>
      <p:bldP spid="28" grpId="0" animBg="1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strangeness content of the nucleon:                                     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from lattice QCD</a:t>
            </a:r>
          </a:p>
        </p:txBody>
      </p:sp>
      <p:pic>
        <p:nvPicPr>
          <p:cNvPr id="1136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69" y="2332666"/>
            <a:ext cx="5757694" cy="37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9" name="Text Box 8"/>
          <p:cNvSpPr txBox="1">
            <a:spLocks noChangeArrowheads="1"/>
          </p:cNvSpPr>
          <p:nvPr/>
        </p:nvSpPr>
        <p:spPr bwMode="auto">
          <a:xfrm>
            <a:off x="2311269" y="1927325"/>
            <a:ext cx="65801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  <a:latin typeface="+mn-lt"/>
              </a:rPr>
              <a:t>Taken from M. Gong et al. (</a:t>
            </a:r>
            <a:r>
              <a:rPr lang="el-GR" altLang="ja-JP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χ</a:t>
            </a:r>
            <a:r>
              <a:rPr lang="en-US" altLang="ja-JP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QCD Collaboration)</a:t>
            </a:r>
            <a:r>
              <a:rPr lang="en-US" altLang="ja-JP" sz="1400" dirty="0">
                <a:solidFill>
                  <a:srgbClr val="000000"/>
                </a:solidFill>
                <a:latin typeface="+mn-lt"/>
              </a:rPr>
              <a:t>, arXiv:1304.1194 [</a:t>
            </a:r>
            <a:r>
              <a:rPr lang="en-US" altLang="ja-JP" sz="1400" dirty="0" err="1">
                <a:solidFill>
                  <a:srgbClr val="000000"/>
                </a:solidFill>
                <a:latin typeface="+mn-lt"/>
              </a:rPr>
              <a:t>hep-ph</a:t>
            </a:r>
            <a:r>
              <a:rPr lang="en-US" altLang="ja-JP" sz="1400" dirty="0">
                <a:solidFill>
                  <a:srgbClr val="000000"/>
                </a:solidFill>
                <a:latin typeface="+mn-lt"/>
              </a:rPr>
              <a:t>].</a:t>
            </a:r>
          </a:p>
        </p:txBody>
      </p:sp>
      <p:sp>
        <p:nvSpPr>
          <p:cNvPr id="113670" name="AutoShape 11"/>
          <p:cNvSpPr>
            <a:spLocks noChangeArrowheads="1"/>
          </p:cNvSpPr>
          <p:nvPr/>
        </p:nvSpPr>
        <p:spPr bwMode="auto">
          <a:xfrm>
            <a:off x="3261199" y="5875758"/>
            <a:ext cx="146050" cy="397073"/>
          </a:xfrm>
          <a:prstGeom prst="upArrow">
            <a:avLst>
              <a:gd name="adj1" fmla="val 50000"/>
              <a:gd name="adj2" fmla="val 124899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13671" name="Text Box 12"/>
          <p:cNvSpPr txBox="1">
            <a:spLocks noChangeArrowheads="1"/>
          </p:cNvSpPr>
          <p:nvPr/>
        </p:nvSpPr>
        <p:spPr bwMode="auto">
          <a:xfrm>
            <a:off x="2900836" y="6317182"/>
            <a:ext cx="865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>
                <a:solidFill>
                  <a:srgbClr val="FF0000"/>
                </a:solidFill>
              </a:rPr>
              <a:t>y ~ 0.04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8891414" y="3699853"/>
            <a:ext cx="2372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Still large systematic uncertainties?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86" y="1165116"/>
            <a:ext cx="2015781" cy="6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5" y="1255000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47" y="3230679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29622" y="227014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4440239" y="4221164"/>
            <a:ext cx="1728787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is calculated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“perturbatively”,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using OPE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7896226" y="4292600"/>
            <a:ext cx="1800225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spectral function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of the operator </a:t>
            </a:r>
            <a:r>
              <a:rPr lang="el-GR" altLang="ja-JP" sz="1400" b="1">
                <a:solidFill>
                  <a:srgbClr val="000000"/>
                </a:solidFill>
                <a:cs typeface="Arial" panose="020B0604020202020204" pitchFamily="34" charset="0"/>
              </a:rPr>
              <a:t>χ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8759825" y="3573463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H="1">
            <a:off x="5591176" y="3862389"/>
            <a:ext cx="174625" cy="3000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292618" y="5372195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After the </a:t>
            </a:r>
            <a:r>
              <a:rPr lang="en-US" altLang="ja-JP" sz="1600" dirty="0" err="1">
                <a:solidFill>
                  <a:srgbClr val="000000"/>
                </a:solidFill>
              </a:rPr>
              <a:t>Borel</a:t>
            </a:r>
            <a:r>
              <a:rPr lang="en-US" altLang="ja-JP" sz="1600" dirty="0">
                <a:solidFill>
                  <a:srgbClr val="000000"/>
                </a:solidFill>
              </a:rPr>
              <a:t> transformation: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M.A.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Shifman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A.I.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Vainshtein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 and V.I.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Zakharov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Nucl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. Phys. B147, 385 (1979); B147, 448 (1979).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72" y="1486512"/>
            <a:ext cx="6959779" cy="7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53" y="5746513"/>
            <a:ext cx="5672213" cy="6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848209" y="2424519"/>
            <a:ext cx="3377558" cy="2517370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accent1">
                      <a:lumMod val="75000"/>
                    </a:schemeClr>
                  </a:solidFill>
                </a:rPr>
                <a:t>q</a:t>
              </a:r>
              <a:r>
                <a:rPr kumimoji="1" lang="en-US" altLang="ja-JP" sz="1200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kumimoji="1" lang="ja-JP" alt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94902" y="1125907"/>
            <a:ext cx="8211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Makes use of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analytic properties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of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the correlation function: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366" y="2311386"/>
            <a:ext cx="2655686" cy="3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45" y="2749956"/>
            <a:ext cx="1921455" cy="3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/>
      <p:bldP spid="162823" grpId="0" animBg="1"/>
      <p:bldP spid="162824" grpId="0" animBg="1"/>
      <p:bldP spid="162825" grpId="0" animBg="1"/>
      <p:bldP spid="1628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33419" y="462320"/>
            <a:ext cx="259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point: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17"/>
          <p:cNvSpPr>
            <a:spLocks noChangeArrowheads="1"/>
          </p:cNvSpPr>
          <p:nvPr/>
        </p:nvSpPr>
        <p:spPr bwMode="auto">
          <a:xfrm rot="5400000">
            <a:off x="4926184" y="2568061"/>
            <a:ext cx="1571708" cy="8178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6626949" y="2388973"/>
            <a:ext cx="2930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Rewrite using hadronic degrees of freedom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8092112" y="5384946"/>
            <a:ext cx="0" cy="36904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7476901" y="5782098"/>
            <a:ext cx="1667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Kaon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 loops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45" y="1108195"/>
            <a:ext cx="5873995" cy="6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03" y="1704981"/>
            <a:ext cx="3296466" cy="4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36" y="2534425"/>
            <a:ext cx="2053861" cy="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37" y="4225628"/>
            <a:ext cx="7037401" cy="10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90901" y="312467"/>
            <a:ext cx="49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Vacuum spectrum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71" y="1512429"/>
            <a:ext cx="5962365" cy="4286089"/>
          </a:xfrm>
          <a:prstGeom prst="rect">
            <a:avLst/>
          </a:prstGeom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53267" y="6074785"/>
            <a:ext cx="6219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Data from</a:t>
            </a:r>
          </a:p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J.P. Lees et al. (BABAR Collaboration), Phys. Rev. D </a:t>
            </a:r>
            <a:r>
              <a:rPr lang="en-US" altLang="ja-JP" sz="1600" b="1" dirty="0" smtClean="0">
                <a:solidFill>
                  <a:schemeClr val="bg1"/>
                </a:solidFill>
                <a:latin typeface="+mn-lt"/>
              </a:rPr>
              <a:t>88</a:t>
            </a:r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, 032013 (2013).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下矢印 14"/>
          <p:cNvSpPr/>
          <p:nvPr/>
        </p:nvSpPr>
        <p:spPr bwMode="auto">
          <a:xfrm rot="16200000">
            <a:off x="4020638" y="1586408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1503048" y="2448720"/>
            <a:ext cx="1436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(Vacuum)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954539" y="3169042"/>
            <a:ext cx="3281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How</a:t>
            </a:r>
            <a:r>
              <a:rPr lang="ja-JP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this spectrum  modified in nuclear matter?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954539" y="4023042"/>
            <a:ext cx="3281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the (modified) spectral function consistent with    QCD sum rules?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6" y="1741654"/>
            <a:ext cx="2245086" cy="6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7200" y="252319"/>
            <a:ext cx="872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on the free KN and KN scattering amplitudes 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6084000" y="360000"/>
            <a:ext cx="1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34932" y="1405617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5298" y="1405616"/>
            <a:ext cx="621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Approximate by a real constant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repulsion)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48698" y="2066323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Waas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N. Kaiser and W. Weise, Phys. Lett. B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379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34 (1996).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932" y="2728428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206000" y="2811817"/>
            <a:ext cx="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915298" y="2728427"/>
            <a:ext cx="869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the latest fit based on SU(3) chiral effective field theory, coupled channels and recent experimental results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attraction)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8698" y="3635502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94" y="4235257"/>
            <a:ext cx="6303316" cy="234985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892430" y="4902351"/>
            <a:ext cx="329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2000" baseline="30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 scattering length obtained from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kaonic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hydrogen (SIDDHARTA Collaboration)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4" name="直線矢印コネクタ 13"/>
          <p:cNvCxnSpPr>
            <a:stCxn id="13" idx="1"/>
          </p:cNvCxnSpPr>
          <p:nvPr/>
        </p:nvCxnSpPr>
        <p:spPr>
          <a:xfrm flipH="1">
            <a:off x="8031892" y="5410183"/>
            <a:ext cx="860538" cy="12564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4893276" y="5565244"/>
            <a:ext cx="4007603" cy="35277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95750" y="251333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Ratios of moments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2098" y="1447409"/>
            <a:ext cx="205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Vacuum: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1330" y="3082620"/>
            <a:ext cx="263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Nuclear Matter: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60087" y="3088408"/>
            <a:ext cx="142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(S-Wave)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354374" y="4672639"/>
            <a:ext cx="223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(S- and P-Wave)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78519" y="5864417"/>
            <a:ext cx="634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Interesting to measure in actual experiments?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74" y="1158333"/>
            <a:ext cx="4215854" cy="12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48" y="4180516"/>
            <a:ext cx="4215854" cy="12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74" y="2688394"/>
            <a:ext cx="4215854" cy="12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86" y="6324282"/>
            <a:ext cx="2361045" cy="3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52052" y="201905"/>
            <a:ext cx="495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Second moment sum rule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734481" y="2910894"/>
            <a:ext cx="255856" cy="398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カーブ矢印 13"/>
          <p:cNvSpPr/>
          <p:nvPr/>
        </p:nvSpPr>
        <p:spPr>
          <a:xfrm>
            <a:off x="7955943" y="2218915"/>
            <a:ext cx="370703" cy="5916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81830" y="2160796"/>
            <a:ext cx="180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Factorization hypothesis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二方向矢印 3"/>
          <p:cNvSpPr/>
          <p:nvPr/>
        </p:nvSpPr>
        <p:spPr>
          <a:xfrm>
            <a:off x="8990321" y="2931020"/>
            <a:ext cx="695464" cy="182854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85784" y="4359459"/>
            <a:ext cx="222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Strongly violated?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57" y="1081641"/>
            <a:ext cx="3721717" cy="6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15" y="2021867"/>
            <a:ext cx="6626265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44" y="2574396"/>
            <a:ext cx="2150973" cy="3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47" y="3306156"/>
            <a:ext cx="553233" cy="1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8293" y="3110177"/>
            <a:ext cx="5313220" cy="35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8616950" y="835025"/>
            <a:ext cx="1935720" cy="7560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4441207" y="1051111"/>
            <a:ext cx="3318904" cy="502211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4488268" y="1114982"/>
            <a:ext cx="3358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perturbative Wilson coefficients</a:t>
            </a:r>
          </a:p>
        </p:txBody>
      </p:sp>
      <p:sp>
        <p:nvSpPr>
          <p:cNvPr id="122887" name="Line 10"/>
          <p:cNvSpPr>
            <a:spLocks noChangeShapeType="1"/>
          </p:cNvSpPr>
          <p:nvPr/>
        </p:nvSpPr>
        <p:spPr bwMode="auto">
          <a:xfrm>
            <a:off x="5560541" y="1548185"/>
            <a:ext cx="744127" cy="48344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8" name="Line 11"/>
          <p:cNvSpPr>
            <a:spLocks noChangeShapeType="1"/>
          </p:cNvSpPr>
          <p:nvPr/>
        </p:nvSpPr>
        <p:spPr bwMode="auto">
          <a:xfrm>
            <a:off x="6527801" y="1548186"/>
            <a:ext cx="1455442" cy="4834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8616950" y="908050"/>
            <a:ext cx="1935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non-perturbative condensates</a:t>
            </a:r>
          </a:p>
        </p:txBody>
      </p:sp>
      <p:sp>
        <p:nvSpPr>
          <p:cNvPr id="122890" name="Line 13"/>
          <p:cNvSpPr>
            <a:spLocks noChangeShapeType="1"/>
          </p:cNvSpPr>
          <p:nvPr/>
        </p:nvSpPr>
        <p:spPr bwMode="auto">
          <a:xfrm flipH="1">
            <a:off x="9242854" y="1591025"/>
            <a:ext cx="234778" cy="44060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91" name="Rectangle 16"/>
          <p:cNvSpPr>
            <a:spLocks noGrp="1" noChangeArrowheads="1"/>
          </p:cNvSpPr>
          <p:nvPr>
            <p:ph type="title"/>
          </p:nvPr>
        </p:nvSpPr>
        <p:spPr>
          <a:xfrm>
            <a:off x="3829361" y="228229"/>
            <a:ext cx="5044341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More on the OPE in matter</a:t>
            </a:r>
          </a:p>
        </p:txBody>
      </p:sp>
      <p:sp>
        <p:nvSpPr>
          <p:cNvPr id="87052" name="AutoShape 17"/>
          <p:cNvSpPr>
            <a:spLocks/>
          </p:cNvSpPr>
          <p:nvPr/>
        </p:nvSpPr>
        <p:spPr bwMode="auto">
          <a:xfrm>
            <a:off x="7248525" y="3106142"/>
            <a:ext cx="518818" cy="358378"/>
          </a:xfrm>
          <a:prstGeom prst="rightBrace">
            <a:avLst>
              <a:gd name="adj1" fmla="val 2999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3" name="AutoShape 18"/>
          <p:cNvSpPr>
            <a:spLocks/>
          </p:cNvSpPr>
          <p:nvPr/>
        </p:nvSpPr>
        <p:spPr bwMode="auto">
          <a:xfrm>
            <a:off x="7464425" y="3294460"/>
            <a:ext cx="518818" cy="340519"/>
          </a:xfrm>
          <a:prstGeom prst="rightBrace">
            <a:avLst>
              <a:gd name="adj1" fmla="val 1741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4" name="AutoShape 19"/>
          <p:cNvSpPr>
            <a:spLocks/>
          </p:cNvSpPr>
          <p:nvPr/>
        </p:nvSpPr>
        <p:spPr bwMode="auto">
          <a:xfrm rot="5400000">
            <a:off x="4256351" y="3926300"/>
            <a:ext cx="618738" cy="3069877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5" name="Text Box 20"/>
          <p:cNvSpPr txBox="1">
            <a:spLocks noChangeArrowheads="1"/>
          </p:cNvSpPr>
          <p:nvPr/>
        </p:nvSpPr>
        <p:spPr bwMode="auto">
          <a:xfrm>
            <a:off x="3688905" y="5919067"/>
            <a:ext cx="201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Change in hot or dense matter!</a:t>
            </a:r>
          </a:p>
        </p:txBody>
      </p:sp>
      <p:pic>
        <p:nvPicPr>
          <p:cNvPr id="87056" name="Picture 26" descr="chiral_condens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40" y="2989549"/>
            <a:ext cx="320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2" y="3205309"/>
            <a:ext cx="4823507" cy="1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49" y="1962968"/>
            <a:ext cx="8393341" cy="6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3" grpId="0"/>
      <p:bldP spid="87054" grpId="0" animBg="1"/>
      <p:bldP spid="87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title"/>
          </p:nvPr>
        </p:nvSpPr>
        <p:spPr>
          <a:xfrm>
            <a:off x="3040054" y="181175"/>
            <a:ext cx="6850876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What about the chiral condensate? 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467886" y="806651"/>
            <a:ext cx="5352146" cy="6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2400" dirty="0" smtClean="0">
                <a:solidFill>
                  <a:schemeClr val="bg1"/>
                </a:solidFill>
                <a:latin typeface="+mn-lt"/>
              </a:rPr>
              <a:t>t finite density:</a:t>
            </a:r>
            <a:endParaRPr lang="en-US" altLang="ja-JP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04" y="1512601"/>
            <a:ext cx="7285127" cy="4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4" name="直線矢印コネクタ 13"/>
          <p:cNvCxnSpPr/>
          <p:nvPr/>
        </p:nvCxnSpPr>
        <p:spPr>
          <a:xfrm flipH="1" flipV="1">
            <a:off x="7537622" y="2713489"/>
            <a:ext cx="284205" cy="30891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33" y="2126629"/>
            <a:ext cx="5655331" cy="7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7537622" y="2948203"/>
            <a:ext cx="241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dirty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N-</a:t>
            </a:r>
            <a:r>
              <a:rPr kumimoji="1" lang="el-GR" altLang="ja-JP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σ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term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45644" y="3347658"/>
            <a:ext cx="442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(value still not well known)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03531" y="4947858"/>
            <a:ext cx="452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M. </a:t>
            </a:r>
            <a:r>
              <a:rPr lang="en-US" altLang="ja-JP" dirty="0" err="1">
                <a:solidFill>
                  <a:schemeClr val="bg1"/>
                </a:solidFill>
              </a:rPr>
              <a:t>Hoferichter</a:t>
            </a:r>
            <a:r>
              <a:rPr lang="en-US" altLang="ja-JP" dirty="0">
                <a:solidFill>
                  <a:schemeClr val="bg1"/>
                </a:solidFill>
              </a:rPr>
              <a:t>, </a:t>
            </a:r>
            <a:r>
              <a:rPr lang="en-US" altLang="ja-JP" dirty="0" smtClean="0">
                <a:solidFill>
                  <a:schemeClr val="bg1"/>
                </a:solidFill>
              </a:rPr>
              <a:t>J. </a:t>
            </a:r>
            <a:r>
              <a:rPr lang="en-US" altLang="ja-JP" dirty="0">
                <a:solidFill>
                  <a:schemeClr val="bg1"/>
                </a:solidFill>
              </a:rPr>
              <a:t>Ruiz de Elvira, </a:t>
            </a:r>
            <a:r>
              <a:rPr lang="en-US" altLang="ja-JP" dirty="0" smtClean="0">
                <a:solidFill>
                  <a:schemeClr val="bg1"/>
                </a:solidFill>
              </a:rPr>
              <a:t>B. </a:t>
            </a:r>
            <a:r>
              <a:rPr lang="en-US" altLang="ja-JP" dirty="0" err="1" smtClean="0">
                <a:solidFill>
                  <a:schemeClr val="bg1"/>
                </a:solidFill>
              </a:rPr>
              <a:t>Kubis</a:t>
            </a:r>
            <a:r>
              <a:rPr lang="en-US" altLang="ja-JP" dirty="0" smtClean="0">
                <a:solidFill>
                  <a:schemeClr val="bg1"/>
                </a:solidFill>
              </a:rPr>
              <a:t> and U.-G</a:t>
            </a:r>
            <a:r>
              <a:rPr lang="en-US" altLang="ja-JP" dirty="0">
                <a:solidFill>
                  <a:schemeClr val="bg1"/>
                </a:solidFill>
              </a:rPr>
              <a:t>. </a:t>
            </a:r>
            <a:r>
              <a:rPr lang="en-US" altLang="ja-JP" dirty="0" err="1" smtClean="0">
                <a:solidFill>
                  <a:schemeClr val="bg1"/>
                </a:solidFill>
              </a:rPr>
              <a:t>Meißner</a:t>
            </a:r>
            <a:r>
              <a:rPr lang="en-US" altLang="ja-JP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Phys. Rev. Lett. </a:t>
            </a:r>
            <a:r>
              <a:rPr lang="en-US" altLang="ja-JP" b="1" dirty="0">
                <a:solidFill>
                  <a:schemeClr val="bg1"/>
                </a:solidFill>
              </a:rPr>
              <a:t>115</a:t>
            </a:r>
            <a:r>
              <a:rPr lang="en-US" altLang="ja-JP" dirty="0">
                <a:solidFill>
                  <a:schemeClr val="bg1"/>
                </a:solidFill>
              </a:rPr>
              <a:t>, 092301 (2015</a:t>
            </a:r>
            <a:r>
              <a:rPr lang="en-US" altLang="ja-JP" dirty="0" smtClean="0">
                <a:solidFill>
                  <a:schemeClr val="bg1"/>
                </a:solidFill>
              </a:rPr>
              <a:t>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3998648">
            <a:off x="5571339" y="3282819"/>
            <a:ext cx="397744" cy="2123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9341" y="3481433"/>
            <a:ext cx="191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Newest fit to </a:t>
            </a:r>
            <a:r>
              <a:rPr kumimoji="1"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kumimoji="1"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N scattering data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03" y="6030542"/>
            <a:ext cx="3396653" cy="2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下矢印 24"/>
          <p:cNvSpPr/>
          <p:nvPr/>
        </p:nvSpPr>
        <p:spPr>
          <a:xfrm>
            <a:off x="8360108" y="3977410"/>
            <a:ext cx="397744" cy="1187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37839" y="4069420"/>
            <a:ext cx="301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Recent</a:t>
            </a:r>
            <a:r>
              <a:rPr kumimoji="1" lang="en-US" altLang="ja-JP" dirty="0" smtClean="0">
                <a:solidFill>
                  <a:schemeClr val="bg1"/>
                </a:solidFill>
              </a:rPr>
              <a:t> lattice QCD determination at physical quark masses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12" y="6135903"/>
            <a:ext cx="2838299" cy="2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244621" y="5296300"/>
            <a:ext cx="452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S. </a:t>
            </a:r>
            <a:r>
              <a:rPr lang="en-US" altLang="ja-JP" dirty="0" err="1" smtClean="0">
                <a:solidFill>
                  <a:schemeClr val="bg1"/>
                </a:solidFill>
              </a:rPr>
              <a:t>Durr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i="1" dirty="0" smtClean="0">
                <a:solidFill>
                  <a:schemeClr val="bg1"/>
                </a:solidFill>
              </a:rPr>
              <a:t>et al</a:t>
            </a:r>
            <a:r>
              <a:rPr lang="en-US" altLang="ja-JP" dirty="0" smtClean="0">
                <a:solidFill>
                  <a:schemeClr val="bg1"/>
                </a:solidFill>
              </a:rPr>
              <a:t>., (BMW Collaboration), 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Phys. Rev. Lett.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116</a:t>
            </a:r>
            <a:r>
              <a:rPr kumimoji="1" lang="en-US" altLang="ja-JP" dirty="0" smtClean="0">
                <a:solidFill>
                  <a:schemeClr val="bg1"/>
                </a:solidFill>
              </a:rPr>
              <a:t>, 172001 (2016).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左右矢印 29"/>
          <p:cNvSpPr/>
          <p:nvPr/>
        </p:nvSpPr>
        <p:spPr>
          <a:xfrm rot="211005">
            <a:off x="5335980" y="5944916"/>
            <a:ext cx="1796914" cy="46531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8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5" grpId="0" animBg="1"/>
      <p:bldP spid="26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title"/>
          </p:nvPr>
        </p:nvSpPr>
        <p:spPr>
          <a:xfrm>
            <a:off x="4053308" y="28700"/>
            <a:ext cx="4781773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D-meson in nuclear matter 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9890" y="548816"/>
            <a:ext cx="248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The sum rules we use: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81" y="1044340"/>
            <a:ext cx="3360220" cy="8257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901" y="1043845"/>
            <a:ext cx="348003" cy="8229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933" y="1040992"/>
            <a:ext cx="3884192" cy="825773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H="1">
            <a:off x="4044359" y="855935"/>
            <a:ext cx="403359" cy="37011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9" y="644649"/>
            <a:ext cx="477327" cy="2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2922" y="1970051"/>
            <a:ext cx="8082543" cy="339088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2922" y="5460876"/>
            <a:ext cx="8082543" cy="1190404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5107924" y="2548392"/>
            <a:ext cx="718457" cy="4354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986646" y="5620650"/>
            <a:ext cx="741764" cy="4354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17" y="550658"/>
            <a:ext cx="3001165" cy="3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6" name="直線矢印コネクタ 25"/>
          <p:cNvCxnSpPr/>
          <p:nvPr/>
        </p:nvCxnSpPr>
        <p:spPr>
          <a:xfrm flipH="1">
            <a:off x="5188479" y="855935"/>
            <a:ext cx="660917" cy="40466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2" y="1245641"/>
            <a:ext cx="5406928" cy="37063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9003" y="122969"/>
            <a:ext cx="277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720" y="1247501"/>
            <a:ext cx="5319197" cy="37025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17" y="5263423"/>
            <a:ext cx="3186317" cy="3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58995" y="5200586"/>
            <a:ext cx="464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To be measured at </a:t>
            </a:r>
            <a:r>
              <a:rPr lang="en-US" altLang="ja-JP" sz="2000" dirty="0">
                <a:solidFill>
                  <a:schemeClr val="bg1"/>
                </a:solidFill>
              </a:rPr>
              <a:t>the CBM </a:t>
            </a:r>
            <a:r>
              <a:rPr lang="en-US" altLang="ja-JP" sz="2000" dirty="0" smtClean="0">
                <a:solidFill>
                  <a:schemeClr val="bg1"/>
                </a:solidFill>
              </a:rPr>
              <a:t>(Compressed </a:t>
            </a:r>
            <a:r>
              <a:rPr lang="en-US" altLang="ja-JP" sz="2000" dirty="0">
                <a:solidFill>
                  <a:schemeClr val="bg1"/>
                </a:solidFill>
              </a:rPr>
              <a:t>Baryon Matter) 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experiment at FAIR, GSI?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58995" y="6091928"/>
            <a:ext cx="464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And/or at </a:t>
            </a:r>
            <a:r>
              <a:rPr lang="en-US" altLang="ja-JP" sz="2000" dirty="0" smtClean="0">
                <a:solidFill>
                  <a:schemeClr val="bg1"/>
                </a:solidFill>
              </a:rPr>
              <a:t>J-PARC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??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 rot="19658934">
            <a:off x="2471058" y="2732314"/>
            <a:ext cx="1099457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19753534">
            <a:off x="2187692" y="2446338"/>
            <a:ext cx="12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i</a:t>
            </a:r>
            <a:r>
              <a:rPr kumimoji="1" lang="en-US" altLang="ja-JP" dirty="0" smtClean="0">
                <a:solidFill>
                  <a:schemeClr val="accent1"/>
                </a:solidFill>
              </a:rPr>
              <a:t>ncrease!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512" y="5782938"/>
            <a:ext cx="481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Possible explanation within a quark model: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2512" y="6081062"/>
            <a:ext cx="627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A. Park, P. Gubler, M. Harada, S.H. Lee, C. Nonaka and W. Park, </a:t>
            </a:r>
            <a:r>
              <a:rPr lang="en-US" altLang="ja-JP" dirty="0" smtClean="0">
                <a:solidFill>
                  <a:schemeClr val="bg1"/>
                </a:solidFill>
              </a:rPr>
              <a:t>Phys</a:t>
            </a:r>
            <a:r>
              <a:rPr kumimoji="1" lang="en-US" altLang="ja-JP" dirty="0" smtClean="0">
                <a:solidFill>
                  <a:schemeClr val="bg1"/>
                </a:solidFill>
              </a:rPr>
              <a:t>. Rev. D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93</a:t>
            </a:r>
            <a:r>
              <a:rPr kumimoji="1" lang="en-US" altLang="ja-JP" dirty="0" smtClean="0">
                <a:solidFill>
                  <a:schemeClr val="bg1"/>
                </a:solidFill>
              </a:rPr>
              <a:t>, 054035 (2016).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>
          <a:xfrm>
            <a:off x="3209373" y="399404"/>
            <a:ext cx="5387254" cy="615949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Why does the D meson mass increase at finite density? 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9373" y="1322173"/>
            <a:ext cx="710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Chiral partners that approach each other?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947012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 flipV="1">
            <a:off x="954568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6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フリーフォーム 9"/>
          <p:cNvSpPr/>
          <p:nvPr/>
        </p:nvSpPr>
        <p:spPr>
          <a:xfrm>
            <a:off x="2291992" y="3237179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3334078" y="3237179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85" y="2586098"/>
            <a:ext cx="311236" cy="2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68" y="2570179"/>
            <a:ext cx="457508" cy="2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9" name="右矢印 18"/>
          <p:cNvSpPr/>
          <p:nvPr/>
        </p:nvSpPr>
        <p:spPr>
          <a:xfrm>
            <a:off x="4788578" y="3785842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09759" y="3001011"/>
            <a:ext cx="18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kumimoji="1" lang="en-US" altLang="ja-JP" dirty="0" smtClean="0">
                <a:solidFill>
                  <a:schemeClr val="bg1"/>
                </a:solidFill>
              </a:rPr>
              <a:t>odification at finite density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372531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7380087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85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485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9050635" y="3255922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9432907" y="3237179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017" y="2670465"/>
            <a:ext cx="311236" cy="2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77" y="2670465"/>
            <a:ext cx="457508" cy="2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9" name="右矢印 28"/>
          <p:cNvSpPr/>
          <p:nvPr/>
        </p:nvSpPr>
        <p:spPr>
          <a:xfrm>
            <a:off x="8630506" y="2162578"/>
            <a:ext cx="420129" cy="30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0800000">
            <a:off x="9677220" y="2162577"/>
            <a:ext cx="420129" cy="301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3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5" grpId="0" animBg="1"/>
      <p:bldP spid="26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64"/>
  <p:tag name="DEFAULTHEIGHT" val="3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55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\rho) = c_0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3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 = c_2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5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\rho)= &#10;c_4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rho \Bigl[ -\frac{2}{27}M_N &#10;+\frac{56}{27}m_s \langle N|\overline{s}{s}|N\rangle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74.9806"/>
  <p:tag name="PICTUREFILESIZE" val="2284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frac{4}{27} m_q\langle N|\overline{q}{q}|N\rangle +A^s_2 M_N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6.0005"/>
  <p:tag name="PICTUREFILESIZE" val="2067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7}{12} \frac{\alpha_s}{\pi} A_2^g M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1094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6(\rho)= &#10;c_6(0)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5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\rho \Big[-\frac{896}{81} \kappa_N \pi^3 \alpha_s &#10; \langle \overline{s}{s}\rangle&#10;\langle N| \overline{s}{s}| N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0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5}{6}A^s_4 M^3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89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 \overline{s}s \rangle_{\rho} = \langle \overline{s}s \rangle_{0}&#10;+ \langle N| \overline{s}s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7.9606"/>
  <p:tag name="PICTUREFILESIZE" val="184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d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0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105(41)(37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62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2.3(4.7)(4.9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59.9806"/>
  <p:tag name="PICTUREFILESIZE" val="164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1.05(8.2)(^{+1.09}_{-0.69}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223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5(12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186.0004"/>
  <p:tag name="PICTUREFILESIZE" val="1202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{T_s} = \frac{\sigma_{sN}}{m_N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716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frac{\partial m_N}{\partial m_s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35.0002"/>
  <p:tag name="PICTUREFILESIZE" val="1162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rho$,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20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omega$,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.96"/>
  <p:tag name="PICTUREFILESIZE" val="224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gamma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96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gamma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96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overline{K}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8.98008"/>
  <p:tag name="PICTUREFILESIZE" val="34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7.96008"/>
  <p:tag name="PICTUREFILESIZE" val="340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Y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06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1}{M^2} \displaystyle \int^{\infty}_{0}ds&#10; e^{-\frac{s}{M^2}} R(s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6.9604"/>
  <p:tag name="PICTUREFILESIZE" val="2205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= c_0(\rho) + \frac{c_2(\rho)}{M^2} + \frac{c_4(\rho)}{M^4}+&#10;\frac{c_6(\rho)}{M^6}+ \dots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45.0007"/>
  <p:tag name="PICTUREFILESIZE" val="301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0 = \frac{1}{4 \pi^2} \Bigg(1+ \frac{\alpha_s}{\pi} \Bigg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51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4 = -\frac{1}{12} \Bigg \langle \frac{\alpha_s}{\pi} G^2\Bigg \rangle_{\rho} + 2 m_s \langle \overline{s}s\rangle_{\rho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282.0005"/>
  <p:tag name="PICTUREFILESIZE" val="2657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2 = -\frac{3 m_s^2}{2 \pi^2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02.9602"/>
  <p:tag name="PICTUREFILESIZE" val="1004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_{\rho} + \frac{2}{9} \langle(\overline{s} \gamma_{\mu} \lambda^a s) \displaystyle \sum_{q=u,d,s} (\overline{q} \gamma_{\mu} \lambda^a q)\rangle_{\rho}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56.9811"/>
  <p:tag name="PICTUREFILESIZE" val="5736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R(s) = R_{\phi}(s) \Theta(s_0 - s) + c_0 \Theta(s - s_0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66.9607"/>
  <p:tag name="PICTUREFILESIZE" val="276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R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32.9805"/>
  <p:tag name="PICTUREFILESIZE" val="2246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 R_{\phi}(s) = \frac{c_0}{2} s_0^2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43.0005"/>
  <p:tag name="PICTUREFILESIZE" val="2487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R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5.9606"/>
  <p:tag name="PICTUREFILESIZE" val="2682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l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g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m_D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3.00008"/>
  <p:tag name="PICTUREFILESIZE" val="215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7.98008"/>
  <p:tag name="PICTUREFILESIZE" val="250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917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898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38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17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 = \frac{\sigma_{\gamma A \to \phi X}}{A \sigma_{\gamma N \to \phi X}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1167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5.96"/>
  <p:tag name="PICTUREFILESIZE" val="8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30\,\mathrm{MeV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48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80\,\mathrm{MeV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5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27\,\mathrm{MeV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14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73\,\mathrm{MeV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33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d = \frac{2}{27} \Bigg(&#10;m_N + \frac{23}{4} \sigma_{\pi N} + \frac{25}{2} \sigma_{sN}&#10;\Bigg) 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04.9806"/>
  <p:tag name="PICTUREFILESIZE" val="2236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81.96016"/>
  <p:tag name="PICTUREFILESIZE" val="640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frac{\partial m_N}{\partial m_s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35.0002"/>
  <p:tag name="PICTUREFILESIZE" val="1162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y=\frac{\langle N | \overline{s}s | N \rangle}{\langle N | \overline{q}q | N \rangle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15.9802"/>
  <p:tag name="PICTUREFILESIZE" val="1328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_{\mu}(x) = \frac{1}{3}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189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(q^2) = \frac{1}{3 q^2} \Pi^{\mu}_{\mu}(q)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71.0003"/>
  <p:tag name="PICTUREFILESIZE" val="1760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mathrm{Im} \Pi(q^2) = \frac{\mathrm{Im} \Pi_{\phi}(q^2)}{q^2 g^2_{\phi}} &#10;\Bigg|\frac{(1-a_{\phi})q^2 - \mathring{m}^2_{\phi}}{q^2 - \mathring{m}^2_{\phi} - \Pi_{\phi}(q^2)}\Bigg|^2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56"/>
  <p:tag name="BOXHEIGHT" val="470"/>
  <p:tag name="BOXFONT" val="10"/>
  <p:tag name="BOXWRAP" val="False"/>
  <p:tag name="WORKAROUNDTRANSPARENCYBUG" val="False"/>
  <p:tag name="ALLOWFONTSUBSTITUTION" val="False"/>
  <p:tag name="BITMAPFORMAT" val="png256"/>
  <p:tag name="ORIGWIDTH" val="342.9607"/>
  <p:tag name="PICTUREFILESIZE" val="4733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sigma(e^+ e^- \to K^+ K^-)}&#10;{\sigma(e^+ e^- \to \mu^+ \mu^-)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44.9603"/>
  <p:tag name="PICTUREFILESIZE" val="1763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overline{m}_{\phi} = \sqrt{\frac{\displaystyle \int^{\overline{s}}_{0}ds s R_{\phi}(s)}{\displaystyle \int^{\overline{s}}_{0}ds R_{\phi}(s)}}&#10;=1038\, \mathrm{M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327.9606"/>
  <p:tag name="PICTUREFILESIZE" val="553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overline{m}_{\phi} = \sqrt{\frac{\displaystyle \int^{\overline{s}}_{0}ds s R_{\phi}(s)}{\displaystyle \int^{\overline{s}}_{0}ds R_{\phi}(s)}}&#10;= 1022\, \mathrm{M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327.9606"/>
  <p:tag name="PICTUREFILESIZE" val="5472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overline{m}_{\phi} = \sqrt{\frac{\displaystyle \int^{\overline{s}}_{0}ds s R_{\phi}(s)}{\displaystyle \int^{\overline{s}}_{0}ds R_{\phi}(s)}}&#10;=1035\, \mathrm{M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327.9606"/>
  <p:tag name="PICTUREFILESIZE" val="5508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($\overline{s} = 1200\,\mathrm{MeV}$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56.9603"/>
  <p:tag name="PICTUREFILESIZE" val="984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R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5.9606"/>
  <p:tag name="PICTUREFILESIZE" val="2682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 + \frac{2}{9} \langle(\overline{s} \gamma_{\mu} \lambda^a s) \displaystyle \sum_{q=u,d,s} (\overline{q} \gamma_{\mu} \lambda^a q)\rangle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38.9811"/>
  <p:tag name="PICTUREFILESIZE" val="5647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eq -\frac{224}{81} \pi \alpha_s \kappa_0 \langle \overline{s}s \rangle^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74.9604"/>
  <p:tag name="PICTUREFILESIZE" val="169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 1&#10;$}?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45.00008"/>
  <p:tag name="PICTUREFILESIZE" val="3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c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.96"/>
  <p:tag name="PICTUREFILESIZE" val="16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5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d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^{\scriptscriptstyle +}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6.00008"/>
  <p:tag name="PICTUREFILESIZE" val="177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(q^2) = i\displaystyle\int d^4x e^{iqx} \langle 0|T\{&#10;\chi(x)\overline{\chi}(0)\}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301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^{\scriptscriptstyle -}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3.96008"/>
  <p:tag name="PICTUREFILESIZE" val="14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)&#10;=\frac{1}{\pi} \displaystyle \int^{\infty}_{0}ds&#10;\frac{1}{M^2} e^{-\frac{s}{M^2}}\mathrm{Im} \Pi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3003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chi(x) = \overline{s}(x) \gamma_{\mu} s(x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166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= \overline{d}(x)\gamma_5 c(x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78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O_n|0\rangle =&#10;\langle 0|\overline{q}q|0\rangle,\\&#10;\hspace*{39.1mm}\langle 0|G^a_{\mu\nu}G^{a\mu\nu}|0\rangle,\\&#10;\hspace*{39.1mm}\langle 0|\overline{q}\sigma_{\mu\nu}&#10;\frac{\lambda^a}{2}G^{a\mu\nu}q|0\rangle,\\&#10;\hspace*{39.1mm}\langle 0|\overline{q}q\overline{q}q|0\rangle,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6.9806"/>
  <p:tag name="PICTUREFILESIZE" val="5267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\displaystyle\int d^4x e^{iqx} \langle 0|T\{&#10;\chi(x)\overline{\chi}(0)\}|0\rangle&#10;= C_I(q^2) I + \displaystyle \sum_n C_n(q^2)\langle 0|O_n&#10;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6.9612"/>
  <p:tag name="PICTUREFILESIZE" val="480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rho |\overline{q}q| \rho \rangle = \langle 0| \overline{q}q| 0 \rangle&#10;+ \langle N| \overline{q}q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349.9807"/>
  <p:tag name="PICTUREFILESIZE" val="229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= \langle 0| \overline{q}q| 0 \rangle&#10;+ \frac{1}{2 m_q} \sigma_{\pi \scriptscriptstyle N}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1.0005"/>
  <p:tag name="PICTUREFILESIZE" val="168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 = 59.1 \pm 3.6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19.0005"/>
  <p:tag name="PICTUREFILESIZE" val="129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 = 38 \pm 4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83.0004"/>
  <p:tag name="PICTUREFILESIZE" val="108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D^{\scriptscriptstyle \pm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7.96008"/>
  <p:tag name="PICTUREFILESIZE" val="14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D^{\scriptscriptstyle \pm}} = 1870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81.9804"/>
  <p:tag name="PICTUREFILESIZE" val="1059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W(\omega, \hat{s}, \tau) = \frac{\omega}{\sqrt{4 \pi \tau}} e^{-(\omega^2 - \hat{s})^2/4\tau 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01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 = 45 \pm 15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070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D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6.98"/>
  <p:tag name="PICTUREFILESIZE" val="107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D^{\ast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174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D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6.98"/>
  <p:tag name="PICTUREFILESIZE" val="107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D^{\ast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4.96008"/>
  <p:tag name="PICTUREFILESIZE" val="17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\phi} = 1019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65.9603"/>
  <p:tag name="PICTUREFILESIZE" val="103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d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55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A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50.0009"/>
  <p:tag name="PICTUREFILESIZE" val="3999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0) = 1 + \frac{\alpha_s}{\pi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84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= -6m_s^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882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0) = \frac{\pi^2}{3} \langle \frac{\alpha_s}{\pi}G^2 \rangle&#10;+8\pi^2 m_s\langle \overline{s} s 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94.9606"/>
  <p:tag name="PICTUREFILESIZE" val="227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c_6(0) = -\frac{448}{81}\kappa\pi^3\alpha_s \langle \overline{s} s \rangle^2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34.9605"/>
  <p:tag name="PICTUREFILESIZE" val="172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A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50.0009"/>
  <p:tag name="PICTUREFILESIZE" val="39995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7057</TotalTime>
  <Words>1892</Words>
  <Application>Microsoft Office PowerPoint</Application>
  <PresentationFormat>ワイド画面</PresentationFormat>
  <Paragraphs>252</Paragraphs>
  <Slides>44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5" baseType="lpstr">
      <vt:lpstr>Arial Unicode MS</vt:lpstr>
      <vt:lpstr>Microsoft JhengHei UI Light</vt:lpstr>
      <vt:lpstr>Microsoft YaHei Light</vt:lpstr>
      <vt:lpstr>ＭＳ Ｐゴシック</vt:lpstr>
      <vt:lpstr>Arial</vt:lpstr>
      <vt:lpstr>Calibri</vt:lpstr>
      <vt:lpstr>Calibri Light</vt:lpstr>
      <vt:lpstr>Century</vt:lpstr>
      <vt:lpstr>Segoe UI Symbol</vt:lpstr>
      <vt:lpstr>Symbol</vt:lpstr>
      <vt:lpstr>Office Theme</vt:lpstr>
      <vt:lpstr>PowerPoint プレゼンテーション</vt:lpstr>
      <vt:lpstr>PowerPoint プレゼンテーション</vt:lpstr>
      <vt:lpstr>PowerPoint プレゼンテーション</vt:lpstr>
      <vt:lpstr>QCD sum rules</vt:lpstr>
      <vt:lpstr>More on the OPE in matter</vt:lpstr>
      <vt:lpstr>What about the chiral condensate? </vt:lpstr>
      <vt:lpstr>D-meson in nuclear matter </vt:lpstr>
      <vt:lpstr>PowerPoint プレゼンテーション</vt:lpstr>
      <vt:lpstr>Why does the D meson mass increase at finite density? </vt:lpstr>
      <vt:lpstr>Why does the D meson mass increase at finite density? </vt:lpstr>
      <vt:lpstr>PowerPoint プレゼンテーション</vt:lpstr>
      <vt:lpstr>How about relativistic effects? </vt:lpstr>
      <vt:lpstr>Structure of QCD sum rules for the phi meson</vt:lpstr>
      <vt:lpstr>PowerPoint プレゼンテーション</vt:lpstr>
      <vt:lpstr>The strangeness content of the nucleon: results from lattice QCD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In-nucleus decay fractions for E325 kinematics</vt:lpstr>
      <vt:lpstr>Other experimental results</vt:lpstr>
      <vt:lpstr>The strangeness content of the nucleon: </vt:lpstr>
      <vt:lpstr>Results of test-analysis (using MEM)</vt:lpstr>
      <vt:lpstr>Results of test-analysis (using MEM)</vt:lpstr>
      <vt:lpstr>The strangeness content of the nucleon: results from lattice QCD</vt:lpstr>
      <vt:lpstr>The strangeness content of the nucleon:                                      results from lattice QCD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350</cp:revision>
  <dcterms:created xsi:type="dcterms:W3CDTF">2015-06-06T17:53:30Z</dcterms:created>
  <dcterms:modified xsi:type="dcterms:W3CDTF">2016-08-08T16:28:39Z</dcterms:modified>
</cp:coreProperties>
</file>